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6" r:id="rId2"/>
    <p:sldId id="258" r:id="rId3"/>
    <p:sldId id="458" r:id="rId4"/>
    <p:sldId id="457" r:id="rId5"/>
    <p:sldId id="456" r:id="rId6"/>
    <p:sldId id="455" r:id="rId7"/>
    <p:sldId id="463" r:id="rId8"/>
    <p:sldId id="459" r:id="rId9"/>
    <p:sldId id="460" r:id="rId10"/>
    <p:sldId id="461" r:id="rId11"/>
    <p:sldId id="462" r:id="rId12"/>
    <p:sldId id="333" r:id="rId13"/>
    <p:sldId id="337" r:id="rId14"/>
    <p:sldId id="464" r:id="rId15"/>
    <p:sldId id="465" r:id="rId16"/>
    <p:sldId id="466" r:id="rId17"/>
    <p:sldId id="467" r:id="rId18"/>
    <p:sldId id="468" r:id="rId19"/>
    <p:sldId id="476" r:id="rId20"/>
    <p:sldId id="473" r:id="rId21"/>
    <p:sldId id="477" r:id="rId22"/>
    <p:sldId id="478" r:id="rId23"/>
    <p:sldId id="470" r:id="rId24"/>
    <p:sldId id="479" r:id="rId25"/>
    <p:sldId id="480" r:id="rId26"/>
    <p:sldId id="469" r:id="rId27"/>
    <p:sldId id="474" r:id="rId28"/>
    <p:sldId id="471" r:id="rId29"/>
    <p:sldId id="472" r:id="rId30"/>
    <p:sldId id="475" r:id="rId31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204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E691AD-77D6-4175-BBEF-943C45BD96EC}" type="datetimeFigureOut">
              <a:rPr lang="et-EE" smtClean="0"/>
              <a:pPr/>
              <a:t>22.10.2021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305D8-30A9-44A8-81DF-27C8E6F33E09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6411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9BA207E-E58F-4814-A6F1-1978D9853292}" type="datetimeFigureOut">
              <a:rPr lang="et-EE" smtClean="0"/>
              <a:pPr/>
              <a:t>22.10.2021</a:t>
            </a:fld>
            <a:endParaRPr lang="et-E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207E-E58F-4814-A6F1-1978D9853292}" type="datetimeFigureOut">
              <a:rPr lang="et-EE" smtClean="0"/>
              <a:pPr/>
              <a:t>22.10.2021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207E-E58F-4814-A6F1-1978D9853292}" type="datetimeFigureOut">
              <a:rPr lang="et-EE" smtClean="0"/>
              <a:pPr/>
              <a:t>22.10.2021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207E-E58F-4814-A6F1-1978D9853292}" type="datetimeFigureOut">
              <a:rPr lang="et-EE" smtClean="0"/>
              <a:pPr/>
              <a:t>22.10.2021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207E-E58F-4814-A6F1-1978D9853292}" type="datetimeFigureOut">
              <a:rPr lang="et-EE" smtClean="0"/>
              <a:pPr/>
              <a:t>22.10.2021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207E-E58F-4814-A6F1-1978D9853292}" type="datetimeFigureOut">
              <a:rPr lang="et-EE" smtClean="0"/>
              <a:pPr/>
              <a:t>22.10.2021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207E-E58F-4814-A6F1-1978D9853292}" type="datetimeFigureOut">
              <a:rPr lang="et-EE" smtClean="0"/>
              <a:pPr/>
              <a:t>22.10.2021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207E-E58F-4814-A6F1-1978D9853292}" type="datetimeFigureOut">
              <a:rPr lang="et-EE" smtClean="0"/>
              <a:pPr/>
              <a:t>22.10.2021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A207E-E58F-4814-A6F1-1978D9853292}" type="datetimeFigureOut">
              <a:rPr lang="et-EE" smtClean="0"/>
              <a:pPr/>
              <a:t>22.10.2021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9BA207E-E58F-4814-A6F1-1978D9853292}" type="datetimeFigureOut">
              <a:rPr lang="et-EE" smtClean="0"/>
              <a:pPr/>
              <a:t>22.10.2021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9BA207E-E58F-4814-A6F1-1978D9853292}" type="datetimeFigureOut">
              <a:rPr lang="et-EE" smtClean="0"/>
              <a:pPr/>
              <a:t>22.10.2021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9BA207E-E58F-4814-A6F1-1978D9853292}" type="datetimeFigureOut">
              <a:rPr lang="et-EE" smtClean="0"/>
              <a:pPr/>
              <a:t>22.10.2021</a:t>
            </a:fld>
            <a:endParaRPr lang="et-E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B0C2C0F-4215-4EE3-9982-872E96B4C826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3096343"/>
          </a:xfrm>
        </p:spPr>
        <p:txBody>
          <a:bodyPr>
            <a:normAutofit/>
          </a:bodyPr>
          <a:lstStyle/>
          <a:p>
            <a:pPr algn="ctr"/>
            <a:r>
              <a:rPr lang="et-EE"/>
              <a:t>ITB </a:t>
            </a:r>
            <a:r>
              <a:rPr lang="et-EE" dirty="0"/>
              <a:t>8813 </a:t>
            </a:r>
            <a:br>
              <a:rPr lang="et-EE" dirty="0"/>
            </a:br>
            <a:r>
              <a:rPr lang="et-EE" dirty="0"/>
              <a:t>Ettevõtte Modelleerimine</a:t>
            </a:r>
            <a:br>
              <a:rPr lang="et-EE" dirty="0"/>
            </a:b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/>
              <a:t>Kaheksas loeng 22.novembril 2021</a:t>
            </a:r>
          </a:p>
          <a:p>
            <a:r>
              <a:rPr lang="en-GB" dirty="0"/>
              <a:t>Mart Roost</a:t>
            </a:r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  <a:p>
            <a:endParaRPr lang="et-E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  <a:p>
            <a:r>
              <a:rPr lang="et-EE" dirty="0"/>
              <a:t>Kes projektidest (n. Bussitranspordi ettevõte jne.) tahab hakata </a:t>
            </a:r>
            <a:r>
              <a:rPr lang="et-EE" dirty="0">
                <a:solidFill>
                  <a:srgbClr val="FFC000"/>
                </a:solidFill>
              </a:rPr>
              <a:t>Arhitektuurivabriku Klientorganisatsiooniks </a:t>
            </a:r>
            <a:r>
              <a:rPr lang="et-EE" dirty="0"/>
              <a:t>(ühes või enamas konkreetses teemas) ?</a:t>
            </a:r>
          </a:p>
          <a:p>
            <a:endParaRPr lang="et-EE" dirty="0"/>
          </a:p>
          <a:p>
            <a:r>
              <a:rPr lang="et-EE" dirty="0"/>
              <a:t>Kes projektidest tahab hakata </a:t>
            </a:r>
            <a:r>
              <a:rPr lang="et-EE" dirty="0">
                <a:solidFill>
                  <a:srgbClr val="FFC000"/>
                </a:solidFill>
              </a:rPr>
              <a:t>Arhitektuurivabriku </a:t>
            </a:r>
            <a:r>
              <a:rPr lang="et-EE" dirty="0" err="1">
                <a:solidFill>
                  <a:srgbClr val="FFC000"/>
                </a:solidFill>
              </a:rPr>
              <a:t>Alltöövõtjaks</a:t>
            </a:r>
            <a:r>
              <a:rPr lang="et-EE" dirty="0">
                <a:solidFill>
                  <a:srgbClr val="FFC000"/>
                </a:solidFill>
              </a:rPr>
              <a:t> </a:t>
            </a:r>
            <a:r>
              <a:rPr lang="et-EE" dirty="0"/>
              <a:t>(ühes või enamas konkreetses teemas) ?</a:t>
            </a:r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Koostöövõrgustiku </a:t>
            </a:r>
            <a:r>
              <a:rPr lang="et-EE" dirty="0">
                <a:solidFill>
                  <a:srgbClr val="FFC000"/>
                </a:solidFill>
              </a:rPr>
              <a:t>väärtusvahetuste mudel</a:t>
            </a:r>
            <a:r>
              <a:rPr lang="et-EE" dirty="0"/>
              <a:t>? (2) </a:t>
            </a:r>
          </a:p>
        </p:txBody>
      </p:sp>
    </p:spTree>
    <p:extLst>
      <p:ext uri="{BB962C8B-B14F-4D97-AF65-F5344CB8AC3E}">
        <p14:creationId xmlns:p14="http://schemas.microsoft.com/office/powerpoint/2010/main" val="1350937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t-EE" dirty="0"/>
          </a:p>
          <a:p>
            <a:r>
              <a:rPr lang="et-EE" dirty="0"/>
              <a:t>Seminar (aine põhimõiste ja aine projektide seoste teemal)</a:t>
            </a:r>
          </a:p>
          <a:p>
            <a:pPr lvl="1"/>
            <a:r>
              <a:rPr lang="et-EE" dirty="0"/>
              <a:t>Ettekanded</a:t>
            </a:r>
          </a:p>
          <a:p>
            <a:pPr lvl="1"/>
            <a:r>
              <a:rPr lang="et-EE" dirty="0"/>
              <a:t>Vahearutelud</a:t>
            </a:r>
          </a:p>
          <a:p>
            <a:pPr marL="393192" lvl="1" indent="0">
              <a:buNone/>
            </a:pPr>
            <a:endParaRPr lang="et-EE" dirty="0"/>
          </a:p>
          <a:p>
            <a:r>
              <a:rPr lang="et-EE" dirty="0"/>
              <a:t>Mõtteaineks (aineprojektide koostöö(võrgustiku) teemal)</a:t>
            </a:r>
          </a:p>
          <a:p>
            <a:pPr lvl="1"/>
            <a:r>
              <a:rPr lang="et-EE" dirty="0"/>
              <a:t>Ühiste modelleerimisseansside alustamine?</a:t>
            </a:r>
          </a:p>
          <a:p>
            <a:pPr lvl="1"/>
            <a:r>
              <a:rPr lang="et-EE" dirty="0"/>
              <a:t>Koostöö(võrgustiku) väärtusvahetuste modelleerimine?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Kokkuvõte</a:t>
            </a:r>
          </a:p>
        </p:txBody>
      </p:sp>
    </p:spTree>
    <p:extLst>
      <p:ext uri="{BB962C8B-B14F-4D97-AF65-F5344CB8AC3E}">
        <p14:creationId xmlns:p14="http://schemas.microsoft.com/office/powerpoint/2010/main" val="4294234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/>
              <a:t>Ettevõtte arhitektuuri alamarhitektuurid</a:t>
            </a:r>
          </a:p>
          <a:p>
            <a:pPr lvl="1"/>
            <a:r>
              <a:rPr lang="et-EE" dirty="0"/>
              <a:t>Äriarhitektuur</a:t>
            </a:r>
          </a:p>
          <a:p>
            <a:pPr lvl="1"/>
            <a:r>
              <a:rPr lang="et-EE" dirty="0"/>
              <a:t>IS (rakenduste) arhitektuur</a:t>
            </a:r>
          </a:p>
          <a:p>
            <a:pPr lvl="1"/>
            <a:r>
              <a:rPr lang="et-EE" dirty="0"/>
              <a:t>Tehnoloogia arhitektuur</a:t>
            </a:r>
          </a:p>
          <a:p>
            <a:pPr lvl="1"/>
            <a:r>
              <a:rPr lang="et-EE" dirty="0"/>
              <a:t>..</a:t>
            </a:r>
          </a:p>
          <a:p>
            <a:r>
              <a:rPr lang="et-EE" dirty="0"/>
              <a:t>Meie </a:t>
            </a:r>
            <a:r>
              <a:rPr lang="et-EE" i="1" dirty="0"/>
              <a:t>Ettevõtte modelleerimise</a:t>
            </a:r>
            <a:r>
              <a:rPr lang="et-EE" dirty="0"/>
              <a:t> metoodika </a:t>
            </a:r>
            <a:r>
              <a:rPr lang="et-EE" i="1" dirty="0"/>
              <a:t>Äriarhitektuuri arendamise osa</a:t>
            </a:r>
            <a:r>
              <a:rPr lang="et-EE" dirty="0"/>
              <a:t> vahekokkuvõte</a:t>
            </a:r>
          </a:p>
          <a:p>
            <a:pPr lvl="1"/>
            <a:r>
              <a:rPr lang="et-EE" dirty="0"/>
              <a:t>Produktiraamistik</a:t>
            </a:r>
          </a:p>
          <a:p>
            <a:pPr lvl="2"/>
            <a:r>
              <a:rPr lang="et-EE" dirty="0"/>
              <a:t>Pädevusalade vaade</a:t>
            </a:r>
          </a:p>
          <a:p>
            <a:pPr lvl="2"/>
            <a:r>
              <a:rPr lang="et-EE" dirty="0"/>
              <a:t>Funktsionaalne vaade</a:t>
            </a:r>
          </a:p>
          <a:p>
            <a:pPr lvl="2"/>
            <a:r>
              <a:rPr lang="et-EE" dirty="0"/>
              <a:t>Registrite vaade</a:t>
            </a:r>
          </a:p>
          <a:p>
            <a:pPr lvl="1"/>
            <a:r>
              <a:rPr lang="et-EE" dirty="0"/>
              <a:t>Protsessiraamistik</a:t>
            </a:r>
          </a:p>
          <a:p>
            <a:pPr lvl="2"/>
            <a:r>
              <a:rPr lang="et-EE" dirty="0"/>
              <a:t>Pädevusalade analüüs</a:t>
            </a:r>
          </a:p>
          <a:p>
            <a:pPr lvl="2"/>
            <a:r>
              <a:rPr lang="et-EE" dirty="0"/>
              <a:t>Ettevõtte äridisain</a:t>
            </a:r>
          </a:p>
          <a:p>
            <a:pPr lvl="2"/>
            <a:r>
              <a:rPr lang="et-EE" dirty="0"/>
              <a:t>Äriarhitektuuri terviku valitsemine</a:t>
            </a:r>
          </a:p>
          <a:p>
            <a:pPr lvl="2"/>
            <a:endParaRPr lang="et-EE" dirty="0"/>
          </a:p>
          <a:p>
            <a:endParaRPr lang="et-EE" dirty="0"/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Metoodika vahekokkuvõte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34693"/>
            <a:ext cx="7056784" cy="5505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478" y="0"/>
            <a:ext cx="71150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721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239" y="172679"/>
            <a:ext cx="7715521" cy="6512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76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et-EE" dirty="0"/>
              <a:t>1. Valdkond, Mudel, Arhitektuur  </a:t>
            </a:r>
            <a:r>
              <a:rPr lang="et-EE" dirty="0">
                <a:solidFill>
                  <a:srgbClr val="00B0F0"/>
                </a:solidFill>
              </a:rPr>
              <a:t>(</a:t>
            </a:r>
            <a:r>
              <a:rPr lang="et-EE" dirty="0">
                <a:solidFill>
                  <a:srgbClr val="FF0000"/>
                </a:solidFill>
              </a:rPr>
              <a:t>Annela Pindis</a:t>
            </a:r>
            <a:r>
              <a:rPr lang="et-EE" dirty="0">
                <a:solidFill>
                  <a:srgbClr val="00B0F0"/>
                </a:solidFill>
              </a:rPr>
              <a:t>, op Iris Nael ja </a:t>
            </a:r>
            <a:r>
              <a:rPr lang="et-EE" dirty="0" err="1">
                <a:solidFill>
                  <a:srgbClr val="00B0F0"/>
                </a:solidFill>
              </a:rPr>
              <a:t>Jacqueline</a:t>
            </a:r>
            <a:r>
              <a:rPr lang="et-EE" dirty="0">
                <a:solidFill>
                  <a:srgbClr val="00B0F0"/>
                </a:solidFill>
              </a:rPr>
              <a:t> Maxime </a:t>
            </a:r>
            <a:r>
              <a:rPr lang="et-EE" dirty="0" err="1">
                <a:solidFill>
                  <a:srgbClr val="00B0F0"/>
                </a:solidFill>
              </a:rPr>
              <a:t>Jürgens</a:t>
            </a:r>
            <a:r>
              <a:rPr lang="et-EE" dirty="0">
                <a:solidFill>
                  <a:srgbClr val="00B0F0"/>
                </a:solidFill>
              </a:rPr>
              <a:t>)</a:t>
            </a:r>
          </a:p>
          <a:p>
            <a:pPr marL="624078" indent="-514350">
              <a:buFont typeface="+mj-lt"/>
              <a:buAutoNum type="arabicPeriod"/>
            </a:pPr>
            <a:r>
              <a:rPr lang="et-EE" dirty="0"/>
              <a:t>10. Ettevõte, Tegevussüsteem, Infosüsteem </a:t>
            </a:r>
            <a:r>
              <a:rPr lang="et-EE" dirty="0">
                <a:solidFill>
                  <a:srgbClr val="00B0F0"/>
                </a:solidFill>
              </a:rPr>
              <a:t>(</a:t>
            </a:r>
            <a:r>
              <a:rPr lang="et-EE" dirty="0" err="1">
                <a:solidFill>
                  <a:srgbClr val="FF0000"/>
                </a:solidFill>
              </a:rPr>
              <a:t>Jacqueline</a:t>
            </a:r>
            <a:r>
              <a:rPr lang="et-EE" dirty="0">
                <a:solidFill>
                  <a:srgbClr val="FF0000"/>
                </a:solidFill>
              </a:rPr>
              <a:t> Maxime </a:t>
            </a:r>
            <a:r>
              <a:rPr lang="et-EE" dirty="0" err="1">
                <a:solidFill>
                  <a:srgbClr val="FF0000"/>
                </a:solidFill>
              </a:rPr>
              <a:t>Jürgens</a:t>
            </a:r>
            <a:r>
              <a:rPr lang="et-EE" dirty="0">
                <a:solidFill>
                  <a:srgbClr val="00B0F0"/>
                </a:solidFill>
              </a:rPr>
              <a:t>, op Merle Mumme ja Triin Rüütli)</a:t>
            </a:r>
          </a:p>
          <a:p>
            <a:pPr marL="624078" indent="-514350">
              <a:buFont typeface="+mj-lt"/>
              <a:buAutoNum type="arabicPeriod"/>
            </a:pPr>
            <a:r>
              <a:rPr lang="et-EE" dirty="0"/>
              <a:t>9. Ettevõte, Ettevõtte mudel, Ettevõtte arhitektuur </a:t>
            </a:r>
            <a:r>
              <a:rPr lang="et-EE" dirty="0">
                <a:solidFill>
                  <a:srgbClr val="00B0F0"/>
                </a:solidFill>
              </a:rPr>
              <a:t>(</a:t>
            </a:r>
            <a:r>
              <a:rPr lang="et-EE" dirty="0">
                <a:solidFill>
                  <a:srgbClr val="FF0000"/>
                </a:solidFill>
              </a:rPr>
              <a:t>Iris Nael</a:t>
            </a:r>
            <a:r>
              <a:rPr lang="et-EE" dirty="0">
                <a:solidFill>
                  <a:srgbClr val="00B0F0"/>
                </a:solidFill>
              </a:rPr>
              <a:t>, op Merle Mumme ja Annela Pindis)</a:t>
            </a:r>
          </a:p>
          <a:p>
            <a:pPr marL="624078" indent="-514350">
              <a:buFont typeface="+mj-lt"/>
              <a:buAutoNum type="arabicPeriod"/>
            </a:pPr>
            <a:r>
              <a:rPr lang="et-EE" dirty="0"/>
              <a:t>12. Paljuvaateline infosüsteemi kontseptsioon: fookus otstarbel (</a:t>
            </a:r>
            <a:r>
              <a:rPr lang="et-EE" dirty="0" err="1"/>
              <a:t>focus</a:t>
            </a:r>
            <a:r>
              <a:rPr lang="et-EE" dirty="0"/>
              <a:t> on </a:t>
            </a:r>
            <a:r>
              <a:rPr lang="et-EE" dirty="0" err="1"/>
              <a:t>purpose</a:t>
            </a:r>
            <a:r>
              <a:rPr lang="et-EE" dirty="0"/>
              <a:t>); fookus </a:t>
            </a:r>
            <a:r>
              <a:rPr lang="et-EE" dirty="0" err="1"/>
              <a:t>artefaktil</a:t>
            </a:r>
            <a:r>
              <a:rPr lang="et-EE" dirty="0"/>
              <a:t> (</a:t>
            </a:r>
            <a:r>
              <a:rPr lang="et-EE" dirty="0" err="1"/>
              <a:t>focus</a:t>
            </a:r>
            <a:r>
              <a:rPr lang="et-EE" dirty="0"/>
              <a:t> on </a:t>
            </a:r>
            <a:r>
              <a:rPr lang="et-EE" dirty="0" err="1"/>
              <a:t>artefact</a:t>
            </a:r>
            <a:r>
              <a:rPr lang="et-EE" dirty="0"/>
              <a:t>) </a:t>
            </a:r>
            <a:r>
              <a:rPr lang="et-EE" dirty="0">
                <a:solidFill>
                  <a:srgbClr val="00B0F0"/>
                </a:solidFill>
              </a:rPr>
              <a:t>(</a:t>
            </a:r>
            <a:r>
              <a:rPr lang="et-EE" dirty="0">
                <a:solidFill>
                  <a:srgbClr val="FF0000"/>
                </a:solidFill>
              </a:rPr>
              <a:t>Laura Kallas</a:t>
            </a:r>
            <a:r>
              <a:rPr lang="et-EE" dirty="0">
                <a:solidFill>
                  <a:srgbClr val="00B0F0"/>
                </a:solidFill>
              </a:rPr>
              <a:t>, op Liis Vaupere ja Hanna-Liisa </a:t>
            </a:r>
            <a:r>
              <a:rPr lang="et-EE" dirty="0" err="1">
                <a:solidFill>
                  <a:srgbClr val="00B0F0"/>
                </a:solidFill>
              </a:rPr>
              <a:t>Vilbiks</a:t>
            </a:r>
            <a:r>
              <a:rPr lang="et-EE" dirty="0">
                <a:solidFill>
                  <a:srgbClr val="00B0F0"/>
                </a:solidFill>
              </a:rPr>
              <a:t>)</a:t>
            </a:r>
          </a:p>
          <a:p>
            <a:pPr marL="624078" indent="-514350">
              <a:buFont typeface="+mj-lt"/>
              <a:buAutoNum type="arabicPeriod"/>
            </a:pPr>
            <a:r>
              <a:rPr lang="et-EE" dirty="0"/>
              <a:t>13. Paljuvaateline infosüsteemi kontseptsioon: fookus integratsioonil ja taaskasutamisel; Infosüsteemi kujundid (</a:t>
            </a:r>
            <a:r>
              <a:rPr lang="et-EE" dirty="0" err="1"/>
              <a:t>images</a:t>
            </a:r>
            <a:r>
              <a:rPr lang="et-EE" dirty="0"/>
              <a:t>) </a:t>
            </a:r>
            <a:r>
              <a:rPr lang="et-EE" dirty="0">
                <a:solidFill>
                  <a:srgbClr val="00B0F0"/>
                </a:solidFill>
              </a:rPr>
              <a:t>(</a:t>
            </a:r>
            <a:r>
              <a:rPr lang="et-EE" dirty="0">
                <a:solidFill>
                  <a:srgbClr val="FF0000"/>
                </a:solidFill>
              </a:rPr>
              <a:t>Liis Vaupere</a:t>
            </a:r>
            <a:r>
              <a:rPr lang="et-EE" dirty="0">
                <a:solidFill>
                  <a:srgbClr val="00B0F0"/>
                </a:solidFill>
              </a:rPr>
              <a:t>, op </a:t>
            </a:r>
            <a:r>
              <a:rPr lang="et-EE" dirty="0" err="1">
                <a:solidFill>
                  <a:srgbClr val="00B0F0"/>
                </a:solidFill>
              </a:rPr>
              <a:t>Jacqueline</a:t>
            </a:r>
            <a:r>
              <a:rPr lang="et-EE" dirty="0">
                <a:solidFill>
                  <a:srgbClr val="00B0F0"/>
                </a:solidFill>
              </a:rPr>
              <a:t> </a:t>
            </a:r>
            <a:r>
              <a:rPr lang="et-EE" dirty="0" err="1">
                <a:solidFill>
                  <a:srgbClr val="00B0F0"/>
                </a:solidFill>
              </a:rPr>
              <a:t>Maxine</a:t>
            </a:r>
            <a:r>
              <a:rPr lang="et-EE" dirty="0">
                <a:solidFill>
                  <a:srgbClr val="00B0F0"/>
                </a:solidFill>
              </a:rPr>
              <a:t> </a:t>
            </a:r>
            <a:r>
              <a:rPr lang="et-EE" dirty="0" err="1">
                <a:solidFill>
                  <a:srgbClr val="00B0F0"/>
                </a:solidFill>
              </a:rPr>
              <a:t>Jürgens</a:t>
            </a:r>
            <a:r>
              <a:rPr lang="et-EE" dirty="0">
                <a:solidFill>
                  <a:srgbClr val="00B0F0"/>
                </a:solidFill>
              </a:rPr>
              <a:t> ja Triin Rüütli)</a:t>
            </a:r>
          </a:p>
          <a:p>
            <a:pPr marL="624078" indent="-514350">
              <a:buFont typeface="+mj-lt"/>
              <a:buAutoNum type="arabicPeriod"/>
            </a:pPr>
            <a:r>
              <a:rPr lang="et-EE" dirty="0"/>
              <a:t>4. Valdkond, Arutelu (diskursuse) valdkond, Kontseptuaalne mudel </a:t>
            </a:r>
            <a:r>
              <a:rPr lang="et-EE" dirty="0">
                <a:solidFill>
                  <a:srgbClr val="00B0F0"/>
                </a:solidFill>
              </a:rPr>
              <a:t>(</a:t>
            </a:r>
            <a:r>
              <a:rPr lang="et-EE" dirty="0">
                <a:solidFill>
                  <a:srgbClr val="FF0000"/>
                </a:solidFill>
              </a:rPr>
              <a:t>Triin Rüütli</a:t>
            </a:r>
            <a:r>
              <a:rPr lang="et-EE" dirty="0">
                <a:solidFill>
                  <a:srgbClr val="00B0F0"/>
                </a:solidFill>
              </a:rPr>
              <a:t>, op Laura Kallas ja Hanna-Liisa </a:t>
            </a:r>
            <a:r>
              <a:rPr lang="et-EE" dirty="0" err="1">
                <a:solidFill>
                  <a:srgbClr val="00B0F0"/>
                </a:solidFill>
              </a:rPr>
              <a:t>Vilbiks</a:t>
            </a:r>
            <a:r>
              <a:rPr lang="et-EE" dirty="0">
                <a:solidFill>
                  <a:srgbClr val="00B0F0"/>
                </a:solidFill>
              </a:rPr>
              <a:t>)</a:t>
            </a:r>
          </a:p>
          <a:p>
            <a:pPr marL="624078" indent="-514350">
              <a:buFont typeface="+mj-lt"/>
              <a:buAutoNum type="arabicPeriod"/>
            </a:pPr>
            <a:r>
              <a:rPr lang="et-EE" dirty="0"/>
              <a:t>3. Mudel, Diagramm, Diagrammitüüp </a:t>
            </a:r>
            <a:r>
              <a:rPr lang="et-EE" dirty="0">
                <a:solidFill>
                  <a:srgbClr val="00B0F0"/>
                </a:solidFill>
              </a:rPr>
              <a:t>(</a:t>
            </a:r>
            <a:r>
              <a:rPr lang="et-EE" dirty="0">
                <a:solidFill>
                  <a:srgbClr val="FF0000"/>
                </a:solidFill>
              </a:rPr>
              <a:t>Hanna-Liisa </a:t>
            </a:r>
            <a:r>
              <a:rPr lang="et-EE" dirty="0" err="1">
                <a:solidFill>
                  <a:srgbClr val="FF0000"/>
                </a:solidFill>
              </a:rPr>
              <a:t>Vilbiks</a:t>
            </a:r>
            <a:r>
              <a:rPr lang="et-EE" dirty="0">
                <a:solidFill>
                  <a:srgbClr val="00B0F0"/>
                </a:solidFill>
              </a:rPr>
              <a:t>, op Annela Pindis ja Laura Kallas)</a:t>
            </a:r>
          </a:p>
          <a:p>
            <a:pPr marL="624078" indent="-514350">
              <a:buFont typeface="+mj-lt"/>
              <a:buAutoNum type="arabicPeriod"/>
            </a:pPr>
            <a:r>
              <a:rPr lang="et-EE" dirty="0"/>
              <a:t>15. Ettevõtte mudel, ettevõtte arhitektuur, Arhitektuuri juhtimine (valitsemine) </a:t>
            </a:r>
            <a:r>
              <a:rPr lang="et-EE" dirty="0">
                <a:solidFill>
                  <a:srgbClr val="00B0F0"/>
                </a:solidFill>
              </a:rPr>
              <a:t>(</a:t>
            </a:r>
            <a:r>
              <a:rPr lang="et-EE" dirty="0">
                <a:solidFill>
                  <a:srgbClr val="FF0000"/>
                </a:solidFill>
              </a:rPr>
              <a:t>Merle Mumme</a:t>
            </a:r>
            <a:r>
              <a:rPr lang="et-EE" dirty="0">
                <a:solidFill>
                  <a:srgbClr val="00B0F0"/>
                </a:solidFill>
              </a:rPr>
              <a:t>, op Iris Nael ja Liis Vaupere)</a:t>
            </a:r>
            <a:endParaRPr lang="et-EE" dirty="0">
              <a:solidFill>
                <a:srgbClr val="FFC000"/>
              </a:solidFill>
            </a:endParaRPr>
          </a:p>
          <a:p>
            <a:endParaRPr lang="et-EE" dirty="0">
              <a:solidFill>
                <a:srgbClr val="FFC000"/>
              </a:solidFill>
            </a:endParaRPr>
          </a:p>
          <a:p>
            <a:endParaRPr lang="et-EE" dirty="0">
              <a:solidFill>
                <a:srgbClr val="FFC000"/>
              </a:solidFill>
            </a:endParaRPr>
          </a:p>
          <a:p>
            <a:endParaRPr lang="et-EE" dirty="0"/>
          </a:p>
          <a:p>
            <a:endParaRPr lang="et-EE" dirty="0"/>
          </a:p>
          <a:p>
            <a:endParaRPr lang="et-EE" dirty="0">
              <a:solidFill>
                <a:srgbClr val="00B0F0"/>
              </a:solidFill>
            </a:endParaRPr>
          </a:p>
          <a:p>
            <a:endParaRPr lang="et-EE" dirty="0">
              <a:solidFill>
                <a:srgbClr val="00B0F0"/>
              </a:solidFill>
            </a:endParaRPr>
          </a:p>
          <a:p>
            <a:endParaRPr lang="et-EE" dirty="0">
              <a:solidFill>
                <a:srgbClr val="FFC000"/>
              </a:solidFill>
            </a:endParaRPr>
          </a:p>
          <a:p>
            <a:endParaRPr lang="et-EE" dirty="0">
              <a:solidFill>
                <a:srgbClr val="00B0F0"/>
              </a:solidFill>
            </a:endParaRPr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Ettekanded</a:t>
            </a:r>
          </a:p>
        </p:txBody>
      </p:sp>
    </p:spTree>
    <p:extLst>
      <p:ext uri="{BB962C8B-B14F-4D97-AF65-F5344CB8AC3E}">
        <p14:creationId xmlns:p14="http://schemas.microsoft.com/office/powerpoint/2010/main" val="28979317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t-EE" dirty="0"/>
              <a:t>Mudeli eesmärgipärasus ?</a:t>
            </a:r>
          </a:p>
          <a:p>
            <a:r>
              <a:rPr lang="et-EE" dirty="0"/>
              <a:t>Eesmärkide muutumine modelleerimise käigus ?</a:t>
            </a:r>
          </a:p>
          <a:p>
            <a:r>
              <a:rPr lang="et-EE" dirty="0"/>
              <a:t>Mudeli abstraktsus ? Foto ? Andmed kui mudel?</a:t>
            </a:r>
          </a:p>
          <a:p>
            <a:r>
              <a:rPr lang="et-EE" dirty="0"/>
              <a:t>Mudel kui „koopia“ ?  </a:t>
            </a:r>
          </a:p>
          <a:p>
            <a:r>
              <a:rPr lang="et-EE" dirty="0" err="1"/>
              <a:t>As-Is</a:t>
            </a:r>
            <a:r>
              <a:rPr lang="et-EE" dirty="0"/>
              <a:t> vs </a:t>
            </a:r>
            <a:r>
              <a:rPr lang="et-EE" dirty="0" err="1"/>
              <a:t>To-Be</a:t>
            </a:r>
            <a:r>
              <a:rPr lang="et-EE" dirty="0"/>
              <a:t> ?</a:t>
            </a:r>
          </a:p>
          <a:p>
            <a:r>
              <a:rPr lang="et-EE" dirty="0"/>
              <a:t>Kas (n. Toodete) </a:t>
            </a:r>
            <a:r>
              <a:rPr lang="et-EE" dirty="0" err="1"/>
              <a:t>allsüsteem</a:t>
            </a:r>
            <a:r>
              <a:rPr lang="et-EE" dirty="0"/>
              <a:t> või register on Mudel või Valdkond ?</a:t>
            </a:r>
          </a:p>
          <a:p>
            <a:r>
              <a:rPr lang="et-EE" dirty="0"/>
              <a:t>Arhitektuur vs tema kirjeldus ?</a:t>
            </a:r>
          </a:p>
          <a:p>
            <a:r>
              <a:rPr lang="et-EE" dirty="0"/>
              <a:t>Mudel </a:t>
            </a:r>
            <a:r>
              <a:rPr lang="et-EE"/>
              <a:t>vs vaade </a:t>
            </a:r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/>
              <a:t>Valdkond, Mudel, Arhitektuur </a:t>
            </a:r>
          </a:p>
        </p:txBody>
      </p:sp>
    </p:spTree>
    <p:extLst>
      <p:ext uri="{BB962C8B-B14F-4D97-AF65-F5344CB8AC3E}">
        <p14:creationId xmlns:p14="http://schemas.microsoft.com/office/powerpoint/2010/main" val="16234162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Kas on võimalik mudel ilma abstraktsioonita?</a:t>
            </a:r>
          </a:p>
          <a:p>
            <a:r>
              <a:rPr lang="et-EE" dirty="0"/>
              <a:t>„Toorandmed“, Fotod, Videod, GIS ?</a:t>
            </a:r>
          </a:p>
          <a:p>
            <a:r>
              <a:rPr lang="et-EE" dirty="0"/>
              <a:t>Milline on sobiv abstraktsioon EM aines/ainetöös ?</a:t>
            </a:r>
          </a:p>
          <a:p>
            <a:r>
              <a:rPr lang="et-EE" dirty="0"/>
              <a:t>Milliseid abstraheerimise mehhanisme olete/oleme aines/projektis kasutanud?</a:t>
            </a:r>
          </a:p>
          <a:p>
            <a:r>
              <a:rPr lang="et-EE" dirty="0"/>
              <a:t>Abstraktsiooni seos (mudeli) muutuste haldamisega ja lubatud seisundite hulga piiramise eesmärgiga 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Mudel, Abstraktsioon, Sobiv abstraktsioon </a:t>
            </a:r>
          </a:p>
        </p:txBody>
      </p:sp>
    </p:spTree>
    <p:extLst>
      <p:ext uri="{BB962C8B-B14F-4D97-AF65-F5344CB8AC3E}">
        <p14:creationId xmlns:p14="http://schemas.microsoft.com/office/powerpoint/2010/main" val="19807493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>
            <a:extLst>
              <a:ext uri="{FF2B5EF4-FFF2-40B4-BE49-F238E27FC236}">
                <a16:creationId xmlns:a16="http://schemas.microsoft.com/office/drawing/2014/main" id="{D7FB1749-38F8-4A8A-9075-2DBA61EB1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Seos aineprojektiga?</a:t>
            </a:r>
          </a:p>
        </p:txBody>
      </p:sp>
      <p:sp>
        <p:nvSpPr>
          <p:cNvPr id="3" name="Pealkiri 2">
            <a:extLst>
              <a:ext uri="{FF2B5EF4-FFF2-40B4-BE49-F238E27FC236}">
                <a16:creationId xmlns:a16="http://schemas.microsoft.com/office/drawing/2014/main" id="{5CD24411-0C0B-43C5-8107-89B4FC16C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Ettevõte, Tegevussüsteem, Infosüsteem</a:t>
            </a:r>
          </a:p>
        </p:txBody>
      </p:sp>
    </p:spTree>
    <p:extLst>
      <p:ext uri="{BB962C8B-B14F-4D97-AF65-F5344CB8AC3E}">
        <p14:creationId xmlns:p14="http://schemas.microsoft.com/office/powerpoint/2010/main" val="1264403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t-EE" dirty="0"/>
              <a:t>EESMÄRGID:</a:t>
            </a:r>
          </a:p>
          <a:p>
            <a:pPr lvl="0"/>
            <a:r>
              <a:rPr lang="et-EE" sz="2600" dirty="0"/>
              <a:t>Mõista ja selgitada seoseid aine põhimõistete vahel;</a:t>
            </a:r>
          </a:p>
          <a:p>
            <a:pPr lvl="0"/>
            <a:r>
              <a:rPr lang="et-EE" sz="2600" dirty="0"/>
              <a:t>Mõista ja selgitada aine põhimõistete (</a:t>
            </a:r>
            <a:r>
              <a:rPr lang="et-EE" sz="2600" i="1" dirty="0"/>
              <a:t>ehk teooria</a:t>
            </a:r>
            <a:r>
              <a:rPr lang="et-EE" sz="2600" dirty="0"/>
              <a:t>) seoseid aine projektitööga (</a:t>
            </a:r>
            <a:r>
              <a:rPr lang="et-EE" sz="2600" i="1" dirty="0"/>
              <a:t>ehk praktikaga</a:t>
            </a:r>
            <a:r>
              <a:rPr lang="et-EE" sz="2600" dirty="0"/>
              <a:t>).</a:t>
            </a:r>
          </a:p>
          <a:p>
            <a:pPr lvl="0"/>
            <a:r>
              <a:rPr lang="et-EE" sz="2600" dirty="0"/>
              <a:t>Alustada aine projektide (</a:t>
            </a:r>
            <a:r>
              <a:rPr lang="et-EE" sz="2600" i="1" dirty="0"/>
              <a:t>kui potentsiaalsete ettevõtete</a:t>
            </a:r>
            <a:r>
              <a:rPr lang="et-EE" sz="2600" dirty="0"/>
              <a:t>) koostöövõrgustiku (</a:t>
            </a:r>
            <a:r>
              <a:rPr lang="et-EE" sz="2600" i="1" dirty="0"/>
              <a:t>mudelipõhist</a:t>
            </a:r>
            <a:r>
              <a:rPr lang="et-EE" sz="2600" dirty="0"/>
              <a:t>) loomist/arendamist</a:t>
            </a:r>
          </a:p>
          <a:p>
            <a:pPr>
              <a:buNone/>
            </a:pPr>
            <a:endParaRPr lang="et-EE" dirty="0"/>
          </a:p>
          <a:p>
            <a:pPr>
              <a:buNone/>
            </a:pPr>
            <a:r>
              <a:rPr lang="et-EE" dirty="0"/>
              <a:t>KAVA:</a:t>
            </a:r>
          </a:p>
          <a:p>
            <a:pPr lvl="0"/>
            <a:r>
              <a:rPr lang="et-EE" sz="2600" b="1" dirty="0"/>
              <a:t>Seminar</a:t>
            </a:r>
            <a:r>
              <a:rPr lang="et-EE" sz="2600" dirty="0"/>
              <a:t> teemal „</a:t>
            </a:r>
            <a:r>
              <a:rPr lang="et-EE" sz="2600" b="1" i="1" dirty="0"/>
              <a:t>Teooria</a:t>
            </a:r>
            <a:r>
              <a:rPr lang="et-EE" sz="2600" i="1" dirty="0"/>
              <a:t> (aine põhimõisted) </a:t>
            </a:r>
            <a:r>
              <a:rPr lang="et-EE" sz="2600" b="1" i="1" dirty="0"/>
              <a:t>versus Praktika</a:t>
            </a:r>
            <a:r>
              <a:rPr lang="et-EE" sz="2600" i="1" dirty="0"/>
              <a:t> (aine projektitöö</a:t>
            </a:r>
            <a:r>
              <a:rPr lang="et-EE" sz="2600" dirty="0"/>
              <a:t>)“</a:t>
            </a:r>
          </a:p>
          <a:p>
            <a:pPr lvl="0"/>
            <a:r>
              <a:rPr lang="et-EE" sz="2600" b="1" dirty="0"/>
              <a:t>Aine projektide</a:t>
            </a:r>
            <a:r>
              <a:rPr lang="et-EE" sz="2600" dirty="0"/>
              <a:t> </a:t>
            </a:r>
            <a:r>
              <a:rPr lang="et-EE" sz="2600" b="1" dirty="0"/>
              <a:t>koostöövõrgustik </a:t>
            </a:r>
            <a:r>
              <a:rPr lang="et-EE" sz="2600" dirty="0"/>
              <a:t>(</a:t>
            </a:r>
            <a:r>
              <a:rPr lang="et-EE" sz="2600" i="1" dirty="0"/>
              <a:t>ühiste modelleerimisseansside ja aruteludega alustamine)</a:t>
            </a:r>
          </a:p>
          <a:p>
            <a:pPr>
              <a:buNone/>
            </a:pPr>
            <a:endParaRPr lang="et-EE" dirty="0"/>
          </a:p>
          <a:p>
            <a:endParaRPr lang="et-EE" dirty="0"/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/>
              <a:t>„Loeng 8“: Seminar ja arutelu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Mis on teie aineprojektis ettevõtteks?</a:t>
            </a:r>
          </a:p>
          <a:p>
            <a:r>
              <a:rPr lang="et-EE" dirty="0"/>
              <a:t>Kuidas defineerite ettevõtte?</a:t>
            </a:r>
          </a:p>
          <a:p>
            <a:r>
              <a:rPr lang="et-EE" dirty="0"/>
              <a:t>Mis vahe on EM ja </a:t>
            </a:r>
            <a:r>
              <a:rPr lang="et-EE" dirty="0" err="1"/>
              <a:t>EA-l</a:t>
            </a:r>
            <a:r>
              <a:rPr lang="et-EE" dirty="0"/>
              <a:t>?</a:t>
            </a:r>
          </a:p>
          <a:p>
            <a:r>
              <a:rPr lang="et-EE" dirty="0"/>
              <a:t>Kummaga neist me EA aines (rohkem) tegeleme 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Ettevõte, Ettevõtte mudel, Ettevõtte arhitektuur</a:t>
            </a:r>
          </a:p>
        </p:txBody>
      </p:sp>
    </p:spTree>
    <p:extLst>
      <p:ext uri="{BB962C8B-B14F-4D97-AF65-F5344CB8AC3E}">
        <p14:creationId xmlns:p14="http://schemas.microsoft.com/office/powerpoint/2010/main" val="3230629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>
            <a:extLst>
              <a:ext uri="{FF2B5EF4-FFF2-40B4-BE49-F238E27FC236}">
                <a16:creationId xmlns:a16="http://schemas.microsoft.com/office/drawing/2014/main" id="{20D5E988-2D9E-4DEF-B7AC-86396C149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Seosed EM aine(projekti)</a:t>
            </a:r>
            <a:r>
              <a:rPr lang="et-EE" dirty="0" err="1"/>
              <a:t>ga</a:t>
            </a:r>
            <a:r>
              <a:rPr lang="et-EE" dirty="0"/>
              <a:t>?</a:t>
            </a:r>
          </a:p>
        </p:txBody>
      </p:sp>
      <p:sp>
        <p:nvSpPr>
          <p:cNvPr id="3" name="Pealkiri 2">
            <a:extLst>
              <a:ext uri="{FF2B5EF4-FFF2-40B4-BE49-F238E27FC236}">
                <a16:creationId xmlns:a16="http://schemas.microsoft.com/office/drawing/2014/main" id="{D8F168D5-203E-4BBA-9D0E-197F68C1E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IS </a:t>
            </a:r>
            <a:r>
              <a:rPr lang="et-EE" dirty="0" err="1"/>
              <a:t>paljuv</a:t>
            </a:r>
            <a:r>
              <a:rPr lang="et-EE" dirty="0"/>
              <a:t>. Kontsept. Fookus otstarbel ja </a:t>
            </a:r>
            <a:r>
              <a:rPr lang="et-EE" dirty="0" err="1"/>
              <a:t>artefaktil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7621619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>
            <a:extLst>
              <a:ext uri="{FF2B5EF4-FFF2-40B4-BE49-F238E27FC236}">
                <a16:creationId xmlns:a16="http://schemas.microsoft.com/office/drawing/2014/main" id="{20D5E988-2D9E-4DEF-B7AC-86396C149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Sama mündi kaks külge</a:t>
            </a:r>
          </a:p>
          <a:p>
            <a:r>
              <a:rPr lang="et-EE" dirty="0"/>
              <a:t>Positiivsed vs negatiivsed kujundid?</a:t>
            </a:r>
          </a:p>
          <a:p>
            <a:r>
              <a:rPr lang="et-EE" dirty="0"/>
              <a:t>Seosed EM ainega/projektiga?</a:t>
            </a:r>
          </a:p>
        </p:txBody>
      </p:sp>
      <p:sp>
        <p:nvSpPr>
          <p:cNvPr id="3" name="Pealkiri 2">
            <a:extLst>
              <a:ext uri="{FF2B5EF4-FFF2-40B4-BE49-F238E27FC236}">
                <a16:creationId xmlns:a16="http://schemas.microsoft.com/office/drawing/2014/main" id="{D8F168D5-203E-4BBA-9D0E-197F68C1E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IS </a:t>
            </a:r>
            <a:r>
              <a:rPr lang="et-EE" dirty="0" err="1"/>
              <a:t>paljuv</a:t>
            </a:r>
            <a:r>
              <a:rPr lang="et-EE" dirty="0"/>
              <a:t>. Kontsept. Fookus </a:t>
            </a:r>
            <a:r>
              <a:rPr lang="et-EE" dirty="0" err="1"/>
              <a:t>integr</a:t>
            </a:r>
            <a:r>
              <a:rPr lang="et-EE" dirty="0"/>
              <a:t>.  ja </a:t>
            </a:r>
            <a:r>
              <a:rPr lang="et-EE" dirty="0" err="1"/>
              <a:t>taaskasut</a:t>
            </a:r>
            <a:r>
              <a:rPr lang="et-EE" dirty="0"/>
              <a:t>., IS kujundid</a:t>
            </a:r>
          </a:p>
        </p:txBody>
      </p:sp>
    </p:spTree>
    <p:extLst>
      <p:ext uri="{BB962C8B-B14F-4D97-AF65-F5344CB8AC3E}">
        <p14:creationId xmlns:p14="http://schemas.microsoft.com/office/powerpoint/2010/main" val="39229712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Kas/mis vahe on Valdkonnal ja Diskursuse Valdkonnal ?</a:t>
            </a:r>
          </a:p>
          <a:p>
            <a:r>
              <a:rPr lang="et-EE" dirty="0"/>
              <a:t>Kumba neist (otseselt) peegeldab Kontseptuaalne mudel ?</a:t>
            </a:r>
          </a:p>
          <a:p>
            <a:r>
              <a:rPr lang="et-EE" dirty="0"/>
              <a:t>Paralleel valimiskampaania ja koalitsiooniläbirääkimistega 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t-EE" dirty="0"/>
            </a:br>
            <a:r>
              <a:rPr lang="et-EE" dirty="0"/>
              <a:t>Valdkond, Arutelu (diskursuse) </a:t>
            </a:r>
            <a:br>
              <a:rPr lang="et-EE" dirty="0"/>
            </a:br>
            <a:r>
              <a:rPr lang="et-EE" dirty="0"/>
              <a:t>valdkond, Kontseptuaalne mudel </a:t>
            </a:r>
            <a:br>
              <a:rPr lang="et-EE" dirty="0">
                <a:solidFill>
                  <a:srgbClr val="FFC000"/>
                </a:solidFill>
              </a:rPr>
            </a:b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2208983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Diskursuse valdkond koosneb keelest (sõnadest ja lausetest), mida kasutatakse päris/füüsilises valdkonnas (ettevõttes).</a:t>
            </a:r>
          </a:p>
          <a:p>
            <a:r>
              <a:rPr lang="et-EE" dirty="0"/>
              <a:t>Teda iseloomustavad spetsiifilised mõisted, mis peegeldavad valdkonnaspetsialistide (eesmärgipärase tegutsemise) jaoks olulisi teemasid (selles valdkonnas).</a:t>
            </a:r>
          </a:p>
          <a:p>
            <a:r>
              <a:rPr lang="et-EE" dirty="0"/>
              <a:t>Need mõisted pole sageli täpselt defineeritud, nende tähendused võivad valdkonna piires varieeruda.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t-EE" dirty="0"/>
            </a:br>
            <a:r>
              <a:rPr lang="et-EE" dirty="0"/>
              <a:t>Arutelu (diskursuse) </a:t>
            </a:r>
            <a:br>
              <a:rPr lang="et-EE" dirty="0"/>
            </a:br>
            <a:r>
              <a:rPr lang="et-EE" dirty="0"/>
              <a:t>valdkond</a:t>
            </a:r>
            <a:br>
              <a:rPr lang="et-EE" dirty="0">
                <a:solidFill>
                  <a:srgbClr val="FFC000"/>
                </a:solidFill>
              </a:rPr>
            </a:b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1895551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>
            <a:extLst>
              <a:ext uri="{FF2B5EF4-FFF2-40B4-BE49-F238E27FC236}">
                <a16:creationId xmlns:a16="http://schemas.microsoft.com/office/drawing/2014/main" id="{4251BBD9-CA91-44F0-8841-D5B6A0AFD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t-EE" dirty="0"/>
              <a:t>On mudel järgmiste omadustega:</a:t>
            </a:r>
          </a:p>
          <a:p>
            <a:r>
              <a:rPr lang="et-EE" dirty="0"/>
              <a:t>Keelekonstruktsioon kindlas eeldefineeritud modelleerimiskeeles.</a:t>
            </a:r>
          </a:p>
          <a:p>
            <a:pPr lvl="1"/>
            <a:r>
              <a:rPr lang="et-EE" dirty="0"/>
              <a:t>Välistab füüsilised mudelid, loomulikus keeles </a:t>
            </a:r>
            <a:r>
              <a:rPr lang="et-EE" dirty="0" err="1"/>
              <a:t>tekstilised</a:t>
            </a:r>
            <a:r>
              <a:rPr lang="et-EE" dirty="0"/>
              <a:t> mudelid, </a:t>
            </a:r>
            <a:r>
              <a:rPr lang="et-EE" dirty="0" err="1"/>
              <a:t>spontaalsed</a:t>
            </a:r>
            <a:r>
              <a:rPr lang="et-EE" dirty="0"/>
              <a:t> graafilised esitused</a:t>
            </a:r>
          </a:p>
          <a:p>
            <a:r>
              <a:rPr lang="et-EE" dirty="0"/>
              <a:t>Abstraktsioon sama tüüpi (muutuvatest) eksemplaridest</a:t>
            </a:r>
          </a:p>
          <a:p>
            <a:pPr lvl="1"/>
            <a:r>
              <a:rPr lang="et-EE" dirty="0"/>
              <a:t>Taaskasutamine üle erinevate populatsioonide</a:t>
            </a:r>
          </a:p>
          <a:p>
            <a:r>
              <a:rPr lang="et-EE" dirty="0"/>
              <a:t>Sõltumatus tehnoloogilistest (infrastruktuuri) muutustest</a:t>
            </a:r>
          </a:p>
          <a:p>
            <a:pPr lvl="1"/>
            <a:r>
              <a:rPr lang="et-EE" dirty="0"/>
              <a:t>Investeeringute (mudelite -&gt; süsteemide väljatöötamisse) kaitse</a:t>
            </a:r>
          </a:p>
          <a:p>
            <a:r>
              <a:rPr lang="et-EE" dirty="0"/>
              <a:t>Vastavus valdkonnas räägitavale keelele</a:t>
            </a:r>
          </a:p>
          <a:p>
            <a:r>
              <a:rPr lang="et-EE" dirty="0"/>
              <a:t>Valdkonda ja tema infosüsteemi integreeriv abstraktsioon</a:t>
            </a:r>
          </a:p>
          <a:p>
            <a:r>
              <a:rPr lang="et-EE" dirty="0"/>
              <a:t>Valdkonna mõistete rekonstrueerimine (AS-IS -&gt; TO-BE) vastavalt modelleerimise7mudeli eesmärgile</a:t>
            </a:r>
          </a:p>
        </p:txBody>
      </p:sp>
      <p:sp>
        <p:nvSpPr>
          <p:cNvPr id="3" name="Pealkiri 2">
            <a:extLst>
              <a:ext uri="{FF2B5EF4-FFF2-40B4-BE49-F238E27FC236}">
                <a16:creationId xmlns:a16="http://schemas.microsoft.com/office/drawing/2014/main" id="{C3D8956A-D991-4B1F-B808-D594A5A7E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Kontseptuaalne mudel</a:t>
            </a:r>
          </a:p>
        </p:txBody>
      </p:sp>
    </p:spTree>
    <p:extLst>
      <p:ext uri="{BB962C8B-B14F-4D97-AF65-F5344CB8AC3E}">
        <p14:creationId xmlns:p14="http://schemas.microsoft.com/office/powerpoint/2010/main" val="32219073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Seosed EM aine projektiga?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Mudel, Diagramm, Diagrammitüüp </a:t>
            </a:r>
          </a:p>
        </p:txBody>
      </p:sp>
    </p:spTree>
    <p:extLst>
      <p:ext uri="{BB962C8B-B14F-4D97-AF65-F5344CB8AC3E}">
        <p14:creationId xmlns:p14="http://schemas.microsoft.com/office/powerpoint/2010/main" val="41657033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Arhitektuuri elutsükkel ?</a:t>
            </a:r>
          </a:p>
          <a:p>
            <a:r>
              <a:rPr lang="et-EE" dirty="0"/>
              <a:t>Millistest osadest EA koosneb ?</a:t>
            </a:r>
          </a:p>
          <a:p>
            <a:r>
              <a:rPr lang="et-EE" dirty="0"/>
              <a:t>Kes/kuidas seda </a:t>
            </a:r>
            <a:r>
              <a:rPr lang="et-EE"/>
              <a:t>tervikut valitseb 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Ettevõtte mudel, ettevõtte arhitektuur, Arhitektuuri juhtimine (valitsemine) </a:t>
            </a:r>
            <a:br>
              <a:rPr lang="et-EE" dirty="0">
                <a:solidFill>
                  <a:srgbClr val="FFC000"/>
                </a:solidFill>
              </a:rPr>
            </a:b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8929536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Seos EM aine/projektidega ?</a:t>
            </a:r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t-EE" dirty="0"/>
            </a:br>
            <a:r>
              <a:rPr lang="et-EE" dirty="0"/>
              <a:t>Modelleerimiskeel, </a:t>
            </a:r>
            <a:r>
              <a:rPr lang="et-EE" dirty="0" err="1"/>
              <a:t>Üldotstarbeline</a:t>
            </a:r>
            <a:r>
              <a:rPr lang="et-EE" dirty="0"/>
              <a:t> keel, valdkonnaspetsiifiline keel </a:t>
            </a:r>
            <a:br>
              <a:rPr lang="et-EE" dirty="0">
                <a:solidFill>
                  <a:srgbClr val="FFC000"/>
                </a:solidFill>
              </a:rPr>
            </a:b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1172526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Seos EM aine/projektidega 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t-EE" sz="2700" dirty="0"/>
            </a:br>
            <a:r>
              <a:rPr lang="et-EE" sz="2700" dirty="0"/>
              <a:t>Kontseptuaalne mudel, etalonmudel, valdkonnaspetsiifiline (modelleerimis)keel</a:t>
            </a:r>
            <a:br>
              <a:rPr lang="et-EE" dirty="0">
                <a:solidFill>
                  <a:srgbClr val="FFC000"/>
                </a:solidFill>
              </a:rPr>
            </a:b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812887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Tänase kontakttunni esimeses pooles on kavas seminar aine põhimõistete teemal</a:t>
            </a:r>
          </a:p>
          <a:p>
            <a:r>
              <a:rPr lang="et-EE" dirty="0"/>
              <a:t>Aluseks minu poolt </a:t>
            </a:r>
            <a:r>
              <a:rPr lang="et-EE" dirty="0" err="1"/>
              <a:t>F.Ulrich’i</a:t>
            </a:r>
            <a:r>
              <a:rPr lang="et-EE" dirty="0"/>
              <a:t> artikli järgi koostatud </a:t>
            </a:r>
            <a:r>
              <a:rPr lang="et-EE" dirty="0" err="1"/>
              <a:t>MindMap</a:t>
            </a:r>
            <a:r>
              <a:rPr lang="et-EE" dirty="0"/>
              <a:t>,</a:t>
            </a:r>
          </a:p>
          <a:p>
            <a:r>
              <a:rPr lang="et-EE" dirty="0"/>
              <a:t>Mille põhjal jagasin igale seminarist osavõtvale tudengile välja kolm omavahel tihedalt seotud mõistet,</a:t>
            </a:r>
          </a:p>
          <a:p>
            <a:r>
              <a:rPr lang="et-EE" dirty="0"/>
              <a:t>Mida tudeng seminaril teistele selgitab.</a:t>
            </a:r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Seminari sisu</a:t>
            </a:r>
          </a:p>
        </p:txBody>
      </p:sp>
    </p:spTree>
    <p:extLst>
      <p:ext uri="{BB962C8B-B14F-4D97-AF65-F5344CB8AC3E}">
        <p14:creationId xmlns:p14="http://schemas.microsoft.com/office/powerpoint/2010/main" val="5399320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Veel kohalolijad?</a:t>
            </a:r>
          </a:p>
        </p:txBody>
      </p:sp>
    </p:spTree>
    <p:extLst>
      <p:ext uri="{BB962C8B-B14F-4D97-AF65-F5344CB8AC3E}">
        <p14:creationId xmlns:p14="http://schemas.microsoft.com/office/powerpoint/2010/main" val="3662720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et-EE" dirty="0"/>
              <a:t>Valdkond, Mudel, Arhitektuur  </a:t>
            </a:r>
            <a:r>
              <a:rPr lang="et-EE" dirty="0">
                <a:solidFill>
                  <a:srgbClr val="00B0F0"/>
                </a:solidFill>
              </a:rPr>
              <a:t>(Annela Pindis, ajaline järjestus: </a:t>
            </a:r>
            <a:r>
              <a:rPr lang="et-EE" dirty="0">
                <a:solidFill>
                  <a:srgbClr val="FF0000"/>
                </a:solidFill>
              </a:rPr>
              <a:t>1.</a:t>
            </a:r>
            <a:r>
              <a:rPr lang="et-EE" dirty="0">
                <a:solidFill>
                  <a:srgbClr val="00B0F0"/>
                </a:solidFill>
              </a:rPr>
              <a:t>, op Iris Nael ja </a:t>
            </a:r>
            <a:r>
              <a:rPr lang="et-EE" dirty="0" err="1">
                <a:solidFill>
                  <a:srgbClr val="00B0F0"/>
                </a:solidFill>
              </a:rPr>
              <a:t>Jacqueline</a:t>
            </a:r>
            <a:r>
              <a:rPr lang="et-EE" dirty="0">
                <a:solidFill>
                  <a:srgbClr val="00B0F0"/>
                </a:solidFill>
              </a:rPr>
              <a:t> Maxime </a:t>
            </a:r>
            <a:r>
              <a:rPr lang="et-EE" dirty="0" err="1">
                <a:solidFill>
                  <a:srgbClr val="00B0F0"/>
                </a:solidFill>
              </a:rPr>
              <a:t>Jürgens</a:t>
            </a:r>
            <a:r>
              <a:rPr lang="et-EE" dirty="0">
                <a:solidFill>
                  <a:srgbClr val="00B0F0"/>
                </a:solidFill>
              </a:rPr>
              <a:t>)</a:t>
            </a:r>
          </a:p>
          <a:p>
            <a:pPr marL="624078" indent="-514350">
              <a:buFont typeface="+mj-lt"/>
              <a:buAutoNum type="arabicPeriod"/>
            </a:pPr>
            <a:r>
              <a:rPr lang="et-EE" dirty="0"/>
              <a:t>Mudel, Abstraktsioon, Sobiv abstraktsioon </a:t>
            </a:r>
            <a:endParaRPr lang="et-EE" dirty="0">
              <a:solidFill>
                <a:srgbClr val="FFC000"/>
              </a:solidFill>
            </a:endParaRPr>
          </a:p>
          <a:p>
            <a:pPr marL="624078" indent="-514350">
              <a:buFont typeface="+mj-lt"/>
              <a:buAutoNum type="arabicPeriod"/>
            </a:pPr>
            <a:r>
              <a:rPr lang="et-EE" dirty="0"/>
              <a:t>Mudel, Diagramm, Diagrammitüüp </a:t>
            </a:r>
            <a:r>
              <a:rPr lang="et-EE" dirty="0">
                <a:solidFill>
                  <a:srgbClr val="00B0F0"/>
                </a:solidFill>
              </a:rPr>
              <a:t>(Hanna-Liisa </a:t>
            </a:r>
            <a:r>
              <a:rPr lang="et-EE" dirty="0" err="1">
                <a:solidFill>
                  <a:srgbClr val="00B0F0"/>
                </a:solidFill>
              </a:rPr>
              <a:t>Vilbiks</a:t>
            </a:r>
            <a:r>
              <a:rPr lang="et-EE" dirty="0">
                <a:solidFill>
                  <a:srgbClr val="00B0F0"/>
                </a:solidFill>
              </a:rPr>
              <a:t>, ajaline järjestus: </a:t>
            </a:r>
            <a:r>
              <a:rPr lang="et-EE" dirty="0">
                <a:solidFill>
                  <a:srgbClr val="FF0000"/>
                </a:solidFill>
              </a:rPr>
              <a:t>7.</a:t>
            </a:r>
            <a:r>
              <a:rPr lang="et-EE" dirty="0">
                <a:solidFill>
                  <a:srgbClr val="00B0F0"/>
                </a:solidFill>
              </a:rPr>
              <a:t>, op Annela Pindis ja Laura Kallas)</a:t>
            </a:r>
            <a:endParaRPr lang="et-EE" dirty="0">
              <a:solidFill>
                <a:srgbClr val="FFC000"/>
              </a:solidFill>
            </a:endParaRPr>
          </a:p>
          <a:p>
            <a:pPr marL="624078" indent="-514350">
              <a:buFont typeface="+mj-lt"/>
              <a:buAutoNum type="arabicPeriod"/>
            </a:pPr>
            <a:r>
              <a:rPr lang="et-EE" dirty="0"/>
              <a:t>Valdkond, Arutelu (diskursuse) valdkond, Kontseptuaalne mudel </a:t>
            </a:r>
            <a:r>
              <a:rPr lang="et-EE" dirty="0">
                <a:solidFill>
                  <a:srgbClr val="00B0F0"/>
                </a:solidFill>
              </a:rPr>
              <a:t>(Triin Rüütli, ajaline järjestus: </a:t>
            </a:r>
            <a:r>
              <a:rPr lang="et-EE" dirty="0">
                <a:solidFill>
                  <a:srgbClr val="FF0000"/>
                </a:solidFill>
              </a:rPr>
              <a:t>6.</a:t>
            </a:r>
            <a:r>
              <a:rPr lang="et-EE" dirty="0">
                <a:solidFill>
                  <a:srgbClr val="00B0F0"/>
                </a:solidFill>
              </a:rPr>
              <a:t>, op Laura Kallas ja Hanna-Liisa </a:t>
            </a:r>
            <a:r>
              <a:rPr lang="et-EE" dirty="0" err="1">
                <a:solidFill>
                  <a:srgbClr val="00B0F0"/>
                </a:solidFill>
              </a:rPr>
              <a:t>Vilbiks</a:t>
            </a:r>
            <a:r>
              <a:rPr lang="et-EE" dirty="0">
                <a:solidFill>
                  <a:srgbClr val="00B0F0"/>
                </a:solidFill>
              </a:rPr>
              <a:t>)</a:t>
            </a:r>
            <a:endParaRPr lang="et-EE" dirty="0">
              <a:solidFill>
                <a:srgbClr val="FFC000"/>
              </a:solidFill>
            </a:endParaRPr>
          </a:p>
          <a:p>
            <a:pPr marL="624078" indent="-514350">
              <a:buFont typeface="+mj-lt"/>
              <a:buAutoNum type="arabicPeriod"/>
            </a:pPr>
            <a:r>
              <a:rPr lang="et-EE" dirty="0"/>
              <a:t>Kontseptuaalne mudel, Metamudel, Ontoloogia</a:t>
            </a:r>
            <a:endParaRPr lang="et-EE" dirty="0">
              <a:solidFill>
                <a:srgbClr val="00B0F0"/>
              </a:solidFill>
            </a:endParaRPr>
          </a:p>
          <a:p>
            <a:pPr marL="624078" indent="-514350">
              <a:buFont typeface="+mj-lt"/>
              <a:buAutoNum type="arabicPeriod"/>
            </a:pPr>
            <a:r>
              <a:rPr lang="et-EE" dirty="0"/>
              <a:t>Modelleerimiskeel, </a:t>
            </a:r>
            <a:r>
              <a:rPr lang="et-EE" dirty="0" err="1"/>
              <a:t>Üldotstarbeline</a:t>
            </a:r>
            <a:r>
              <a:rPr lang="et-EE" dirty="0"/>
              <a:t> keel, valdkonnaspetsiifiline keel</a:t>
            </a:r>
            <a:endParaRPr lang="et-EE" dirty="0">
              <a:solidFill>
                <a:srgbClr val="FFC000"/>
              </a:solidFill>
            </a:endParaRPr>
          </a:p>
          <a:p>
            <a:pPr marL="624078" indent="-514350">
              <a:buFont typeface="+mj-lt"/>
              <a:buAutoNum type="arabicPeriod"/>
            </a:pPr>
            <a:r>
              <a:rPr lang="et-EE" dirty="0"/>
              <a:t>Kontseptuaalne mudel, etalonmudel, valdkonnaspetsiifiline (modelleerimis)keel</a:t>
            </a:r>
            <a:endParaRPr lang="et-EE" dirty="0">
              <a:solidFill>
                <a:srgbClr val="00B0F0"/>
              </a:solidFill>
            </a:endParaRPr>
          </a:p>
          <a:p>
            <a:pPr marL="624078" indent="-514350">
              <a:buFont typeface="+mj-lt"/>
              <a:buAutoNum type="arabicPeriod"/>
            </a:pPr>
            <a:r>
              <a:rPr lang="et-EE" dirty="0"/>
              <a:t>Kontseptuaalne mudel, meetod, modelleerimismeetod</a:t>
            </a:r>
            <a:endParaRPr lang="et-EE" dirty="0">
              <a:solidFill>
                <a:srgbClr val="FFC000"/>
              </a:solidFill>
            </a:endParaRPr>
          </a:p>
          <a:p>
            <a:pPr marL="624078" indent="-514350">
              <a:buFont typeface="+mj-lt"/>
              <a:buAutoNum type="arabicPeriod"/>
            </a:pPr>
            <a:r>
              <a:rPr lang="et-EE" dirty="0"/>
              <a:t>Ettevõte, Ettevõtte mudel, Ettevõtte arhitektuur </a:t>
            </a:r>
            <a:r>
              <a:rPr lang="et-EE" dirty="0">
                <a:solidFill>
                  <a:srgbClr val="00B0F0"/>
                </a:solidFill>
              </a:rPr>
              <a:t>(Iris Nael, </a:t>
            </a:r>
            <a:r>
              <a:rPr lang="et-EE" dirty="0">
                <a:solidFill>
                  <a:srgbClr val="FF0000"/>
                </a:solidFill>
              </a:rPr>
              <a:t>3.</a:t>
            </a:r>
            <a:r>
              <a:rPr lang="et-EE" dirty="0">
                <a:solidFill>
                  <a:srgbClr val="00B0F0"/>
                </a:solidFill>
              </a:rPr>
              <a:t>, op Merle Mumme ja Annela Pindis)</a:t>
            </a:r>
          </a:p>
          <a:p>
            <a:pPr marL="624078" indent="-514350">
              <a:buFont typeface="+mj-lt"/>
              <a:buAutoNum type="arabicPeriod"/>
            </a:pPr>
            <a:r>
              <a:rPr lang="et-EE" dirty="0"/>
              <a:t>Ettevõte, Tegevussüsteem, Infosüsteem </a:t>
            </a:r>
            <a:r>
              <a:rPr lang="et-EE" dirty="0">
                <a:solidFill>
                  <a:srgbClr val="00B0F0"/>
                </a:solidFill>
              </a:rPr>
              <a:t>(</a:t>
            </a:r>
            <a:r>
              <a:rPr lang="et-EE" dirty="0" err="1">
                <a:solidFill>
                  <a:srgbClr val="00B0F0"/>
                </a:solidFill>
              </a:rPr>
              <a:t>Jacqueline</a:t>
            </a:r>
            <a:r>
              <a:rPr lang="et-EE" dirty="0">
                <a:solidFill>
                  <a:srgbClr val="00B0F0"/>
                </a:solidFill>
              </a:rPr>
              <a:t> Maxime </a:t>
            </a:r>
            <a:r>
              <a:rPr lang="et-EE" dirty="0" err="1">
                <a:solidFill>
                  <a:srgbClr val="00B0F0"/>
                </a:solidFill>
              </a:rPr>
              <a:t>Jürgens</a:t>
            </a:r>
            <a:r>
              <a:rPr lang="et-EE" dirty="0">
                <a:solidFill>
                  <a:srgbClr val="00B0F0"/>
                </a:solidFill>
              </a:rPr>
              <a:t>, </a:t>
            </a:r>
            <a:r>
              <a:rPr lang="et-EE" dirty="0">
                <a:solidFill>
                  <a:srgbClr val="FF0000"/>
                </a:solidFill>
              </a:rPr>
              <a:t>2.</a:t>
            </a:r>
            <a:r>
              <a:rPr lang="et-EE" dirty="0">
                <a:solidFill>
                  <a:srgbClr val="00B0F0"/>
                </a:solidFill>
              </a:rPr>
              <a:t>, op Merle Mumme ja Triin Rüütli)</a:t>
            </a:r>
            <a:endParaRPr lang="et-EE" dirty="0">
              <a:solidFill>
                <a:srgbClr val="FFC000"/>
              </a:solidFill>
            </a:endParaRPr>
          </a:p>
          <a:p>
            <a:pPr marL="624078" indent="-514350">
              <a:buFont typeface="+mj-lt"/>
              <a:buAutoNum type="arabicPeriod"/>
            </a:pPr>
            <a:endParaRPr lang="et-EE" dirty="0">
              <a:solidFill>
                <a:srgbClr val="FFC000"/>
              </a:solidFill>
            </a:endParaRPr>
          </a:p>
          <a:p>
            <a:pPr marL="624078" indent="-514350">
              <a:buFont typeface="+mj-lt"/>
              <a:buAutoNum type="arabicPeriod"/>
            </a:pPr>
            <a:endParaRPr lang="et-EE" dirty="0"/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Seminari teemad (1)</a:t>
            </a:r>
          </a:p>
        </p:txBody>
      </p:sp>
    </p:spTree>
    <p:extLst>
      <p:ext uri="{BB962C8B-B14F-4D97-AF65-F5344CB8AC3E}">
        <p14:creationId xmlns:p14="http://schemas.microsoft.com/office/powerpoint/2010/main" val="1936840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t-EE" dirty="0"/>
              <a:t>11. Infosüsteem, Infosüsteemi arhitektuur, Paljuvaateline infosüsteemi kontseptsioon</a:t>
            </a:r>
            <a:endParaRPr lang="et-EE" dirty="0">
              <a:solidFill>
                <a:srgbClr val="00B0F0"/>
              </a:solidFill>
            </a:endParaRPr>
          </a:p>
          <a:p>
            <a:r>
              <a:rPr lang="et-EE" dirty="0"/>
              <a:t>12. Paljuvaateline infosüsteemi kontseptsioon: fookus otstarbel (</a:t>
            </a:r>
            <a:r>
              <a:rPr lang="et-EE" dirty="0" err="1"/>
              <a:t>focus</a:t>
            </a:r>
            <a:r>
              <a:rPr lang="et-EE" dirty="0"/>
              <a:t> on </a:t>
            </a:r>
            <a:r>
              <a:rPr lang="et-EE" dirty="0" err="1"/>
              <a:t>purpose</a:t>
            </a:r>
            <a:r>
              <a:rPr lang="et-EE" dirty="0"/>
              <a:t>); fookus </a:t>
            </a:r>
            <a:r>
              <a:rPr lang="et-EE" dirty="0" err="1"/>
              <a:t>artefaktil</a:t>
            </a:r>
            <a:r>
              <a:rPr lang="et-EE" dirty="0"/>
              <a:t> (</a:t>
            </a:r>
            <a:r>
              <a:rPr lang="et-EE" dirty="0" err="1"/>
              <a:t>focus</a:t>
            </a:r>
            <a:r>
              <a:rPr lang="et-EE" dirty="0"/>
              <a:t> on </a:t>
            </a:r>
            <a:r>
              <a:rPr lang="et-EE" dirty="0" err="1"/>
              <a:t>artefact</a:t>
            </a:r>
            <a:r>
              <a:rPr lang="et-EE" dirty="0"/>
              <a:t>) </a:t>
            </a:r>
            <a:r>
              <a:rPr lang="et-EE" dirty="0">
                <a:solidFill>
                  <a:srgbClr val="00B0F0"/>
                </a:solidFill>
              </a:rPr>
              <a:t>(Laura Kallas, </a:t>
            </a:r>
            <a:r>
              <a:rPr lang="et-EE" dirty="0">
                <a:solidFill>
                  <a:srgbClr val="FF0000"/>
                </a:solidFill>
              </a:rPr>
              <a:t>4.</a:t>
            </a:r>
            <a:r>
              <a:rPr lang="et-EE" dirty="0">
                <a:solidFill>
                  <a:srgbClr val="00B0F0"/>
                </a:solidFill>
              </a:rPr>
              <a:t>, op Liis Vaupere ja Hanna-Liisa </a:t>
            </a:r>
            <a:r>
              <a:rPr lang="et-EE" dirty="0" err="1">
                <a:solidFill>
                  <a:srgbClr val="00B0F0"/>
                </a:solidFill>
              </a:rPr>
              <a:t>Vilbiks</a:t>
            </a:r>
            <a:r>
              <a:rPr lang="et-EE" dirty="0">
                <a:solidFill>
                  <a:srgbClr val="00B0F0"/>
                </a:solidFill>
              </a:rPr>
              <a:t>)</a:t>
            </a:r>
            <a:endParaRPr lang="et-EE" dirty="0"/>
          </a:p>
          <a:p>
            <a:r>
              <a:rPr lang="et-EE" dirty="0"/>
              <a:t>13. Paljuvaateline infosüsteemi kontseptsioon: fookus integratsioonil ja taaskasutamisel; Infosüsteemi kujundid (</a:t>
            </a:r>
            <a:r>
              <a:rPr lang="et-EE" dirty="0" err="1"/>
              <a:t>images</a:t>
            </a:r>
            <a:r>
              <a:rPr lang="et-EE" dirty="0"/>
              <a:t>) </a:t>
            </a:r>
            <a:r>
              <a:rPr lang="et-EE" dirty="0">
                <a:solidFill>
                  <a:srgbClr val="00B0F0"/>
                </a:solidFill>
              </a:rPr>
              <a:t>(Liis Vaupere, </a:t>
            </a:r>
            <a:r>
              <a:rPr lang="et-EE" dirty="0">
                <a:solidFill>
                  <a:srgbClr val="FF0000"/>
                </a:solidFill>
              </a:rPr>
              <a:t>5.</a:t>
            </a:r>
            <a:r>
              <a:rPr lang="et-EE" dirty="0">
                <a:solidFill>
                  <a:srgbClr val="00B0F0"/>
                </a:solidFill>
              </a:rPr>
              <a:t>, op </a:t>
            </a:r>
            <a:r>
              <a:rPr lang="et-EE" dirty="0" err="1">
                <a:solidFill>
                  <a:srgbClr val="00B0F0"/>
                </a:solidFill>
              </a:rPr>
              <a:t>Jacqueline</a:t>
            </a:r>
            <a:r>
              <a:rPr lang="et-EE" dirty="0">
                <a:solidFill>
                  <a:srgbClr val="00B0F0"/>
                </a:solidFill>
              </a:rPr>
              <a:t> </a:t>
            </a:r>
            <a:r>
              <a:rPr lang="et-EE" dirty="0" err="1">
                <a:solidFill>
                  <a:srgbClr val="00B0F0"/>
                </a:solidFill>
              </a:rPr>
              <a:t>Maxine</a:t>
            </a:r>
            <a:r>
              <a:rPr lang="et-EE" dirty="0">
                <a:solidFill>
                  <a:srgbClr val="00B0F0"/>
                </a:solidFill>
              </a:rPr>
              <a:t> </a:t>
            </a:r>
            <a:r>
              <a:rPr lang="et-EE" dirty="0" err="1">
                <a:solidFill>
                  <a:srgbClr val="00B0F0"/>
                </a:solidFill>
              </a:rPr>
              <a:t>Jürgens</a:t>
            </a:r>
            <a:r>
              <a:rPr lang="et-EE" dirty="0">
                <a:solidFill>
                  <a:srgbClr val="00B0F0"/>
                </a:solidFill>
              </a:rPr>
              <a:t> ja Triin Rüütli)</a:t>
            </a:r>
            <a:endParaRPr lang="et-EE" dirty="0"/>
          </a:p>
          <a:p>
            <a:r>
              <a:rPr lang="et-EE" dirty="0"/>
              <a:t>14. Paljuvaateline ettevõtte mudel, Valdkonnaspetsiifiline modelleerimiskeel</a:t>
            </a:r>
          </a:p>
          <a:p>
            <a:r>
              <a:rPr lang="et-EE" dirty="0"/>
              <a:t>15. Ettevõtte mudel, ettevõtte arhitektuur, Arhitektuuri juhtimine (valitsemine) </a:t>
            </a:r>
            <a:r>
              <a:rPr lang="et-EE" dirty="0">
                <a:solidFill>
                  <a:srgbClr val="00B0F0"/>
                </a:solidFill>
              </a:rPr>
              <a:t>(Merle Mumme, </a:t>
            </a:r>
            <a:r>
              <a:rPr lang="et-EE" dirty="0">
                <a:solidFill>
                  <a:srgbClr val="FF0000"/>
                </a:solidFill>
              </a:rPr>
              <a:t>8.</a:t>
            </a:r>
            <a:r>
              <a:rPr lang="et-EE" dirty="0">
                <a:solidFill>
                  <a:srgbClr val="00B0F0"/>
                </a:solidFill>
              </a:rPr>
              <a:t>, op Iris Nael ja Liis Vaupere)</a:t>
            </a:r>
            <a:endParaRPr lang="et-EE" dirty="0">
              <a:solidFill>
                <a:srgbClr val="FFC000"/>
              </a:solidFill>
            </a:endParaRPr>
          </a:p>
          <a:p>
            <a:r>
              <a:rPr lang="et-EE" dirty="0"/>
              <a:t>16. Metamudel, Metatüüp, Metaklass</a:t>
            </a:r>
            <a:endParaRPr lang="et-EE" dirty="0">
              <a:solidFill>
                <a:srgbClr val="00B0F0"/>
              </a:solidFill>
            </a:endParaRPr>
          </a:p>
          <a:p>
            <a:r>
              <a:rPr lang="et-EE" dirty="0"/>
              <a:t>17. </a:t>
            </a:r>
            <a:r>
              <a:rPr lang="et-EE" dirty="0" err="1"/>
              <a:t>Metamudel</a:t>
            </a:r>
            <a:r>
              <a:rPr lang="et-EE" dirty="0"/>
              <a:t>, </a:t>
            </a:r>
            <a:r>
              <a:rPr lang="et-EE" dirty="0" err="1"/>
              <a:t>Metamodelleerimiskeel</a:t>
            </a:r>
            <a:r>
              <a:rPr lang="et-EE" dirty="0"/>
              <a:t>, </a:t>
            </a:r>
            <a:r>
              <a:rPr lang="et-EE" dirty="0" err="1"/>
              <a:t>Metamodelleerimismeetod</a:t>
            </a:r>
            <a:endParaRPr lang="et-EE" dirty="0"/>
          </a:p>
          <a:p>
            <a:r>
              <a:rPr lang="et-EE" dirty="0"/>
              <a:t>18. Meetod, Modelleerimismeetod, </a:t>
            </a:r>
            <a:r>
              <a:rPr lang="et-EE" dirty="0" err="1"/>
              <a:t>Meetodiinseneeria</a:t>
            </a:r>
            <a:r>
              <a:rPr lang="et-EE" dirty="0"/>
              <a:t> (</a:t>
            </a:r>
            <a:r>
              <a:rPr lang="et-EE" i="1" dirty="0" err="1"/>
              <a:t>method</a:t>
            </a:r>
            <a:r>
              <a:rPr lang="et-EE" i="1" dirty="0"/>
              <a:t> </a:t>
            </a:r>
            <a:r>
              <a:rPr lang="et-EE" i="1" dirty="0" err="1"/>
              <a:t>engineering</a:t>
            </a:r>
            <a:r>
              <a:rPr lang="et-EE" dirty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Seminar teemad (2)</a:t>
            </a:r>
          </a:p>
        </p:txBody>
      </p:sp>
    </p:spTree>
    <p:extLst>
      <p:ext uri="{BB962C8B-B14F-4D97-AF65-F5344CB8AC3E}">
        <p14:creationId xmlns:p14="http://schemas.microsoft.com/office/powerpoint/2010/main" val="897948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/>
              <a:t>Esimesena saab sõna Annela teemal 1;</a:t>
            </a:r>
          </a:p>
          <a:p>
            <a:r>
              <a:rPr lang="et-EE" dirty="0"/>
              <a:t>Sõnavõttude järjekord ja oponeerimine on planeeritud ning kirjas kahel eelneval slaidil;</a:t>
            </a:r>
          </a:p>
          <a:p>
            <a:r>
              <a:rPr lang="et-EE" dirty="0"/>
              <a:t>Iga kahe sõnavõtu vahel toimub piiratud kestusega arutelu;</a:t>
            </a:r>
          </a:p>
          <a:p>
            <a:r>
              <a:rPr lang="et-EE" dirty="0"/>
              <a:t>Soovitus, et iga sõnavõtja valmistaks ette vähemalt ühe küsimuse igale ühist mõistet  sisaldaval teemal sõnavõtjale </a:t>
            </a:r>
          </a:p>
          <a:p>
            <a:pPr lvl="1"/>
            <a:r>
              <a:rPr lang="et-EE" i="1" dirty="0"/>
              <a:t>ka siis, kui ta pole selle sõnavõtu oponendiks</a:t>
            </a:r>
            <a:r>
              <a:rPr lang="et-EE" dirty="0"/>
              <a:t>;</a:t>
            </a:r>
          </a:p>
          <a:p>
            <a:r>
              <a:rPr lang="et-EE" dirty="0"/>
              <a:t>Aruteludes keskendume iga mõiste seostele aine projektitööga.</a:t>
            </a:r>
          </a:p>
          <a:p>
            <a:pPr lvl="1"/>
            <a:r>
              <a:rPr lang="et-EE" dirty="0"/>
              <a:t>Kas teie või minu projekti(de)s leidub näide iga konkreetse mõiste kohta?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Seminari korraldus</a:t>
            </a:r>
          </a:p>
        </p:txBody>
      </p:sp>
    </p:spTree>
    <p:extLst>
      <p:ext uri="{BB962C8B-B14F-4D97-AF65-F5344CB8AC3E}">
        <p14:creationId xmlns:p14="http://schemas.microsoft.com/office/powerpoint/2010/main" val="3713386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t-EE" dirty="0"/>
              <a:t>Bussitranspordi ettevõte</a:t>
            </a:r>
          </a:p>
          <a:p>
            <a:r>
              <a:rPr lang="et-EE" dirty="0"/>
              <a:t>Eritellimusmööbli tootmisettevõte</a:t>
            </a:r>
          </a:p>
          <a:p>
            <a:r>
              <a:rPr lang="et-EE" dirty="0"/>
              <a:t>Luksuspesu e-kaubandusettevõte</a:t>
            </a:r>
          </a:p>
          <a:p>
            <a:r>
              <a:rPr lang="et-EE" dirty="0"/>
              <a:t>Kaubaveo transpordi ettevõte</a:t>
            </a:r>
          </a:p>
          <a:p>
            <a:r>
              <a:rPr lang="et-EE" dirty="0" err="1"/>
              <a:t>Riietebutiik</a:t>
            </a:r>
            <a:endParaRPr lang="et-EE" dirty="0"/>
          </a:p>
          <a:p>
            <a:r>
              <a:rPr lang="et-EE" dirty="0"/>
              <a:t>Tarkvaraarenduse ettevõte</a:t>
            </a:r>
          </a:p>
          <a:p>
            <a:r>
              <a:rPr lang="et-EE" dirty="0"/>
              <a:t>Proviisorapteek</a:t>
            </a:r>
          </a:p>
          <a:p>
            <a:r>
              <a:rPr lang="et-EE" dirty="0"/>
              <a:t>E-kaubandusettevõte</a:t>
            </a:r>
          </a:p>
          <a:p>
            <a:r>
              <a:rPr lang="et-EE" dirty="0"/>
              <a:t>Digiõppevahendite e-kaubandusettevõtte</a:t>
            </a:r>
          </a:p>
          <a:p>
            <a:r>
              <a:rPr lang="et-EE" dirty="0"/>
              <a:t>Kinnisvaraarenduse ettevõte</a:t>
            </a:r>
          </a:p>
          <a:p>
            <a:r>
              <a:rPr lang="et-EE" dirty="0"/>
              <a:t>Pangalaenud</a:t>
            </a:r>
          </a:p>
          <a:p>
            <a:r>
              <a:rPr lang="et-EE" dirty="0"/>
              <a:t>Mänguklotside vabrik</a:t>
            </a:r>
          </a:p>
          <a:p>
            <a:r>
              <a:rPr lang="et-EE" dirty="0"/>
              <a:t>Rõivaste tootmise ettevõte</a:t>
            </a:r>
          </a:p>
          <a:p>
            <a:r>
              <a:rPr lang="et-EE" dirty="0"/>
              <a:t>Looduskosmeetika tootmisettevõte</a:t>
            </a:r>
          </a:p>
          <a:p>
            <a:r>
              <a:rPr lang="et-EE" dirty="0"/>
              <a:t>Ruumide rentimise ettevõte</a:t>
            </a:r>
          </a:p>
          <a:p>
            <a:r>
              <a:rPr lang="et-EE" i="1" dirty="0"/>
              <a:t>Arhitektuurivabrik</a:t>
            </a:r>
          </a:p>
          <a:p>
            <a:r>
              <a:rPr lang="et-EE" dirty="0"/>
              <a:t>..</a:t>
            </a:r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Meie projektide/ettevõtete? nimekiri</a:t>
            </a:r>
          </a:p>
        </p:txBody>
      </p:sp>
    </p:spTree>
    <p:extLst>
      <p:ext uri="{BB962C8B-B14F-4D97-AF65-F5344CB8AC3E}">
        <p14:creationId xmlns:p14="http://schemas.microsoft.com/office/powerpoint/2010/main" val="1739363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t-EE" dirty="0">
                <a:solidFill>
                  <a:srgbClr val="FFC000"/>
                </a:solidFill>
              </a:rPr>
              <a:t>MIS</a:t>
            </a:r>
            <a:r>
              <a:rPr lang="et-EE" dirty="0"/>
              <a:t> see on või võiks olla?</a:t>
            </a:r>
          </a:p>
          <a:p>
            <a:r>
              <a:rPr lang="et-EE" dirty="0">
                <a:solidFill>
                  <a:srgbClr val="FFC000"/>
                </a:solidFill>
              </a:rPr>
              <a:t>KAS</a:t>
            </a:r>
            <a:r>
              <a:rPr lang="et-EE" dirty="0"/>
              <a:t> ja </a:t>
            </a:r>
            <a:r>
              <a:rPr lang="et-EE" dirty="0">
                <a:solidFill>
                  <a:srgbClr val="FFC000"/>
                </a:solidFill>
              </a:rPr>
              <a:t>MIKS</a:t>
            </a:r>
            <a:r>
              <a:rPr lang="et-EE" dirty="0"/>
              <a:t> see võiks kasulik/vajalik olla? </a:t>
            </a:r>
          </a:p>
          <a:p>
            <a:r>
              <a:rPr lang="et-EE" dirty="0">
                <a:solidFill>
                  <a:srgbClr val="FFC000"/>
                </a:solidFill>
              </a:rPr>
              <a:t>MIDA</a:t>
            </a:r>
            <a:r>
              <a:rPr lang="et-EE" dirty="0"/>
              <a:t> (</a:t>
            </a:r>
            <a:r>
              <a:rPr lang="et-EE" i="1" dirty="0"/>
              <a:t>milliseid mudeleid, mis teemadel</a:t>
            </a:r>
            <a:r>
              <a:rPr lang="et-EE" dirty="0"/>
              <a:t>) saaksime/tahaksime ühiselt (</a:t>
            </a:r>
            <a:r>
              <a:rPr lang="et-EE" i="1" dirty="0"/>
              <a:t>näiteks loengutundides</a:t>
            </a:r>
            <a:r>
              <a:rPr lang="et-EE" dirty="0"/>
              <a:t>) teha/arutada ?</a:t>
            </a:r>
          </a:p>
          <a:p>
            <a:r>
              <a:rPr lang="et-EE" dirty="0">
                <a:solidFill>
                  <a:srgbClr val="FFC000"/>
                </a:solidFill>
              </a:rPr>
              <a:t>KES</a:t>
            </a:r>
            <a:r>
              <a:rPr lang="et-EE" dirty="0"/>
              <a:t> (</a:t>
            </a:r>
            <a:r>
              <a:rPr lang="et-EE" dirty="0" err="1"/>
              <a:t>tudengidest</a:t>
            </a:r>
            <a:r>
              <a:rPr lang="et-EE" dirty="0"/>
              <a:t>) soovib (ei soovi) sellises ühistöös osaleda ?</a:t>
            </a:r>
          </a:p>
          <a:p>
            <a:r>
              <a:rPr lang="et-EE" dirty="0">
                <a:solidFill>
                  <a:srgbClr val="FFC000"/>
                </a:solidFill>
              </a:rPr>
              <a:t>KAS</a:t>
            </a:r>
            <a:r>
              <a:rPr lang="et-EE" dirty="0"/>
              <a:t> alustame (n. täna või nädala pärast) ?</a:t>
            </a:r>
          </a:p>
          <a:p>
            <a:r>
              <a:rPr lang="et-EE" dirty="0">
                <a:solidFill>
                  <a:srgbClr val="FFC000"/>
                </a:solidFill>
              </a:rPr>
              <a:t>KUIDAS</a:t>
            </a:r>
            <a:r>
              <a:rPr lang="et-EE" dirty="0"/>
              <a:t> (millistest mudelitest, millistel teemadel) alustame ?</a:t>
            </a:r>
          </a:p>
          <a:p>
            <a:r>
              <a:rPr lang="et-EE" dirty="0">
                <a:solidFill>
                  <a:srgbClr val="FFC000"/>
                </a:solidFill>
              </a:rPr>
              <a:t>MILLINE</a:t>
            </a:r>
            <a:r>
              <a:rPr lang="et-EE" dirty="0"/>
              <a:t> on või võiks olla </a:t>
            </a:r>
            <a:r>
              <a:rPr lang="et-EE" dirty="0">
                <a:solidFill>
                  <a:srgbClr val="FFC000"/>
                </a:solidFill>
              </a:rPr>
              <a:t>ükskõik millise </a:t>
            </a:r>
            <a:r>
              <a:rPr lang="et-EE" dirty="0"/>
              <a:t>projekti seos </a:t>
            </a:r>
            <a:r>
              <a:rPr lang="et-EE" dirty="0">
                <a:solidFill>
                  <a:srgbClr val="FFC000"/>
                </a:solidFill>
              </a:rPr>
              <a:t>Arhitektuurivabriku</a:t>
            </a:r>
            <a:r>
              <a:rPr lang="et-EE" dirty="0"/>
              <a:t> projektiga ?</a:t>
            </a:r>
          </a:p>
          <a:p>
            <a:r>
              <a:rPr lang="et-EE" dirty="0"/>
              <a:t>… ja järelikult aine </a:t>
            </a:r>
            <a:r>
              <a:rPr lang="et-EE" dirty="0">
                <a:solidFill>
                  <a:srgbClr val="FFC000"/>
                </a:solidFill>
              </a:rPr>
              <a:t>hindamisega</a:t>
            </a:r>
            <a:r>
              <a:rPr lang="et-EE" dirty="0"/>
              <a:t> (Arhitektuurivabriku projektis osalemise hinne moodustas </a:t>
            </a:r>
            <a:r>
              <a:rPr lang="et-EE" dirty="0">
                <a:solidFill>
                  <a:srgbClr val="FFC000"/>
                </a:solidFill>
              </a:rPr>
              <a:t>10% koondhindest</a:t>
            </a:r>
            <a:r>
              <a:rPr lang="et-EE" dirty="0"/>
              <a:t>) ?</a:t>
            </a:r>
          </a:p>
          <a:p>
            <a:endParaRPr lang="et-EE" dirty="0"/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Meie projektide </a:t>
            </a:r>
            <a:r>
              <a:rPr lang="et-EE" dirty="0">
                <a:solidFill>
                  <a:srgbClr val="FFC000"/>
                </a:solidFill>
              </a:rPr>
              <a:t>koostöövõrgustik ?</a:t>
            </a:r>
          </a:p>
        </p:txBody>
      </p:sp>
    </p:spTree>
    <p:extLst>
      <p:ext uri="{BB962C8B-B14F-4D97-AF65-F5344CB8AC3E}">
        <p14:creationId xmlns:p14="http://schemas.microsoft.com/office/powerpoint/2010/main" val="1664985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t-EE" dirty="0"/>
              <a:t>ABISTAVAD KÜSIMUSED </a:t>
            </a:r>
          </a:p>
          <a:p>
            <a:r>
              <a:rPr lang="et-EE" dirty="0"/>
              <a:t>Milliseid kahele (või enamale) projektile </a:t>
            </a:r>
            <a:r>
              <a:rPr lang="et-EE" dirty="0">
                <a:solidFill>
                  <a:srgbClr val="FFC000"/>
                </a:solidFill>
              </a:rPr>
              <a:t>ühiseid väärtusi või teemasid </a:t>
            </a:r>
            <a:r>
              <a:rPr lang="et-EE" dirty="0"/>
              <a:t>või registreid või </a:t>
            </a:r>
            <a:r>
              <a:rPr lang="et-EE" dirty="0" err="1"/>
              <a:t>allsüsteeme</a:t>
            </a:r>
            <a:r>
              <a:rPr lang="et-EE" dirty="0"/>
              <a:t> oskate nimetada (n. </a:t>
            </a:r>
            <a:r>
              <a:rPr lang="et-EE" i="1" dirty="0"/>
              <a:t>oma projekti „mätta otsast“ vaadates</a:t>
            </a:r>
            <a:r>
              <a:rPr lang="et-EE" dirty="0"/>
              <a:t>)?</a:t>
            </a:r>
          </a:p>
          <a:p>
            <a:pPr lvl="1"/>
            <a:r>
              <a:rPr lang="et-EE" dirty="0"/>
              <a:t>Millised võimalikest </a:t>
            </a:r>
            <a:r>
              <a:rPr lang="et-EE" dirty="0" err="1"/>
              <a:t>ühisteemadest</a:t>
            </a:r>
            <a:r>
              <a:rPr lang="et-EE" dirty="0"/>
              <a:t> puudutavad </a:t>
            </a:r>
            <a:r>
              <a:rPr lang="et-EE" dirty="0">
                <a:solidFill>
                  <a:srgbClr val="FFC000"/>
                </a:solidFill>
              </a:rPr>
              <a:t>ainult kahte </a:t>
            </a:r>
            <a:r>
              <a:rPr lang="et-EE" dirty="0"/>
              <a:t>vaadeldavat projekti? Kas näeme siin </a:t>
            </a:r>
            <a:r>
              <a:rPr lang="et-EE" dirty="0">
                <a:solidFill>
                  <a:srgbClr val="FFC000"/>
                </a:solidFill>
              </a:rPr>
              <a:t>väärtusvahetusi / äritransaktsioone </a:t>
            </a:r>
            <a:r>
              <a:rPr lang="et-EE" dirty="0"/>
              <a:t>? </a:t>
            </a:r>
          </a:p>
          <a:p>
            <a:pPr lvl="1"/>
            <a:r>
              <a:rPr lang="et-EE" dirty="0"/>
              <a:t>Millised …puudutavad kõiki või </a:t>
            </a:r>
            <a:r>
              <a:rPr lang="et-EE" dirty="0">
                <a:solidFill>
                  <a:srgbClr val="FFC000"/>
                </a:solidFill>
              </a:rPr>
              <a:t>enamust võimalikest (tudengi)projektidest</a:t>
            </a:r>
            <a:r>
              <a:rPr lang="et-EE" dirty="0"/>
              <a:t>? Kas näeme siin </a:t>
            </a:r>
            <a:r>
              <a:rPr lang="et-EE" dirty="0">
                <a:solidFill>
                  <a:srgbClr val="FFC000"/>
                </a:solidFill>
              </a:rPr>
              <a:t>väärtusvahetusi / äritransaktsioone </a:t>
            </a:r>
            <a:r>
              <a:rPr lang="et-EE" dirty="0"/>
              <a:t>? </a:t>
            </a:r>
          </a:p>
          <a:p>
            <a:r>
              <a:rPr lang="et-EE" dirty="0"/>
              <a:t>Millised neist teemadest võiks/tasuks käsitleda (n. modelleerida/arutada) </a:t>
            </a:r>
            <a:r>
              <a:rPr lang="et-EE" dirty="0">
                <a:solidFill>
                  <a:srgbClr val="FFC000"/>
                </a:solidFill>
              </a:rPr>
              <a:t>ühiselt</a:t>
            </a:r>
            <a:r>
              <a:rPr lang="et-EE" dirty="0"/>
              <a:t> (n. </a:t>
            </a:r>
            <a:r>
              <a:rPr lang="et-EE" dirty="0">
                <a:solidFill>
                  <a:srgbClr val="FFC000"/>
                </a:solidFill>
              </a:rPr>
              <a:t>Arhitektuurivabriku</a:t>
            </a:r>
            <a:r>
              <a:rPr lang="et-EE" dirty="0"/>
              <a:t> „toodanguna“).</a:t>
            </a:r>
          </a:p>
          <a:p>
            <a:endParaRPr lang="et-EE" dirty="0"/>
          </a:p>
          <a:p>
            <a:endParaRPr lang="et-E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Koostöö(võrgustiku) </a:t>
            </a:r>
            <a:r>
              <a:rPr lang="et-EE" dirty="0">
                <a:solidFill>
                  <a:srgbClr val="FFC000"/>
                </a:solidFill>
              </a:rPr>
              <a:t>väärtusvahetuste mudel</a:t>
            </a:r>
            <a:r>
              <a:rPr lang="et-EE" dirty="0"/>
              <a:t>? (1) </a:t>
            </a:r>
          </a:p>
        </p:txBody>
      </p:sp>
    </p:spTree>
    <p:extLst>
      <p:ext uri="{BB962C8B-B14F-4D97-AF65-F5344CB8AC3E}">
        <p14:creationId xmlns:p14="http://schemas.microsoft.com/office/powerpoint/2010/main" val="26007994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9686</TotalTime>
  <Words>1465</Words>
  <Application>Microsoft Office PowerPoint</Application>
  <PresentationFormat>Ekraaniseanss (4:3)</PresentationFormat>
  <Paragraphs>187</Paragraphs>
  <Slides>30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5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30</vt:i4>
      </vt:variant>
    </vt:vector>
  </HeadingPairs>
  <TitlesOfParts>
    <vt:vector size="36" baseType="lpstr">
      <vt:lpstr>Calibri</vt:lpstr>
      <vt:lpstr>Lucida Sans Unicode</vt:lpstr>
      <vt:lpstr>Verdana</vt:lpstr>
      <vt:lpstr>Wingdings 2</vt:lpstr>
      <vt:lpstr>Wingdings 3</vt:lpstr>
      <vt:lpstr>Concourse</vt:lpstr>
      <vt:lpstr>ITB 8813  Ettevõtte Modelleerimine </vt:lpstr>
      <vt:lpstr>„Loeng 8“: Seminar ja arutelu</vt:lpstr>
      <vt:lpstr>Seminari sisu</vt:lpstr>
      <vt:lpstr>Seminari teemad (1)</vt:lpstr>
      <vt:lpstr>Seminar teemad (2)</vt:lpstr>
      <vt:lpstr>Seminari korraldus</vt:lpstr>
      <vt:lpstr>Meie projektide/ettevõtete? nimekiri</vt:lpstr>
      <vt:lpstr>Meie projektide koostöövõrgustik ?</vt:lpstr>
      <vt:lpstr>Koostöö(võrgustiku) väärtusvahetuste mudel? (1) </vt:lpstr>
      <vt:lpstr>Koostöövõrgustiku väärtusvahetuste mudel? (2) </vt:lpstr>
      <vt:lpstr>Kokkuvõte</vt:lpstr>
      <vt:lpstr>Metoodika vahekokkuvõte</vt:lpstr>
      <vt:lpstr>PowerPointi esitlus</vt:lpstr>
      <vt:lpstr>PowerPointi esitlus</vt:lpstr>
      <vt:lpstr>PowerPointi esitlus</vt:lpstr>
      <vt:lpstr>Ettekanded</vt:lpstr>
      <vt:lpstr>Valdkond, Mudel, Arhitektuur </vt:lpstr>
      <vt:lpstr>Mudel, Abstraktsioon, Sobiv abstraktsioon </vt:lpstr>
      <vt:lpstr>Ettevõte, Tegevussüsteem, Infosüsteem</vt:lpstr>
      <vt:lpstr>Ettevõte, Ettevõtte mudel, Ettevõtte arhitektuur</vt:lpstr>
      <vt:lpstr>IS paljuv. Kontsept. Fookus otstarbel ja artefaktil</vt:lpstr>
      <vt:lpstr>IS paljuv. Kontsept. Fookus integr.  ja taaskasut., IS kujundid</vt:lpstr>
      <vt:lpstr> Valdkond, Arutelu (diskursuse)  valdkond, Kontseptuaalne mudel  </vt:lpstr>
      <vt:lpstr> Arutelu (diskursuse)  valdkond </vt:lpstr>
      <vt:lpstr>Kontseptuaalne mudel</vt:lpstr>
      <vt:lpstr>Mudel, Diagramm, Diagrammitüüp </vt:lpstr>
      <vt:lpstr>Ettevõtte mudel, ettevõtte arhitektuur, Arhitektuuri juhtimine (valitsemine)  </vt:lpstr>
      <vt:lpstr> Modelleerimiskeel, Üldotstarbeline keel, valdkonnaspetsiifiline keel  </vt:lpstr>
      <vt:lpstr> Kontseptuaalne mudel, etalonmudel, valdkonnaspetsiifiline (modelleerimis)keel </vt:lpstr>
      <vt:lpstr>Veel kohalolijad?</vt:lpstr>
    </vt:vector>
  </TitlesOfParts>
  <Company>Tallinn University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Tegevuspõhise õppe ja mängulisuse sissetoomise võimalikkusest süsteemianalüüsi ja modelleerimise fookusega kursus tesse</dc:title>
  <dc:creator>Department of Informatics</dc:creator>
  <cp:lastModifiedBy>Mart Roost</cp:lastModifiedBy>
  <cp:revision>806</cp:revision>
  <dcterms:created xsi:type="dcterms:W3CDTF">2014-10-16T13:26:27Z</dcterms:created>
  <dcterms:modified xsi:type="dcterms:W3CDTF">2021-10-22T06:07:49Z</dcterms:modified>
</cp:coreProperties>
</file>