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8" r:id="rId3"/>
    <p:sldId id="458" r:id="rId4"/>
    <p:sldId id="457" r:id="rId5"/>
    <p:sldId id="456" r:id="rId6"/>
    <p:sldId id="455" r:id="rId7"/>
    <p:sldId id="463" r:id="rId8"/>
    <p:sldId id="459" r:id="rId9"/>
    <p:sldId id="460" r:id="rId10"/>
    <p:sldId id="461" r:id="rId11"/>
    <p:sldId id="462" r:id="rId12"/>
    <p:sldId id="333" r:id="rId13"/>
    <p:sldId id="337" r:id="rId14"/>
    <p:sldId id="464" r:id="rId15"/>
    <p:sldId id="465" r:id="rId16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20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E691AD-77D6-4175-BBEF-943C45BD96EC}" type="datetimeFigureOut">
              <a:rPr lang="et-EE" smtClean="0"/>
              <a:pPr/>
              <a:t>20.10.2021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305D8-30A9-44A8-81DF-27C8E6F33E09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6411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9BA207E-E58F-4814-A6F1-1978D9853292}" type="datetimeFigureOut">
              <a:rPr lang="et-EE" smtClean="0"/>
              <a:pPr/>
              <a:t>20.10.2021</a:t>
            </a:fld>
            <a:endParaRPr lang="et-E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20.10.2021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20.10.2021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20.10.2021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20.10.2021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20.10.2021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20.10.2021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20.10.2021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20.10.2021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9BA207E-E58F-4814-A6F1-1978D9853292}" type="datetimeFigureOut">
              <a:rPr lang="et-EE" smtClean="0"/>
              <a:pPr/>
              <a:t>20.10.2021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BA207E-E58F-4814-A6F1-1978D9853292}" type="datetimeFigureOut">
              <a:rPr lang="et-EE" smtClean="0"/>
              <a:pPr/>
              <a:t>20.10.2021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9BA207E-E58F-4814-A6F1-1978D9853292}" type="datetimeFigureOut">
              <a:rPr lang="et-EE" smtClean="0"/>
              <a:pPr/>
              <a:t>20.10.2021</a:t>
            </a:fld>
            <a:endParaRPr lang="et-E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3096343"/>
          </a:xfrm>
        </p:spPr>
        <p:txBody>
          <a:bodyPr>
            <a:normAutofit/>
          </a:bodyPr>
          <a:lstStyle/>
          <a:p>
            <a:pPr algn="ctr"/>
            <a:r>
              <a:rPr lang="et-EE"/>
              <a:t>ITB </a:t>
            </a:r>
            <a:r>
              <a:rPr lang="et-EE" dirty="0"/>
              <a:t>8813 </a:t>
            </a:r>
            <a:br>
              <a:rPr lang="et-EE" dirty="0"/>
            </a:br>
            <a:r>
              <a:rPr lang="et-EE" dirty="0"/>
              <a:t>Ettevõtte Modelleerimine</a:t>
            </a:r>
            <a:br>
              <a:rPr lang="et-EE" dirty="0"/>
            </a:b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/>
              <a:t>Kaheksas loeng 22.novembril 2021</a:t>
            </a:r>
          </a:p>
          <a:p>
            <a:r>
              <a:rPr lang="en-GB" dirty="0"/>
              <a:t>Mart Roost</a:t>
            </a:r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/>
              <a:t>Kes projektidest (n. Bussitranspordi ettevõte jne.) tahab hakata </a:t>
            </a:r>
            <a:r>
              <a:rPr lang="et-EE" dirty="0">
                <a:solidFill>
                  <a:srgbClr val="FFC000"/>
                </a:solidFill>
              </a:rPr>
              <a:t>Arhitektuurivabriku Klientorganisatsiooniks </a:t>
            </a:r>
            <a:r>
              <a:rPr lang="et-EE" dirty="0"/>
              <a:t>(ühes või enamas konkreetses teemas) ?</a:t>
            </a:r>
          </a:p>
          <a:p>
            <a:endParaRPr lang="et-EE" dirty="0"/>
          </a:p>
          <a:p>
            <a:r>
              <a:rPr lang="et-EE" dirty="0"/>
              <a:t>Kes projektidest tahab hakata </a:t>
            </a:r>
            <a:r>
              <a:rPr lang="et-EE" dirty="0">
                <a:solidFill>
                  <a:srgbClr val="FFC000"/>
                </a:solidFill>
              </a:rPr>
              <a:t>Arhitektuurivabriku </a:t>
            </a:r>
            <a:r>
              <a:rPr lang="et-EE" dirty="0" err="1">
                <a:solidFill>
                  <a:srgbClr val="FFC000"/>
                </a:solidFill>
              </a:rPr>
              <a:t>Alltöövõtjaks</a:t>
            </a:r>
            <a:r>
              <a:rPr lang="et-EE" dirty="0">
                <a:solidFill>
                  <a:srgbClr val="FFC000"/>
                </a:solidFill>
              </a:rPr>
              <a:t> </a:t>
            </a:r>
            <a:r>
              <a:rPr lang="et-EE" dirty="0"/>
              <a:t>(ühes või enamas konkreetses teemas) ?</a:t>
            </a:r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Koostöövõrgustiku </a:t>
            </a:r>
            <a:r>
              <a:rPr lang="et-EE" dirty="0">
                <a:solidFill>
                  <a:srgbClr val="FFC000"/>
                </a:solidFill>
              </a:rPr>
              <a:t>väärtusvahetuste mudel</a:t>
            </a:r>
            <a:r>
              <a:rPr lang="et-EE" dirty="0"/>
              <a:t>? (2) </a:t>
            </a:r>
          </a:p>
        </p:txBody>
      </p:sp>
    </p:spTree>
    <p:extLst>
      <p:ext uri="{BB962C8B-B14F-4D97-AF65-F5344CB8AC3E}">
        <p14:creationId xmlns:p14="http://schemas.microsoft.com/office/powerpoint/2010/main" val="1350937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t-EE" dirty="0"/>
          </a:p>
          <a:p>
            <a:r>
              <a:rPr lang="et-EE" dirty="0"/>
              <a:t>Seminar (aine põhimõiste ja aine projektide seoste teemal)</a:t>
            </a:r>
          </a:p>
          <a:p>
            <a:pPr lvl="1"/>
            <a:r>
              <a:rPr lang="et-EE" dirty="0"/>
              <a:t>Ettekanded</a:t>
            </a:r>
          </a:p>
          <a:p>
            <a:pPr lvl="1"/>
            <a:r>
              <a:rPr lang="et-EE" dirty="0"/>
              <a:t>Vahearutelud</a:t>
            </a:r>
          </a:p>
          <a:p>
            <a:pPr marL="393192" lvl="1" indent="0">
              <a:buNone/>
            </a:pPr>
            <a:endParaRPr lang="et-EE" dirty="0"/>
          </a:p>
          <a:p>
            <a:r>
              <a:rPr lang="et-EE"/>
              <a:t>Mõtteaineks (</a:t>
            </a:r>
            <a:r>
              <a:rPr lang="et-EE" dirty="0"/>
              <a:t>aineprojektide koostöö(võrgustiku) teemal)</a:t>
            </a:r>
          </a:p>
          <a:p>
            <a:pPr lvl="1"/>
            <a:r>
              <a:rPr lang="et-EE" dirty="0"/>
              <a:t>Ühiste modelleerimisseansside alustamine?</a:t>
            </a:r>
          </a:p>
          <a:p>
            <a:pPr lvl="1"/>
            <a:r>
              <a:rPr lang="et-EE" dirty="0"/>
              <a:t>Koostöö(võrgustiku) väärtusvahetuste modelleerimine?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Kokkuvõte</a:t>
            </a:r>
          </a:p>
        </p:txBody>
      </p:sp>
    </p:spTree>
    <p:extLst>
      <p:ext uri="{BB962C8B-B14F-4D97-AF65-F5344CB8AC3E}">
        <p14:creationId xmlns:p14="http://schemas.microsoft.com/office/powerpoint/2010/main" val="4294234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/>
              <a:t>Ettevõtte arhitektuuri alamarhitektuurid</a:t>
            </a:r>
          </a:p>
          <a:p>
            <a:pPr lvl="1"/>
            <a:r>
              <a:rPr lang="et-EE" dirty="0"/>
              <a:t>Äriarhitektuur</a:t>
            </a:r>
          </a:p>
          <a:p>
            <a:pPr lvl="1"/>
            <a:r>
              <a:rPr lang="et-EE" dirty="0"/>
              <a:t>IS (rakenduste) arhitektuur</a:t>
            </a:r>
          </a:p>
          <a:p>
            <a:pPr lvl="1"/>
            <a:r>
              <a:rPr lang="et-EE" dirty="0"/>
              <a:t>Tehnoloogia arhitektuur</a:t>
            </a:r>
          </a:p>
          <a:p>
            <a:pPr lvl="1"/>
            <a:r>
              <a:rPr lang="et-EE" dirty="0"/>
              <a:t>..</a:t>
            </a:r>
          </a:p>
          <a:p>
            <a:r>
              <a:rPr lang="et-EE" dirty="0"/>
              <a:t>Meie </a:t>
            </a:r>
            <a:r>
              <a:rPr lang="et-EE" i="1" dirty="0"/>
              <a:t>Ettevõtte modelleerimise</a:t>
            </a:r>
            <a:r>
              <a:rPr lang="et-EE" dirty="0"/>
              <a:t> metoodika </a:t>
            </a:r>
            <a:r>
              <a:rPr lang="et-EE" i="1" dirty="0"/>
              <a:t>Äriarhitektuuri arendamise osa</a:t>
            </a:r>
            <a:r>
              <a:rPr lang="et-EE" dirty="0"/>
              <a:t> vahekokkuvõte</a:t>
            </a:r>
          </a:p>
          <a:p>
            <a:pPr lvl="1"/>
            <a:r>
              <a:rPr lang="et-EE" dirty="0"/>
              <a:t>Produktiraamistik</a:t>
            </a:r>
          </a:p>
          <a:p>
            <a:pPr lvl="2"/>
            <a:r>
              <a:rPr lang="et-EE" dirty="0"/>
              <a:t>Pädevusalade vaade</a:t>
            </a:r>
          </a:p>
          <a:p>
            <a:pPr lvl="2"/>
            <a:r>
              <a:rPr lang="et-EE" dirty="0"/>
              <a:t>Funktsionaalne vaade</a:t>
            </a:r>
          </a:p>
          <a:p>
            <a:pPr lvl="2"/>
            <a:r>
              <a:rPr lang="et-EE" dirty="0"/>
              <a:t>Registrite vaade</a:t>
            </a:r>
          </a:p>
          <a:p>
            <a:pPr lvl="1"/>
            <a:r>
              <a:rPr lang="et-EE" dirty="0"/>
              <a:t>Protsessiraamistik</a:t>
            </a:r>
          </a:p>
          <a:p>
            <a:pPr lvl="2"/>
            <a:r>
              <a:rPr lang="et-EE" dirty="0"/>
              <a:t>Pädevusalade analüüs</a:t>
            </a:r>
          </a:p>
          <a:p>
            <a:pPr lvl="2"/>
            <a:r>
              <a:rPr lang="et-EE" dirty="0"/>
              <a:t>Ettevõtte äridisain</a:t>
            </a:r>
          </a:p>
          <a:p>
            <a:pPr lvl="2"/>
            <a:r>
              <a:rPr lang="et-EE" dirty="0"/>
              <a:t>Äriarhitektuuri terviku valitsemine</a:t>
            </a:r>
          </a:p>
          <a:p>
            <a:pPr lvl="2"/>
            <a:endParaRPr lang="et-EE" dirty="0"/>
          </a:p>
          <a:p>
            <a:endParaRPr lang="et-EE" dirty="0"/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Metoodika vahekokkuvõte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34693"/>
            <a:ext cx="7056784" cy="5505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478" y="0"/>
            <a:ext cx="71150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721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239" y="172679"/>
            <a:ext cx="7715521" cy="6512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76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t-EE" dirty="0"/>
              <a:t>EESMÄRGID:</a:t>
            </a:r>
          </a:p>
          <a:p>
            <a:pPr lvl="0"/>
            <a:r>
              <a:rPr lang="et-EE" sz="2600" dirty="0"/>
              <a:t>Mõista ja selgitada seoseid aine põhimõistete vahel;</a:t>
            </a:r>
          </a:p>
          <a:p>
            <a:pPr lvl="0"/>
            <a:r>
              <a:rPr lang="et-EE" sz="2600" dirty="0"/>
              <a:t>Mõista ja selgitada aine põhimõistete (</a:t>
            </a:r>
            <a:r>
              <a:rPr lang="et-EE" sz="2600" i="1" dirty="0"/>
              <a:t>ehk teooria</a:t>
            </a:r>
            <a:r>
              <a:rPr lang="et-EE" sz="2600" dirty="0"/>
              <a:t>) seoseid aine projektitööga (</a:t>
            </a:r>
            <a:r>
              <a:rPr lang="et-EE" sz="2600" i="1" dirty="0"/>
              <a:t>ehk praktikaga</a:t>
            </a:r>
            <a:r>
              <a:rPr lang="et-EE" sz="2600" dirty="0"/>
              <a:t>).</a:t>
            </a:r>
          </a:p>
          <a:p>
            <a:pPr lvl="0"/>
            <a:r>
              <a:rPr lang="et-EE" sz="2600" dirty="0"/>
              <a:t>Alustada aine projektide (</a:t>
            </a:r>
            <a:r>
              <a:rPr lang="et-EE" sz="2600" i="1" dirty="0"/>
              <a:t>kui potentsiaalsete ettevõtete</a:t>
            </a:r>
            <a:r>
              <a:rPr lang="et-EE" sz="2600" dirty="0"/>
              <a:t>) koostöövõrgustiku (</a:t>
            </a:r>
            <a:r>
              <a:rPr lang="et-EE" sz="2600" i="1" dirty="0"/>
              <a:t>mudelipõhist</a:t>
            </a:r>
            <a:r>
              <a:rPr lang="et-EE" sz="2600" dirty="0"/>
              <a:t>) loomist/arendamist</a:t>
            </a:r>
          </a:p>
          <a:p>
            <a:pPr>
              <a:buNone/>
            </a:pPr>
            <a:endParaRPr lang="et-EE" dirty="0"/>
          </a:p>
          <a:p>
            <a:pPr>
              <a:buNone/>
            </a:pPr>
            <a:r>
              <a:rPr lang="et-EE" dirty="0"/>
              <a:t>KAVA:</a:t>
            </a:r>
          </a:p>
          <a:p>
            <a:pPr lvl="0"/>
            <a:r>
              <a:rPr lang="et-EE" sz="2600" b="1" dirty="0"/>
              <a:t>Seminar</a:t>
            </a:r>
            <a:r>
              <a:rPr lang="et-EE" sz="2600" dirty="0"/>
              <a:t> teemal „</a:t>
            </a:r>
            <a:r>
              <a:rPr lang="et-EE" sz="2600" b="1" i="1" dirty="0"/>
              <a:t>Teooria</a:t>
            </a:r>
            <a:r>
              <a:rPr lang="et-EE" sz="2600" i="1" dirty="0"/>
              <a:t> (aine põhimõisted) </a:t>
            </a:r>
            <a:r>
              <a:rPr lang="et-EE" sz="2600" b="1" i="1" dirty="0"/>
              <a:t>versus Praktika</a:t>
            </a:r>
            <a:r>
              <a:rPr lang="et-EE" sz="2600" i="1" dirty="0"/>
              <a:t> (aine projektitöö</a:t>
            </a:r>
            <a:r>
              <a:rPr lang="et-EE" sz="2600" dirty="0"/>
              <a:t>)“</a:t>
            </a:r>
          </a:p>
          <a:p>
            <a:pPr lvl="0"/>
            <a:r>
              <a:rPr lang="et-EE" sz="2600" b="1" dirty="0"/>
              <a:t>Aine projektide</a:t>
            </a:r>
            <a:r>
              <a:rPr lang="et-EE" sz="2600" dirty="0"/>
              <a:t> </a:t>
            </a:r>
            <a:r>
              <a:rPr lang="et-EE" sz="2600" b="1" dirty="0"/>
              <a:t>koostöövõrgustik </a:t>
            </a:r>
            <a:r>
              <a:rPr lang="et-EE" sz="2600" dirty="0"/>
              <a:t>(</a:t>
            </a:r>
            <a:r>
              <a:rPr lang="et-EE" sz="2600" i="1" dirty="0"/>
              <a:t>ühiste modelleerimisseansside ja aruteludega alustamine) ?</a:t>
            </a:r>
          </a:p>
          <a:p>
            <a:pPr>
              <a:buNone/>
            </a:pPr>
            <a:endParaRPr lang="et-EE" dirty="0"/>
          </a:p>
          <a:p>
            <a:endParaRPr lang="et-EE" dirty="0"/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/>
              <a:t>„Loeng 8“: Seminar ja arutelu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Tänase kontakttunni esimeses pooles on kavas seminar aine põhimõistete teemal</a:t>
            </a:r>
          </a:p>
          <a:p>
            <a:r>
              <a:rPr lang="et-EE" dirty="0"/>
              <a:t>Aluseks minu poolt </a:t>
            </a:r>
            <a:r>
              <a:rPr lang="et-EE" dirty="0" err="1"/>
              <a:t>F.Ulrich’i</a:t>
            </a:r>
            <a:r>
              <a:rPr lang="et-EE" dirty="0"/>
              <a:t> artikli järgi koostatud </a:t>
            </a:r>
            <a:r>
              <a:rPr lang="et-EE" dirty="0" err="1"/>
              <a:t>MindMap</a:t>
            </a:r>
            <a:r>
              <a:rPr lang="et-EE" dirty="0"/>
              <a:t>,</a:t>
            </a:r>
          </a:p>
          <a:p>
            <a:r>
              <a:rPr lang="et-EE" dirty="0"/>
              <a:t>Mille põhjal jagasin igale seminarist osavõtvale tudengile välja kolm omavahel tihedalt seotud mõistet,</a:t>
            </a:r>
          </a:p>
          <a:p>
            <a:r>
              <a:rPr lang="et-EE" dirty="0"/>
              <a:t>Mida tudeng seminaril teistele selgitab.</a:t>
            </a:r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Seminari sisu</a:t>
            </a:r>
          </a:p>
        </p:txBody>
      </p:sp>
    </p:spTree>
    <p:extLst>
      <p:ext uri="{BB962C8B-B14F-4D97-AF65-F5344CB8AC3E}">
        <p14:creationId xmlns:p14="http://schemas.microsoft.com/office/powerpoint/2010/main" val="539932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t-EE" dirty="0"/>
              <a:t>Valdkond, Mudel, Arhitektuur  </a:t>
            </a:r>
            <a:r>
              <a:rPr lang="et-EE" dirty="0">
                <a:solidFill>
                  <a:srgbClr val="00B0F0"/>
                </a:solidFill>
              </a:rPr>
              <a:t>(Annela Pindis, ajaline järjestus: </a:t>
            </a:r>
            <a:r>
              <a:rPr lang="et-EE" dirty="0">
                <a:solidFill>
                  <a:srgbClr val="FF0000"/>
                </a:solidFill>
              </a:rPr>
              <a:t>1.</a:t>
            </a:r>
            <a:r>
              <a:rPr lang="et-EE" dirty="0">
                <a:solidFill>
                  <a:srgbClr val="00B0F0"/>
                </a:solidFill>
              </a:rPr>
              <a:t>, op Iris Nael ja </a:t>
            </a:r>
            <a:r>
              <a:rPr lang="et-EE" dirty="0" err="1">
                <a:solidFill>
                  <a:srgbClr val="00B0F0"/>
                </a:solidFill>
              </a:rPr>
              <a:t>Jacqueline</a:t>
            </a:r>
            <a:r>
              <a:rPr lang="et-EE" dirty="0">
                <a:solidFill>
                  <a:srgbClr val="00B0F0"/>
                </a:solidFill>
              </a:rPr>
              <a:t> Maxime </a:t>
            </a:r>
            <a:r>
              <a:rPr lang="et-EE" dirty="0" err="1">
                <a:solidFill>
                  <a:srgbClr val="00B0F0"/>
                </a:solidFill>
              </a:rPr>
              <a:t>Jürgens</a:t>
            </a:r>
            <a:r>
              <a:rPr lang="et-EE" dirty="0">
                <a:solidFill>
                  <a:srgbClr val="00B0F0"/>
                </a:solidFill>
              </a:rPr>
              <a:t>)</a:t>
            </a:r>
          </a:p>
          <a:p>
            <a:pPr marL="624078" indent="-514350">
              <a:buFont typeface="+mj-lt"/>
              <a:buAutoNum type="arabicPeriod"/>
            </a:pPr>
            <a:r>
              <a:rPr lang="et-EE" dirty="0"/>
              <a:t>Mudel, Abstraktsioon, Sobiv abstraktsioon </a:t>
            </a:r>
            <a:endParaRPr lang="et-EE" dirty="0">
              <a:solidFill>
                <a:srgbClr val="FFC000"/>
              </a:solidFill>
            </a:endParaRPr>
          </a:p>
          <a:p>
            <a:pPr marL="624078" indent="-514350">
              <a:buFont typeface="+mj-lt"/>
              <a:buAutoNum type="arabicPeriod"/>
            </a:pPr>
            <a:r>
              <a:rPr lang="et-EE" dirty="0"/>
              <a:t>Mudel, Diagramm, Diagrammitüüp </a:t>
            </a:r>
            <a:r>
              <a:rPr lang="et-EE" dirty="0">
                <a:solidFill>
                  <a:srgbClr val="00B0F0"/>
                </a:solidFill>
              </a:rPr>
              <a:t>(Hanna-Liisa </a:t>
            </a:r>
            <a:r>
              <a:rPr lang="et-EE" dirty="0" err="1">
                <a:solidFill>
                  <a:srgbClr val="00B0F0"/>
                </a:solidFill>
              </a:rPr>
              <a:t>Vilbiks</a:t>
            </a:r>
            <a:r>
              <a:rPr lang="et-EE" dirty="0">
                <a:solidFill>
                  <a:srgbClr val="00B0F0"/>
                </a:solidFill>
              </a:rPr>
              <a:t>, ajaline järjestus: </a:t>
            </a:r>
            <a:r>
              <a:rPr lang="et-EE" dirty="0">
                <a:solidFill>
                  <a:srgbClr val="FF0000"/>
                </a:solidFill>
              </a:rPr>
              <a:t>7.</a:t>
            </a:r>
            <a:r>
              <a:rPr lang="et-EE" dirty="0">
                <a:solidFill>
                  <a:srgbClr val="00B0F0"/>
                </a:solidFill>
              </a:rPr>
              <a:t>, op Annela Pindis ja Laura Kallas)</a:t>
            </a:r>
            <a:endParaRPr lang="et-EE" dirty="0">
              <a:solidFill>
                <a:srgbClr val="FFC000"/>
              </a:solidFill>
            </a:endParaRPr>
          </a:p>
          <a:p>
            <a:pPr marL="624078" indent="-514350">
              <a:buFont typeface="+mj-lt"/>
              <a:buAutoNum type="arabicPeriod"/>
            </a:pPr>
            <a:r>
              <a:rPr lang="et-EE" dirty="0"/>
              <a:t>Valdkond, Arutelu (diskursuse) valdkond, Kontseptuaalne mudel </a:t>
            </a:r>
            <a:r>
              <a:rPr lang="et-EE" dirty="0">
                <a:solidFill>
                  <a:srgbClr val="00B0F0"/>
                </a:solidFill>
              </a:rPr>
              <a:t>(Triin Rüütli, ajaline järjestus: </a:t>
            </a:r>
            <a:r>
              <a:rPr lang="et-EE" dirty="0">
                <a:solidFill>
                  <a:srgbClr val="FF0000"/>
                </a:solidFill>
              </a:rPr>
              <a:t>6.</a:t>
            </a:r>
            <a:r>
              <a:rPr lang="et-EE" dirty="0">
                <a:solidFill>
                  <a:srgbClr val="00B0F0"/>
                </a:solidFill>
              </a:rPr>
              <a:t>, op Laura Kallas ja Hanna-Liisa </a:t>
            </a:r>
            <a:r>
              <a:rPr lang="et-EE" dirty="0" err="1">
                <a:solidFill>
                  <a:srgbClr val="00B0F0"/>
                </a:solidFill>
              </a:rPr>
              <a:t>Vilbiks</a:t>
            </a:r>
            <a:r>
              <a:rPr lang="et-EE" dirty="0">
                <a:solidFill>
                  <a:srgbClr val="00B0F0"/>
                </a:solidFill>
              </a:rPr>
              <a:t>)</a:t>
            </a:r>
            <a:endParaRPr lang="et-EE" dirty="0">
              <a:solidFill>
                <a:srgbClr val="FFC000"/>
              </a:solidFill>
            </a:endParaRPr>
          </a:p>
          <a:p>
            <a:pPr marL="624078" indent="-514350">
              <a:buFont typeface="+mj-lt"/>
              <a:buAutoNum type="arabicPeriod"/>
            </a:pPr>
            <a:r>
              <a:rPr lang="et-EE" dirty="0"/>
              <a:t>Kontseptuaalne mudel, Metamudel, Ontoloogia</a:t>
            </a:r>
            <a:endParaRPr lang="et-EE" dirty="0">
              <a:solidFill>
                <a:srgbClr val="00B0F0"/>
              </a:solidFill>
            </a:endParaRPr>
          </a:p>
          <a:p>
            <a:pPr marL="624078" indent="-514350">
              <a:buFont typeface="+mj-lt"/>
              <a:buAutoNum type="arabicPeriod"/>
            </a:pPr>
            <a:r>
              <a:rPr lang="et-EE" dirty="0"/>
              <a:t>Modelleerimiskeel, </a:t>
            </a:r>
            <a:r>
              <a:rPr lang="et-EE" dirty="0" err="1"/>
              <a:t>Üldotstarbeline</a:t>
            </a:r>
            <a:r>
              <a:rPr lang="et-EE" dirty="0"/>
              <a:t> keel, valdkonnaspetsiifiline keel</a:t>
            </a:r>
            <a:endParaRPr lang="et-EE" dirty="0">
              <a:solidFill>
                <a:srgbClr val="FFC000"/>
              </a:solidFill>
            </a:endParaRPr>
          </a:p>
          <a:p>
            <a:pPr marL="624078" indent="-514350">
              <a:buFont typeface="+mj-lt"/>
              <a:buAutoNum type="arabicPeriod"/>
            </a:pPr>
            <a:r>
              <a:rPr lang="et-EE" dirty="0"/>
              <a:t>Kontseptuaalne mudel, etalonmudel, valdkonnaspetsiifiline (modelleerimis)keel</a:t>
            </a:r>
            <a:endParaRPr lang="et-EE" dirty="0">
              <a:solidFill>
                <a:srgbClr val="00B0F0"/>
              </a:solidFill>
            </a:endParaRPr>
          </a:p>
          <a:p>
            <a:pPr marL="624078" indent="-514350">
              <a:buFont typeface="+mj-lt"/>
              <a:buAutoNum type="arabicPeriod"/>
            </a:pPr>
            <a:r>
              <a:rPr lang="et-EE" dirty="0"/>
              <a:t>Kontseptuaalne mudel, meetod, modelleerimismeetod</a:t>
            </a:r>
            <a:endParaRPr lang="et-EE" dirty="0">
              <a:solidFill>
                <a:srgbClr val="FFC000"/>
              </a:solidFill>
            </a:endParaRPr>
          </a:p>
          <a:p>
            <a:pPr marL="624078" indent="-514350">
              <a:buFont typeface="+mj-lt"/>
              <a:buAutoNum type="arabicPeriod"/>
            </a:pPr>
            <a:r>
              <a:rPr lang="et-EE" dirty="0"/>
              <a:t>Ettevõte, Ettevõtte mudel, Ettevõtte arhitektuur </a:t>
            </a:r>
            <a:r>
              <a:rPr lang="et-EE" dirty="0">
                <a:solidFill>
                  <a:srgbClr val="00B0F0"/>
                </a:solidFill>
              </a:rPr>
              <a:t>(Iris Nael, </a:t>
            </a:r>
            <a:r>
              <a:rPr lang="et-EE" dirty="0">
                <a:solidFill>
                  <a:srgbClr val="FF0000"/>
                </a:solidFill>
              </a:rPr>
              <a:t>3.</a:t>
            </a:r>
            <a:r>
              <a:rPr lang="et-EE" dirty="0">
                <a:solidFill>
                  <a:srgbClr val="00B0F0"/>
                </a:solidFill>
              </a:rPr>
              <a:t>, op Merle Mumme ja Annela Pindis)</a:t>
            </a:r>
          </a:p>
          <a:p>
            <a:pPr marL="624078" indent="-514350">
              <a:buFont typeface="+mj-lt"/>
              <a:buAutoNum type="arabicPeriod"/>
            </a:pPr>
            <a:r>
              <a:rPr lang="et-EE" dirty="0"/>
              <a:t>Ettevõte, Tegevussüsteem, Infosüsteem </a:t>
            </a:r>
            <a:r>
              <a:rPr lang="et-EE" dirty="0">
                <a:solidFill>
                  <a:srgbClr val="00B0F0"/>
                </a:solidFill>
              </a:rPr>
              <a:t>(</a:t>
            </a:r>
            <a:r>
              <a:rPr lang="et-EE" dirty="0" err="1">
                <a:solidFill>
                  <a:srgbClr val="00B0F0"/>
                </a:solidFill>
              </a:rPr>
              <a:t>Jacqueline</a:t>
            </a:r>
            <a:r>
              <a:rPr lang="et-EE" dirty="0">
                <a:solidFill>
                  <a:srgbClr val="00B0F0"/>
                </a:solidFill>
              </a:rPr>
              <a:t> Maxime </a:t>
            </a:r>
            <a:r>
              <a:rPr lang="et-EE" dirty="0" err="1">
                <a:solidFill>
                  <a:srgbClr val="00B0F0"/>
                </a:solidFill>
              </a:rPr>
              <a:t>Jürgens</a:t>
            </a:r>
            <a:r>
              <a:rPr lang="et-EE" dirty="0">
                <a:solidFill>
                  <a:srgbClr val="00B0F0"/>
                </a:solidFill>
              </a:rPr>
              <a:t>, </a:t>
            </a:r>
            <a:r>
              <a:rPr lang="et-EE" dirty="0">
                <a:solidFill>
                  <a:srgbClr val="FF0000"/>
                </a:solidFill>
              </a:rPr>
              <a:t>2.</a:t>
            </a:r>
            <a:r>
              <a:rPr lang="et-EE" dirty="0">
                <a:solidFill>
                  <a:srgbClr val="00B0F0"/>
                </a:solidFill>
              </a:rPr>
              <a:t>, op Merle Mumme ja Triin Rüütli)</a:t>
            </a:r>
            <a:endParaRPr lang="et-EE" dirty="0">
              <a:solidFill>
                <a:srgbClr val="FFC000"/>
              </a:solidFill>
            </a:endParaRPr>
          </a:p>
          <a:p>
            <a:pPr marL="624078" indent="-514350">
              <a:buFont typeface="+mj-lt"/>
              <a:buAutoNum type="arabicPeriod"/>
            </a:pPr>
            <a:endParaRPr lang="et-EE" dirty="0">
              <a:solidFill>
                <a:srgbClr val="FFC000"/>
              </a:solidFill>
            </a:endParaRPr>
          </a:p>
          <a:p>
            <a:pPr marL="624078" indent="-514350">
              <a:buFont typeface="+mj-lt"/>
              <a:buAutoNum type="arabicPeriod"/>
            </a:pPr>
            <a:endParaRPr lang="et-EE" dirty="0"/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Seminari teemad (1)</a:t>
            </a:r>
          </a:p>
        </p:txBody>
      </p:sp>
    </p:spTree>
    <p:extLst>
      <p:ext uri="{BB962C8B-B14F-4D97-AF65-F5344CB8AC3E}">
        <p14:creationId xmlns:p14="http://schemas.microsoft.com/office/powerpoint/2010/main" val="1936840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t-EE" dirty="0"/>
              <a:t>11. Infosüsteem, Infosüsteemi arhitektuur, Paljuvaateline infosüsteemi kontseptsioon</a:t>
            </a:r>
            <a:endParaRPr lang="et-EE" dirty="0">
              <a:solidFill>
                <a:srgbClr val="00B0F0"/>
              </a:solidFill>
            </a:endParaRPr>
          </a:p>
          <a:p>
            <a:r>
              <a:rPr lang="et-EE" dirty="0"/>
              <a:t>12. Paljuvaateline infosüsteemi kontseptsioon: fookus otstarbel (</a:t>
            </a:r>
            <a:r>
              <a:rPr lang="et-EE" dirty="0" err="1"/>
              <a:t>focus</a:t>
            </a:r>
            <a:r>
              <a:rPr lang="et-EE" dirty="0"/>
              <a:t> on </a:t>
            </a:r>
            <a:r>
              <a:rPr lang="et-EE" dirty="0" err="1"/>
              <a:t>purpose</a:t>
            </a:r>
            <a:r>
              <a:rPr lang="et-EE" dirty="0"/>
              <a:t>); fookus </a:t>
            </a:r>
            <a:r>
              <a:rPr lang="et-EE" dirty="0" err="1"/>
              <a:t>artefaktil</a:t>
            </a:r>
            <a:r>
              <a:rPr lang="et-EE" dirty="0"/>
              <a:t> (</a:t>
            </a:r>
            <a:r>
              <a:rPr lang="et-EE" dirty="0" err="1"/>
              <a:t>focus</a:t>
            </a:r>
            <a:r>
              <a:rPr lang="et-EE" dirty="0"/>
              <a:t> on </a:t>
            </a:r>
            <a:r>
              <a:rPr lang="et-EE" dirty="0" err="1"/>
              <a:t>artefact</a:t>
            </a:r>
            <a:r>
              <a:rPr lang="et-EE" dirty="0"/>
              <a:t>) </a:t>
            </a:r>
            <a:r>
              <a:rPr lang="et-EE" dirty="0">
                <a:solidFill>
                  <a:srgbClr val="00B0F0"/>
                </a:solidFill>
              </a:rPr>
              <a:t>(Laura Kallas, </a:t>
            </a:r>
            <a:r>
              <a:rPr lang="et-EE" dirty="0">
                <a:solidFill>
                  <a:srgbClr val="FF0000"/>
                </a:solidFill>
              </a:rPr>
              <a:t>4.</a:t>
            </a:r>
            <a:r>
              <a:rPr lang="et-EE" dirty="0">
                <a:solidFill>
                  <a:srgbClr val="00B0F0"/>
                </a:solidFill>
              </a:rPr>
              <a:t>, op Liis Vaupere ja Hanna-Liisa </a:t>
            </a:r>
            <a:r>
              <a:rPr lang="et-EE" dirty="0" err="1">
                <a:solidFill>
                  <a:srgbClr val="00B0F0"/>
                </a:solidFill>
              </a:rPr>
              <a:t>Vilbiks</a:t>
            </a:r>
            <a:r>
              <a:rPr lang="et-EE" dirty="0">
                <a:solidFill>
                  <a:srgbClr val="00B0F0"/>
                </a:solidFill>
              </a:rPr>
              <a:t>)</a:t>
            </a:r>
            <a:endParaRPr lang="et-EE" dirty="0"/>
          </a:p>
          <a:p>
            <a:r>
              <a:rPr lang="et-EE" dirty="0"/>
              <a:t>13. Paljuvaateline infosüsteemi kontseptsioon: fookus integratsioonil ja taaskasutamisel; Infosüsteemi kujundid (</a:t>
            </a:r>
            <a:r>
              <a:rPr lang="et-EE" dirty="0" err="1"/>
              <a:t>images</a:t>
            </a:r>
            <a:r>
              <a:rPr lang="et-EE" dirty="0"/>
              <a:t>) </a:t>
            </a:r>
            <a:r>
              <a:rPr lang="et-EE" dirty="0">
                <a:solidFill>
                  <a:srgbClr val="00B0F0"/>
                </a:solidFill>
              </a:rPr>
              <a:t>(Liis Vaupere, </a:t>
            </a:r>
            <a:r>
              <a:rPr lang="et-EE" dirty="0">
                <a:solidFill>
                  <a:srgbClr val="FF0000"/>
                </a:solidFill>
              </a:rPr>
              <a:t>5.</a:t>
            </a:r>
            <a:r>
              <a:rPr lang="et-EE" dirty="0">
                <a:solidFill>
                  <a:srgbClr val="00B0F0"/>
                </a:solidFill>
              </a:rPr>
              <a:t>, op </a:t>
            </a:r>
            <a:r>
              <a:rPr lang="et-EE" dirty="0" err="1">
                <a:solidFill>
                  <a:srgbClr val="00B0F0"/>
                </a:solidFill>
              </a:rPr>
              <a:t>Jacqueline</a:t>
            </a:r>
            <a:r>
              <a:rPr lang="et-EE" dirty="0">
                <a:solidFill>
                  <a:srgbClr val="00B0F0"/>
                </a:solidFill>
              </a:rPr>
              <a:t> </a:t>
            </a:r>
            <a:r>
              <a:rPr lang="et-EE" dirty="0" err="1">
                <a:solidFill>
                  <a:srgbClr val="00B0F0"/>
                </a:solidFill>
              </a:rPr>
              <a:t>Maxine</a:t>
            </a:r>
            <a:r>
              <a:rPr lang="et-EE" dirty="0">
                <a:solidFill>
                  <a:srgbClr val="00B0F0"/>
                </a:solidFill>
              </a:rPr>
              <a:t> </a:t>
            </a:r>
            <a:r>
              <a:rPr lang="et-EE" dirty="0" err="1">
                <a:solidFill>
                  <a:srgbClr val="00B0F0"/>
                </a:solidFill>
              </a:rPr>
              <a:t>Jürgens</a:t>
            </a:r>
            <a:r>
              <a:rPr lang="et-EE" dirty="0">
                <a:solidFill>
                  <a:srgbClr val="00B0F0"/>
                </a:solidFill>
              </a:rPr>
              <a:t> ja Triin Rüütli)</a:t>
            </a:r>
            <a:endParaRPr lang="et-EE" dirty="0"/>
          </a:p>
          <a:p>
            <a:r>
              <a:rPr lang="et-EE" dirty="0"/>
              <a:t>14. Paljuvaateline ettevõtte mudel, Valdkonnaspetsiifiline modelleerimiskeel</a:t>
            </a:r>
          </a:p>
          <a:p>
            <a:r>
              <a:rPr lang="et-EE" dirty="0"/>
              <a:t>15. Ettevõtte mudel, ettevõtte arhitektuur, Arhitektuuri juhtimine (valitsemine) </a:t>
            </a:r>
            <a:r>
              <a:rPr lang="et-EE" dirty="0">
                <a:solidFill>
                  <a:srgbClr val="00B0F0"/>
                </a:solidFill>
              </a:rPr>
              <a:t>(Merle Mumme, </a:t>
            </a:r>
            <a:r>
              <a:rPr lang="et-EE" dirty="0">
                <a:solidFill>
                  <a:srgbClr val="FF0000"/>
                </a:solidFill>
              </a:rPr>
              <a:t>8.</a:t>
            </a:r>
            <a:r>
              <a:rPr lang="et-EE" dirty="0">
                <a:solidFill>
                  <a:srgbClr val="00B0F0"/>
                </a:solidFill>
              </a:rPr>
              <a:t>, op Iris Nael ja Liis Vaupere)</a:t>
            </a:r>
            <a:endParaRPr lang="et-EE" dirty="0">
              <a:solidFill>
                <a:srgbClr val="FFC000"/>
              </a:solidFill>
            </a:endParaRPr>
          </a:p>
          <a:p>
            <a:r>
              <a:rPr lang="et-EE" dirty="0"/>
              <a:t>16. Metamudel, Metatüüp, Metaklass</a:t>
            </a:r>
            <a:endParaRPr lang="et-EE" dirty="0">
              <a:solidFill>
                <a:srgbClr val="00B0F0"/>
              </a:solidFill>
            </a:endParaRPr>
          </a:p>
          <a:p>
            <a:r>
              <a:rPr lang="et-EE" dirty="0"/>
              <a:t>17. </a:t>
            </a:r>
            <a:r>
              <a:rPr lang="et-EE" dirty="0" err="1"/>
              <a:t>Metamudel</a:t>
            </a:r>
            <a:r>
              <a:rPr lang="et-EE" dirty="0"/>
              <a:t>, </a:t>
            </a:r>
            <a:r>
              <a:rPr lang="et-EE" dirty="0" err="1"/>
              <a:t>Metamodelleerimiskeel</a:t>
            </a:r>
            <a:r>
              <a:rPr lang="et-EE" dirty="0"/>
              <a:t>, </a:t>
            </a:r>
            <a:r>
              <a:rPr lang="et-EE" dirty="0" err="1"/>
              <a:t>Metamodelleerimismeetod</a:t>
            </a:r>
            <a:endParaRPr lang="et-EE" dirty="0"/>
          </a:p>
          <a:p>
            <a:r>
              <a:rPr lang="et-EE" dirty="0"/>
              <a:t>18. Meetod, Modelleerimismeetod, </a:t>
            </a:r>
            <a:r>
              <a:rPr lang="et-EE" dirty="0" err="1"/>
              <a:t>Meetodiinseneeria</a:t>
            </a:r>
            <a:r>
              <a:rPr lang="et-EE" dirty="0"/>
              <a:t> (</a:t>
            </a:r>
            <a:r>
              <a:rPr lang="et-EE" i="1" dirty="0" err="1"/>
              <a:t>method</a:t>
            </a:r>
            <a:r>
              <a:rPr lang="et-EE" i="1" dirty="0"/>
              <a:t> </a:t>
            </a:r>
            <a:r>
              <a:rPr lang="et-EE" i="1" dirty="0" err="1"/>
              <a:t>engineering</a:t>
            </a:r>
            <a:r>
              <a:rPr lang="et-EE" dirty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Seminar teemad (2)</a:t>
            </a:r>
          </a:p>
        </p:txBody>
      </p:sp>
    </p:spTree>
    <p:extLst>
      <p:ext uri="{BB962C8B-B14F-4D97-AF65-F5344CB8AC3E}">
        <p14:creationId xmlns:p14="http://schemas.microsoft.com/office/powerpoint/2010/main" val="897948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/>
              <a:t>Esimesena saab sõna Annela teemal 1;</a:t>
            </a:r>
          </a:p>
          <a:p>
            <a:r>
              <a:rPr lang="et-EE" dirty="0"/>
              <a:t>Sõnavõttude järjekord ja oponeerimine on planeeritud ning kirjas kahel eelneval slaidil;</a:t>
            </a:r>
          </a:p>
          <a:p>
            <a:r>
              <a:rPr lang="et-EE" dirty="0"/>
              <a:t>Iga kahe sõnavõtu vahel toimub piiratud kestusega arutelu;</a:t>
            </a:r>
          </a:p>
          <a:p>
            <a:r>
              <a:rPr lang="et-EE" dirty="0"/>
              <a:t>Soovitus, et iga sõnavõtja valmistaks ette vähemalt ühe küsimuse igale ühist mõistet  sisaldaval teemal sõnavõtjale </a:t>
            </a:r>
          </a:p>
          <a:p>
            <a:pPr lvl="1"/>
            <a:r>
              <a:rPr lang="et-EE" i="1" dirty="0"/>
              <a:t>ka siis, kui ta pole selle sõnavõtu oponendiks</a:t>
            </a:r>
            <a:r>
              <a:rPr lang="et-EE" dirty="0"/>
              <a:t>;</a:t>
            </a:r>
          </a:p>
          <a:p>
            <a:r>
              <a:rPr lang="et-EE" dirty="0"/>
              <a:t>Aruteludes keskendume iga mõiste seostele aine projektitööga.</a:t>
            </a:r>
          </a:p>
          <a:p>
            <a:pPr lvl="1"/>
            <a:r>
              <a:rPr lang="et-EE" dirty="0"/>
              <a:t>Kas teie või minu projekti(de)s leidub näide iga konkreetse mõiste kohta?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Seminari korraldus</a:t>
            </a:r>
          </a:p>
        </p:txBody>
      </p:sp>
    </p:spTree>
    <p:extLst>
      <p:ext uri="{BB962C8B-B14F-4D97-AF65-F5344CB8AC3E}">
        <p14:creationId xmlns:p14="http://schemas.microsoft.com/office/powerpoint/2010/main" val="3713386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t-EE" dirty="0"/>
              <a:t>Bussitranspordi ettevõte</a:t>
            </a:r>
          </a:p>
          <a:p>
            <a:r>
              <a:rPr lang="et-EE" dirty="0"/>
              <a:t>Eritellimusmööbli tootmisettevõte</a:t>
            </a:r>
          </a:p>
          <a:p>
            <a:r>
              <a:rPr lang="et-EE" dirty="0"/>
              <a:t>Luksuspesu e-kaubandusettevõte</a:t>
            </a:r>
          </a:p>
          <a:p>
            <a:r>
              <a:rPr lang="et-EE" dirty="0"/>
              <a:t>Kaubaveo transpordi ettevõte</a:t>
            </a:r>
          </a:p>
          <a:p>
            <a:r>
              <a:rPr lang="et-EE" dirty="0" err="1"/>
              <a:t>Riietebutiik</a:t>
            </a:r>
            <a:endParaRPr lang="et-EE" dirty="0"/>
          </a:p>
          <a:p>
            <a:r>
              <a:rPr lang="et-EE" dirty="0"/>
              <a:t>Tarkvaraarenduse ettevõte</a:t>
            </a:r>
          </a:p>
          <a:p>
            <a:r>
              <a:rPr lang="et-EE" dirty="0"/>
              <a:t>Proviisorapteek</a:t>
            </a:r>
          </a:p>
          <a:p>
            <a:r>
              <a:rPr lang="et-EE" dirty="0"/>
              <a:t>E-kaubandusettevõte</a:t>
            </a:r>
          </a:p>
          <a:p>
            <a:r>
              <a:rPr lang="et-EE" dirty="0"/>
              <a:t>Digiõppevahendite e-kaubandusettevõtte</a:t>
            </a:r>
          </a:p>
          <a:p>
            <a:r>
              <a:rPr lang="et-EE" dirty="0"/>
              <a:t>Kinnisvaraarenduse ettevõte</a:t>
            </a:r>
          </a:p>
          <a:p>
            <a:r>
              <a:rPr lang="et-EE" dirty="0"/>
              <a:t>Pangalaenud</a:t>
            </a:r>
          </a:p>
          <a:p>
            <a:r>
              <a:rPr lang="et-EE" dirty="0"/>
              <a:t>Mänguklotside vabrik</a:t>
            </a:r>
          </a:p>
          <a:p>
            <a:r>
              <a:rPr lang="et-EE" dirty="0"/>
              <a:t>Rõivaste tootmise ettevõte</a:t>
            </a:r>
          </a:p>
          <a:p>
            <a:r>
              <a:rPr lang="et-EE" dirty="0"/>
              <a:t>Looduskosmeetika tootmisettevõte</a:t>
            </a:r>
          </a:p>
          <a:p>
            <a:r>
              <a:rPr lang="et-EE" dirty="0"/>
              <a:t>Ruumide rentimise ettevõte</a:t>
            </a:r>
          </a:p>
          <a:p>
            <a:r>
              <a:rPr lang="et-EE" i="1" dirty="0"/>
              <a:t>Arhitektuurivabrik</a:t>
            </a:r>
          </a:p>
          <a:p>
            <a:r>
              <a:rPr lang="et-EE" dirty="0"/>
              <a:t>..</a:t>
            </a:r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Meie projektide/ettevõtete? nimekiri</a:t>
            </a:r>
          </a:p>
        </p:txBody>
      </p:sp>
    </p:spTree>
    <p:extLst>
      <p:ext uri="{BB962C8B-B14F-4D97-AF65-F5344CB8AC3E}">
        <p14:creationId xmlns:p14="http://schemas.microsoft.com/office/powerpoint/2010/main" val="1739363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t-EE" dirty="0">
                <a:solidFill>
                  <a:srgbClr val="FFC000"/>
                </a:solidFill>
              </a:rPr>
              <a:t>MIS</a:t>
            </a:r>
            <a:r>
              <a:rPr lang="et-EE" dirty="0"/>
              <a:t> see on või võiks olla?</a:t>
            </a:r>
          </a:p>
          <a:p>
            <a:r>
              <a:rPr lang="et-EE" dirty="0">
                <a:solidFill>
                  <a:srgbClr val="FFC000"/>
                </a:solidFill>
              </a:rPr>
              <a:t>KAS</a:t>
            </a:r>
            <a:r>
              <a:rPr lang="et-EE" dirty="0"/>
              <a:t> ja </a:t>
            </a:r>
            <a:r>
              <a:rPr lang="et-EE" dirty="0">
                <a:solidFill>
                  <a:srgbClr val="FFC000"/>
                </a:solidFill>
              </a:rPr>
              <a:t>MIKS</a:t>
            </a:r>
            <a:r>
              <a:rPr lang="et-EE" dirty="0"/>
              <a:t> see võiks kasulik/vajalik olla? </a:t>
            </a:r>
          </a:p>
          <a:p>
            <a:r>
              <a:rPr lang="et-EE" dirty="0">
                <a:solidFill>
                  <a:srgbClr val="FFC000"/>
                </a:solidFill>
              </a:rPr>
              <a:t>MIDA</a:t>
            </a:r>
            <a:r>
              <a:rPr lang="et-EE" dirty="0"/>
              <a:t> (</a:t>
            </a:r>
            <a:r>
              <a:rPr lang="et-EE" i="1" dirty="0"/>
              <a:t>milliseid mudeleid, mis teemadel</a:t>
            </a:r>
            <a:r>
              <a:rPr lang="et-EE" dirty="0"/>
              <a:t>) saaksime/tahaksime ühiselt (</a:t>
            </a:r>
            <a:r>
              <a:rPr lang="et-EE" i="1" dirty="0"/>
              <a:t>näiteks loengutundides</a:t>
            </a:r>
            <a:r>
              <a:rPr lang="et-EE" dirty="0"/>
              <a:t>) teha/arutada ?</a:t>
            </a:r>
          </a:p>
          <a:p>
            <a:r>
              <a:rPr lang="et-EE" dirty="0">
                <a:solidFill>
                  <a:srgbClr val="FFC000"/>
                </a:solidFill>
              </a:rPr>
              <a:t>KES</a:t>
            </a:r>
            <a:r>
              <a:rPr lang="et-EE" dirty="0"/>
              <a:t> (</a:t>
            </a:r>
            <a:r>
              <a:rPr lang="et-EE" dirty="0" err="1"/>
              <a:t>tudengidest</a:t>
            </a:r>
            <a:r>
              <a:rPr lang="et-EE" dirty="0"/>
              <a:t>) soovib (ei soovi) sellises ühistöös osaleda ?</a:t>
            </a:r>
          </a:p>
          <a:p>
            <a:r>
              <a:rPr lang="et-EE" dirty="0">
                <a:solidFill>
                  <a:srgbClr val="FFC000"/>
                </a:solidFill>
              </a:rPr>
              <a:t>KAS</a:t>
            </a:r>
            <a:r>
              <a:rPr lang="et-EE" dirty="0"/>
              <a:t> alustame (n. täna või nädala pärast) ?</a:t>
            </a:r>
          </a:p>
          <a:p>
            <a:r>
              <a:rPr lang="et-EE" dirty="0">
                <a:solidFill>
                  <a:srgbClr val="FFC000"/>
                </a:solidFill>
              </a:rPr>
              <a:t>KUIDAS</a:t>
            </a:r>
            <a:r>
              <a:rPr lang="et-EE" dirty="0"/>
              <a:t> (millistest mudelitest, millistel teemadel) alustame ?</a:t>
            </a:r>
          </a:p>
          <a:p>
            <a:r>
              <a:rPr lang="et-EE" dirty="0">
                <a:solidFill>
                  <a:srgbClr val="FFC000"/>
                </a:solidFill>
              </a:rPr>
              <a:t>MILLINE</a:t>
            </a:r>
            <a:r>
              <a:rPr lang="et-EE" dirty="0"/>
              <a:t> on või võiks olla </a:t>
            </a:r>
            <a:r>
              <a:rPr lang="et-EE" dirty="0">
                <a:solidFill>
                  <a:srgbClr val="FFC000"/>
                </a:solidFill>
              </a:rPr>
              <a:t>ükskõik millise </a:t>
            </a:r>
            <a:r>
              <a:rPr lang="et-EE" dirty="0"/>
              <a:t>projekti seos </a:t>
            </a:r>
            <a:r>
              <a:rPr lang="et-EE" dirty="0">
                <a:solidFill>
                  <a:srgbClr val="FFC000"/>
                </a:solidFill>
              </a:rPr>
              <a:t>Arhitektuurivabriku</a:t>
            </a:r>
            <a:r>
              <a:rPr lang="et-EE" dirty="0"/>
              <a:t> projektiga ?</a:t>
            </a:r>
          </a:p>
          <a:p>
            <a:r>
              <a:rPr lang="et-EE" dirty="0"/>
              <a:t>… ja järelikult aine </a:t>
            </a:r>
            <a:r>
              <a:rPr lang="et-EE" dirty="0">
                <a:solidFill>
                  <a:srgbClr val="FFC000"/>
                </a:solidFill>
              </a:rPr>
              <a:t>hindamisega</a:t>
            </a:r>
            <a:r>
              <a:rPr lang="et-EE" dirty="0"/>
              <a:t> (Arhitektuurivabriku projektis osalemise hinne moodustas </a:t>
            </a:r>
            <a:r>
              <a:rPr lang="et-EE" dirty="0">
                <a:solidFill>
                  <a:srgbClr val="FFC000"/>
                </a:solidFill>
              </a:rPr>
              <a:t>10% koondhindest</a:t>
            </a:r>
            <a:r>
              <a:rPr lang="et-EE" dirty="0"/>
              <a:t>) ?</a:t>
            </a:r>
          </a:p>
          <a:p>
            <a:endParaRPr lang="et-EE" dirty="0"/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Meie projektide </a:t>
            </a:r>
            <a:r>
              <a:rPr lang="et-EE" dirty="0">
                <a:solidFill>
                  <a:srgbClr val="FFC000"/>
                </a:solidFill>
              </a:rPr>
              <a:t>koostöövõrgustik ?</a:t>
            </a:r>
          </a:p>
        </p:txBody>
      </p:sp>
    </p:spTree>
    <p:extLst>
      <p:ext uri="{BB962C8B-B14F-4D97-AF65-F5344CB8AC3E}">
        <p14:creationId xmlns:p14="http://schemas.microsoft.com/office/powerpoint/2010/main" val="1664985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/>
              <a:t>ABISTAVAD KÜSIMUSED </a:t>
            </a:r>
          </a:p>
          <a:p>
            <a:r>
              <a:rPr lang="et-EE" dirty="0"/>
              <a:t>Milliseid kahele (või enamale) projektile </a:t>
            </a:r>
            <a:r>
              <a:rPr lang="et-EE" dirty="0">
                <a:solidFill>
                  <a:srgbClr val="FFC000"/>
                </a:solidFill>
              </a:rPr>
              <a:t>ühiseid väärtusi või teemasid </a:t>
            </a:r>
            <a:r>
              <a:rPr lang="et-EE" dirty="0"/>
              <a:t>või registreid või </a:t>
            </a:r>
            <a:r>
              <a:rPr lang="et-EE" dirty="0" err="1"/>
              <a:t>allsüsteeme</a:t>
            </a:r>
            <a:r>
              <a:rPr lang="et-EE" dirty="0"/>
              <a:t> oskate nimetada (n. </a:t>
            </a:r>
            <a:r>
              <a:rPr lang="et-EE" i="1" dirty="0"/>
              <a:t>oma projekti „mätta otsast“ vaadates</a:t>
            </a:r>
            <a:r>
              <a:rPr lang="et-EE" dirty="0"/>
              <a:t>)?</a:t>
            </a:r>
          </a:p>
          <a:p>
            <a:pPr lvl="1"/>
            <a:r>
              <a:rPr lang="et-EE" dirty="0"/>
              <a:t>Millised võimalikest </a:t>
            </a:r>
            <a:r>
              <a:rPr lang="et-EE" dirty="0" err="1"/>
              <a:t>ühisteemadest</a:t>
            </a:r>
            <a:r>
              <a:rPr lang="et-EE" dirty="0"/>
              <a:t> puudutavad </a:t>
            </a:r>
            <a:r>
              <a:rPr lang="et-EE" dirty="0">
                <a:solidFill>
                  <a:srgbClr val="FFC000"/>
                </a:solidFill>
              </a:rPr>
              <a:t>ainult kahte </a:t>
            </a:r>
            <a:r>
              <a:rPr lang="et-EE" dirty="0"/>
              <a:t>vaadeldavat projekti? Kas näeme siin </a:t>
            </a:r>
            <a:r>
              <a:rPr lang="et-EE" dirty="0">
                <a:solidFill>
                  <a:srgbClr val="FFC000"/>
                </a:solidFill>
              </a:rPr>
              <a:t>väärtusvahetusi / äritransaktsioone </a:t>
            </a:r>
            <a:r>
              <a:rPr lang="et-EE" dirty="0"/>
              <a:t>? </a:t>
            </a:r>
          </a:p>
          <a:p>
            <a:pPr lvl="1"/>
            <a:r>
              <a:rPr lang="et-EE" dirty="0"/>
              <a:t>Millised …puudutavad kõiki või </a:t>
            </a:r>
            <a:r>
              <a:rPr lang="et-EE" dirty="0">
                <a:solidFill>
                  <a:srgbClr val="FFC000"/>
                </a:solidFill>
              </a:rPr>
              <a:t>enamust võimalikest (tudengi)projektidest</a:t>
            </a:r>
            <a:r>
              <a:rPr lang="et-EE" dirty="0"/>
              <a:t>? Kas näeme siin </a:t>
            </a:r>
            <a:r>
              <a:rPr lang="et-EE" dirty="0">
                <a:solidFill>
                  <a:srgbClr val="FFC000"/>
                </a:solidFill>
              </a:rPr>
              <a:t>väärtusvahetusi / äritransaktsioone </a:t>
            </a:r>
            <a:r>
              <a:rPr lang="et-EE" dirty="0"/>
              <a:t>? </a:t>
            </a:r>
          </a:p>
          <a:p>
            <a:r>
              <a:rPr lang="et-EE" dirty="0"/>
              <a:t>Millised neist teemadest võiks/tasuks käsitleda (n. modelleerida/arutada) </a:t>
            </a:r>
            <a:r>
              <a:rPr lang="et-EE" dirty="0">
                <a:solidFill>
                  <a:srgbClr val="FFC000"/>
                </a:solidFill>
              </a:rPr>
              <a:t>ühiselt</a:t>
            </a:r>
            <a:r>
              <a:rPr lang="et-EE" dirty="0"/>
              <a:t> (n. </a:t>
            </a:r>
            <a:r>
              <a:rPr lang="et-EE" dirty="0">
                <a:solidFill>
                  <a:srgbClr val="FFC000"/>
                </a:solidFill>
              </a:rPr>
              <a:t>Arhitektuurivabriku</a:t>
            </a:r>
            <a:r>
              <a:rPr lang="et-EE" dirty="0"/>
              <a:t> „toodanguna“).</a:t>
            </a:r>
          </a:p>
          <a:p>
            <a:endParaRPr lang="et-EE" dirty="0"/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Koostöö(võrgustiku) </a:t>
            </a:r>
            <a:r>
              <a:rPr lang="et-EE" dirty="0">
                <a:solidFill>
                  <a:srgbClr val="FFC000"/>
                </a:solidFill>
              </a:rPr>
              <a:t>väärtusvahetuste mudel</a:t>
            </a:r>
            <a:r>
              <a:rPr lang="et-EE" dirty="0"/>
              <a:t>? (1) </a:t>
            </a:r>
          </a:p>
        </p:txBody>
      </p:sp>
    </p:spTree>
    <p:extLst>
      <p:ext uri="{BB962C8B-B14F-4D97-AF65-F5344CB8AC3E}">
        <p14:creationId xmlns:p14="http://schemas.microsoft.com/office/powerpoint/2010/main" val="26007994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9557</TotalTime>
  <Words>846</Words>
  <Application>Microsoft Office PowerPoint</Application>
  <PresentationFormat>Ekraaniseanss (4:3)</PresentationFormat>
  <Paragraphs>112</Paragraphs>
  <Slides>15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15</vt:i4>
      </vt:variant>
    </vt:vector>
  </HeadingPairs>
  <TitlesOfParts>
    <vt:vector size="21" baseType="lpstr">
      <vt:lpstr>Calibri</vt:lpstr>
      <vt:lpstr>Lucida Sans Unicode</vt:lpstr>
      <vt:lpstr>Verdana</vt:lpstr>
      <vt:lpstr>Wingdings 2</vt:lpstr>
      <vt:lpstr>Wingdings 3</vt:lpstr>
      <vt:lpstr>Concourse</vt:lpstr>
      <vt:lpstr>ITB 8813  Ettevõtte Modelleerimine </vt:lpstr>
      <vt:lpstr>„Loeng 8“: Seminar ja arutelu</vt:lpstr>
      <vt:lpstr>Seminari sisu</vt:lpstr>
      <vt:lpstr>Seminari teemad (1)</vt:lpstr>
      <vt:lpstr>Seminar teemad (2)</vt:lpstr>
      <vt:lpstr>Seminari korraldus</vt:lpstr>
      <vt:lpstr>Meie projektide/ettevõtete? nimekiri</vt:lpstr>
      <vt:lpstr>Meie projektide koostöövõrgustik ?</vt:lpstr>
      <vt:lpstr>Koostöö(võrgustiku) väärtusvahetuste mudel? (1) </vt:lpstr>
      <vt:lpstr>Koostöövõrgustiku väärtusvahetuste mudel? (2) </vt:lpstr>
      <vt:lpstr>Kokkuvõte</vt:lpstr>
      <vt:lpstr>Metoodika vahekokkuvõte</vt:lpstr>
      <vt:lpstr>PowerPointi esitlus</vt:lpstr>
      <vt:lpstr>PowerPointi esitlus</vt:lpstr>
      <vt:lpstr>PowerPointi esitlus</vt:lpstr>
    </vt:vector>
  </TitlesOfParts>
  <Company>Tallinn University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Tegevuspõhise õppe ja mängulisuse sissetoomise võimalikkusest süsteemianalüüsi ja modelleerimise fookusega kursus tesse</dc:title>
  <dc:creator>Department of Informatics</dc:creator>
  <cp:lastModifiedBy>Mart Roost</cp:lastModifiedBy>
  <cp:revision>757</cp:revision>
  <dcterms:created xsi:type="dcterms:W3CDTF">2014-10-16T13:26:27Z</dcterms:created>
  <dcterms:modified xsi:type="dcterms:W3CDTF">2021-10-20T18:09:48Z</dcterms:modified>
</cp:coreProperties>
</file>