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504" r:id="rId4"/>
    <p:sldId id="505" r:id="rId5"/>
    <p:sldId id="507" r:id="rId6"/>
    <p:sldId id="506" r:id="rId7"/>
    <p:sldId id="508" r:id="rId8"/>
    <p:sldId id="509" r:id="rId9"/>
    <p:sldId id="511" r:id="rId10"/>
    <p:sldId id="515" r:id="rId11"/>
    <p:sldId id="512" r:id="rId12"/>
    <p:sldId id="513" r:id="rId13"/>
    <p:sldId id="510" r:id="rId14"/>
    <p:sldId id="514" r:id="rId15"/>
    <p:sldId id="487" r:id="rId16"/>
    <p:sldId id="503" r:id="rId17"/>
    <p:sldId id="488" r:id="rId18"/>
    <p:sldId id="489" r:id="rId19"/>
    <p:sldId id="490" r:id="rId20"/>
    <p:sldId id="491" r:id="rId21"/>
    <p:sldId id="492" r:id="rId22"/>
    <p:sldId id="493" r:id="rId23"/>
    <p:sldId id="494" r:id="rId24"/>
    <p:sldId id="495" r:id="rId25"/>
    <p:sldId id="496" r:id="rId26"/>
    <p:sldId id="497" r:id="rId27"/>
    <p:sldId id="333" r:id="rId28"/>
    <p:sldId id="337" r:id="rId2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44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691AD-77D6-4175-BBEF-943C45BD96EC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05D8-30A9-44A8-81DF-27C8E6F33E0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401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5.11.2021</a:t>
            </a:fld>
            <a:endParaRPr lang="et-E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lib.ttu.ee/.../" TargetMode="External"/><Relationship Id="rId2" Type="http://schemas.openxmlformats.org/officeDocument/2006/relationships/hyperlink" Target="https://digi.lib.ttu.ee/download/636/Archetypes+Based+Techniques+for+Development+of+Domains,+Requirements+and+Software+:+Towards+LIMS+Software+Factory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lib.ttu.ee/.../" TargetMode="External"/><Relationship Id="rId2" Type="http://schemas.openxmlformats.org/officeDocument/2006/relationships/hyperlink" Target="https://digi.lib.ttu.ee/download/636/Archetypes+Based+Techniques+for+Development+of+Domains,+Requirements+and+Software+:+Towards+LIMS+Software+Factory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archpal.wordpress.com/2008/08/03/archimate-its-time-has-come/" TargetMode="External"/><Relationship Id="rId2" Type="http://schemas.openxmlformats.org/officeDocument/2006/relationships/hyperlink" Target="http://en.wikipedia.org/wiki/ArchiMat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lib.ttu.ee/.../" TargetMode="External"/><Relationship Id="rId2" Type="http://schemas.openxmlformats.org/officeDocument/2006/relationships/hyperlink" Target="https://digi.lib.ttu.ee/download/636/Archetypes+Based+Techniques+for+Development+of+Domains,+Requirements+and+Software+:+Towards+LIMS+Software+Factory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096343"/>
          </a:xfrm>
        </p:spPr>
        <p:txBody>
          <a:bodyPr>
            <a:normAutofit/>
          </a:bodyPr>
          <a:lstStyle/>
          <a:p>
            <a:pPr algn="ctr"/>
            <a:r>
              <a:rPr lang="et-EE"/>
              <a:t>ITB </a:t>
            </a:r>
            <a:r>
              <a:rPr lang="et-EE" dirty="0"/>
              <a:t>8813 </a:t>
            </a:r>
            <a:br>
              <a:rPr lang="et-EE" dirty="0"/>
            </a:br>
            <a:r>
              <a:rPr lang="et-EE" dirty="0"/>
              <a:t>Ettevõtte Modelleerimine</a:t>
            </a:r>
            <a:br>
              <a:rPr lang="et-EE" dirty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Kümnes </a:t>
            </a:r>
            <a:r>
              <a:rPr lang="et-EE"/>
              <a:t>loeng 5.novembril 2021</a:t>
            </a:r>
            <a:endParaRPr lang="et-EE" dirty="0"/>
          </a:p>
          <a:p>
            <a:r>
              <a:rPr lang="en-GB" dirty="0"/>
              <a:t>Mart Roost</a:t>
            </a:r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324" y="1616399"/>
            <a:ext cx="6535351" cy="362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0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/>
              <a:t>Algallikas:</a:t>
            </a:r>
          </a:p>
          <a:p>
            <a:pPr lvl="1"/>
            <a:r>
              <a:rPr lang="et-EE" dirty="0" err="1"/>
              <a:t>Arlow</a:t>
            </a:r>
            <a:r>
              <a:rPr lang="et-EE" dirty="0"/>
              <a:t>, J., </a:t>
            </a:r>
            <a:r>
              <a:rPr lang="et-EE" dirty="0" err="1"/>
              <a:t>Neustadt</a:t>
            </a:r>
            <a:r>
              <a:rPr lang="et-EE" dirty="0"/>
              <a:t>, I. „</a:t>
            </a:r>
            <a:r>
              <a:rPr lang="et-EE" dirty="0" err="1"/>
              <a:t>Enterprise</a:t>
            </a:r>
            <a:r>
              <a:rPr lang="et-EE" dirty="0"/>
              <a:t> </a:t>
            </a:r>
            <a:r>
              <a:rPr lang="et-EE" dirty="0" err="1"/>
              <a:t>Patterns</a:t>
            </a:r>
            <a:r>
              <a:rPr lang="et-EE" dirty="0"/>
              <a:t> and MDA: </a:t>
            </a:r>
            <a:r>
              <a:rPr lang="et-EE" dirty="0" err="1"/>
              <a:t>Building</a:t>
            </a:r>
            <a:r>
              <a:rPr lang="et-EE" dirty="0"/>
              <a:t> </a:t>
            </a:r>
            <a:r>
              <a:rPr lang="et-EE" dirty="0" err="1"/>
              <a:t>Better</a:t>
            </a:r>
            <a:r>
              <a:rPr lang="et-EE" dirty="0"/>
              <a:t> </a:t>
            </a:r>
            <a:r>
              <a:rPr lang="et-EE" dirty="0" err="1"/>
              <a:t>Software</a:t>
            </a:r>
            <a:r>
              <a:rPr lang="et-EE" dirty="0"/>
              <a:t> </a:t>
            </a:r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Archetype</a:t>
            </a:r>
            <a:r>
              <a:rPr lang="et-EE" dirty="0"/>
              <a:t> </a:t>
            </a:r>
            <a:r>
              <a:rPr lang="et-EE" dirty="0" err="1"/>
              <a:t>Patterns</a:t>
            </a:r>
            <a:r>
              <a:rPr lang="et-EE" dirty="0"/>
              <a:t> and UML“, 2003. </a:t>
            </a:r>
          </a:p>
          <a:p>
            <a:r>
              <a:rPr lang="et-EE" dirty="0"/>
              <a:t>Tasuta kättesaadav allikas:</a:t>
            </a:r>
            <a:endParaRPr lang="et-EE" i="1" dirty="0">
              <a:hlinkClick r:id="rId2"/>
            </a:endParaRPr>
          </a:p>
          <a:p>
            <a:pPr lvl="1"/>
            <a:r>
              <a:rPr lang="et-EE" dirty="0"/>
              <a:t>G. </a:t>
            </a:r>
            <a:r>
              <a:rPr lang="et-EE" dirty="0" err="1"/>
              <a:t>Piho</a:t>
            </a:r>
            <a:r>
              <a:rPr lang="et-EE" dirty="0"/>
              <a:t> doktoritöö 2011</a:t>
            </a:r>
          </a:p>
          <a:p>
            <a:pPr lvl="1"/>
            <a:r>
              <a:rPr lang="et-EE" dirty="0">
                <a:hlinkClick r:id="rId3"/>
              </a:rPr>
              <a:t>https://digi.lib.ttu.ee/.../</a:t>
            </a:r>
            <a:endParaRPr lang="et-EE" dirty="0"/>
          </a:p>
          <a:p>
            <a:pPr lvl="1"/>
            <a:r>
              <a:rPr lang="et-EE" dirty="0" err="1"/>
              <a:t>Pdf</a:t>
            </a:r>
            <a:r>
              <a:rPr lang="et-EE" dirty="0"/>
              <a:t> fail, lk. 36</a:t>
            </a:r>
          </a:p>
          <a:p>
            <a:r>
              <a:rPr lang="et-EE" dirty="0"/>
              <a:t>Arhitektuurivabriku mudelis:</a:t>
            </a:r>
          </a:p>
          <a:p>
            <a:pPr lvl="1"/>
            <a:r>
              <a:rPr lang="et-EE" dirty="0"/>
              <a:t>Informatsiooniline vaade: Osapoolte Seosed</a:t>
            </a:r>
          </a:p>
          <a:p>
            <a:pPr lvl="1"/>
            <a:r>
              <a:rPr lang="et-EE" dirty="0"/>
              <a:t>Vt. järgmist slaidi (</a:t>
            </a:r>
            <a:r>
              <a:rPr lang="et-EE" i="1" dirty="0"/>
              <a:t>minu poolt redigeeritud variant</a:t>
            </a:r>
            <a:r>
              <a:rPr lang="et-EE" dirty="0"/>
              <a:t>) -&gt;</a:t>
            </a:r>
          </a:p>
          <a:p>
            <a:r>
              <a:rPr lang="et-EE" dirty="0"/>
              <a:t>.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Arhetüüpmuster „Osapoolte Seos (</a:t>
            </a:r>
            <a:r>
              <a:rPr lang="et-EE" dirty="0" err="1"/>
              <a:t>Party</a:t>
            </a:r>
            <a:r>
              <a:rPr lang="et-EE" dirty="0"/>
              <a:t> </a:t>
            </a:r>
            <a:r>
              <a:rPr lang="et-EE" dirty="0" err="1"/>
              <a:t>Relationship</a:t>
            </a:r>
            <a:r>
              <a:rPr lang="et-EE" dirty="0"/>
              <a:t>)“</a:t>
            </a:r>
          </a:p>
        </p:txBody>
      </p:sp>
    </p:spTree>
    <p:extLst>
      <p:ext uri="{BB962C8B-B14F-4D97-AF65-F5344CB8AC3E}">
        <p14:creationId xmlns:p14="http://schemas.microsoft.com/office/powerpoint/2010/main" val="746428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461" y="0"/>
            <a:ext cx="65910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0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Algallikas:</a:t>
            </a:r>
          </a:p>
          <a:p>
            <a:pPr lvl="1"/>
            <a:r>
              <a:rPr lang="et-EE" dirty="0" err="1"/>
              <a:t>Arlow</a:t>
            </a:r>
            <a:r>
              <a:rPr lang="et-EE" dirty="0"/>
              <a:t>, J., </a:t>
            </a:r>
            <a:r>
              <a:rPr lang="et-EE" dirty="0" err="1"/>
              <a:t>Neustadt</a:t>
            </a:r>
            <a:r>
              <a:rPr lang="et-EE" dirty="0"/>
              <a:t>, I. „</a:t>
            </a:r>
            <a:r>
              <a:rPr lang="et-EE" dirty="0" err="1"/>
              <a:t>Enterprise</a:t>
            </a:r>
            <a:r>
              <a:rPr lang="et-EE" dirty="0"/>
              <a:t> </a:t>
            </a:r>
            <a:r>
              <a:rPr lang="et-EE" dirty="0" err="1"/>
              <a:t>Patterns</a:t>
            </a:r>
            <a:r>
              <a:rPr lang="et-EE" dirty="0"/>
              <a:t> and MDA: </a:t>
            </a:r>
            <a:r>
              <a:rPr lang="et-EE" dirty="0" err="1"/>
              <a:t>Building</a:t>
            </a:r>
            <a:r>
              <a:rPr lang="et-EE" dirty="0"/>
              <a:t> </a:t>
            </a:r>
            <a:r>
              <a:rPr lang="et-EE" dirty="0" err="1"/>
              <a:t>Better</a:t>
            </a:r>
            <a:r>
              <a:rPr lang="et-EE" dirty="0"/>
              <a:t> </a:t>
            </a:r>
            <a:r>
              <a:rPr lang="et-EE" dirty="0" err="1"/>
              <a:t>Software</a:t>
            </a:r>
            <a:r>
              <a:rPr lang="et-EE" dirty="0"/>
              <a:t> </a:t>
            </a:r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Archetype</a:t>
            </a:r>
            <a:r>
              <a:rPr lang="et-EE" dirty="0"/>
              <a:t> </a:t>
            </a:r>
            <a:r>
              <a:rPr lang="et-EE" dirty="0" err="1"/>
              <a:t>Patterns</a:t>
            </a:r>
            <a:r>
              <a:rPr lang="et-EE" dirty="0"/>
              <a:t> and UML“, 2003. </a:t>
            </a:r>
          </a:p>
          <a:p>
            <a:r>
              <a:rPr lang="et-EE" dirty="0"/>
              <a:t>Tasuta kättesaadav allikas:</a:t>
            </a:r>
            <a:endParaRPr lang="et-EE" i="1" dirty="0">
              <a:hlinkClick r:id="rId2"/>
            </a:endParaRPr>
          </a:p>
          <a:p>
            <a:pPr lvl="1"/>
            <a:r>
              <a:rPr lang="et-EE" dirty="0"/>
              <a:t>G. </a:t>
            </a:r>
            <a:r>
              <a:rPr lang="et-EE" dirty="0" err="1"/>
              <a:t>Piho</a:t>
            </a:r>
            <a:r>
              <a:rPr lang="et-EE" dirty="0"/>
              <a:t> doktoritöö 2011</a:t>
            </a:r>
          </a:p>
          <a:p>
            <a:pPr lvl="1"/>
            <a:r>
              <a:rPr lang="et-EE" dirty="0">
                <a:hlinkClick r:id="rId3"/>
              </a:rPr>
              <a:t>https://digi.lib.ttu.ee/.../</a:t>
            </a:r>
            <a:endParaRPr lang="et-EE" dirty="0"/>
          </a:p>
          <a:p>
            <a:pPr lvl="1"/>
            <a:r>
              <a:rPr lang="et-EE" dirty="0" err="1"/>
              <a:t>Pdf</a:t>
            </a:r>
            <a:r>
              <a:rPr lang="et-EE" dirty="0"/>
              <a:t> fail, lk. 62</a:t>
            </a:r>
          </a:p>
          <a:p>
            <a:r>
              <a:rPr lang="et-EE" dirty="0"/>
              <a:t>Arhitektuurivabriku mudelis:</a:t>
            </a:r>
          </a:p>
          <a:p>
            <a:pPr lvl="1"/>
            <a:r>
              <a:rPr lang="et-EE" dirty="0"/>
              <a:t>Informatsiooniline vaade: </a:t>
            </a:r>
            <a:r>
              <a:rPr lang="et-EE" dirty="0" err="1"/>
              <a:t>TööTulemite</a:t>
            </a:r>
            <a:r>
              <a:rPr lang="et-EE" dirty="0"/>
              <a:t> register</a:t>
            </a:r>
          </a:p>
          <a:p>
            <a:r>
              <a:rPr lang="et-EE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Arhetüüpmuster „Tulem (</a:t>
            </a:r>
            <a:r>
              <a:rPr lang="et-EE" dirty="0" err="1"/>
              <a:t>Product</a:t>
            </a:r>
            <a:r>
              <a:rPr lang="et-EE" dirty="0"/>
              <a:t>)“</a:t>
            </a:r>
          </a:p>
        </p:txBody>
      </p:sp>
    </p:spTree>
    <p:extLst>
      <p:ext uri="{BB962C8B-B14F-4D97-AF65-F5344CB8AC3E}">
        <p14:creationId xmlns:p14="http://schemas.microsoft.com/office/powerpoint/2010/main" val="536621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>
                <a:solidFill>
                  <a:srgbClr val="00B0F0"/>
                </a:solidFill>
              </a:rPr>
              <a:t>Leping ? (registri klassidiagramm ?)</a:t>
            </a:r>
          </a:p>
          <a:p>
            <a:r>
              <a:rPr lang="et-EE" dirty="0">
                <a:solidFill>
                  <a:srgbClr val="00B0F0"/>
                </a:solidFill>
              </a:rPr>
              <a:t>Lepingu sõlmimine ? Funktsionaalse </a:t>
            </a:r>
            <a:r>
              <a:rPr lang="et-EE" dirty="0" err="1">
                <a:solidFill>
                  <a:srgbClr val="00B0F0"/>
                </a:solidFill>
              </a:rPr>
              <a:t>allsüsteemi</a:t>
            </a:r>
            <a:r>
              <a:rPr lang="et-EE" dirty="0">
                <a:solidFill>
                  <a:srgbClr val="00B0F0"/>
                </a:solidFill>
              </a:rPr>
              <a:t> äriprotsesside struktuuri (</a:t>
            </a:r>
            <a:r>
              <a:rPr lang="et-EE" dirty="0" err="1">
                <a:solidFill>
                  <a:srgbClr val="00B0F0"/>
                </a:solidFill>
              </a:rPr>
              <a:t>use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case</a:t>
            </a:r>
            <a:r>
              <a:rPr lang="et-EE" dirty="0">
                <a:solidFill>
                  <a:srgbClr val="00B0F0"/>
                </a:solidFill>
              </a:rPr>
              <a:t> tüüpi) või/ning </a:t>
            </a:r>
            <a:r>
              <a:rPr lang="et-EE" dirty="0" err="1">
                <a:solidFill>
                  <a:srgbClr val="00B0F0"/>
                </a:solidFill>
              </a:rPr>
              <a:t>töövoo</a:t>
            </a:r>
            <a:r>
              <a:rPr lang="et-EE" dirty="0">
                <a:solidFill>
                  <a:srgbClr val="00B0F0"/>
                </a:solidFill>
              </a:rPr>
              <a:t> (tegevus-) diagramm ? </a:t>
            </a:r>
          </a:p>
          <a:p>
            <a:r>
              <a:rPr lang="et-EE" dirty="0">
                <a:solidFill>
                  <a:srgbClr val="00B0F0"/>
                </a:solidFill>
              </a:rPr>
              <a:t>Seos Arhitektuurivabriku projektiga ?</a:t>
            </a:r>
          </a:p>
          <a:p>
            <a:pPr lvl="1"/>
            <a:r>
              <a:rPr lang="et-EE" dirty="0">
                <a:solidFill>
                  <a:srgbClr val="00B0F0"/>
                </a:solidFill>
              </a:rPr>
              <a:t>Kes (projektidest) on Lepingute teemal (potentsiaalsed) „Kliendid“?</a:t>
            </a:r>
          </a:p>
          <a:p>
            <a:pPr lvl="1"/>
            <a:r>
              <a:rPr lang="et-EE" dirty="0">
                <a:solidFill>
                  <a:srgbClr val="00B0F0"/>
                </a:solidFill>
              </a:rPr>
              <a:t>… </a:t>
            </a:r>
            <a:r>
              <a:rPr lang="et-EE" dirty="0" err="1">
                <a:solidFill>
                  <a:srgbClr val="00B0F0"/>
                </a:solidFill>
              </a:rPr>
              <a:t>Alltöövõtjad</a:t>
            </a:r>
            <a:r>
              <a:rPr lang="et-EE" dirty="0">
                <a:solidFill>
                  <a:srgbClr val="00B0F0"/>
                </a:solidFill>
              </a:rPr>
              <a:t> (n. teema välja pakkunud „Vineerivabriku“ projekt) ??</a:t>
            </a:r>
          </a:p>
          <a:p>
            <a:pPr lvl="1"/>
            <a:r>
              <a:rPr lang="et-EE" dirty="0">
                <a:solidFill>
                  <a:srgbClr val="00B0F0"/>
                </a:solidFill>
              </a:rPr>
              <a:t> Võimalus sõlmida (kohe) vastavad „Lepingud“ 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>
                <a:solidFill>
                  <a:srgbClr val="00B0F0"/>
                </a:solidFill>
              </a:rPr>
              <a:t>Ühise modelleerimistöö näide eelmisest semestrist</a:t>
            </a:r>
          </a:p>
        </p:txBody>
      </p:sp>
    </p:spTree>
    <p:extLst>
      <p:ext uri="{BB962C8B-B14F-4D97-AF65-F5344CB8AC3E}">
        <p14:creationId xmlns:p14="http://schemas.microsoft.com/office/powerpoint/2010/main" val="121699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… on ärivaldkonnast sõltumatu keel ettevõtte / arhitektuuri modelleerimiseks. </a:t>
            </a:r>
          </a:p>
          <a:p>
            <a:r>
              <a:rPr lang="et-EE" dirty="0"/>
              <a:t>Ehkki </a:t>
            </a:r>
            <a:r>
              <a:rPr lang="et-EE" dirty="0" err="1"/>
              <a:t>Archimate</a:t>
            </a:r>
            <a:r>
              <a:rPr lang="et-EE" dirty="0"/>
              <a:t> eristab ennast teistest tuntud modelleerimiskeeltest nagu UML ja BPMN, </a:t>
            </a:r>
          </a:p>
          <a:p>
            <a:r>
              <a:rPr lang="et-EE" dirty="0"/>
              <a:t>saab teda käsitleda UML keele ’pealisehitusena’ (profiilina).</a:t>
            </a:r>
          </a:p>
          <a:p>
            <a:r>
              <a:rPr lang="et-EE" u="sng" dirty="0">
                <a:hlinkClick r:id="rId2"/>
              </a:rPr>
              <a:t>http://en.wikipedia.org/wiki/ArchiMate</a:t>
            </a:r>
            <a:endParaRPr lang="et-EE" dirty="0"/>
          </a:p>
          <a:p>
            <a:r>
              <a:rPr lang="et-EE" u="sng" dirty="0">
                <a:hlinkClick r:id="rId3"/>
              </a:rPr>
              <a:t>http://earchpal.wordpress.com/2008/08/03/archimate-its-time-has-come/</a:t>
            </a:r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ArchiMate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18189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http://pubs.opengroup.org/architecture/archimate2-doc/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ArchiMate</a:t>
            </a:r>
            <a:r>
              <a:rPr lang="et-EE" dirty="0"/>
              <a:t> 2.1 </a:t>
            </a:r>
            <a:r>
              <a:rPr lang="et-EE" dirty="0" err="1"/>
              <a:t>Specifikatsioon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19107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ArchiMate</a:t>
            </a:r>
            <a:endParaRPr lang="et-EE" dirty="0"/>
          </a:p>
        </p:txBody>
      </p:sp>
      <p:pic>
        <p:nvPicPr>
          <p:cNvPr id="4" name="Picture 3" descr="http://upload.wikimedia.org/wikipedia/commons/e/ed/ArchiMate_Architectural_Framewor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62430"/>
            <a:ext cx="6552727" cy="464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6901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t-EE" dirty="0" err="1"/>
              <a:t>Three</a:t>
            </a:r>
            <a:r>
              <a:rPr lang="et-EE" dirty="0"/>
              <a:t> </a:t>
            </a:r>
            <a:r>
              <a:rPr lang="et-EE" dirty="0" err="1"/>
              <a:t>main</a:t>
            </a:r>
            <a:r>
              <a:rPr lang="et-EE" dirty="0"/>
              <a:t> </a:t>
            </a:r>
            <a:r>
              <a:rPr lang="et-EE" dirty="0" err="1"/>
              <a:t>layers</a:t>
            </a:r>
            <a:r>
              <a:rPr lang="et-EE" dirty="0"/>
              <a:t> are </a:t>
            </a:r>
            <a:r>
              <a:rPr lang="et-EE" dirty="0" err="1"/>
              <a:t>defined</a:t>
            </a:r>
            <a:r>
              <a:rPr lang="et-EE" dirty="0"/>
              <a:t>:</a:t>
            </a:r>
          </a:p>
          <a:p>
            <a:pPr marL="109728" indent="0">
              <a:buNone/>
            </a:pPr>
            <a:endParaRPr lang="et-EE" dirty="0"/>
          </a:p>
          <a:p>
            <a:pPr marL="624078" indent="-514350">
              <a:buFont typeface="+mj-lt"/>
              <a:buAutoNum type="arabicPeriod"/>
            </a:pP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b="1" dirty="0" err="1"/>
              <a:t>Business</a:t>
            </a:r>
            <a:r>
              <a:rPr lang="et-EE" b="1" dirty="0"/>
              <a:t> </a:t>
            </a:r>
            <a:r>
              <a:rPr lang="et-EE" b="1" dirty="0" err="1"/>
              <a:t>layer</a:t>
            </a:r>
            <a:r>
              <a:rPr lang="et-EE" dirty="0"/>
              <a:t> </a:t>
            </a:r>
            <a:r>
              <a:rPr lang="et-EE" dirty="0" err="1"/>
              <a:t>offers</a:t>
            </a:r>
            <a:r>
              <a:rPr lang="et-EE" dirty="0"/>
              <a:t> </a:t>
            </a:r>
            <a:r>
              <a:rPr lang="et-EE" dirty="0" err="1"/>
              <a:t>products</a:t>
            </a:r>
            <a:r>
              <a:rPr lang="et-EE" dirty="0"/>
              <a:t> and </a:t>
            </a:r>
            <a:r>
              <a:rPr lang="et-EE" dirty="0" err="1"/>
              <a:t>services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external</a:t>
            </a:r>
            <a:r>
              <a:rPr lang="et-EE" dirty="0"/>
              <a:t> </a:t>
            </a:r>
            <a:r>
              <a:rPr lang="et-EE" dirty="0" err="1"/>
              <a:t>customers</a:t>
            </a:r>
            <a:r>
              <a:rPr lang="et-EE" dirty="0"/>
              <a:t>, </a:t>
            </a:r>
            <a:r>
              <a:rPr lang="et-EE" dirty="0" err="1"/>
              <a:t>which</a:t>
            </a:r>
            <a:r>
              <a:rPr lang="et-EE" dirty="0"/>
              <a:t> are </a:t>
            </a:r>
            <a:r>
              <a:rPr lang="et-EE" dirty="0" err="1"/>
              <a:t>realized</a:t>
            </a:r>
            <a:r>
              <a:rPr lang="et-EE" dirty="0"/>
              <a:t> in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organization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business</a:t>
            </a:r>
            <a:r>
              <a:rPr lang="et-EE" dirty="0"/>
              <a:t> </a:t>
            </a:r>
            <a:r>
              <a:rPr lang="et-EE" dirty="0" err="1"/>
              <a:t>processes</a:t>
            </a:r>
            <a:r>
              <a:rPr lang="et-EE" dirty="0"/>
              <a:t> </a:t>
            </a:r>
            <a:r>
              <a:rPr lang="et-EE" dirty="0" err="1"/>
              <a:t>performed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business</a:t>
            </a:r>
            <a:r>
              <a:rPr lang="et-EE" dirty="0"/>
              <a:t> </a:t>
            </a:r>
            <a:r>
              <a:rPr lang="et-EE" dirty="0" err="1"/>
              <a:t>actors</a:t>
            </a:r>
            <a:r>
              <a:rPr lang="et-EE" dirty="0"/>
              <a:t>.</a:t>
            </a:r>
          </a:p>
          <a:p>
            <a:pPr marL="624078" indent="-514350">
              <a:buFont typeface="+mj-lt"/>
              <a:buAutoNum type="arabicPeriod"/>
            </a:pPr>
            <a:endParaRPr lang="et-EE" dirty="0"/>
          </a:p>
          <a:p>
            <a:pPr marL="624078" indent="-514350">
              <a:buFont typeface="+mj-lt"/>
              <a:buAutoNum type="arabicPeriod"/>
            </a:pP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b="1" dirty="0" err="1"/>
              <a:t>Application</a:t>
            </a:r>
            <a:r>
              <a:rPr lang="et-EE" b="1" dirty="0"/>
              <a:t> </a:t>
            </a:r>
            <a:r>
              <a:rPr lang="et-EE" b="1" dirty="0" err="1"/>
              <a:t>layer</a:t>
            </a:r>
            <a:r>
              <a:rPr lang="et-EE" dirty="0"/>
              <a:t> </a:t>
            </a:r>
            <a:r>
              <a:rPr lang="et-EE" dirty="0" err="1"/>
              <a:t>supports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business</a:t>
            </a:r>
            <a:r>
              <a:rPr lang="et-EE" dirty="0"/>
              <a:t> </a:t>
            </a:r>
            <a:r>
              <a:rPr lang="et-EE" dirty="0" err="1"/>
              <a:t>layer</a:t>
            </a:r>
            <a:r>
              <a:rPr lang="et-EE" dirty="0"/>
              <a:t> </a:t>
            </a:r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application</a:t>
            </a:r>
            <a:r>
              <a:rPr lang="et-EE" dirty="0"/>
              <a:t> </a:t>
            </a:r>
            <a:r>
              <a:rPr lang="et-EE" dirty="0" err="1"/>
              <a:t>services</a:t>
            </a:r>
            <a:r>
              <a:rPr lang="et-EE" dirty="0"/>
              <a:t> </a:t>
            </a:r>
            <a:r>
              <a:rPr lang="et-EE" dirty="0" err="1"/>
              <a:t>which</a:t>
            </a:r>
            <a:r>
              <a:rPr lang="et-EE" dirty="0"/>
              <a:t> are </a:t>
            </a:r>
            <a:r>
              <a:rPr lang="et-EE" dirty="0" err="1"/>
              <a:t>realized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(</a:t>
            </a:r>
            <a:r>
              <a:rPr lang="et-EE" dirty="0" err="1"/>
              <a:t>software</a:t>
            </a:r>
            <a:r>
              <a:rPr lang="et-EE" dirty="0"/>
              <a:t>) </a:t>
            </a:r>
            <a:r>
              <a:rPr lang="et-EE" dirty="0" err="1"/>
              <a:t>applications</a:t>
            </a:r>
            <a:r>
              <a:rPr lang="et-EE" dirty="0"/>
              <a:t>.</a:t>
            </a:r>
          </a:p>
          <a:p>
            <a:pPr marL="624078" indent="-514350">
              <a:buFont typeface="+mj-lt"/>
              <a:buAutoNum type="arabicPeriod"/>
            </a:pPr>
            <a:endParaRPr lang="et-EE" dirty="0"/>
          </a:p>
          <a:p>
            <a:pPr marL="624078" indent="-514350">
              <a:buFont typeface="+mj-lt"/>
              <a:buAutoNum type="arabicPeriod"/>
            </a:pP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b="1" dirty="0" err="1"/>
              <a:t>Technology</a:t>
            </a:r>
            <a:r>
              <a:rPr lang="et-EE" b="1" dirty="0"/>
              <a:t> </a:t>
            </a:r>
            <a:r>
              <a:rPr lang="et-EE" b="1" dirty="0" err="1"/>
              <a:t>layer</a:t>
            </a:r>
            <a:r>
              <a:rPr lang="et-EE" dirty="0"/>
              <a:t> </a:t>
            </a:r>
            <a:r>
              <a:rPr lang="et-EE" dirty="0" err="1"/>
              <a:t>offers</a:t>
            </a:r>
            <a:r>
              <a:rPr lang="et-EE" dirty="0"/>
              <a:t> </a:t>
            </a:r>
            <a:r>
              <a:rPr lang="et-EE" dirty="0" err="1"/>
              <a:t>infrastructural</a:t>
            </a:r>
            <a:r>
              <a:rPr lang="et-EE" dirty="0"/>
              <a:t> </a:t>
            </a:r>
            <a:r>
              <a:rPr lang="et-EE" dirty="0" err="1"/>
              <a:t>services</a:t>
            </a:r>
            <a:r>
              <a:rPr lang="et-EE" dirty="0"/>
              <a:t> (</a:t>
            </a:r>
            <a:r>
              <a:rPr lang="et-EE" dirty="0" err="1"/>
              <a:t>e.g</a:t>
            </a:r>
            <a:r>
              <a:rPr lang="et-EE" dirty="0"/>
              <a:t>., </a:t>
            </a:r>
            <a:r>
              <a:rPr lang="et-EE" dirty="0" err="1"/>
              <a:t>processing</a:t>
            </a:r>
            <a:r>
              <a:rPr lang="et-EE" dirty="0"/>
              <a:t>, </a:t>
            </a:r>
            <a:r>
              <a:rPr lang="et-EE" dirty="0" err="1"/>
              <a:t>storage</a:t>
            </a:r>
            <a:r>
              <a:rPr lang="et-EE" dirty="0"/>
              <a:t> and </a:t>
            </a:r>
            <a:r>
              <a:rPr lang="et-EE" dirty="0" err="1"/>
              <a:t>communication</a:t>
            </a:r>
            <a:r>
              <a:rPr lang="et-EE" dirty="0"/>
              <a:t> </a:t>
            </a:r>
            <a:r>
              <a:rPr lang="et-EE" dirty="0" err="1"/>
              <a:t>services</a:t>
            </a:r>
            <a:r>
              <a:rPr lang="et-EE" dirty="0"/>
              <a:t>) </a:t>
            </a:r>
            <a:r>
              <a:rPr lang="et-EE" dirty="0" err="1"/>
              <a:t>needed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run</a:t>
            </a:r>
            <a:r>
              <a:rPr lang="et-EE" dirty="0"/>
              <a:t> </a:t>
            </a:r>
            <a:r>
              <a:rPr lang="et-EE" dirty="0" err="1"/>
              <a:t>applications</a:t>
            </a:r>
            <a:r>
              <a:rPr lang="et-EE" dirty="0"/>
              <a:t>, </a:t>
            </a:r>
            <a:r>
              <a:rPr lang="et-EE" dirty="0" err="1"/>
              <a:t>realized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computer</a:t>
            </a:r>
            <a:r>
              <a:rPr lang="et-EE" dirty="0"/>
              <a:t> and </a:t>
            </a:r>
            <a:r>
              <a:rPr lang="et-EE" dirty="0" err="1"/>
              <a:t>communication</a:t>
            </a:r>
            <a:r>
              <a:rPr lang="et-EE" dirty="0"/>
              <a:t> </a:t>
            </a:r>
            <a:r>
              <a:rPr lang="et-EE" dirty="0" err="1"/>
              <a:t>hardware</a:t>
            </a:r>
            <a:r>
              <a:rPr lang="et-EE" dirty="0"/>
              <a:t> and </a:t>
            </a:r>
            <a:r>
              <a:rPr lang="et-EE" dirty="0" err="1"/>
              <a:t>system</a:t>
            </a:r>
            <a:r>
              <a:rPr lang="et-EE" dirty="0"/>
              <a:t> </a:t>
            </a:r>
            <a:r>
              <a:rPr lang="et-EE" dirty="0" err="1"/>
              <a:t>software</a:t>
            </a:r>
            <a:r>
              <a:rPr lang="et-EE" dirty="0"/>
              <a:t>.</a:t>
            </a:r>
          </a:p>
          <a:p>
            <a:pPr marL="624078" indent="-514350">
              <a:buFont typeface="+mj-lt"/>
              <a:buAutoNum type="arabicPeriod"/>
            </a:pP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u="sng" dirty="0" err="1"/>
              <a:t>ArchiMate</a:t>
            </a:r>
            <a:r>
              <a:rPr lang="et-EE" u="sng" dirty="0"/>
              <a:t> and </a:t>
            </a:r>
            <a:r>
              <a:rPr lang="et-EE" u="sng" dirty="0" err="1"/>
              <a:t>Its</a:t>
            </a:r>
            <a:r>
              <a:rPr lang="et-EE" u="sng" dirty="0"/>
              <a:t> Main </a:t>
            </a:r>
            <a:r>
              <a:rPr lang="et-EE" u="sng" dirty="0" err="1"/>
              <a:t>Concepts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78552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earchpal.files.wordpress.com/2008/08/archimate-concepts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8640"/>
            <a:ext cx="691276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046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pPr>
              <a:buNone/>
            </a:pPr>
            <a:endParaRPr lang="et-EE" dirty="0"/>
          </a:p>
          <a:p>
            <a:pPr>
              <a:buNone/>
            </a:pPr>
            <a:r>
              <a:rPr lang="et-EE" dirty="0"/>
              <a:t>EESMÄRK:</a:t>
            </a:r>
          </a:p>
          <a:p>
            <a:pPr lvl="0"/>
            <a:r>
              <a:rPr lang="et-EE" sz="2400" dirty="0"/>
              <a:t>Tutvustada taaskasutamise ehk mustrite rakendamise võimalusi ettevõtte modelleerimistöös</a:t>
            </a:r>
          </a:p>
          <a:p>
            <a:pPr lvl="0"/>
            <a:r>
              <a:rPr lang="et-EE" sz="2400" dirty="0"/>
              <a:t> Demonstreerida konkreetsete mustrite kasutamist (</a:t>
            </a:r>
            <a:r>
              <a:rPr lang="et-EE" sz="2400" i="1" dirty="0"/>
              <a:t>meie projektides, näiteks registrite vaates</a:t>
            </a:r>
            <a:r>
              <a:rPr lang="et-EE" sz="2400" dirty="0"/>
              <a:t>)</a:t>
            </a:r>
          </a:p>
          <a:p>
            <a:pPr lvl="0"/>
            <a:endParaRPr lang="et-EE" sz="2400" dirty="0"/>
          </a:p>
          <a:p>
            <a:pPr marL="109728" indent="0">
              <a:buNone/>
            </a:pPr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t-EE" dirty="0"/>
              <a:t>Loeng 10: </a:t>
            </a:r>
            <a:r>
              <a:rPr lang="et-EE" sz="3600" dirty="0" err="1">
                <a:effectLst/>
              </a:rPr>
              <a:t>Taaskasutatavus</a:t>
            </a:r>
            <a:r>
              <a:rPr lang="et-EE" sz="3600" dirty="0">
                <a:effectLst/>
              </a:rPr>
              <a:t> ja mustrid ettevõtte modelleerimises</a:t>
            </a:r>
            <a:endParaRPr lang="et-EE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… </a:t>
            </a:r>
            <a:r>
              <a:rPr lang="et-EE" dirty="0" err="1"/>
              <a:t>adapted</a:t>
            </a:r>
            <a:r>
              <a:rPr lang="et-EE" dirty="0"/>
              <a:t> </a:t>
            </a:r>
            <a:r>
              <a:rPr lang="et-EE" dirty="0" err="1"/>
              <a:t>from</a:t>
            </a:r>
            <a:r>
              <a:rPr lang="et-EE" dirty="0"/>
              <a:t> </a:t>
            </a:r>
          </a:p>
          <a:p>
            <a:r>
              <a:rPr lang="et-EE" dirty="0"/>
              <a:t>[</a:t>
            </a:r>
            <a:r>
              <a:rPr lang="et-EE" dirty="0" err="1"/>
              <a:t>Guedria</a:t>
            </a:r>
            <a:r>
              <a:rPr lang="et-EE" dirty="0"/>
              <a:t> et </a:t>
            </a:r>
            <a:r>
              <a:rPr lang="et-EE" dirty="0" err="1"/>
              <a:t>al</a:t>
            </a:r>
            <a:r>
              <a:rPr lang="et-EE" dirty="0"/>
              <a:t>, </a:t>
            </a:r>
            <a:r>
              <a:rPr lang="et-EE" dirty="0" err="1"/>
              <a:t>Research</a:t>
            </a:r>
            <a:r>
              <a:rPr lang="et-EE" dirty="0"/>
              <a:t> </a:t>
            </a:r>
            <a:r>
              <a:rPr lang="et-EE" dirty="0" err="1"/>
              <a:t>Methodology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Enterprise</a:t>
            </a:r>
            <a:r>
              <a:rPr lang="et-EE" dirty="0"/>
              <a:t> </a:t>
            </a:r>
            <a:r>
              <a:rPr lang="et-EE" dirty="0" err="1"/>
              <a:t>Interoperability</a:t>
            </a:r>
            <a:r>
              <a:rPr lang="et-EE" dirty="0"/>
              <a:t> </a:t>
            </a:r>
            <a:r>
              <a:rPr lang="et-EE" dirty="0" err="1"/>
              <a:t>Architecture</a:t>
            </a:r>
            <a:r>
              <a:rPr lang="et-EE" dirty="0"/>
              <a:t> </a:t>
            </a:r>
            <a:r>
              <a:rPr lang="et-EE" dirty="0" err="1"/>
              <a:t>Approach</a:t>
            </a:r>
            <a:r>
              <a:rPr lang="et-EE" dirty="0"/>
              <a:t>] </a:t>
            </a:r>
          </a:p>
          <a:p>
            <a:r>
              <a:rPr lang="et-EE" dirty="0"/>
              <a:t>are </a:t>
            </a:r>
            <a:r>
              <a:rPr lang="et-EE" dirty="0" err="1"/>
              <a:t>described</a:t>
            </a:r>
            <a:r>
              <a:rPr lang="et-EE" dirty="0"/>
              <a:t> </a:t>
            </a:r>
            <a:r>
              <a:rPr lang="et-EE" dirty="0" err="1"/>
              <a:t>as</a:t>
            </a:r>
            <a:r>
              <a:rPr lang="et-EE" dirty="0"/>
              <a:t> </a:t>
            </a:r>
            <a:r>
              <a:rPr lang="et-EE" dirty="0" err="1"/>
              <a:t>follows</a:t>
            </a:r>
            <a:r>
              <a:rPr lang="et-EE" dirty="0"/>
              <a:t>:</a:t>
            </a:r>
          </a:p>
          <a:p>
            <a:r>
              <a:rPr lang="et-EE" dirty="0"/>
              <a:t>-&gt;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>
                <a:effectLst/>
              </a:rPr>
              <a:t>The</a:t>
            </a:r>
            <a:r>
              <a:rPr lang="et-EE" dirty="0">
                <a:effectLst/>
              </a:rPr>
              <a:t> </a:t>
            </a:r>
            <a:r>
              <a:rPr lang="et-EE" u="sng" dirty="0" err="1">
                <a:effectLst/>
              </a:rPr>
              <a:t>ArchiMate</a:t>
            </a:r>
            <a:r>
              <a:rPr lang="et-EE" u="sng" dirty="0">
                <a:effectLst/>
              </a:rPr>
              <a:t> </a:t>
            </a:r>
            <a:r>
              <a:rPr lang="et-EE" u="sng" dirty="0" err="1">
                <a:effectLst/>
              </a:rPr>
              <a:t>business</a:t>
            </a:r>
            <a:r>
              <a:rPr lang="et-EE" u="sng" dirty="0">
                <a:effectLst/>
              </a:rPr>
              <a:t> </a:t>
            </a:r>
            <a:r>
              <a:rPr lang="et-EE" u="sng" dirty="0" err="1">
                <a:effectLst/>
              </a:rPr>
              <a:t>layer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meta-model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concepts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04696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b="1" dirty="0" err="1"/>
              <a:t>Business</a:t>
            </a:r>
            <a:r>
              <a:rPr lang="et-EE" b="1" dirty="0"/>
              <a:t> </a:t>
            </a:r>
            <a:r>
              <a:rPr lang="et-EE" b="1" dirty="0" err="1"/>
              <a:t>actor</a:t>
            </a:r>
            <a:r>
              <a:rPr lang="et-EE" dirty="0"/>
              <a:t>: </a:t>
            </a:r>
            <a:r>
              <a:rPr lang="et-EE" dirty="0" err="1"/>
              <a:t>It</a:t>
            </a:r>
            <a:r>
              <a:rPr lang="et-EE" dirty="0"/>
              <a:t> </a:t>
            </a:r>
            <a:r>
              <a:rPr lang="et-EE" dirty="0" err="1"/>
              <a:t>defines</a:t>
            </a:r>
            <a:r>
              <a:rPr lang="et-EE" dirty="0"/>
              <a:t> </a:t>
            </a:r>
            <a:r>
              <a:rPr lang="et-EE" dirty="0" err="1"/>
              <a:t>an</a:t>
            </a:r>
            <a:r>
              <a:rPr lang="et-EE" dirty="0"/>
              <a:t> </a:t>
            </a:r>
            <a:r>
              <a:rPr lang="et-EE" dirty="0" err="1"/>
              <a:t>individual</a:t>
            </a:r>
            <a:r>
              <a:rPr lang="et-EE" dirty="0"/>
              <a:t> </a:t>
            </a:r>
            <a:r>
              <a:rPr lang="et-EE" dirty="0" err="1"/>
              <a:t>persons</a:t>
            </a:r>
            <a:r>
              <a:rPr lang="et-EE" dirty="0"/>
              <a:t> (</a:t>
            </a:r>
            <a:r>
              <a:rPr lang="et-EE" dirty="0" err="1"/>
              <a:t>e.g</a:t>
            </a:r>
            <a:r>
              <a:rPr lang="et-EE" dirty="0"/>
              <a:t>., </a:t>
            </a:r>
            <a:r>
              <a:rPr lang="et-EE" dirty="0" err="1"/>
              <a:t>customers</a:t>
            </a:r>
            <a:r>
              <a:rPr lang="et-EE" dirty="0"/>
              <a:t> </a:t>
            </a:r>
            <a:r>
              <a:rPr lang="et-EE" dirty="0" err="1"/>
              <a:t>or</a:t>
            </a:r>
            <a:r>
              <a:rPr lang="et-EE" dirty="0"/>
              <a:t> </a:t>
            </a:r>
            <a:r>
              <a:rPr lang="et-EE" dirty="0" err="1"/>
              <a:t>employees</a:t>
            </a:r>
            <a:r>
              <a:rPr lang="et-EE" dirty="0"/>
              <a:t>),</a:t>
            </a:r>
          </a:p>
          <a:p>
            <a:r>
              <a:rPr lang="et-EE" dirty="0" err="1"/>
              <a:t>but</a:t>
            </a:r>
            <a:r>
              <a:rPr lang="et-EE" dirty="0"/>
              <a:t> </a:t>
            </a:r>
            <a:r>
              <a:rPr lang="et-EE" dirty="0" err="1"/>
              <a:t>also</a:t>
            </a:r>
            <a:r>
              <a:rPr lang="et-EE" dirty="0"/>
              <a:t> </a:t>
            </a:r>
            <a:r>
              <a:rPr lang="et-EE" dirty="0" err="1"/>
              <a:t>groups</a:t>
            </a:r>
            <a:r>
              <a:rPr lang="et-EE" dirty="0"/>
              <a:t> of </a:t>
            </a:r>
            <a:r>
              <a:rPr lang="et-EE" dirty="0" err="1"/>
              <a:t>people</a:t>
            </a:r>
            <a:r>
              <a:rPr lang="et-EE" dirty="0"/>
              <a:t> (</a:t>
            </a:r>
            <a:r>
              <a:rPr lang="et-EE" dirty="0" err="1"/>
              <a:t>e.g</a:t>
            </a:r>
            <a:r>
              <a:rPr lang="et-EE" dirty="0"/>
              <a:t>., </a:t>
            </a:r>
            <a:r>
              <a:rPr lang="et-EE" dirty="0" err="1"/>
              <a:t>departments</a:t>
            </a:r>
            <a:r>
              <a:rPr lang="et-EE" dirty="0"/>
              <a:t> </a:t>
            </a:r>
            <a:r>
              <a:rPr lang="et-EE" dirty="0" err="1"/>
              <a:t>or</a:t>
            </a:r>
            <a:r>
              <a:rPr lang="et-EE" dirty="0"/>
              <a:t> </a:t>
            </a:r>
            <a:r>
              <a:rPr lang="et-EE" dirty="0" err="1"/>
              <a:t>business</a:t>
            </a:r>
            <a:r>
              <a:rPr lang="et-EE" dirty="0"/>
              <a:t> </a:t>
            </a:r>
            <a:r>
              <a:rPr lang="et-EE" dirty="0" err="1"/>
              <a:t>units</a:t>
            </a:r>
            <a:r>
              <a:rPr lang="et-EE" dirty="0"/>
              <a:t>) </a:t>
            </a:r>
            <a:r>
              <a:rPr lang="et-EE" dirty="0" err="1"/>
              <a:t>within</a:t>
            </a:r>
            <a:endParaRPr lang="et-EE" dirty="0"/>
          </a:p>
          <a:p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organizations</a:t>
            </a:r>
            <a:r>
              <a:rPr lang="et-EE" dirty="0"/>
              <a:t>.</a:t>
            </a:r>
          </a:p>
          <a:p>
            <a:r>
              <a:rPr lang="et-EE" dirty="0"/>
              <a:t> </a:t>
            </a:r>
          </a:p>
          <a:p>
            <a:r>
              <a:rPr lang="et-EE" b="1" dirty="0" err="1"/>
              <a:t>Business</a:t>
            </a:r>
            <a:r>
              <a:rPr lang="et-EE" b="1" dirty="0"/>
              <a:t> </a:t>
            </a:r>
            <a:r>
              <a:rPr lang="et-EE" b="1" dirty="0" err="1"/>
              <a:t>role</a:t>
            </a:r>
            <a:r>
              <a:rPr lang="et-EE" dirty="0"/>
              <a:t>: A </a:t>
            </a:r>
            <a:r>
              <a:rPr lang="et-EE" dirty="0" err="1"/>
              <a:t>role</a:t>
            </a:r>
            <a:r>
              <a:rPr lang="et-EE" dirty="0"/>
              <a:t> </a:t>
            </a:r>
            <a:r>
              <a:rPr lang="et-EE" dirty="0" err="1"/>
              <a:t>that</a:t>
            </a:r>
            <a:r>
              <a:rPr lang="et-EE" dirty="0"/>
              <a:t> </a:t>
            </a:r>
            <a:r>
              <a:rPr lang="et-EE" dirty="0" err="1"/>
              <a:t>an</a:t>
            </a:r>
            <a:r>
              <a:rPr lang="et-EE" dirty="0"/>
              <a:t> </a:t>
            </a:r>
            <a:r>
              <a:rPr lang="et-EE" dirty="0" err="1"/>
              <a:t>actor</a:t>
            </a:r>
            <a:r>
              <a:rPr lang="et-EE" dirty="0"/>
              <a:t> </a:t>
            </a:r>
            <a:r>
              <a:rPr lang="et-EE" dirty="0" err="1"/>
              <a:t>fulfills</a:t>
            </a:r>
            <a:r>
              <a:rPr lang="et-EE" dirty="0"/>
              <a:t> in </a:t>
            </a:r>
            <a:r>
              <a:rPr lang="et-EE" dirty="0" err="1"/>
              <a:t>an</a:t>
            </a:r>
            <a:r>
              <a:rPr lang="et-EE" dirty="0"/>
              <a:t> </a:t>
            </a:r>
            <a:r>
              <a:rPr lang="et-EE" dirty="0" err="1"/>
              <a:t>organization</a:t>
            </a:r>
            <a:r>
              <a:rPr lang="et-EE" dirty="0"/>
              <a:t>. </a:t>
            </a:r>
            <a:r>
              <a:rPr lang="et-EE" dirty="0" err="1"/>
              <a:t>Importantly,this</a:t>
            </a:r>
            <a:r>
              <a:rPr lang="et-EE" dirty="0"/>
              <a:t> </a:t>
            </a:r>
            <a:r>
              <a:rPr lang="et-EE" dirty="0" err="1"/>
              <a:t>role</a:t>
            </a:r>
            <a:r>
              <a:rPr lang="et-EE" dirty="0"/>
              <a:t>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usually</a:t>
            </a:r>
            <a:r>
              <a:rPr lang="et-EE" dirty="0"/>
              <a:t> </a:t>
            </a:r>
            <a:r>
              <a:rPr lang="et-EE" dirty="0" err="1"/>
              <a:t>defined</a:t>
            </a:r>
            <a:r>
              <a:rPr lang="et-EE" dirty="0"/>
              <a:t> </a:t>
            </a:r>
            <a:r>
              <a:rPr lang="et-EE" dirty="0" err="1"/>
              <a:t>as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work</a:t>
            </a:r>
            <a:r>
              <a:rPr lang="et-EE" dirty="0"/>
              <a:t> </a:t>
            </a:r>
            <a:r>
              <a:rPr lang="et-EE" dirty="0" err="1"/>
              <a:t>carried</a:t>
            </a:r>
            <a:r>
              <a:rPr lang="et-EE" dirty="0"/>
              <a:t> </a:t>
            </a:r>
            <a:r>
              <a:rPr lang="et-EE" dirty="0" err="1"/>
              <a:t>out</a:t>
            </a:r>
            <a:r>
              <a:rPr lang="et-EE" dirty="0"/>
              <a:t> </a:t>
            </a:r>
            <a:r>
              <a:rPr lang="et-EE" dirty="0" err="1"/>
              <a:t>by</a:t>
            </a:r>
            <a:r>
              <a:rPr lang="et-EE" dirty="0"/>
              <a:t> </a:t>
            </a:r>
            <a:r>
              <a:rPr lang="et-EE" dirty="0" err="1"/>
              <a:t>an</a:t>
            </a:r>
            <a:r>
              <a:rPr lang="et-EE" dirty="0"/>
              <a:t> </a:t>
            </a:r>
            <a:r>
              <a:rPr lang="et-EE" dirty="0" err="1"/>
              <a:t>actor</a:t>
            </a:r>
            <a:r>
              <a:rPr lang="et-EE" dirty="0"/>
              <a:t>.</a:t>
            </a:r>
          </a:p>
          <a:p>
            <a:r>
              <a:rPr lang="et-EE" dirty="0"/>
              <a:t> </a:t>
            </a:r>
          </a:p>
          <a:p>
            <a:r>
              <a:rPr lang="et-EE" b="1" dirty="0" err="1"/>
              <a:t>Business</a:t>
            </a:r>
            <a:r>
              <a:rPr lang="et-EE" b="1" dirty="0"/>
              <a:t> </a:t>
            </a:r>
            <a:r>
              <a:rPr lang="et-EE" b="1" dirty="0" err="1"/>
              <a:t>collaboration</a:t>
            </a:r>
            <a:r>
              <a:rPr lang="et-EE" dirty="0"/>
              <a:t>: </a:t>
            </a:r>
            <a:r>
              <a:rPr lang="et-EE" dirty="0" err="1"/>
              <a:t>It</a:t>
            </a:r>
            <a:r>
              <a:rPr lang="et-EE" dirty="0"/>
              <a:t> </a:t>
            </a:r>
            <a:r>
              <a:rPr lang="et-EE" dirty="0" err="1"/>
              <a:t>defines</a:t>
            </a:r>
            <a:r>
              <a:rPr lang="et-EE" dirty="0"/>
              <a:t> a (</a:t>
            </a:r>
            <a:r>
              <a:rPr lang="et-EE" dirty="0" err="1"/>
              <a:t>temporary</a:t>
            </a:r>
            <a:r>
              <a:rPr lang="et-EE" dirty="0"/>
              <a:t>) </a:t>
            </a:r>
            <a:r>
              <a:rPr lang="et-EE" dirty="0" err="1"/>
              <a:t>configuration</a:t>
            </a:r>
            <a:r>
              <a:rPr lang="et-EE" dirty="0"/>
              <a:t> of </a:t>
            </a:r>
            <a:r>
              <a:rPr lang="et-EE" dirty="0" err="1"/>
              <a:t>two</a:t>
            </a:r>
            <a:r>
              <a:rPr lang="et-EE" dirty="0"/>
              <a:t> </a:t>
            </a:r>
            <a:r>
              <a:rPr lang="et-EE" dirty="0" err="1"/>
              <a:t>or</a:t>
            </a:r>
            <a:r>
              <a:rPr lang="et-EE" dirty="0"/>
              <a:t> </a:t>
            </a:r>
            <a:r>
              <a:rPr lang="et-EE" dirty="0" err="1"/>
              <a:t>more</a:t>
            </a:r>
            <a:endParaRPr lang="et-EE" dirty="0"/>
          </a:p>
          <a:p>
            <a:r>
              <a:rPr lang="et-EE" dirty="0" err="1"/>
              <a:t>business</a:t>
            </a:r>
            <a:r>
              <a:rPr lang="et-EE" dirty="0"/>
              <a:t> </a:t>
            </a:r>
            <a:r>
              <a:rPr lang="et-EE" dirty="0" err="1"/>
              <a:t>roles</a:t>
            </a:r>
            <a:r>
              <a:rPr lang="et-EE" dirty="0"/>
              <a:t> </a:t>
            </a:r>
            <a:r>
              <a:rPr lang="et-EE" dirty="0" err="1"/>
              <a:t>resulting</a:t>
            </a:r>
            <a:r>
              <a:rPr lang="et-EE" dirty="0"/>
              <a:t> in </a:t>
            </a:r>
            <a:r>
              <a:rPr lang="et-EE" dirty="0" err="1"/>
              <a:t>specific</a:t>
            </a:r>
            <a:r>
              <a:rPr lang="et-EE" dirty="0"/>
              <a:t> </a:t>
            </a:r>
            <a:r>
              <a:rPr lang="et-EE" dirty="0" err="1"/>
              <a:t>collective</a:t>
            </a:r>
            <a:r>
              <a:rPr lang="et-EE" dirty="0"/>
              <a:t> </a:t>
            </a:r>
            <a:r>
              <a:rPr lang="et-EE" dirty="0" err="1"/>
              <a:t>behavior</a:t>
            </a:r>
            <a:r>
              <a:rPr lang="et-EE" dirty="0"/>
              <a:t> in a </a:t>
            </a:r>
            <a:r>
              <a:rPr lang="et-EE" dirty="0" err="1"/>
              <a:t>particular</a:t>
            </a:r>
            <a:r>
              <a:rPr lang="et-EE" dirty="0"/>
              <a:t> </a:t>
            </a:r>
            <a:r>
              <a:rPr lang="et-EE" dirty="0" err="1"/>
              <a:t>context</a:t>
            </a:r>
            <a:r>
              <a:rPr lang="et-EE" dirty="0"/>
              <a:t>.</a:t>
            </a:r>
          </a:p>
          <a:p>
            <a:r>
              <a:rPr lang="et-EE" dirty="0"/>
              <a:t>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>
                <a:effectLst/>
              </a:rPr>
              <a:t>The</a:t>
            </a:r>
            <a:r>
              <a:rPr lang="et-EE" dirty="0">
                <a:effectLst/>
              </a:rPr>
              <a:t> </a:t>
            </a:r>
            <a:r>
              <a:rPr lang="et-EE" u="sng" dirty="0" err="1">
                <a:effectLst/>
              </a:rPr>
              <a:t>ArchiMate</a:t>
            </a:r>
            <a:r>
              <a:rPr lang="et-EE" u="sng" dirty="0">
                <a:effectLst/>
              </a:rPr>
              <a:t> </a:t>
            </a:r>
            <a:r>
              <a:rPr lang="et-EE" u="sng" dirty="0" err="1">
                <a:effectLst/>
              </a:rPr>
              <a:t>business</a:t>
            </a:r>
            <a:r>
              <a:rPr lang="et-EE" u="sng" dirty="0">
                <a:effectLst/>
              </a:rPr>
              <a:t> </a:t>
            </a:r>
            <a:r>
              <a:rPr lang="et-EE" u="sng" dirty="0" err="1">
                <a:effectLst/>
              </a:rPr>
              <a:t>layer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meta-model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concepts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26427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77500" lnSpcReduction="20000"/>
          </a:bodyPr>
          <a:lstStyle/>
          <a:p>
            <a:r>
              <a:rPr lang="et-EE" sz="3300" b="1" dirty="0" err="1"/>
              <a:t>Organizational</a:t>
            </a:r>
            <a:r>
              <a:rPr lang="et-EE" sz="3300" b="1" dirty="0"/>
              <a:t> </a:t>
            </a:r>
            <a:r>
              <a:rPr lang="et-EE" sz="3300" b="1" dirty="0" err="1"/>
              <a:t>service</a:t>
            </a:r>
            <a:r>
              <a:rPr lang="et-EE" sz="3300" dirty="0"/>
              <a:t>: </a:t>
            </a:r>
          </a:p>
          <a:p>
            <a:pPr lvl="1"/>
            <a:r>
              <a:rPr lang="et-EE" sz="3300" dirty="0" err="1"/>
              <a:t>It</a:t>
            </a:r>
            <a:r>
              <a:rPr lang="et-EE" sz="3300" dirty="0"/>
              <a:t> </a:t>
            </a:r>
            <a:r>
              <a:rPr lang="et-EE" sz="3300" dirty="0" err="1"/>
              <a:t>is</a:t>
            </a:r>
            <a:r>
              <a:rPr lang="et-EE" sz="3300" dirty="0"/>
              <a:t> a </a:t>
            </a:r>
            <a:r>
              <a:rPr lang="et-EE" sz="3300" dirty="0" err="1"/>
              <a:t>unit</a:t>
            </a:r>
            <a:r>
              <a:rPr lang="et-EE" sz="3300" dirty="0"/>
              <a:t> of </a:t>
            </a:r>
            <a:r>
              <a:rPr lang="et-EE" sz="3300" dirty="0" err="1"/>
              <a:t>functionality</a:t>
            </a:r>
            <a:r>
              <a:rPr lang="et-EE" sz="3300" dirty="0"/>
              <a:t> </a:t>
            </a:r>
            <a:r>
              <a:rPr lang="et-EE" sz="3300" dirty="0" err="1"/>
              <a:t>that</a:t>
            </a:r>
            <a:r>
              <a:rPr lang="et-EE" sz="3300" dirty="0"/>
              <a:t> </a:t>
            </a:r>
            <a:r>
              <a:rPr lang="et-EE" sz="3300" dirty="0" err="1"/>
              <a:t>is</a:t>
            </a:r>
            <a:r>
              <a:rPr lang="et-EE" sz="3300" dirty="0"/>
              <a:t> </a:t>
            </a:r>
            <a:r>
              <a:rPr lang="et-EE" sz="3300" dirty="0" err="1"/>
              <a:t>meaningful</a:t>
            </a:r>
            <a:r>
              <a:rPr lang="et-EE" sz="3300" dirty="0"/>
              <a:t> </a:t>
            </a:r>
            <a:r>
              <a:rPr lang="et-EE" sz="3300" dirty="0" err="1"/>
              <a:t>from</a:t>
            </a:r>
            <a:r>
              <a:rPr lang="et-EE" sz="3300" dirty="0"/>
              <a:t> </a:t>
            </a:r>
            <a:r>
              <a:rPr lang="et-EE" sz="3300" dirty="0" err="1"/>
              <a:t>the</a:t>
            </a:r>
            <a:r>
              <a:rPr lang="et-EE" sz="3300" dirty="0"/>
              <a:t> </a:t>
            </a:r>
            <a:r>
              <a:rPr lang="et-EE" sz="3300" dirty="0" err="1"/>
              <a:t>point</a:t>
            </a:r>
            <a:r>
              <a:rPr lang="et-EE" sz="3300" dirty="0"/>
              <a:t> of </a:t>
            </a:r>
            <a:r>
              <a:rPr lang="et-EE" sz="3300" dirty="0" err="1"/>
              <a:t>view</a:t>
            </a:r>
            <a:r>
              <a:rPr lang="et-EE" sz="3300" dirty="0"/>
              <a:t> of </a:t>
            </a:r>
            <a:r>
              <a:rPr lang="et-EE" sz="3300" dirty="0" err="1"/>
              <a:t>the</a:t>
            </a:r>
            <a:r>
              <a:rPr lang="et-EE" sz="3300" dirty="0"/>
              <a:t> </a:t>
            </a:r>
            <a:r>
              <a:rPr lang="et-EE" sz="3300" dirty="0" err="1"/>
              <a:t>environment</a:t>
            </a:r>
            <a:r>
              <a:rPr lang="et-EE" sz="3300" dirty="0"/>
              <a:t>. </a:t>
            </a:r>
            <a:r>
              <a:rPr lang="et-EE" sz="3300" dirty="0" err="1"/>
              <a:t>The</a:t>
            </a:r>
            <a:r>
              <a:rPr lang="et-EE" sz="3300" dirty="0"/>
              <a:t> </a:t>
            </a:r>
            <a:r>
              <a:rPr lang="et-EE" sz="3300" dirty="0" err="1"/>
              <a:t>following</a:t>
            </a:r>
            <a:r>
              <a:rPr lang="et-EE" sz="3300" dirty="0"/>
              <a:t> </a:t>
            </a:r>
            <a:r>
              <a:rPr lang="et-EE" sz="3300" dirty="0" err="1"/>
              <a:t>concepts</a:t>
            </a:r>
            <a:r>
              <a:rPr lang="et-EE" sz="3300" dirty="0"/>
              <a:t> </a:t>
            </a:r>
            <a:r>
              <a:rPr lang="et-EE" sz="3300" dirty="0" err="1"/>
              <a:t>realize</a:t>
            </a:r>
            <a:r>
              <a:rPr lang="et-EE" sz="3300" dirty="0"/>
              <a:t> a </a:t>
            </a:r>
            <a:r>
              <a:rPr lang="et-EE" sz="3300" dirty="0" err="1"/>
              <a:t>service</a:t>
            </a:r>
            <a:r>
              <a:rPr lang="et-EE" sz="3300" dirty="0"/>
              <a:t>:</a:t>
            </a:r>
          </a:p>
          <a:p>
            <a:pPr lvl="2"/>
            <a:r>
              <a:rPr lang="et-EE" sz="3100" i="1" u="sng" dirty="0" err="1"/>
              <a:t>Business</a:t>
            </a:r>
            <a:r>
              <a:rPr lang="et-EE" sz="3100" i="1" u="sng" dirty="0"/>
              <a:t> </a:t>
            </a:r>
            <a:r>
              <a:rPr lang="et-EE" sz="3100" i="1" u="sng" dirty="0" err="1"/>
              <a:t>processes</a:t>
            </a:r>
            <a:r>
              <a:rPr lang="et-EE" sz="3100" i="1" u="sng" dirty="0"/>
              <a:t>, </a:t>
            </a:r>
            <a:r>
              <a:rPr lang="et-EE" sz="3100" i="1" u="sng" dirty="0" err="1"/>
              <a:t>business</a:t>
            </a:r>
            <a:r>
              <a:rPr lang="et-EE" sz="3100" i="1" u="sng" dirty="0"/>
              <a:t> </a:t>
            </a:r>
            <a:r>
              <a:rPr lang="et-EE" sz="3100" i="1" u="sng" dirty="0" err="1"/>
              <a:t>functions</a:t>
            </a:r>
            <a:r>
              <a:rPr lang="et-EE" sz="3100" i="1" u="sng" dirty="0"/>
              <a:t>, </a:t>
            </a:r>
            <a:r>
              <a:rPr lang="et-EE" sz="3100" i="1" u="sng" dirty="0" err="1"/>
              <a:t>business</a:t>
            </a:r>
            <a:r>
              <a:rPr lang="et-EE" sz="3100" i="1" u="sng" dirty="0"/>
              <a:t> </a:t>
            </a:r>
            <a:r>
              <a:rPr lang="et-EE" sz="3100" i="1" u="sng" dirty="0" err="1"/>
              <a:t>interactions</a:t>
            </a:r>
            <a:r>
              <a:rPr lang="et-EE" sz="3100" dirty="0"/>
              <a:t>. </a:t>
            </a:r>
          </a:p>
          <a:p>
            <a:pPr lvl="2"/>
            <a:endParaRPr lang="et-EE" sz="3100" dirty="0"/>
          </a:p>
          <a:p>
            <a:pPr lvl="2"/>
            <a:r>
              <a:rPr lang="et-EE" sz="3100" dirty="0"/>
              <a:t>A </a:t>
            </a:r>
            <a:r>
              <a:rPr lang="et-EE" sz="3100" b="1" i="1" u="sng" dirty="0" err="1"/>
              <a:t>business</a:t>
            </a:r>
            <a:r>
              <a:rPr lang="et-EE" sz="3100" b="1" i="1" u="sng" dirty="0"/>
              <a:t> </a:t>
            </a:r>
            <a:r>
              <a:rPr lang="et-EE" sz="3100" b="1" i="1" u="sng" dirty="0" err="1"/>
              <a:t>process</a:t>
            </a:r>
            <a:r>
              <a:rPr lang="et-EE" sz="3100" b="1" i="1" u="sng" dirty="0"/>
              <a:t>/</a:t>
            </a:r>
            <a:r>
              <a:rPr lang="et-EE" sz="3100" b="1" i="1" u="sng" dirty="0" err="1"/>
              <a:t>function</a:t>
            </a:r>
            <a:r>
              <a:rPr lang="et-EE" sz="3100" i="1" u="sng" dirty="0"/>
              <a:t> </a:t>
            </a:r>
            <a:r>
              <a:rPr lang="et-EE" sz="3100" i="1" u="sng" dirty="0" err="1"/>
              <a:t>is</a:t>
            </a:r>
            <a:r>
              <a:rPr lang="et-EE" sz="3100" i="1" u="sng" dirty="0"/>
              <a:t> a </a:t>
            </a:r>
            <a:r>
              <a:rPr lang="et-EE" sz="3100" i="1" u="sng" dirty="0" err="1"/>
              <a:t>unit</a:t>
            </a:r>
            <a:r>
              <a:rPr lang="et-EE" sz="3100" i="1" u="sng" dirty="0"/>
              <a:t> of </a:t>
            </a:r>
            <a:r>
              <a:rPr lang="et-EE" sz="3100" i="1" u="sng" dirty="0" err="1"/>
              <a:t>internal</a:t>
            </a:r>
            <a:r>
              <a:rPr lang="et-EE" sz="3100" i="1" u="sng" dirty="0"/>
              <a:t> </a:t>
            </a:r>
            <a:r>
              <a:rPr lang="et-EE" sz="3100" b="1" i="1" u="sng" dirty="0" err="1"/>
              <a:t>behavior</a:t>
            </a:r>
            <a:r>
              <a:rPr lang="et-EE" sz="3100" dirty="0"/>
              <a:t>, </a:t>
            </a:r>
          </a:p>
          <a:p>
            <a:pPr lvl="3"/>
            <a:r>
              <a:rPr lang="et-EE" sz="2900" dirty="0" err="1"/>
              <a:t>performed</a:t>
            </a:r>
            <a:r>
              <a:rPr lang="et-EE" sz="2900" dirty="0"/>
              <a:t> </a:t>
            </a:r>
            <a:r>
              <a:rPr lang="et-EE" sz="2900" dirty="0" err="1"/>
              <a:t>by</a:t>
            </a:r>
            <a:r>
              <a:rPr lang="et-EE" sz="2900" dirty="0"/>
              <a:t> </a:t>
            </a:r>
            <a:r>
              <a:rPr lang="et-EE" sz="2900" dirty="0" err="1"/>
              <a:t>one</a:t>
            </a:r>
            <a:r>
              <a:rPr lang="et-EE" sz="2900" dirty="0"/>
              <a:t> </a:t>
            </a:r>
            <a:r>
              <a:rPr lang="et-EE" sz="2900" dirty="0" err="1"/>
              <a:t>or</a:t>
            </a:r>
            <a:r>
              <a:rPr lang="et-EE" sz="2900" dirty="0"/>
              <a:t> </a:t>
            </a:r>
            <a:r>
              <a:rPr lang="et-EE" sz="2900" dirty="0" err="1"/>
              <a:t>more</a:t>
            </a:r>
            <a:r>
              <a:rPr lang="et-EE" sz="2900" dirty="0"/>
              <a:t> </a:t>
            </a:r>
            <a:r>
              <a:rPr lang="et-EE" sz="2900" dirty="0" err="1"/>
              <a:t>roles</a:t>
            </a:r>
            <a:r>
              <a:rPr lang="et-EE" sz="2900" dirty="0"/>
              <a:t> </a:t>
            </a:r>
            <a:r>
              <a:rPr lang="et-EE" sz="2900" dirty="0" err="1"/>
              <a:t>within</a:t>
            </a:r>
            <a:r>
              <a:rPr lang="et-EE" sz="2900" dirty="0"/>
              <a:t> </a:t>
            </a:r>
            <a:r>
              <a:rPr lang="et-EE" sz="2900" dirty="0" err="1"/>
              <a:t>the</a:t>
            </a:r>
            <a:r>
              <a:rPr lang="et-EE" sz="2900" dirty="0"/>
              <a:t> </a:t>
            </a:r>
            <a:r>
              <a:rPr lang="et-EE" sz="2900" dirty="0" err="1"/>
              <a:t>organization</a:t>
            </a:r>
            <a:r>
              <a:rPr lang="et-EE" sz="2900" dirty="0"/>
              <a:t>. </a:t>
            </a:r>
          </a:p>
          <a:p>
            <a:pPr lvl="2"/>
            <a:r>
              <a:rPr lang="et-EE" sz="3100" dirty="0"/>
              <a:t>A </a:t>
            </a:r>
            <a:r>
              <a:rPr lang="et-EE" sz="3100" b="1" i="1" u="sng" dirty="0" err="1"/>
              <a:t>business</a:t>
            </a:r>
            <a:r>
              <a:rPr lang="et-EE" sz="3100" b="1" i="1" u="sng" dirty="0"/>
              <a:t> </a:t>
            </a:r>
            <a:r>
              <a:rPr lang="et-EE" sz="3100" b="1" i="1" u="sng" dirty="0" err="1"/>
              <a:t>interaction</a:t>
            </a:r>
            <a:r>
              <a:rPr lang="et-EE" sz="3100" dirty="0"/>
              <a:t> </a:t>
            </a:r>
            <a:r>
              <a:rPr lang="et-EE" sz="3100" dirty="0" err="1"/>
              <a:t>is</a:t>
            </a:r>
            <a:r>
              <a:rPr lang="et-EE" sz="3100" dirty="0"/>
              <a:t> a </a:t>
            </a:r>
            <a:r>
              <a:rPr lang="et-EE" sz="3100" dirty="0" err="1"/>
              <a:t>unit</a:t>
            </a:r>
            <a:r>
              <a:rPr lang="et-EE" sz="3100" dirty="0"/>
              <a:t> of </a:t>
            </a:r>
            <a:r>
              <a:rPr lang="et-EE" sz="3100" dirty="0" err="1"/>
              <a:t>behavior</a:t>
            </a:r>
            <a:r>
              <a:rPr lang="et-EE" sz="3100" dirty="0"/>
              <a:t> </a:t>
            </a:r>
            <a:r>
              <a:rPr lang="et-EE" sz="3100" dirty="0" err="1"/>
              <a:t>similar</a:t>
            </a:r>
            <a:r>
              <a:rPr lang="et-EE" sz="3100" dirty="0"/>
              <a:t> </a:t>
            </a:r>
            <a:r>
              <a:rPr lang="et-EE" sz="3100" dirty="0" err="1"/>
              <a:t>to</a:t>
            </a:r>
            <a:r>
              <a:rPr lang="et-EE" sz="3100" dirty="0"/>
              <a:t> a </a:t>
            </a:r>
            <a:r>
              <a:rPr lang="et-EE" sz="3100" dirty="0" err="1"/>
              <a:t>business</a:t>
            </a:r>
            <a:r>
              <a:rPr lang="et-EE" sz="3100" dirty="0"/>
              <a:t> </a:t>
            </a:r>
            <a:r>
              <a:rPr lang="et-EE" sz="3100" dirty="0" err="1"/>
              <a:t>process</a:t>
            </a:r>
            <a:r>
              <a:rPr lang="et-EE" sz="3100" dirty="0"/>
              <a:t> </a:t>
            </a:r>
            <a:r>
              <a:rPr lang="et-EE" sz="3100" dirty="0" err="1"/>
              <a:t>or</a:t>
            </a:r>
            <a:r>
              <a:rPr lang="et-EE" sz="3100" dirty="0"/>
              <a:t> </a:t>
            </a:r>
            <a:r>
              <a:rPr lang="et-EE" sz="3100" dirty="0" err="1"/>
              <a:t>function</a:t>
            </a:r>
            <a:r>
              <a:rPr lang="et-EE" sz="3100" dirty="0"/>
              <a:t>, </a:t>
            </a:r>
          </a:p>
          <a:p>
            <a:pPr lvl="3"/>
            <a:r>
              <a:rPr lang="et-EE" sz="2900" dirty="0" err="1"/>
              <a:t>but</a:t>
            </a:r>
            <a:r>
              <a:rPr lang="et-EE" sz="2900" dirty="0"/>
              <a:t> </a:t>
            </a:r>
            <a:r>
              <a:rPr lang="et-EE" sz="2900" dirty="0" err="1"/>
              <a:t>it</a:t>
            </a:r>
            <a:r>
              <a:rPr lang="et-EE" sz="2900" dirty="0"/>
              <a:t> </a:t>
            </a:r>
            <a:r>
              <a:rPr lang="et-EE" sz="2900" dirty="0" err="1"/>
              <a:t>is</a:t>
            </a:r>
            <a:r>
              <a:rPr lang="et-EE" sz="2900" dirty="0"/>
              <a:t> </a:t>
            </a:r>
            <a:r>
              <a:rPr lang="et-EE" sz="2900" dirty="0" err="1"/>
              <a:t>performed</a:t>
            </a:r>
            <a:r>
              <a:rPr lang="et-EE" sz="2900" dirty="0"/>
              <a:t> in a </a:t>
            </a:r>
            <a:r>
              <a:rPr lang="et-EE" sz="2900" b="1" i="1" u="sng" dirty="0" err="1"/>
              <a:t>collaboration</a:t>
            </a:r>
            <a:r>
              <a:rPr lang="et-EE" sz="2900" i="1" u="sng" dirty="0"/>
              <a:t> of </a:t>
            </a:r>
            <a:r>
              <a:rPr lang="et-EE" sz="2900" i="1" u="sng" dirty="0" err="1"/>
              <a:t>two</a:t>
            </a:r>
            <a:r>
              <a:rPr lang="et-EE" sz="2900" i="1" u="sng" dirty="0"/>
              <a:t> </a:t>
            </a:r>
            <a:r>
              <a:rPr lang="et-EE" sz="2900" i="1" u="sng" dirty="0" err="1"/>
              <a:t>or</a:t>
            </a:r>
            <a:r>
              <a:rPr lang="et-EE" sz="2900" i="1" u="sng" dirty="0"/>
              <a:t> </a:t>
            </a:r>
            <a:r>
              <a:rPr lang="et-EE" sz="2900" i="1" u="sng" dirty="0" err="1"/>
              <a:t>more</a:t>
            </a:r>
            <a:r>
              <a:rPr lang="et-EE" sz="2900" i="1" u="sng" dirty="0"/>
              <a:t> </a:t>
            </a:r>
            <a:r>
              <a:rPr lang="et-EE" sz="2900" i="1" u="sng" dirty="0" err="1"/>
              <a:t>roles</a:t>
            </a:r>
            <a:r>
              <a:rPr lang="et-EE" sz="2900" dirty="0"/>
              <a:t> </a:t>
            </a:r>
            <a:r>
              <a:rPr lang="et-EE" sz="2900" dirty="0" err="1"/>
              <a:t>within</a:t>
            </a:r>
            <a:r>
              <a:rPr lang="et-EE" sz="2900" dirty="0"/>
              <a:t> </a:t>
            </a:r>
            <a:r>
              <a:rPr lang="et-EE" sz="2900" dirty="0" err="1"/>
              <a:t>the</a:t>
            </a:r>
            <a:r>
              <a:rPr lang="et-EE" sz="2900" dirty="0"/>
              <a:t> </a:t>
            </a:r>
            <a:r>
              <a:rPr lang="et-EE" sz="2900" dirty="0" err="1"/>
              <a:t>organization</a:t>
            </a:r>
            <a:r>
              <a:rPr lang="et-EE" sz="2900" dirty="0"/>
              <a:t>.</a:t>
            </a:r>
          </a:p>
          <a:p>
            <a:r>
              <a:rPr lang="et-EE" dirty="0"/>
              <a:t> 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>
                <a:effectLst/>
              </a:rPr>
              <a:t>The</a:t>
            </a:r>
            <a:r>
              <a:rPr lang="et-EE" dirty="0">
                <a:effectLst/>
              </a:rPr>
              <a:t> </a:t>
            </a:r>
            <a:r>
              <a:rPr lang="et-EE" u="sng" dirty="0" err="1">
                <a:effectLst/>
              </a:rPr>
              <a:t>ArchiMate</a:t>
            </a:r>
            <a:r>
              <a:rPr lang="et-EE" u="sng" dirty="0">
                <a:effectLst/>
              </a:rPr>
              <a:t> </a:t>
            </a:r>
            <a:r>
              <a:rPr lang="et-EE" u="sng" dirty="0" err="1">
                <a:effectLst/>
              </a:rPr>
              <a:t>business</a:t>
            </a:r>
            <a:r>
              <a:rPr lang="et-EE" u="sng" dirty="0">
                <a:effectLst/>
              </a:rPr>
              <a:t> </a:t>
            </a:r>
            <a:r>
              <a:rPr lang="et-EE" u="sng" dirty="0" err="1">
                <a:effectLst/>
              </a:rPr>
              <a:t>layer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meta-model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concepts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85452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sz="3300" b="1" dirty="0" err="1"/>
              <a:t>Business</a:t>
            </a:r>
            <a:r>
              <a:rPr lang="et-EE" sz="3300" b="1" dirty="0"/>
              <a:t> </a:t>
            </a:r>
            <a:r>
              <a:rPr lang="et-EE" sz="3300" b="1" dirty="0" err="1"/>
              <a:t>event</a:t>
            </a:r>
            <a:r>
              <a:rPr lang="et-EE" sz="3300" dirty="0"/>
              <a:t>: </a:t>
            </a:r>
          </a:p>
          <a:p>
            <a:pPr lvl="1"/>
            <a:r>
              <a:rPr lang="et-EE" sz="3300" dirty="0" err="1"/>
              <a:t>An</a:t>
            </a:r>
            <a:r>
              <a:rPr lang="et-EE" sz="3300" dirty="0"/>
              <a:t> </a:t>
            </a:r>
            <a:r>
              <a:rPr lang="et-EE" sz="3300" dirty="0" err="1"/>
              <a:t>event</a:t>
            </a:r>
            <a:r>
              <a:rPr lang="et-EE" sz="3300" dirty="0"/>
              <a:t> </a:t>
            </a:r>
            <a:r>
              <a:rPr lang="et-EE" sz="3300" dirty="0" err="1"/>
              <a:t>that</a:t>
            </a:r>
            <a:r>
              <a:rPr lang="et-EE" sz="3300" dirty="0"/>
              <a:t> </a:t>
            </a:r>
            <a:r>
              <a:rPr lang="et-EE" sz="3300" dirty="0" err="1"/>
              <a:t>happens</a:t>
            </a:r>
            <a:r>
              <a:rPr lang="et-EE" sz="3300" dirty="0"/>
              <a:t> (</a:t>
            </a:r>
            <a:r>
              <a:rPr lang="et-EE" sz="3300" dirty="0" err="1"/>
              <a:t>externally</a:t>
            </a:r>
            <a:r>
              <a:rPr lang="et-EE" sz="3300" dirty="0"/>
              <a:t>) and </a:t>
            </a:r>
            <a:r>
              <a:rPr lang="et-EE" sz="3300" dirty="0" err="1"/>
              <a:t>may</a:t>
            </a:r>
            <a:r>
              <a:rPr lang="et-EE" sz="3300" dirty="0"/>
              <a:t> </a:t>
            </a:r>
            <a:r>
              <a:rPr lang="et-EE" sz="3300" dirty="0" err="1"/>
              <a:t>influence</a:t>
            </a:r>
            <a:r>
              <a:rPr lang="et-EE" sz="3300" dirty="0"/>
              <a:t> </a:t>
            </a:r>
            <a:r>
              <a:rPr lang="et-EE" sz="3300" dirty="0" err="1"/>
              <a:t>business</a:t>
            </a:r>
            <a:r>
              <a:rPr lang="et-EE" sz="3300" dirty="0"/>
              <a:t> </a:t>
            </a:r>
            <a:r>
              <a:rPr lang="et-EE" sz="3300" dirty="0" err="1"/>
              <a:t>processes</a:t>
            </a:r>
            <a:r>
              <a:rPr lang="et-EE" sz="3300" dirty="0"/>
              <a:t>, </a:t>
            </a:r>
            <a:r>
              <a:rPr lang="et-EE" sz="3300" dirty="0" err="1"/>
              <a:t>functions</a:t>
            </a:r>
            <a:r>
              <a:rPr lang="et-EE" sz="3300" dirty="0"/>
              <a:t> </a:t>
            </a:r>
            <a:r>
              <a:rPr lang="et-EE" sz="3300" dirty="0" err="1"/>
              <a:t>or</a:t>
            </a:r>
            <a:r>
              <a:rPr lang="et-EE" sz="3300" dirty="0"/>
              <a:t> </a:t>
            </a:r>
            <a:r>
              <a:rPr lang="et-EE" sz="3300" dirty="0" err="1"/>
              <a:t>interactions</a:t>
            </a:r>
            <a:r>
              <a:rPr lang="et-EE" sz="3300" dirty="0"/>
              <a:t>. </a:t>
            </a:r>
          </a:p>
          <a:p>
            <a:pPr lvl="1"/>
            <a:r>
              <a:rPr lang="et-EE" sz="3300" dirty="0"/>
              <a:t>A </a:t>
            </a:r>
            <a:r>
              <a:rPr lang="et-EE" sz="3300" dirty="0" err="1"/>
              <a:t>business</a:t>
            </a:r>
            <a:r>
              <a:rPr lang="et-EE" sz="3300" dirty="0"/>
              <a:t> </a:t>
            </a:r>
            <a:r>
              <a:rPr lang="et-EE" sz="3300" dirty="0" err="1"/>
              <a:t>event</a:t>
            </a:r>
            <a:r>
              <a:rPr lang="et-EE" sz="3300" dirty="0"/>
              <a:t> </a:t>
            </a:r>
            <a:r>
              <a:rPr lang="et-EE" sz="3300" dirty="0" err="1"/>
              <a:t>is</a:t>
            </a:r>
            <a:r>
              <a:rPr lang="et-EE" sz="3300" dirty="0"/>
              <a:t> </a:t>
            </a:r>
            <a:r>
              <a:rPr lang="et-EE" sz="3300" dirty="0" err="1"/>
              <a:t>most</a:t>
            </a:r>
            <a:r>
              <a:rPr lang="et-EE" sz="3300" dirty="0"/>
              <a:t> </a:t>
            </a:r>
            <a:r>
              <a:rPr lang="et-EE" sz="3300" dirty="0" err="1"/>
              <a:t>commonly</a:t>
            </a:r>
            <a:r>
              <a:rPr lang="et-EE" sz="3300" dirty="0"/>
              <a:t> </a:t>
            </a:r>
            <a:r>
              <a:rPr lang="et-EE" sz="3300" dirty="0" err="1"/>
              <a:t>used</a:t>
            </a:r>
            <a:r>
              <a:rPr lang="et-EE" sz="3300" dirty="0"/>
              <a:t> </a:t>
            </a:r>
            <a:r>
              <a:rPr lang="et-EE" sz="3300" dirty="0" err="1"/>
              <a:t>to</a:t>
            </a:r>
            <a:r>
              <a:rPr lang="et-EE" sz="3300" dirty="0"/>
              <a:t> </a:t>
            </a:r>
            <a:r>
              <a:rPr lang="et-EE" sz="3300" dirty="0" err="1"/>
              <a:t>model</a:t>
            </a:r>
            <a:r>
              <a:rPr lang="et-EE" sz="3300" dirty="0"/>
              <a:t> </a:t>
            </a:r>
            <a:r>
              <a:rPr lang="et-EE" sz="3300" dirty="0" err="1"/>
              <a:t>something</a:t>
            </a:r>
            <a:r>
              <a:rPr lang="et-EE" sz="3300" dirty="0"/>
              <a:t> </a:t>
            </a:r>
            <a:r>
              <a:rPr lang="et-EE" sz="3300" dirty="0" err="1"/>
              <a:t>that</a:t>
            </a:r>
            <a:r>
              <a:rPr lang="et-EE" sz="3300" dirty="0"/>
              <a:t> </a:t>
            </a:r>
            <a:r>
              <a:rPr lang="et-EE" sz="3300" dirty="0" err="1"/>
              <a:t>triggers</a:t>
            </a:r>
            <a:r>
              <a:rPr lang="et-EE" sz="3300" dirty="0"/>
              <a:t> </a:t>
            </a:r>
            <a:r>
              <a:rPr lang="et-EE" sz="3300" dirty="0" err="1"/>
              <a:t>behavior</a:t>
            </a:r>
            <a:r>
              <a:rPr lang="et-EE" sz="3300" dirty="0"/>
              <a:t>, </a:t>
            </a:r>
            <a:r>
              <a:rPr lang="et-EE" sz="3300" dirty="0" err="1"/>
              <a:t>but</a:t>
            </a:r>
            <a:r>
              <a:rPr lang="et-EE" sz="3300" dirty="0"/>
              <a:t> </a:t>
            </a:r>
            <a:r>
              <a:rPr lang="et-EE" sz="3300" dirty="0" err="1"/>
              <a:t>other</a:t>
            </a:r>
            <a:r>
              <a:rPr lang="et-EE" sz="3300" dirty="0"/>
              <a:t> </a:t>
            </a:r>
            <a:r>
              <a:rPr lang="et-EE" sz="3300" dirty="0" err="1"/>
              <a:t>types</a:t>
            </a:r>
            <a:r>
              <a:rPr lang="et-EE" sz="3300" dirty="0"/>
              <a:t> of </a:t>
            </a:r>
            <a:r>
              <a:rPr lang="et-EE" sz="3300" dirty="0" err="1"/>
              <a:t>events</a:t>
            </a:r>
            <a:r>
              <a:rPr lang="et-EE" sz="3300" dirty="0"/>
              <a:t> are </a:t>
            </a:r>
            <a:r>
              <a:rPr lang="et-EE" sz="3300" dirty="0" err="1"/>
              <a:t>also</a:t>
            </a:r>
            <a:r>
              <a:rPr lang="et-EE" sz="3300" dirty="0"/>
              <a:t> </a:t>
            </a:r>
            <a:r>
              <a:rPr lang="et-EE" sz="3300" dirty="0" err="1"/>
              <a:t>conceivable</a:t>
            </a:r>
            <a:r>
              <a:rPr lang="et-EE" sz="3300" dirty="0"/>
              <a:t>: </a:t>
            </a:r>
            <a:r>
              <a:rPr lang="et-EE" sz="3300" dirty="0" err="1"/>
              <a:t>e.g</a:t>
            </a:r>
            <a:r>
              <a:rPr lang="et-EE" sz="3300" dirty="0"/>
              <a:t>., </a:t>
            </a:r>
            <a:r>
              <a:rPr lang="et-EE" sz="3300" dirty="0" err="1"/>
              <a:t>an</a:t>
            </a:r>
            <a:r>
              <a:rPr lang="et-EE" sz="3300" dirty="0"/>
              <a:t> </a:t>
            </a:r>
            <a:r>
              <a:rPr lang="et-EE" sz="3300" dirty="0" err="1"/>
              <a:t>event</a:t>
            </a:r>
            <a:r>
              <a:rPr lang="et-EE" sz="3300" dirty="0"/>
              <a:t> </a:t>
            </a:r>
            <a:r>
              <a:rPr lang="et-EE" sz="3300" dirty="0" err="1"/>
              <a:t>that</a:t>
            </a:r>
            <a:r>
              <a:rPr lang="et-EE" sz="3300" dirty="0"/>
              <a:t> </a:t>
            </a:r>
            <a:r>
              <a:rPr lang="et-EE" sz="3300" dirty="0" err="1"/>
              <a:t>interrupts</a:t>
            </a:r>
            <a:r>
              <a:rPr lang="et-EE" sz="3300" dirty="0"/>
              <a:t> a </a:t>
            </a:r>
            <a:r>
              <a:rPr lang="et-EE" sz="3300" dirty="0" err="1"/>
              <a:t>process</a:t>
            </a:r>
            <a:r>
              <a:rPr lang="et-EE" sz="3300" dirty="0"/>
              <a:t>.</a:t>
            </a:r>
          </a:p>
          <a:p>
            <a:r>
              <a:rPr lang="et-EE" sz="3300" dirty="0"/>
              <a:t> </a:t>
            </a:r>
          </a:p>
          <a:p>
            <a:r>
              <a:rPr lang="et-EE" sz="3300" b="1" dirty="0" err="1"/>
              <a:t>Business</a:t>
            </a:r>
            <a:r>
              <a:rPr lang="et-EE" sz="3300" b="1" dirty="0"/>
              <a:t> </a:t>
            </a:r>
            <a:r>
              <a:rPr lang="et-EE" sz="3300" b="1" dirty="0" err="1"/>
              <a:t>object</a:t>
            </a:r>
            <a:r>
              <a:rPr lang="et-EE" sz="3300" dirty="0"/>
              <a:t>: </a:t>
            </a:r>
          </a:p>
          <a:p>
            <a:pPr lvl="1"/>
            <a:r>
              <a:rPr lang="et-EE" sz="2900" dirty="0" err="1"/>
              <a:t>An</a:t>
            </a:r>
            <a:r>
              <a:rPr lang="et-EE" sz="2900" dirty="0"/>
              <a:t> </a:t>
            </a:r>
            <a:r>
              <a:rPr lang="et-EE" sz="2900" dirty="0" err="1"/>
              <a:t>entity</a:t>
            </a:r>
            <a:r>
              <a:rPr lang="et-EE" sz="2900" dirty="0"/>
              <a:t> </a:t>
            </a:r>
            <a:r>
              <a:rPr lang="et-EE" sz="2900" dirty="0" err="1"/>
              <a:t>manipulated</a:t>
            </a:r>
            <a:r>
              <a:rPr lang="et-EE" sz="2900" dirty="0"/>
              <a:t> </a:t>
            </a:r>
            <a:r>
              <a:rPr lang="et-EE" sz="2900" dirty="0" err="1"/>
              <a:t>by</a:t>
            </a:r>
            <a:r>
              <a:rPr lang="et-EE" sz="2900" dirty="0"/>
              <a:t> </a:t>
            </a:r>
            <a:r>
              <a:rPr lang="et-EE" sz="2900" dirty="0" err="1"/>
              <a:t>behavior</a:t>
            </a:r>
            <a:r>
              <a:rPr lang="et-EE" sz="2900" dirty="0"/>
              <a:t> </a:t>
            </a:r>
            <a:r>
              <a:rPr lang="et-EE" sz="2900" dirty="0" err="1"/>
              <a:t>such</a:t>
            </a:r>
            <a:r>
              <a:rPr lang="et-EE" sz="2900" dirty="0"/>
              <a:t> </a:t>
            </a:r>
            <a:r>
              <a:rPr lang="et-EE" sz="2900" dirty="0" err="1"/>
              <a:t>as</a:t>
            </a:r>
            <a:r>
              <a:rPr lang="et-EE" sz="2900" dirty="0"/>
              <a:t> </a:t>
            </a:r>
            <a:r>
              <a:rPr lang="et-EE" sz="2900" dirty="0" err="1"/>
              <a:t>business</a:t>
            </a:r>
            <a:r>
              <a:rPr lang="et-EE" sz="2900" dirty="0"/>
              <a:t> </a:t>
            </a:r>
            <a:r>
              <a:rPr lang="et-EE" sz="2900" dirty="0" err="1"/>
              <a:t>processes</a:t>
            </a:r>
            <a:r>
              <a:rPr lang="et-EE" sz="2900" dirty="0"/>
              <a:t> </a:t>
            </a:r>
            <a:r>
              <a:rPr lang="et-EE" sz="2900" dirty="0" err="1"/>
              <a:t>or</a:t>
            </a:r>
            <a:r>
              <a:rPr lang="et-EE" sz="2900" dirty="0"/>
              <a:t> </a:t>
            </a:r>
            <a:r>
              <a:rPr lang="et-EE" sz="2900" dirty="0" err="1"/>
              <a:t>functions</a:t>
            </a:r>
            <a:r>
              <a:rPr lang="et-EE" sz="2900" dirty="0"/>
              <a:t>.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>
                <a:effectLst/>
              </a:rPr>
              <a:t>The</a:t>
            </a:r>
            <a:r>
              <a:rPr lang="et-EE" dirty="0">
                <a:effectLst/>
              </a:rPr>
              <a:t> </a:t>
            </a:r>
            <a:r>
              <a:rPr lang="et-EE" u="sng" dirty="0" err="1">
                <a:effectLst/>
              </a:rPr>
              <a:t>ArchiMate</a:t>
            </a:r>
            <a:r>
              <a:rPr lang="et-EE" u="sng" dirty="0">
                <a:effectLst/>
              </a:rPr>
              <a:t> </a:t>
            </a:r>
            <a:r>
              <a:rPr lang="et-EE" u="sng" dirty="0" err="1">
                <a:effectLst/>
              </a:rPr>
              <a:t>business</a:t>
            </a:r>
            <a:r>
              <a:rPr lang="et-EE" u="sng" dirty="0">
                <a:effectLst/>
              </a:rPr>
              <a:t> </a:t>
            </a:r>
            <a:r>
              <a:rPr lang="et-EE" u="sng" dirty="0" err="1">
                <a:effectLst/>
              </a:rPr>
              <a:t>layer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meta-model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concepts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28822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Eespoolviidatud W. </a:t>
            </a:r>
            <a:r>
              <a:rPr lang="et-EE" dirty="0" err="1"/>
              <a:t>Gu´edria</a:t>
            </a:r>
            <a:r>
              <a:rPr lang="et-EE" dirty="0"/>
              <a:t> et </a:t>
            </a:r>
            <a:r>
              <a:rPr lang="et-EE" dirty="0" err="1"/>
              <a:t>al.artiklis</a:t>
            </a:r>
            <a:r>
              <a:rPr lang="et-EE" dirty="0"/>
              <a:t> oleva diagrammi baasil on koosatud järgnev kontseptuaalne klassdiagramm, </a:t>
            </a:r>
          </a:p>
          <a:p>
            <a:r>
              <a:rPr lang="et-EE" dirty="0"/>
              <a:t>mis seob </a:t>
            </a:r>
            <a:r>
              <a:rPr lang="et-EE" dirty="0" err="1"/>
              <a:t>äsjadefineeritud</a:t>
            </a:r>
            <a:r>
              <a:rPr lang="et-EE" dirty="0"/>
              <a:t> mõisteid (</a:t>
            </a:r>
            <a:r>
              <a:rPr lang="et-EE" dirty="0" err="1"/>
              <a:t>ArchiMate</a:t>
            </a:r>
            <a:r>
              <a:rPr lang="et-EE" dirty="0"/>
              <a:t> ärikihis):</a:t>
            </a:r>
          </a:p>
          <a:p>
            <a:r>
              <a:rPr lang="et-EE" dirty="0"/>
              <a:t>-&gt;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ArchiMate</a:t>
            </a:r>
            <a:r>
              <a:rPr lang="et-EE" dirty="0"/>
              <a:t> ärikihi põhimõisted</a:t>
            </a:r>
          </a:p>
        </p:txBody>
      </p:sp>
    </p:spTree>
    <p:extLst>
      <p:ext uri="{BB962C8B-B14F-4D97-AF65-F5344CB8AC3E}">
        <p14:creationId xmlns:p14="http://schemas.microsoft.com/office/powerpoint/2010/main" val="3285074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>
                <a:effectLst/>
              </a:rPr>
              <a:t>Fig</a:t>
            </a:r>
            <a:r>
              <a:rPr lang="et-EE" dirty="0">
                <a:effectLst/>
              </a:rPr>
              <a:t>. 2. </a:t>
            </a:r>
            <a:r>
              <a:rPr lang="et-EE" dirty="0" err="1">
                <a:effectLst/>
              </a:rPr>
              <a:t>ArchiMate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business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layer</a:t>
            </a:r>
            <a:r>
              <a:rPr lang="et-EE" dirty="0">
                <a:effectLst/>
              </a:rPr>
              <a:t> </a:t>
            </a:r>
            <a:r>
              <a:rPr lang="et-EE" dirty="0" err="1">
                <a:effectLst/>
              </a:rPr>
              <a:t>concepts</a:t>
            </a:r>
            <a:endParaRPr lang="et-EE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727280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0008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Leidke meie aines õpetatava ettevõtte modelleerimise käsitluse (</a:t>
            </a:r>
            <a:r>
              <a:rPr lang="et-EE" i="1" dirty="0"/>
              <a:t>põhiraamistiku ja keele</a:t>
            </a:r>
            <a:r>
              <a:rPr lang="et-EE" dirty="0"/>
              <a:t>) ning </a:t>
            </a:r>
            <a:r>
              <a:rPr lang="et-EE" dirty="0" err="1"/>
              <a:t>ArcheMate</a:t>
            </a:r>
            <a:r>
              <a:rPr lang="et-EE" dirty="0"/>
              <a:t> vahelisi sarnasusi ja erinevusi.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Ülesanne</a:t>
            </a:r>
          </a:p>
        </p:txBody>
      </p:sp>
    </p:spTree>
    <p:extLst>
      <p:ext uri="{BB962C8B-B14F-4D97-AF65-F5344CB8AC3E}">
        <p14:creationId xmlns:p14="http://schemas.microsoft.com/office/powerpoint/2010/main" val="2640860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>
                <a:solidFill>
                  <a:srgbClr val="FFC000"/>
                </a:solidFill>
              </a:rPr>
              <a:t>Esimene ettekanne (</a:t>
            </a:r>
            <a:r>
              <a:rPr lang="et-EE">
                <a:solidFill>
                  <a:srgbClr val="FFC000"/>
                </a:solidFill>
              </a:rPr>
              <a:t>kes, millal</a:t>
            </a:r>
            <a:r>
              <a:rPr lang="et-EE" dirty="0">
                <a:solidFill>
                  <a:srgbClr val="FFC000"/>
                </a:solidFill>
              </a:rPr>
              <a:t>)?</a:t>
            </a:r>
            <a:endParaRPr lang="et-EE" dirty="0"/>
          </a:p>
          <a:p>
            <a:r>
              <a:rPr lang="et-EE" dirty="0" err="1"/>
              <a:t>Taaskasutatavusest</a:t>
            </a:r>
            <a:r>
              <a:rPr lang="et-EE" dirty="0"/>
              <a:t> ja mustritest ettevõtte modelleerimistöös</a:t>
            </a:r>
          </a:p>
          <a:p>
            <a:r>
              <a:rPr lang="et-EE" dirty="0" err="1"/>
              <a:t>Taaskasutatavusest</a:t>
            </a:r>
            <a:r>
              <a:rPr lang="et-EE" dirty="0"/>
              <a:t> ja mustritest meie projektitöös</a:t>
            </a:r>
          </a:p>
          <a:p>
            <a:r>
              <a:rPr lang="et-EE" dirty="0"/>
              <a:t>Näited analüüsi- ja arhetüüpmustrite kasutamisest (registrite vaates)</a:t>
            </a:r>
          </a:p>
          <a:p>
            <a:r>
              <a:rPr lang="et-EE" dirty="0" err="1">
                <a:solidFill>
                  <a:srgbClr val="92D050"/>
                </a:solidFill>
              </a:rPr>
              <a:t>ArchiMate</a:t>
            </a:r>
            <a:r>
              <a:rPr lang="et-EE" dirty="0">
                <a:solidFill>
                  <a:srgbClr val="92D050"/>
                </a:solidFill>
              </a:rPr>
              <a:t> modelleerimiskeele ülevaade (</a:t>
            </a:r>
            <a:r>
              <a:rPr lang="et-EE" i="1" dirty="0">
                <a:solidFill>
                  <a:srgbClr val="92D050"/>
                </a:solidFill>
              </a:rPr>
              <a:t>iseseisvaks läbitöötamiseks nädala jooksul</a:t>
            </a:r>
            <a:r>
              <a:rPr lang="et-EE" dirty="0">
                <a:solidFill>
                  <a:srgbClr val="92D050"/>
                </a:solidFill>
              </a:rPr>
              <a:t>)</a:t>
            </a:r>
            <a:endParaRPr lang="et-EE" dirty="0"/>
          </a:p>
          <a:p>
            <a:r>
              <a:rPr lang="et-EE" dirty="0">
                <a:solidFill>
                  <a:srgbClr val="00B0F0"/>
                </a:solidFill>
              </a:rPr>
              <a:t>Võimalik ühine modelleerimistöö konkreetsel teemal (näiteks: </a:t>
            </a:r>
            <a:r>
              <a:rPr lang="et-EE" i="1" dirty="0">
                <a:solidFill>
                  <a:srgbClr val="00B0F0"/>
                </a:solidFill>
              </a:rPr>
              <a:t>Lepingud, Lepingu sõlmimine</a:t>
            </a:r>
            <a:r>
              <a:rPr lang="et-EE" dirty="0">
                <a:solidFill>
                  <a:srgbClr val="00B0F0"/>
                </a:solidFill>
              </a:rPr>
              <a:t>)</a:t>
            </a:r>
          </a:p>
          <a:p>
            <a:pPr lvl="2"/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Kokkuvõte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4693"/>
            <a:ext cx="7056784" cy="550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>
                <a:solidFill>
                  <a:srgbClr val="FFC000"/>
                </a:solidFill>
              </a:rPr>
              <a:t>Millal toimub esimene ettekanne ?</a:t>
            </a:r>
          </a:p>
          <a:p>
            <a:r>
              <a:rPr lang="et-EE" dirty="0" err="1"/>
              <a:t>Taaskasutatavusest</a:t>
            </a:r>
            <a:r>
              <a:rPr lang="et-EE" dirty="0"/>
              <a:t> ja mustritest ettevõtte modelleerimistöös</a:t>
            </a:r>
          </a:p>
          <a:p>
            <a:r>
              <a:rPr lang="et-EE" dirty="0" err="1"/>
              <a:t>Taaskasutatavusest</a:t>
            </a:r>
            <a:r>
              <a:rPr lang="et-EE" dirty="0"/>
              <a:t> ja mustritest meie projektitöös</a:t>
            </a:r>
          </a:p>
          <a:p>
            <a:r>
              <a:rPr lang="et-EE" dirty="0"/>
              <a:t>Näited analüüsi- ja arhetüüpmustrite kasutamisest (registrite vaates)</a:t>
            </a:r>
          </a:p>
          <a:p>
            <a:r>
              <a:rPr lang="et-EE" dirty="0" err="1">
                <a:solidFill>
                  <a:srgbClr val="92D050"/>
                </a:solidFill>
              </a:rPr>
              <a:t>ArchiMate</a:t>
            </a:r>
            <a:r>
              <a:rPr lang="et-EE" dirty="0">
                <a:solidFill>
                  <a:srgbClr val="92D050"/>
                </a:solidFill>
              </a:rPr>
              <a:t> modelleerimiskeele ülevaade ? </a:t>
            </a:r>
            <a:r>
              <a:rPr lang="et-EE" dirty="0"/>
              <a:t>(Loeng 9 jätk)</a:t>
            </a:r>
          </a:p>
          <a:p>
            <a:r>
              <a:rPr lang="et-EE" dirty="0">
                <a:solidFill>
                  <a:srgbClr val="00B0F0"/>
                </a:solidFill>
              </a:rPr>
              <a:t>Ühine modelleerimistöö „taaskasutatavatel“ teemadel (näiteks: Leping?, Lepingu sõlmimine?)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Loengu kava</a:t>
            </a:r>
          </a:p>
        </p:txBody>
      </p:sp>
    </p:spTree>
    <p:extLst>
      <p:ext uri="{BB962C8B-B14F-4D97-AF65-F5344CB8AC3E}">
        <p14:creationId xmlns:p14="http://schemas.microsoft.com/office/powerpoint/2010/main" val="218046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/>
              <a:t>Ettevõtte modelleerimise projekti edukuse üheks mõõdupuuks on </a:t>
            </a:r>
          </a:p>
          <a:p>
            <a:r>
              <a:rPr lang="et-EE" dirty="0"/>
              <a:t>ettevõtte ja tema konkreetsete valdkondade (teemade) mudelite </a:t>
            </a:r>
            <a:r>
              <a:rPr lang="et-EE" dirty="0" err="1">
                <a:solidFill>
                  <a:schemeClr val="bg2">
                    <a:lumMod val="50000"/>
                  </a:schemeClr>
                </a:solidFill>
              </a:rPr>
              <a:t>taaskasutatavus</a:t>
            </a:r>
            <a:endParaRPr lang="et-EE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t-EE" dirty="0"/>
              <a:t>teistes sarnastes ettevõtetes.</a:t>
            </a:r>
          </a:p>
          <a:p>
            <a:r>
              <a:rPr lang="et-EE" dirty="0">
                <a:solidFill>
                  <a:schemeClr val="accent3"/>
                </a:solidFill>
              </a:rPr>
              <a:t>N: </a:t>
            </a:r>
            <a:r>
              <a:rPr lang="et-EE" dirty="0" err="1">
                <a:solidFill>
                  <a:schemeClr val="accent3"/>
                </a:solidFill>
              </a:rPr>
              <a:t>TalTech</a:t>
            </a:r>
            <a:r>
              <a:rPr lang="et-EE" dirty="0">
                <a:solidFill>
                  <a:schemeClr val="accent3"/>
                </a:solidFill>
              </a:rPr>
              <a:t> mudel vs Ülikooli kui valdkonna mudel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Taaskasutatavusest</a:t>
            </a:r>
            <a:r>
              <a:rPr lang="et-EE" dirty="0"/>
              <a:t> ja mustritest ettevõtte modelleerimistöös</a:t>
            </a:r>
          </a:p>
        </p:txBody>
      </p:sp>
    </p:spTree>
    <p:extLst>
      <p:ext uri="{BB962C8B-B14F-4D97-AF65-F5344CB8AC3E}">
        <p14:creationId xmlns:p14="http://schemas.microsoft.com/office/powerpoint/2010/main" val="56346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/>
              <a:t>Taaskasutatavaid mudeli fragmente nimetatakse </a:t>
            </a:r>
            <a:r>
              <a:rPr lang="et-EE" dirty="0">
                <a:solidFill>
                  <a:schemeClr val="accent1"/>
                </a:solidFill>
              </a:rPr>
              <a:t>mustriteks (</a:t>
            </a:r>
            <a:r>
              <a:rPr lang="et-EE" dirty="0" err="1">
                <a:solidFill>
                  <a:schemeClr val="accent1"/>
                </a:solidFill>
              </a:rPr>
              <a:t>patterns</a:t>
            </a:r>
            <a:r>
              <a:rPr lang="et-EE" dirty="0">
                <a:solidFill>
                  <a:schemeClr val="accent1"/>
                </a:solidFill>
              </a:rPr>
              <a:t>)</a:t>
            </a:r>
            <a:r>
              <a:rPr lang="et-EE" dirty="0"/>
              <a:t>.</a:t>
            </a:r>
          </a:p>
          <a:p>
            <a:r>
              <a:rPr lang="et-EE" dirty="0"/>
              <a:t>Taaskasutatavaid valdkonnamudeleid nimetatakse </a:t>
            </a:r>
            <a:r>
              <a:rPr lang="et-EE" dirty="0">
                <a:solidFill>
                  <a:schemeClr val="accent1"/>
                </a:solidFill>
              </a:rPr>
              <a:t>etalonmudeliteks (</a:t>
            </a:r>
            <a:r>
              <a:rPr lang="et-EE" dirty="0" err="1">
                <a:solidFill>
                  <a:schemeClr val="accent1"/>
                </a:solidFill>
              </a:rPr>
              <a:t>reference</a:t>
            </a:r>
            <a:r>
              <a:rPr lang="et-EE" dirty="0">
                <a:solidFill>
                  <a:schemeClr val="accent1"/>
                </a:solidFill>
              </a:rPr>
              <a:t> </a:t>
            </a:r>
            <a:r>
              <a:rPr lang="et-EE" dirty="0" err="1">
                <a:solidFill>
                  <a:schemeClr val="accent1"/>
                </a:solidFill>
              </a:rPr>
              <a:t>model</a:t>
            </a:r>
            <a:r>
              <a:rPr lang="et-EE" dirty="0">
                <a:solidFill>
                  <a:schemeClr val="accent1"/>
                </a:solidFill>
              </a:rPr>
              <a:t>).</a:t>
            </a:r>
          </a:p>
          <a:p>
            <a:r>
              <a:rPr lang="et-EE" dirty="0"/>
              <a:t>Sageli on võimalik ettevõtte / valdkonna mudel või selle osa koostada</a:t>
            </a:r>
          </a:p>
          <a:p>
            <a:r>
              <a:rPr lang="et-EE" dirty="0"/>
              <a:t>olemasolevaid mustreid kombineerides ja kohandades.</a:t>
            </a:r>
          </a:p>
          <a:p>
            <a:r>
              <a:rPr lang="et-EE" dirty="0"/>
              <a:t>Mustrite kasutamist saab toetada </a:t>
            </a:r>
            <a:r>
              <a:rPr lang="et-EE" dirty="0">
                <a:solidFill>
                  <a:srgbClr val="00B0F0"/>
                </a:solidFill>
              </a:rPr>
              <a:t>valdkonnaspetsiifiliste (modelleerimis)keeltega</a:t>
            </a:r>
          </a:p>
          <a:p>
            <a:pPr lvl="1"/>
            <a:r>
              <a:rPr lang="et-EE" dirty="0"/>
              <a:t>Iga mustri saab/tasub realiseerida (</a:t>
            </a:r>
            <a:r>
              <a:rPr lang="et-EE" i="1" dirty="0"/>
              <a:t>väikese lihtsa</a:t>
            </a:r>
            <a:r>
              <a:rPr lang="et-EE" dirty="0"/>
              <a:t>) valdkonnaspetsiifilise keelena</a:t>
            </a:r>
          </a:p>
          <a:p>
            <a:pPr lvl="1"/>
            <a:r>
              <a:rPr lang="et-EE" dirty="0"/>
              <a:t>Väiksemad/lihtsamad valdkonnaspetsiifilised keeled võivad moodustada suuremaid/keerukamaid </a:t>
            </a:r>
            <a:r>
              <a:rPr lang="et-EE" dirty="0">
                <a:solidFill>
                  <a:srgbClr val="00B0F0"/>
                </a:solidFill>
              </a:rPr>
              <a:t>ökosüsteeme</a:t>
            </a:r>
            <a:r>
              <a:rPr lang="et-EE" dirty="0"/>
              <a:t> ja </a:t>
            </a:r>
            <a:r>
              <a:rPr lang="et-EE" dirty="0">
                <a:solidFill>
                  <a:srgbClr val="00B0F0"/>
                </a:solidFill>
              </a:rPr>
              <a:t>mustrite keeli (</a:t>
            </a:r>
            <a:r>
              <a:rPr lang="et-EE" dirty="0" err="1">
                <a:solidFill>
                  <a:srgbClr val="00B0F0"/>
                </a:solidFill>
              </a:rPr>
              <a:t>pattern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language</a:t>
            </a:r>
            <a:r>
              <a:rPr lang="et-EE" dirty="0">
                <a:solidFill>
                  <a:srgbClr val="00B0F0"/>
                </a:solidFill>
              </a:rPr>
              <a:t>)</a:t>
            </a:r>
            <a:r>
              <a:rPr lang="et-EE" dirty="0"/>
              <a:t>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Mustrite kasutamine</a:t>
            </a:r>
          </a:p>
        </p:txBody>
      </p:sp>
    </p:spTree>
    <p:extLst>
      <p:ext uri="{BB962C8B-B14F-4D97-AF65-F5344CB8AC3E}">
        <p14:creationId xmlns:p14="http://schemas.microsoft.com/office/powerpoint/2010/main" val="479732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>
                <a:solidFill>
                  <a:schemeClr val="accent2"/>
                </a:solidFill>
              </a:rPr>
              <a:t>Registrite vaates </a:t>
            </a:r>
            <a:r>
              <a:rPr lang="et-EE" dirty="0"/>
              <a:t>saab sageli taaskasutada üldtuntud </a:t>
            </a:r>
            <a:r>
              <a:rPr lang="et-EE" dirty="0">
                <a:solidFill>
                  <a:srgbClr val="00B0F0"/>
                </a:solidFill>
              </a:rPr>
              <a:t>analüüsimustreid (M. </a:t>
            </a:r>
            <a:r>
              <a:rPr lang="et-EE" dirty="0" err="1">
                <a:solidFill>
                  <a:srgbClr val="00B0F0"/>
                </a:solidFill>
              </a:rPr>
              <a:t>Fowler</a:t>
            </a:r>
            <a:r>
              <a:rPr lang="et-EE" dirty="0">
                <a:solidFill>
                  <a:srgbClr val="00B0F0"/>
                </a:solidFill>
              </a:rPr>
              <a:t> „</a:t>
            </a:r>
            <a:r>
              <a:rPr lang="et-EE" dirty="0" err="1">
                <a:solidFill>
                  <a:srgbClr val="00B0F0"/>
                </a:solidFill>
              </a:rPr>
              <a:t>Analysis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Patterns</a:t>
            </a:r>
            <a:r>
              <a:rPr lang="et-EE" dirty="0">
                <a:solidFill>
                  <a:srgbClr val="00B0F0"/>
                </a:solidFill>
              </a:rPr>
              <a:t>“) </a:t>
            </a:r>
            <a:r>
              <a:rPr lang="et-EE" dirty="0"/>
              <a:t>ja </a:t>
            </a:r>
            <a:r>
              <a:rPr lang="et-EE" dirty="0" err="1">
                <a:solidFill>
                  <a:srgbClr val="00B0F0"/>
                </a:solidFill>
              </a:rPr>
              <a:t>arhitüüpmustreid</a:t>
            </a:r>
            <a:r>
              <a:rPr lang="et-EE" dirty="0">
                <a:solidFill>
                  <a:srgbClr val="00B0F0"/>
                </a:solidFill>
              </a:rPr>
              <a:t> (</a:t>
            </a:r>
            <a:r>
              <a:rPr lang="et-EE" dirty="0" err="1">
                <a:solidFill>
                  <a:srgbClr val="00B0F0"/>
                </a:solidFill>
              </a:rPr>
              <a:t>Arlow</a:t>
            </a:r>
            <a:r>
              <a:rPr lang="et-EE" dirty="0">
                <a:solidFill>
                  <a:srgbClr val="00B0F0"/>
                </a:solidFill>
              </a:rPr>
              <a:t> „</a:t>
            </a:r>
            <a:r>
              <a:rPr lang="et-EE" dirty="0" err="1">
                <a:solidFill>
                  <a:srgbClr val="00B0F0"/>
                </a:solidFill>
              </a:rPr>
              <a:t>Archetype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Patterns</a:t>
            </a:r>
            <a:r>
              <a:rPr lang="et-EE" dirty="0">
                <a:solidFill>
                  <a:srgbClr val="00B0F0"/>
                </a:solidFill>
              </a:rPr>
              <a:t>“)</a:t>
            </a:r>
            <a:r>
              <a:rPr lang="et-EE" dirty="0"/>
              <a:t> </a:t>
            </a:r>
          </a:p>
          <a:p>
            <a:r>
              <a:rPr lang="et-EE" dirty="0">
                <a:solidFill>
                  <a:srgbClr val="FF0000"/>
                </a:solidFill>
              </a:rPr>
              <a:t>Funktsionaalses vaates</a:t>
            </a:r>
            <a:r>
              <a:rPr lang="et-EE" dirty="0"/>
              <a:t> saab aeg-ajalt taaskasutada konkreetsetes ärivaldkondades (</a:t>
            </a:r>
            <a:r>
              <a:rPr lang="et-EE" i="1" dirty="0"/>
              <a:t>n. telekommunikatsioon</a:t>
            </a:r>
            <a:r>
              <a:rPr lang="et-EE" dirty="0"/>
              <a:t>) kokku lepitud </a:t>
            </a:r>
            <a:r>
              <a:rPr lang="et-EE" dirty="0">
                <a:solidFill>
                  <a:srgbClr val="00B0F0"/>
                </a:solidFill>
              </a:rPr>
              <a:t>protsessimustreid</a:t>
            </a:r>
            <a:r>
              <a:rPr lang="et-EE" dirty="0"/>
              <a:t> ja </a:t>
            </a:r>
            <a:r>
              <a:rPr lang="et-EE" dirty="0">
                <a:solidFill>
                  <a:srgbClr val="00B0F0"/>
                </a:solidFill>
              </a:rPr>
              <a:t>etalonmudeleid</a:t>
            </a:r>
            <a:r>
              <a:rPr lang="et-EE" dirty="0"/>
              <a:t> (</a:t>
            </a:r>
            <a:r>
              <a:rPr lang="et-EE" i="1" dirty="0"/>
              <a:t>protsesside struktuuri või/ning töövoogude osas</a:t>
            </a:r>
            <a:r>
              <a:rPr lang="et-EE" dirty="0"/>
              <a:t>)</a:t>
            </a:r>
          </a:p>
          <a:p>
            <a:r>
              <a:rPr lang="et-EE" dirty="0">
                <a:solidFill>
                  <a:srgbClr val="FF0000"/>
                </a:solidFill>
              </a:rPr>
              <a:t>Pädevusalade vaates </a:t>
            </a:r>
            <a:r>
              <a:rPr lang="et-EE" dirty="0"/>
              <a:t>saab mõnikord taaskasutada etalonmudeleid </a:t>
            </a:r>
            <a:r>
              <a:rPr lang="et-EE" dirty="0">
                <a:solidFill>
                  <a:srgbClr val="00B0F0"/>
                </a:solidFill>
              </a:rPr>
              <a:t>üldtuntud rollide</a:t>
            </a:r>
            <a:r>
              <a:rPr lang="et-EE" dirty="0"/>
              <a:t> (n. õpetaja, õpilane) kohta.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Taaskasutatavusest</a:t>
            </a:r>
            <a:r>
              <a:rPr lang="et-EE" dirty="0"/>
              <a:t> ja mustritest meie ainetöös</a:t>
            </a:r>
          </a:p>
        </p:txBody>
      </p:sp>
    </p:spTree>
    <p:extLst>
      <p:ext uri="{BB962C8B-B14F-4D97-AF65-F5344CB8AC3E}">
        <p14:creationId xmlns:p14="http://schemas.microsoft.com/office/powerpoint/2010/main" val="244023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t-EE" dirty="0"/>
          </a:p>
          <a:p>
            <a:r>
              <a:rPr lang="et-EE" dirty="0" err="1"/>
              <a:t>Fowler</a:t>
            </a:r>
            <a:r>
              <a:rPr lang="et-EE" dirty="0"/>
              <a:t>: </a:t>
            </a:r>
            <a:r>
              <a:rPr lang="et-EE" dirty="0" err="1"/>
              <a:t>Analysis</a:t>
            </a:r>
            <a:r>
              <a:rPr lang="et-EE" dirty="0"/>
              <a:t> </a:t>
            </a:r>
            <a:r>
              <a:rPr lang="et-EE" dirty="0" err="1"/>
              <a:t>Pattern</a:t>
            </a:r>
            <a:r>
              <a:rPr lang="et-EE" dirty="0"/>
              <a:t> „</a:t>
            </a:r>
            <a:r>
              <a:rPr lang="et-EE" dirty="0" err="1"/>
              <a:t>Party</a:t>
            </a:r>
            <a:r>
              <a:rPr lang="et-EE" dirty="0"/>
              <a:t>“ </a:t>
            </a:r>
          </a:p>
          <a:p>
            <a:r>
              <a:rPr lang="et-EE" dirty="0" err="1"/>
              <a:t>Fowler</a:t>
            </a:r>
            <a:r>
              <a:rPr lang="et-EE" dirty="0"/>
              <a:t>: </a:t>
            </a:r>
            <a:r>
              <a:rPr lang="et-EE" dirty="0" err="1"/>
              <a:t>Analysis</a:t>
            </a:r>
            <a:r>
              <a:rPr lang="et-EE" dirty="0"/>
              <a:t> </a:t>
            </a:r>
            <a:r>
              <a:rPr lang="et-EE" dirty="0" err="1"/>
              <a:t>Pattern</a:t>
            </a:r>
            <a:r>
              <a:rPr lang="et-EE" dirty="0"/>
              <a:t> „</a:t>
            </a:r>
            <a:r>
              <a:rPr lang="et-EE" dirty="0" err="1"/>
              <a:t>Accountability</a:t>
            </a:r>
            <a:r>
              <a:rPr lang="et-EE" dirty="0"/>
              <a:t>“</a:t>
            </a:r>
          </a:p>
          <a:p>
            <a:r>
              <a:rPr lang="et-EE" dirty="0"/>
              <a:t>..</a:t>
            </a:r>
          </a:p>
          <a:p>
            <a:r>
              <a:rPr lang="et-EE" dirty="0" err="1">
                <a:solidFill>
                  <a:srgbClr val="FF0000"/>
                </a:solidFill>
              </a:rPr>
              <a:t>Arlow</a:t>
            </a:r>
            <a:r>
              <a:rPr lang="et-EE" dirty="0">
                <a:solidFill>
                  <a:srgbClr val="FF0000"/>
                </a:solidFill>
              </a:rPr>
              <a:t>: </a:t>
            </a:r>
            <a:r>
              <a:rPr lang="et-EE" dirty="0" err="1">
                <a:solidFill>
                  <a:srgbClr val="FF0000"/>
                </a:solidFill>
              </a:rPr>
              <a:t>Archetype</a:t>
            </a:r>
            <a:r>
              <a:rPr lang="et-EE" dirty="0">
                <a:solidFill>
                  <a:srgbClr val="FF0000"/>
                </a:solidFill>
              </a:rPr>
              <a:t> </a:t>
            </a:r>
            <a:r>
              <a:rPr lang="et-EE" dirty="0" err="1">
                <a:solidFill>
                  <a:srgbClr val="FF0000"/>
                </a:solidFill>
              </a:rPr>
              <a:t>Patterns</a:t>
            </a:r>
            <a:r>
              <a:rPr lang="et-EE" dirty="0">
                <a:solidFill>
                  <a:srgbClr val="FF0000"/>
                </a:solidFill>
              </a:rPr>
              <a:t> „</a:t>
            </a:r>
            <a:r>
              <a:rPr lang="et-EE" dirty="0" err="1">
                <a:solidFill>
                  <a:srgbClr val="FF0000"/>
                </a:solidFill>
              </a:rPr>
              <a:t>Party</a:t>
            </a:r>
            <a:r>
              <a:rPr lang="et-EE" dirty="0">
                <a:solidFill>
                  <a:srgbClr val="FF0000"/>
                </a:solidFill>
              </a:rPr>
              <a:t>“ &amp; „</a:t>
            </a:r>
            <a:r>
              <a:rPr lang="et-EE" dirty="0" err="1">
                <a:solidFill>
                  <a:srgbClr val="FF0000"/>
                </a:solidFill>
              </a:rPr>
              <a:t>Party</a:t>
            </a:r>
            <a:r>
              <a:rPr lang="et-EE" dirty="0">
                <a:solidFill>
                  <a:srgbClr val="FF0000"/>
                </a:solidFill>
              </a:rPr>
              <a:t> </a:t>
            </a:r>
            <a:r>
              <a:rPr lang="et-EE" dirty="0" err="1">
                <a:solidFill>
                  <a:srgbClr val="FF0000"/>
                </a:solidFill>
              </a:rPr>
              <a:t>Relationship</a:t>
            </a:r>
            <a:r>
              <a:rPr lang="et-EE" dirty="0">
                <a:solidFill>
                  <a:srgbClr val="FF0000"/>
                </a:solidFill>
              </a:rPr>
              <a:t>“</a:t>
            </a:r>
          </a:p>
          <a:p>
            <a:pPr lvl="1"/>
            <a:r>
              <a:rPr lang="et-EE" dirty="0">
                <a:solidFill>
                  <a:srgbClr val="FFC000"/>
                </a:solidFill>
              </a:rPr>
              <a:t>CRM </a:t>
            </a:r>
            <a:r>
              <a:rPr lang="et-EE" dirty="0" err="1">
                <a:solidFill>
                  <a:srgbClr val="FFC000"/>
                </a:solidFill>
              </a:rPr>
              <a:t>is</a:t>
            </a:r>
            <a:r>
              <a:rPr lang="et-EE" dirty="0">
                <a:solidFill>
                  <a:srgbClr val="FFC000"/>
                </a:solidFill>
              </a:rPr>
              <a:t> </a:t>
            </a:r>
            <a:r>
              <a:rPr lang="et-EE" dirty="0" err="1">
                <a:solidFill>
                  <a:srgbClr val="FFC000"/>
                </a:solidFill>
              </a:rPr>
              <a:t>Party</a:t>
            </a:r>
            <a:r>
              <a:rPr lang="et-EE" dirty="0">
                <a:solidFill>
                  <a:srgbClr val="FFC000"/>
                </a:solidFill>
              </a:rPr>
              <a:t> </a:t>
            </a:r>
            <a:r>
              <a:rPr lang="et-EE" dirty="0" err="1">
                <a:solidFill>
                  <a:srgbClr val="FFC000"/>
                </a:solidFill>
              </a:rPr>
              <a:t>Relationship</a:t>
            </a:r>
            <a:r>
              <a:rPr lang="et-EE" dirty="0">
                <a:solidFill>
                  <a:srgbClr val="FFC000"/>
                </a:solidFill>
              </a:rPr>
              <a:t> !</a:t>
            </a:r>
          </a:p>
          <a:p>
            <a:pPr lvl="1"/>
            <a:r>
              <a:rPr lang="et-EE" dirty="0" err="1">
                <a:solidFill>
                  <a:srgbClr val="FFC000"/>
                </a:solidFill>
              </a:rPr>
              <a:t>Contract</a:t>
            </a:r>
            <a:r>
              <a:rPr lang="et-EE" dirty="0">
                <a:solidFill>
                  <a:srgbClr val="FFC000"/>
                </a:solidFill>
              </a:rPr>
              <a:t> </a:t>
            </a:r>
            <a:r>
              <a:rPr lang="et-EE" dirty="0" err="1">
                <a:solidFill>
                  <a:srgbClr val="FFC000"/>
                </a:solidFill>
              </a:rPr>
              <a:t>is</a:t>
            </a:r>
            <a:r>
              <a:rPr lang="et-EE" dirty="0">
                <a:solidFill>
                  <a:srgbClr val="FFC000"/>
                </a:solidFill>
              </a:rPr>
              <a:t> </a:t>
            </a:r>
            <a:r>
              <a:rPr lang="et-EE" dirty="0" err="1">
                <a:solidFill>
                  <a:srgbClr val="FFC000"/>
                </a:solidFill>
              </a:rPr>
              <a:t>Party</a:t>
            </a:r>
            <a:r>
              <a:rPr lang="et-EE" dirty="0">
                <a:solidFill>
                  <a:srgbClr val="FFC000"/>
                </a:solidFill>
              </a:rPr>
              <a:t> </a:t>
            </a:r>
            <a:r>
              <a:rPr lang="et-EE" dirty="0" err="1">
                <a:solidFill>
                  <a:srgbClr val="FFC000"/>
                </a:solidFill>
              </a:rPr>
              <a:t>Relationship</a:t>
            </a:r>
            <a:r>
              <a:rPr lang="et-EE" dirty="0">
                <a:solidFill>
                  <a:srgbClr val="FFC000"/>
                </a:solidFill>
              </a:rPr>
              <a:t> ?</a:t>
            </a:r>
          </a:p>
          <a:p>
            <a:r>
              <a:rPr lang="et-EE" dirty="0" err="1"/>
              <a:t>Arlow</a:t>
            </a:r>
            <a:r>
              <a:rPr lang="et-EE" dirty="0"/>
              <a:t>: </a:t>
            </a:r>
            <a:r>
              <a:rPr lang="et-EE" dirty="0" err="1"/>
              <a:t>Archetype</a:t>
            </a:r>
            <a:r>
              <a:rPr lang="et-EE" dirty="0"/>
              <a:t> </a:t>
            </a:r>
            <a:r>
              <a:rPr lang="et-EE" dirty="0" err="1"/>
              <a:t>Pattern</a:t>
            </a:r>
            <a:r>
              <a:rPr lang="et-EE" dirty="0"/>
              <a:t> „</a:t>
            </a:r>
            <a:r>
              <a:rPr lang="et-EE" dirty="0" err="1"/>
              <a:t>Product</a:t>
            </a:r>
            <a:r>
              <a:rPr lang="et-EE" dirty="0"/>
              <a:t>“</a:t>
            </a:r>
          </a:p>
          <a:p>
            <a:r>
              <a:rPr lang="et-EE" dirty="0" err="1"/>
              <a:t>Arlow</a:t>
            </a:r>
            <a:r>
              <a:rPr lang="et-EE" dirty="0"/>
              <a:t>: </a:t>
            </a:r>
            <a:r>
              <a:rPr lang="et-EE" dirty="0" err="1"/>
              <a:t>Archetype</a:t>
            </a:r>
            <a:r>
              <a:rPr lang="et-EE" dirty="0"/>
              <a:t> </a:t>
            </a:r>
            <a:r>
              <a:rPr lang="et-EE" dirty="0" err="1"/>
              <a:t>Pattern</a:t>
            </a:r>
            <a:r>
              <a:rPr lang="et-EE" dirty="0"/>
              <a:t> „</a:t>
            </a:r>
            <a:r>
              <a:rPr lang="et-EE" dirty="0" err="1"/>
              <a:t>Inventory</a:t>
            </a:r>
            <a:r>
              <a:rPr lang="et-EE" dirty="0"/>
              <a:t>“</a:t>
            </a:r>
          </a:p>
          <a:p>
            <a:r>
              <a:rPr lang="et-EE" dirty="0" err="1"/>
              <a:t>Arlow</a:t>
            </a:r>
            <a:r>
              <a:rPr lang="et-EE" dirty="0"/>
              <a:t>: </a:t>
            </a:r>
            <a:r>
              <a:rPr lang="et-EE" dirty="0" err="1"/>
              <a:t>Archetype</a:t>
            </a:r>
            <a:r>
              <a:rPr lang="et-EE" dirty="0"/>
              <a:t> </a:t>
            </a:r>
            <a:r>
              <a:rPr lang="et-EE" dirty="0" err="1"/>
              <a:t>Pattern</a:t>
            </a:r>
            <a:r>
              <a:rPr lang="et-EE" dirty="0"/>
              <a:t> „Order“</a:t>
            </a:r>
          </a:p>
          <a:p>
            <a:r>
              <a:rPr lang="et-EE" dirty="0" err="1"/>
              <a:t>Arlow</a:t>
            </a:r>
            <a:r>
              <a:rPr lang="et-EE" dirty="0"/>
              <a:t>: </a:t>
            </a:r>
            <a:r>
              <a:rPr lang="et-EE" dirty="0" err="1"/>
              <a:t>Archetype</a:t>
            </a:r>
            <a:r>
              <a:rPr lang="et-EE" dirty="0"/>
              <a:t> </a:t>
            </a:r>
            <a:r>
              <a:rPr lang="et-EE" dirty="0" err="1"/>
              <a:t>Pattern</a:t>
            </a:r>
            <a:r>
              <a:rPr lang="et-EE" dirty="0"/>
              <a:t> „</a:t>
            </a:r>
            <a:r>
              <a:rPr lang="et-EE" dirty="0" err="1"/>
              <a:t>Quantity</a:t>
            </a:r>
            <a:r>
              <a:rPr lang="et-EE" dirty="0"/>
              <a:t>“</a:t>
            </a:r>
          </a:p>
          <a:p>
            <a:pPr lvl="1"/>
            <a:r>
              <a:rPr lang="et-EE" dirty="0"/>
              <a:t>Money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Quantity</a:t>
            </a:r>
            <a:r>
              <a:rPr lang="et-EE" dirty="0"/>
              <a:t> !</a:t>
            </a:r>
          </a:p>
          <a:p>
            <a:r>
              <a:rPr lang="et-EE" dirty="0" err="1"/>
              <a:t>Arlow</a:t>
            </a:r>
            <a:r>
              <a:rPr lang="et-EE" dirty="0"/>
              <a:t>: </a:t>
            </a:r>
            <a:r>
              <a:rPr lang="et-EE" dirty="0" err="1"/>
              <a:t>Archetype</a:t>
            </a:r>
            <a:r>
              <a:rPr lang="et-EE" dirty="0"/>
              <a:t> </a:t>
            </a:r>
            <a:r>
              <a:rPr lang="et-EE" dirty="0" err="1"/>
              <a:t>Pattern</a:t>
            </a:r>
            <a:r>
              <a:rPr lang="et-EE" dirty="0"/>
              <a:t> „</a:t>
            </a:r>
            <a:r>
              <a:rPr lang="et-EE" dirty="0" err="1"/>
              <a:t>Rule</a:t>
            </a:r>
            <a:r>
              <a:rPr lang="et-EE" dirty="0"/>
              <a:t>“</a:t>
            </a:r>
          </a:p>
          <a:p>
            <a:r>
              <a:rPr lang="et-EE" dirty="0"/>
              <a:t>…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Näited mustrite kasutamise kohta registrite vaates</a:t>
            </a:r>
          </a:p>
        </p:txBody>
      </p:sp>
    </p:spTree>
    <p:extLst>
      <p:ext uri="{BB962C8B-B14F-4D97-AF65-F5344CB8AC3E}">
        <p14:creationId xmlns:p14="http://schemas.microsoft.com/office/powerpoint/2010/main" val="239466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Algallikas:</a:t>
            </a:r>
          </a:p>
          <a:p>
            <a:pPr lvl="1"/>
            <a:r>
              <a:rPr lang="et-EE" dirty="0" err="1"/>
              <a:t>Arlow</a:t>
            </a:r>
            <a:r>
              <a:rPr lang="et-EE" dirty="0"/>
              <a:t>, J., </a:t>
            </a:r>
            <a:r>
              <a:rPr lang="et-EE" dirty="0" err="1"/>
              <a:t>Neustadt</a:t>
            </a:r>
            <a:r>
              <a:rPr lang="et-EE" dirty="0"/>
              <a:t>, I. „</a:t>
            </a:r>
            <a:r>
              <a:rPr lang="et-EE" dirty="0" err="1"/>
              <a:t>Enterprise</a:t>
            </a:r>
            <a:r>
              <a:rPr lang="et-EE" dirty="0"/>
              <a:t> </a:t>
            </a:r>
            <a:r>
              <a:rPr lang="et-EE" dirty="0" err="1"/>
              <a:t>Patterns</a:t>
            </a:r>
            <a:r>
              <a:rPr lang="et-EE" dirty="0"/>
              <a:t> and MDA: </a:t>
            </a:r>
            <a:r>
              <a:rPr lang="et-EE" dirty="0" err="1"/>
              <a:t>Building</a:t>
            </a:r>
            <a:r>
              <a:rPr lang="et-EE" dirty="0"/>
              <a:t> </a:t>
            </a:r>
            <a:r>
              <a:rPr lang="et-EE" dirty="0" err="1"/>
              <a:t>Better</a:t>
            </a:r>
            <a:r>
              <a:rPr lang="et-EE" dirty="0"/>
              <a:t> </a:t>
            </a:r>
            <a:r>
              <a:rPr lang="et-EE" dirty="0" err="1"/>
              <a:t>Software</a:t>
            </a:r>
            <a:r>
              <a:rPr lang="et-EE" dirty="0"/>
              <a:t> </a:t>
            </a:r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Archetype</a:t>
            </a:r>
            <a:r>
              <a:rPr lang="et-EE" dirty="0"/>
              <a:t> </a:t>
            </a:r>
            <a:r>
              <a:rPr lang="et-EE" dirty="0" err="1"/>
              <a:t>Patterns</a:t>
            </a:r>
            <a:r>
              <a:rPr lang="et-EE" dirty="0"/>
              <a:t> and UML“, 2003. </a:t>
            </a:r>
          </a:p>
          <a:p>
            <a:r>
              <a:rPr lang="et-EE" dirty="0"/>
              <a:t>Tasuta kättesaadav allikas:</a:t>
            </a:r>
            <a:endParaRPr lang="et-EE" i="1" dirty="0">
              <a:hlinkClick r:id="rId2"/>
            </a:endParaRPr>
          </a:p>
          <a:p>
            <a:pPr lvl="1"/>
            <a:r>
              <a:rPr lang="et-EE" dirty="0"/>
              <a:t>G. </a:t>
            </a:r>
            <a:r>
              <a:rPr lang="et-EE" dirty="0" err="1"/>
              <a:t>Piho</a:t>
            </a:r>
            <a:r>
              <a:rPr lang="et-EE" dirty="0"/>
              <a:t> doktoritöö 2011</a:t>
            </a:r>
          </a:p>
          <a:p>
            <a:pPr lvl="1"/>
            <a:r>
              <a:rPr lang="et-EE" dirty="0">
                <a:hlinkClick r:id="rId3"/>
              </a:rPr>
              <a:t>https://digi.lib.ttu.ee/.../</a:t>
            </a:r>
            <a:endParaRPr lang="et-EE" dirty="0"/>
          </a:p>
          <a:p>
            <a:pPr lvl="1"/>
            <a:r>
              <a:rPr lang="et-EE" dirty="0" err="1"/>
              <a:t>Pdf</a:t>
            </a:r>
            <a:r>
              <a:rPr lang="et-EE" dirty="0"/>
              <a:t> </a:t>
            </a:r>
            <a:r>
              <a:rPr lang="et-EE" dirty="0" err="1"/>
              <a:t>fail,lk</a:t>
            </a:r>
            <a:r>
              <a:rPr lang="et-EE" dirty="0"/>
              <a:t>. 35</a:t>
            </a:r>
          </a:p>
          <a:p>
            <a:r>
              <a:rPr lang="et-EE" dirty="0"/>
              <a:t>Arhitektuurivabriku mudelis:</a:t>
            </a:r>
          </a:p>
          <a:p>
            <a:pPr lvl="1"/>
            <a:r>
              <a:rPr lang="et-EE" dirty="0"/>
              <a:t>Informatsiooniline vaade: Osapoolte register</a:t>
            </a:r>
          </a:p>
          <a:p>
            <a:pPr lvl="1"/>
            <a:r>
              <a:rPr lang="et-EE" dirty="0"/>
              <a:t>Vt. järgmist slaidi -&gt;</a:t>
            </a:r>
          </a:p>
          <a:p>
            <a:r>
              <a:rPr lang="et-EE" dirty="0"/>
              <a:t>.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Arhetüüpmuster „Osapool (</a:t>
            </a:r>
            <a:r>
              <a:rPr lang="et-EE" dirty="0" err="1"/>
              <a:t>Party</a:t>
            </a:r>
            <a:r>
              <a:rPr lang="et-EE" dirty="0"/>
              <a:t>)“</a:t>
            </a:r>
          </a:p>
        </p:txBody>
      </p:sp>
    </p:spTree>
    <p:extLst>
      <p:ext uri="{BB962C8B-B14F-4D97-AF65-F5344CB8AC3E}">
        <p14:creationId xmlns:p14="http://schemas.microsoft.com/office/powerpoint/2010/main" val="82034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321" y="0"/>
            <a:ext cx="67553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79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9720</TotalTime>
  <Words>1220</Words>
  <Application>Microsoft Office PowerPoint</Application>
  <PresentationFormat>Ekraaniseanss (4:3)</PresentationFormat>
  <Paragraphs>154</Paragraphs>
  <Slides>28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28</vt:i4>
      </vt:variant>
    </vt:vector>
  </HeadingPairs>
  <TitlesOfParts>
    <vt:vector size="34" baseType="lpstr">
      <vt:lpstr>Calibri</vt:lpstr>
      <vt:lpstr>Lucida Sans Unicode</vt:lpstr>
      <vt:lpstr>Verdana</vt:lpstr>
      <vt:lpstr>Wingdings 2</vt:lpstr>
      <vt:lpstr>Wingdings 3</vt:lpstr>
      <vt:lpstr>Concourse</vt:lpstr>
      <vt:lpstr>ITB 8813  Ettevõtte Modelleerimine </vt:lpstr>
      <vt:lpstr>Loeng 10: Taaskasutatavus ja mustrid ettevõtte modelleerimises</vt:lpstr>
      <vt:lpstr>Loengu kava</vt:lpstr>
      <vt:lpstr>Taaskasutatavusest ja mustritest ettevõtte modelleerimistöös</vt:lpstr>
      <vt:lpstr>Mustrite kasutamine</vt:lpstr>
      <vt:lpstr>Taaskasutatavusest ja mustritest meie ainetöös</vt:lpstr>
      <vt:lpstr>Näited mustrite kasutamise kohta registrite vaates</vt:lpstr>
      <vt:lpstr>Arhetüüpmuster „Osapool (Party)“</vt:lpstr>
      <vt:lpstr>PowerPointi esitlus</vt:lpstr>
      <vt:lpstr>PowerPointi esitlus</vt:lpstr>
      <vt:lpstr>Arhetüüpmuster „Osapoolte Seos (Party Relationship)“</vt:lpstr>
      <vt:lpstr>PowerPointi esitlus</vt:lpstr>
      <vt:lpstr>Arhetüüpmuster „Tulem (Product)“</vt:lpstr>
      <vt:lpstr>Ühise modelleerimistöö näide eelmisest semestrist</vt:lpstr>
      <vt:lpstr>ArchiMate</vt:lpstr>
      <vt:lpstr>ArchiMate 2.1 Specifikatsioon</vt:lpstr>
      <vt:lpstr>ArchiMate</vt:lpstr>
      <vt:lpstr>ArchiMate and Its Main Concepts</vt:lpstr>
      <vt:lpstr>PowerPointi esitlus</vt:lpstr>
      <vt:lpstr>The ArchiMate business layer meta-model concepts</vt:lpstr>
      <vt:lpstr>The ArchiMate business layer meta-model concepts</vt:lpstr>
      <vt:lpstr>The ArchiMate business layer meta-model concepts</vt:lpstr>
      <vt:lpstr>The ArchiMate business layer meta-model concepts</vt:lpstr>
      <vt:lpstr>ArchiMate ärikihi põhimõisted</vt:lpstr>
      <vt:lpstr>Fig. 2. ArchiMate business layer concepts</vt:lpstr>
      <vt:lpstr>Ülesanne</vt:lpstr>
      <vt:lpstr>Kokkuvõte</vt:lpstr>
      <vt:lpstr>PowerPointi esitlus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Tegevuspõhise õppe ja mängulisuse sissetoomise võimalikkusest süsteemianalüüsi ja modelleerimise fookusega kursus tesse</dc:title>
  <dc:creator>Department of Informatics</dc:creator>
  <cp:lastModifiedBy>Mart Roost</cp:lastModifiedBy>
  <cp:revision>732</cp:revision>
  <dcterms:created xsi:type="dcterms:W3CDTF">2014-10-16T13:26:27Z</dcterms:created>
  <dcterms:modified xsi:type="dcterms:W3CDTF">2021-11-04T23:55:45Z</dcterms:modified>
</cp:coreProperties>
</file>