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8" r:id="rId3"/>
    <p:sldId id="457" r:id="rId4"/>
    <p:sldId id="474" r:id="rId5"/>
    <p:sldId id="475" r:id="rId6"/>
    <p:sldId id="476" r:id="rId7"/>
    <p:sldId id="477" r:id="rId8"/>
    <p:sldId id="478" r:id="rId9"/>
    <p:sldId id="487" r:id="rId10"/>
    <p:sldId id="479" r:id="rId11"/>
    <p:sldId id="488" r:id="rId12"/>
    <p:sldId id="480" r:id="rId13"/>
    <p:sldId id="481" r:id="rId14"/>
    <p:sldId id="482" r:id="rId15"/>
    <p:sldId id="483" r:id="rId16"/>
    <p:sldId id="484" r:id="rId17"/>
    <p:sldId id="485" r:id="rId18"/>
    <p:sldId id="486" r:id="rId19"/>
    <p:sldId id="333" r:id="rId20"/>
    <p:sldId id="337" r:id="rId21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0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691AD-77D6-4175-BBEF-943C45BD96EC}" type="datetimeFigureOut">
              <a:rPr lang="et-EE" smtClean="0"/>
              <a:pPr/>
              <a:t>29.10.2021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305D8-30A9-44A8-81DF-27C8E6F33E0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6401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BA207E-E58F-4814-A6F1-1978D9853292}" type="datetimeFigureOut">
              <a:rPr lang="et-EE" smtClean="0"/>
              <a:pPr/>
              <a:t>29.10.2021</a:t>
            </a:fld>
            <a:endParaRPr lang="et-E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29.10.2021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29.10.2021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29.10.2021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29.10.2021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29.10.2021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29.10.2021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29.10.2021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29.10.2021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9BA207E-E58F-4814-A6F1-1978D9853292}" type="datetimeFigureOut">
              <a:rPr lang="et-EE" smtClean="0"/>
              <a:pPr/>
              <a:t>29.10.2021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BA207E-E58F-4814-A6F1-1978D9853292}" type="datetimeFigureOut">
              <a:rPr lang="et-EE" smtClean="0"/>
              <a:pPr/>
              <a:t>29.10.2021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9BA207E-E58F-4814-A6F1-1978D9853292}" type="datetimeFigureOut">
              <a:rPr lang="et-EE" smtClean="0"/>
              <a:pPr/>
              <a:t>29.10.2021</a:t>
            </a:fld>
            <a:endParaRPr lang="et-E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-architecture.org/42010/cm/cm-1471-2000.html" TargetMode="External"/><Relationship Id="rId2" Type="http://schemas.openxmlformats.org/officeDocument/2006/relationships/hyperlink" Target="http://www.iso-architecture.org/42010/cm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ubs.opengroup.org/architecture/archimate3-doc/chap10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3096343"/>
          </a:xfrm>
        </p:spPr>
        <p:txBody>
          <a:bodyPr>
            <a:normAutofit/>
          </a:bodyPr>
          <a:lstStyle/>
          <a:p>
            <a:pPr algn="ctr"/>
            <a:r>
              <a:rPr lang="et-EE"/>
              <a:t>ITB </a:t>
            </a:r>
            <a:r>
              <a:rPr lang="et-EE" dirty="0"/>
              <a:t>8813 </a:t>
            </a:r>
            <a:br>
              <a:rPr lang="et-EE" dirty="0"/>
            </a:br>
            <a:r>
              <a:rPr lang="et-EE" dirty="0"/>
              <a:t>Ettevõtte Modelleerimine</a:t>
            </a:r>
            <a:br>
              <a:rPr lang="et-EE" dirty="0"/>
            </a:b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Üheksas loeng 29.oktoobril 2021</a:t>
            </a:r>
          </a:p>
          <a:p>
            <a:r>
              <a:rPr lang="en-GB" dirty="0"/>
              <a:t>Mart Roost</a:t>
            </a:r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t-EE" sz="2800" b="1" dirty="0"/>
              <a:t>Üldine arhitektuur</a:t>
            </a:r>
            <a:endParaRPr lang="et-EE" sz="1600" dirty="0"/>
          </a:p>
          <a:p>
            <a:pPr lvl="0"/>
            <a:r>
              <a:rPr lang="et-EE" sz="2800" b="1" dirty="0"/>
              <a:t>Riistvaraline vaade</a:t>
            </a:r>
            <a:endParaRPr lang="et-EE" sz="1600" dirty="0"/>
          </a:p>
          <a:p>
            <a:pPr lvl="0"/>
            <a:r>
              <a:rPr lang="et-EE" sz="2800" b="1" dirty="0"/>
              <a:t>Tarkvaraline vaade</a:t>
            </a:r>
            <a:endParaRPr lang="et-EE" sz="1600" dirty="0"/>
          </a:p>
          <a:p>
            <a:pPr lvl="0"/>
            <a:r>
              <a:rPr lang="et-EE" sz="2800" b="1" dirty="0"/>
              <a:t>Sisuline vaade (funktsionaalsed </a:t>
            </a:r>
            <a:r>
              <a:rPr lang="et-EE" sz="2800" b="1" dirty="0" err="1"/>
              <a:t>allsüsteemid</a:t>
            </a:r>
            <a:r>
              <a:rPr lang="et-EE" sz="2800" b="1" dirty="0"/>
              <a:t> &amp; registrid -&gt; neid realiseeriv </a:t>
            </a:r>
            <a:r>
              <a:rPr lang="et-EE" sz="2800" b="1" dirty="0" err="1"/>
              <a:t>tarkvara&amp;riistvara</a:t>
            </a:r>
            <a:r>
              <a:rPr lang="et-EE" sz="2800" b="1" dirty="0"/>
              <a:t>) </a:t>
            </a:r>
            <a:endParaRPr lang="et-EE" sz="1600" dirty="0"/>
          </a:p>
          <a:p>
            <a:pPr lvl="1"/>
            <a:r>
              <a:rPr lang="et-EE" sz="2400" b="1" dirty="0"/>
              <a:t>Funktsionaalne arhitektuur </a:t>
            </a:r>
            <a:r>
              <a:rPr lang="et-EE" sz="2400" i="1" dirty="0"/>
              <a:t>(</a:t>
            </a:r>
            <a:r>
              <a:rPr lang="et-EE" sz="2400" i="1" dirty="0" err="1"/>
              <a:t>allsüsteemid</a:t>
            </a:r>
            <a:r>
              <a:rPr lang="et-EE" sz="2400" i="1" dirty="0"/>
              <a:t>/funktsioonid -&gt; rakendused -&gt; rakendusserverid)</a:t>
            </a:r>
            <a:endParaRPr lang="et-EE" sz="1400" dirty="0"/>
          </a:p>
          <a:p>
            <a:pPr lvl="1"/>
            <a:r>
              <a:rPr lang="et-EE" sz="2400" b="1" dirty="0"/>
              <a:t>Infoarhitektuur </a:t>
            </a:r>
            <a:r>
              <a:rPr lang="et-EE" sz="2400" i="1" dirty="0"/>
              <a:t>(registrid/objektid -&gt; andmebaasid -&gt; andmebaasiserverid)</a:t>
            </a:r>
            <a:endParaRPr lang="et-EE" sz="1400" dirty="0"/>
          </a:p>
          <a:p>
            <a:pPr lvl="0"/>
            <a:r>
              <a:rPr lang="et-EE" sz="2800" b="1" dirty="0"/>
              <a:t>Asukoha vaade </a:t>
            </a:r>
            <a:r>
              <a:rPr lang="et-EE" sz="2800" dirty="0"/>
              <a:t>(sageli asukohtadeks pädevusalad, näiteks ettevõtte osakonnad või filiaalid) </a:t>
            </a:r>
            <a:endParaRPr lang="et-EE" sz="1600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t-EE" dirty="0">
                <a:effectLst/>
              </a:rPr>
            </a:br>
            <a:r>
              <a:rPr lang="en-US" dirty="0">
                <a:effectLst/>
              </a:rPr>
              <a:t>IS </a:t>
            </a:r>
            <a:r>
              <a:rPr lang="en-US" dirty="0" err="1">
                <a:effectLst/>
              </a:rPr>
              <a:t>arhitektuuri</a:t>
            </a:r>
            <a:r>
              <a:rPr lang="en-US" dirty="0">
                <a:effectLst/>
              </a:rPr>
              <a:t> </a:t>
            </a:r>
            <a:r>
              <a:rPr lang="et-EE" dirty="0">
                <a:effectLst/>
              </a:rPr>
              <a:t>tüüpilised </a:t>
            </a:r>
            <a:r>
              <a:rPr lang="en-US" dirty="0" err="1">
                <a:effectLst/>
              </a:rPr>
              <a:t>vaated</a:t>
            </a:r>
            <a:br>
              <a:rPr lang="et-EE" dirty="0">
                <a:effectLst/>
              </a:rPr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22412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/>
              <a:t>Vaata ja tööta läbi Hollandlaste EA raamatust failis ‘fulltext_003.pdf’ osas 4.2 „</a:t>
            </a:r>
            <a:r>
              <a:rPr lang="et-EE" dirty="0" err="1"/>
              <a:t>Pizzeria</a:t>
            </a:r>
            <a:r>
              <a:rPr lang="et-EE" dirty="0"/>
              <a:t> </a:t>
            </a:r>
            <a:r>
              <a:rPr lang="et-EE" dirty="0" err="1"/>
              <a:t>Case</a:t>
            </a:r>
            <a:r>
              <a:rPr lang="et-EE" dirty="0"/>
              <a:t>“ joonised 4.7 ja 4.9.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„Jõukohased“ näited</a:t>
            </a:r>
          </a:p>
        </p:txBody>
      </p:sp>
    </p:spTree>
    <p:extLst>
      <p:ext uri="{BB962C8B-B14F-4D97-AF65-F5344CB8AC3E}">
        <p14:creationId xmlns:p14="http://schemas.microsoft.com/office/powerpoint/2010/main" val="3435400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/>
              <a:t>IS arhitektuur on paljuvaateline.</a:t>
            </a:r>
          </a:p>
          <a:p>
            <a:pPr lvl="0"/>
            <a:r>
              <a:rPr lang="et-EE" dirty="0"/>
              <a:t>Ühel arhitektuuriskeemil võidakse näidata korraga ühte või enamat (tavaliselt 2-3) vaadet.</a:t>
            </a:r>
          </a:p>
          <a:p>
            <a:pPr lvl="0"/>
            <a:r>
              <a:rPr lang="et-EE" dirty="0"/>
              <a:t>Näited arhitektuurivaadete esitamise kohta. </a:t>
            </a:r>
          </a:p>
          <a:p>
            <a:pPr lvl="0"/>
            <a:r>
              <a:rPr lang="et-EE" dirty="0"/>
              <a:t>Vabad joonised vs. UML diagrammid vs spetsiaalsed arhitektuurikeeled (UEML, DEMO, ARCHIMATE,..)? 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t-EE" dirty="0">
                <a:effectLst/>
              </a:rPr>
            </a:br>
            <a:r>
              <a:rPr lang="en-US" dirty="0" err="1">
                <a:effectLst/>
              </a:rPr>
              <a:t>Arhitektuurivaadete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esitamine</a:t>
            </a:r>
            <a:br>
              <a:rPr lang="et-EE" dirty="0">
                <a:effectLst/>
              </a:rPr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08956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b="1" dirty="0"/>
              <a:t>Klassidiagrammid</a:t>
            </a:r>
            <a:endParaRPr lang="et-EE" dirty="0"/>
          </a:p>
          <a:p>
            <a:pPr lvl="0"/>
            <a:r>
              <a:rPr lang="et-EE" b="1" dirty="0"/>
              <a:t>Paketidiagrammid</a:t>
            </a:r>
            <a:endParaRPr lang="et-EE" dirty="0"/>
          </a:p>
          <a:p>
            <a:pPr lvl="0"/>
            <a:r>
              <a:rPr lang="et-EE" b="1" dirty="0"/>
              <a:t>Komponentdiagrammid</a:t>
            </a:r>
            <a:r>
              <a:rPr lang="et-EE" dirty="0"/>
              <a:t> – tarkvara jaoks</a:t>
            </a:r>
          </a:p>
          <a:p>
            <a:pPr lvl="0"/>
            <a:r>
              <a:rPr lang="et-EE" b="1" dirty="0"/>
              <a:t>Rakendusdiagrammid</a:t>
            </a:r>
            <a:r>
              <a:rPr lang="et-EE" dirty="0"/>
              <a:t> (</a:t>
            </a:r>
            <a:r>
              <a:rPr lang="et-EE" dirty="0" err="1"/>
              <a:t>deployment</a:t>
            </a:r>
            <a:r>
              <a:rPr lang="et-EE" dirty="0"/>
              <a:t> </a:t>
            </a:r>
            <a:r>
              <a:rPr lang="et-EE" dirty="0" err="1"/>
              <a:t>dgm</a:t>
            </a:r>
            <a:r>
              <a:rPr lang="et-EE" dirty="0"/>
              <a:t>) – riistvara jaoks</a:t>
            </a:r>
          </a:p>
          <a:p>
            <a:pPr lvl="0"/>
            <a:r>
              <a:rPr lang="et-EE" dirty="0"/>
              <a:t>Koostöö (kommunikatsiooni) diagrammid – komponentide koostöö kirjeldamiseks 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t-EE" dirty="0">
                <a:effectLst/>
              </a:rPr>
            </a:br>
            <a:r>
              <a:rPr lang="en-US" dirty="0">
                <a:effectLst/>
              </a:rPr>
              <a:t>UML </a:t>
            </a:r>
            <a:r>
              <a:rPr lang="en-US" dirty="0" err="1">
                <a:effectLst/>
              </a:rPr>
              <a:t>diagrammid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arhitektuuri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esitamiseks</a:t>
            </a:r>
            <a:br>
              <a:rPr lang="et-EE" dirty="0">
                <a:effectLst/>
              </a:rPr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39555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Paketidiagrammi näide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17638"/>
            <a:ext cx="6408712" cy="510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33097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Komponentdiagrammi näide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17638"/>
            <a:ext cx="6552728" cy="474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6922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1886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t-EE" dirty="0">
                <a:effectLst/>
              </a:rPr>
            </a:br>
            <a:r>
              <a:rPr lang="et-EE" dirty="0">
                <a:effectLst/>
              </a:rPr>
              <a:t>Rakendusdiagrammi (</a:t>
            </a:r>
            <a:r>
              <a:rPr lang="et-EE" dirty="0" err="1">
                <a:effectLst/>
              </a:rPr>
              <a:t>deployment</a:t>
            </a:r>
            <a:r>
              <a:rPr lang="et-EE" dirty="0">
                <a:effectLst/>
              </a:rPr>
              <a:t> </a:t>
            </a:r>
            <a:r>
              <a:rPr lang="et-EE" dirty="0" err="1">
                <a:effectLst/>
              </a:rPr>
              <a:t>dgm</a:t>
            </a:r>
            <a:r>
              <a:rPr lang="et-EE" dirty="0">
                <a:effectLst/>
              </a:rPr>
              <a:t>) näide</a:t>
            </a:r>
            <a:br>
              <a:rPr lang="et-EE" dirty="0">
                <a:effectLst/>
              </a:rPr>
            </a:br>
            <a:endParaRPr lang="et-EE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652" y="1174886"/>
            <a:ext cx="6264695" cy="542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445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/>
              <a:t>Andmekihi komponendid realiseerivad registreid? </a:t>
            </a:r>
          </a:p>
          <a:p>
            <a:pPr lvl="0"/>
            <a:r>
              <a:rPr lang="et-EE" dirty="0"/>
              <a:t>Rakendus- või protsessikihi komponendid realiseerivad funktsionaalseid </a:t>
            </a:r>
            <a:r>
              <a:rPr lang="et-EE" dirty="0" err="1"/>
              <a:t>allsüsteeme</a:t>
            </a:r>
            <a:r>
              <a:rPr lang="et-EE" dirty="0"/>
              <a:t>? </a:t>
            </a:r>
          </a:p>
          <a:p>
            <a:pPr lvl="0"/>
            <a:r>
              <a:rPr lang="et-EE" dirty="0"/>
              <a:t>Kasutuskihi komponendid realiseerivad pädevusala </a:t>
            </a:r>
            <a:r>
              <a:rPr lang="et-EE" dirty="0" err="1"/>
              <a:t>allsüsteeme</a:t>
            </a:r>
            <a:r>
              <a:rPr lang="et-EE" dirty="0"/>
              <a:t>?</a:t>
            </a:r>
          </a:p>
          <a:p>
            <a:pPr lvl="0"/>
            <a:r>
              <a:rPr lang="et-EE" dirty="0"/>
              <a:t>Erijuhtumil võib see nii olla. Tegelikkus on sageli (palju) keerulisem! 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t-EE" dirty="0">
                <a:effectLst/>
              </a:rPr>
            </a:br>
            <a:r>
              <a:rPr lang="et-EE" dirty="0">
                <a:effectLst/>
              </a:rPr>
              <a:t>Seos meie Äriarhitektuuri ja (3-kihilise) tarkvaraarhitektuuri vahel</a:t>
            </a:r>
            <a:br>
              <a:rPr lang="et-EE" dirty="0">
                <a:effectLst/>
              </a:rPr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00223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t-EE" dirty="0"/>
              <a:t>Oma praktilises töös rakenduste arhitektuuri vaates näidake kihtide kaupa, </a:t>
            </a:r>
          </a:p>
          <a:p>
            <a:pPr lvl="0"/>
            <a:r>
              <a:rPr lang="et-EE" dirty="0"/>
              <a:t>millised tarkvaraarhitektuuri komponendid milliseid äriarhitektuuri </a:t>
            </a:r>
            <a:r>
              <a:rPr lang="et-EE" dirty="0" err="1"/>
              <a:t>allsüsteeme</a:t>
            </a:r>
            <a:r>
              <a:rPr lang="et-EE" dirty="0"/>
              <a:t> realiseerivad.</a:t>
            </a:r>
          </a:p>
          <a:p>
            <a:pPr lvl="0"/>
            <a:r>
              <a:rPr lang="et-EE" dirty="0"/>
              <a:t>Sageli sobib üks ja sama tarkvaraarhitektuuri lahendus (komponentide hulk) mingile äriarhitektuuri </a:t>
            </a:r>
            <a:r>
              <a:rPr lang="et-EE" dirty="0" err="1"/>
              <a:t>allsüsteemide</a:t>
            </a:r>
            <a:r>
              <a:rPr lang="et-EE" dirty="0"/>
              <a:t> grupile, erijuhul ka kõikidele </a:t>
            </a:r>
            <a:r>
              <a:rPr lang="et-EE" dirty="0" err="1"/>
              <a:t>allsüsteemidele</a:t>
            </a:r>
            <a:r>
              <a:rPr lang="et-EE" dirty="0"/>
              <a:t>.</a:t>
            </a:r>
          </a:p>
          <a:p>
            <a:pPr lvl="0"/>
            <a:r>
              <a:rPr lang="et-EE" dirty="0"/>
              <a:t>Sarnase soovituse saab anda ka tehnoloogia arhitektuuri kohta. 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t-EE" dirty="0">
                <a:effectLst/>
              </a:rPr>
            </a:br>
            <a:r>
              <a:rPr lang="en-US" dirty="0" err="1">
                <a:effectLst/>
              </a:rPr>
              <a:t>Põhiline</a:t>
            </a:r>
            <a:r>
              <a:rPr lang="en-US" dirty="0">
                <a:effectLst/>
              </a:rPr>
              <a:t> </a:t>
            </a:r>
            <a:r>
              <a:rPr lang="et-EE" dirty="0">
                <a:effectLst/>
              </a:rPr>
              <a:t>aine</a:t>
            </a:r>
            <a:r>
              <a:rPr lang="en-US" dirty="0" err="1">
                <a:effectLst/>
              </a:rPr>
              <a:t>töö</a:t>
            </a:r>
            <a:r>
              <a:rPr lang="en-US" dirty="0">
                <a:effectLst/>
              </a:rPr>
              <a:t> </a:t>
            </a:r>
            <a:r>
              <a:rPr lang="et-EE" dirty="0">
                <a:effectLst/>
              </a:rPr>
              <a:t>tehnilise </a:t>
            </a:r>
            <a:r>
              <a:rPr lang="en-US" dirty="0" err="1">
                <a:effectLst/>
              </a:rPr>
              <a:t>arhitektuuri</a:t>
            </a:r>
            <a:r>
              <a:rPr lang="et-EE" dirty="0">
                <a:effectLst/>
              </a:rPr>
              <a:t> </a:t>
            </a:r>
            <a:r>
              <a:rPr lang="en-US" dirty="0" err="1">
                <a:effectLst/>
              </a:rPr>
              <a:t>vaates</a:t>
            </a:r>
            <a:br>
              <a:rPr lang="et-EE" dirty="0">
                <a:effectLst/>
              </a:rPr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88326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t-EE" dirty="0"/>
          </a:p>
          <a:p>
            <a:pPr lvl="0"/>
            <a:r>
              <a:rPr lang="et-EE" dirty="0"/>
              <a:t>Arhitektuurist üldiselt</a:t>
            </a:r>
          </a:p>
          <a:p>
            <a:pPr lvl="0"/>
            <a:r>
              <a:rPr lang="et-EE" b="1" dirty="0"/>
              <a:t>IS/IT Arhitektuuri vaade ettevõtte modelleerimise metoodikas</a:t>
            </a:r>
          </a:p>
          <a:p>
            <a:pPr lvl="1"/>
            <a:r>
              <a:rPr lang="et-EE" b="1" dirty="0"/>
              <a:t>Ja meie aine töös (projektis).</a:t>
            </a:r>
            <a:endParaRPr lang="et-EE" dirty="0"/>
          </a:p>
          <a:p>
            <a:pPr lvl="0"/>
            <a:r>
              <a:rPr lang="et-EE" b="1" dirty="0"/>
              <a:t>Näited tehnilise arhitektuuri vaadete kohta </a:t>
            </a:r>
            <a:endParaRPr lang="et-EE" dirty="0"/>
          </a:p>
          <a:p>
            <a:pPr lvl="2"/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Kokkuvõte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/>
          </a:bodyPr>
          <a:lstStyle/>
          <a:p>
            <a:pPr>
              <a:buNone/>
            </a:pPr>
            <a:endParaRPr lang="et-EE" dirty="0"/>
          </a:p>
          <a:p>
            <a:pPr>
              <a:buNone/>
            </a:pPr>
            <a:endParaRPr lang="et-EE" dirty="0"/>
          </a:p>
          <a:p>
            <a:pPr>
              <a:buNone/>
            </a:pPr>
            <a:r>
              <a:rPr lang="et-EE" dirty="0"/>
              <a:t>EESMÄRGID:</a:t>
            </a:r>
          </a:p>
          <a:p>
            <a:pPr lvl="0"/>
            <a:r>
              <a:rPr lang="et-EE" sz="2400" dirty="0"/>
              <a:t>Käsitleda </a:t>
            </a:r>
            <a:r>
              <a:rPr lang="fi-FI" sz="2400" dirty="0"/>
              <a:t>IS</a:t>
            </a:r>
            <a:r>
              <a:rPr lang="et-EE" sz="2400" dirty="0"/>
              <a:t>/IT</a:t>
            </a:r>
            <a:r>
              <a:rPr lang="fi-FI" sz="2400" dirty="0"/>
              <a:t> </a:t>
            </a:r>
            <a:r>
              <a:rPr lang="fi-FI" sz="2400" dirty="0" err="1"/>
              <a:t>arhitektuur</a:t>
            </a:r>
            <a:r>
              <a:rPr lang="et-EE" sz="2400" dirty="0"/>
              <a:t>i vaateid</a:t>
            </a:r>
            <a:r>
              <a:rPr lang="fi-FI" sz="2400" dirty="0"/>
              <a:t> </a:t>
            </a:r>
            <a:r>
              <a:rPr lang="fi-FI" sz="2400" dirty="0" err="1"/>
              <a:t>ettevõtte</a:t>
            </a:r>
            <a:r>
              <a:rPr lang="fi-FI" sz="2400" dirty="0"/>
              <a:t> </a:t>
            </a:r>
            <a:r>
              <a:rPr lang="et-EE" sz="2400" dirty="0"/>
              <a:t>mudeli</a:t>
            </a:r>
            <a:r>
              <a:rPr lang="fi-FI" sz="2400" dirty="0"/>
              <a:t> osana</a:t>
            </a:r>
            <a:endParaRPr lang="et-EE" sz="2400" dirty="0"/>
          </a:p>
          <a:p>
            <a:pPr lvl="0"/>
            <a:r>
              <a:rPr lang="et-EE" sz="2400" dirty="0"/>
              <a:t>Toetada vastava osa tegemist ainetöös (projektis)</a:t>
            </a:r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t-EE" dirty="0"/>
            </a:br>
            <a:r>
              <a:rPr lang="et-EE" dirty="0"/>
              <a:t>Loeng 9: </a:t>
            </a:r>
            <a:r>
              <a:rPr lang="et-EE" sz="3600" dirty="0">
                <a:effectLst/>
              </a:rPr>
              <a:t>TEHNILISE </a:t>
            </a:r>
            <a:r>
              <a:rPr lang="fi-FI" sz="3600" dirty="0">
                <a:effectLst/>
              </a:rPr>
              <a:t>ARHITEKTUURI</a:t>
            </a:r>
            <a:r>
              <a:rPr lang="et-EE" sz="3600" dirty="0">
                <a:effectLst/>
              </a:rPr>
              <a:t> </a:t>
            </a:r>
            <a:r>
              <a:rPr lang="fi-FI" sz="3600" dirty="0">
                <a:effectLst/>
              </a:rPr>
              <a:t>VAADE </a:t>
            </a:r>
            <a:r>
              <a:rPr lang="et-EE" sz="3600" dirty="0">
                <a:effectLst/>
              </a:rPr>
              <a:t>ETTEVÕTTE</a:t>
            </a:r>
            <a:r>
              <a:rPr lang="fi-FI" sz="3600" dirty="0">
                <a:effectLst/>
              </a:rPr>
              <a:t> </a:t>
            </a:r>
            <a:r>
              <a:rPr lang="et-EE" sz="3600" dirty="0">
                <a:effectLst/>
              </a:rPr>
              <a:t>PALJUVAATELISE MODELLEERIMISE</a:t>
            </a:r>
            <a:r>
              <a:rPr lang="fi-FI" sz="3600" dirty="0">
                <a:effectLst/>
              </a:rPr>
              <a:t> TÖÖTULEMIS</a:t>
            </a:r>
            <a:endParaRPr lang="et-EE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4693"/>
            <a:ext cx="7056784" cy="550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/>
              <a:t>Arhitektuurist üldiselt</a:t>
            </a:r>
          </a:p>
          <a:p>
            <a:pPr lvl="0"/>
            <a:r>
              <a:rPr lang="et-EE" dirty="0"/>
              <a:t>Ettevõtte (äriarhitektuuri) mudeli (tehnilisest) realiseeritavusest</a:t>
            </a:r>
          </a:p>
          <a:p>
            <a:pPr lvl="0"/>
            <a:r>
              <a:rPr lang="et-EE" b="1" dirty="0"/>
              <a:t>IS (rakendus- ja tehnoloogia) Arhitektuuri vaade ja selle modelleerimine</a:t>
            </a:r>
            <a:endParaRPr lang="et-EE" dirty="0"/>
          </a:p>
          <a:p>
            <a:pPr lvl="0"/>
            <a:r>
              <a:rPr lang="et-EE" b="1" dirty="0"/>
              <a:t>Näited arhitektuurivaadete modelleerimise kohta </a:t>
            </a:r>
          </a:p>
          <a:p>
            <a:pPr lvl="0"/>
            <a:r>
              <a:rPr lang="et-EE" b="1" dirty="0">
                <a:solidFill>
                  <a:srgbClr val="0070C0"/>
                </a:solidFill>
              </a:rPr>
              <a:t>Eelmise nädala seminari lõpus sisse juhatatud meie </a:t>
            </a:r>
            <a:r>
              <a:rPr lang="et-EE" b="1">
                <a:solidFill>
                  <a:srgbClr val="0070C0"/>
                </a:solidFill>
              </a:rPr>
              <a:t>projektide koostöö(võrgustiku) </a:t>
            </a:r>
            <a:r>
              <a:rPr lang="et-EE" b="1" dirty="0">
                <a:solidFill>
                  <a:srgbClr val="0070C0"/>
                </a:solidFill>
              </a:rPr>
              <a:t>ja ühise modelleerimistööga tegelemine ?</a:t>
            </a:r>
            <a:endParaRPr lang="et-EE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Loengu kava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Vt. IEEE tarkvaramahukate süsteemide arhitektuuri soovituslikust standardist pärit </a:t>
            </a:r>
            <a:r>
              <a:rPr lang="et-EE" dirty="0" err="1"/>
              <a:t>kontseptaalset</a:t>
            </a:r>
            <a:r>
              <a:rPr lang="et-EE" dirty="0"/>
              <a:t> </a:t>
            </a:r>
            <a:r>
              <a:rPr lang="et-EE" dirty="0" err="1"/>
              <a:t>metamudelit</a:t>
            </a:r>
            <a:r>
              <a:rPr lang="et-EE" dirty="0"/>
              <a:t> arhitektuuri kohta</a:t>
            </a:r>
          </a:p>
          <a:p>
            <a:r>
              <a:rPr lang="et-EE" dirty="0">
                <a:hlinkClick r:id="rId2"/>
              </a:rPr>
              <a:t>http://www.iso-architecture.org/42010/cm/index.html</a:t>
            </a:r>
            <a:endParaRPr lang="et-EE" dirty="0"/>
          </a:p>
          <a:p>
            <a:r>
              <a:rPr lang="et-EE" dirty="0">
                <a:hlinkClick r:id="rId3"/>
              </a:rPr>
              <a:t>http://www.iso-architecture.org/42010/cm/cm-1471-2000.html</a:t>
            </a:r>
            <a:endParaRPr lang="et-EE" dirty="0"/>
          </a:p>
          <a:p>
            <a:r>
              <a:rPr lang="et-EE" dirty="0"/>
              <a:t>-&gt;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t-EE" dirty="0">
                <a:effectLst/>
              </a:rPr>
            </a:br>
            <a:r>
              <a:rPr lang="et-EE" dirty="0">
                <a:effectLst/>
              </a:rPr>
              <a:t>Arhitektuurist </a:t>
            </a:r>
            <a:r>
              <a:rPr lang="et-EE" dirty="0" err="1">
                <a:effectLst/>
              </a:rPr>
              <a:t>üldselt</a:t>
            </a:r>
            <a:br>
              <a:rPr lang="et-EE" dirty="0">
                <a:effectLst/>
              </a:rPr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1880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00100"/>
            <a:ext cx="5486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185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t-EE" dirty="0"/>
              <a:t>Arhitektuurivaate (</a:t>
            </a:r>
            <a:r>
              <a:rPr lang="et-EE" i="1" dirty="0"/>
              <a:t>ettevõtte IS arhitektuur</a:t>
            </a:r>
            <a:r>
              <a:rPr lang="et-EE" dirty="0"/>
              <a:t>) ülesandeks on välja pakkuda tehnoloogiad, keskkonnad, tööriistad </a:t>
            </a:r>
          </a:p>
          <a:p>
            <a:pPr lvl="0"/>
            <a:r>
              <a:rPr lang="et-EE" dirty="0"/>
              <a:t>ärivaates (</a:t>
            </a:r>
            <a:r>
              <a:rPr lang="et-EE" i="1" dirty="0"/>
              <a:t>ettevõtte äriarhitektuur</a:t>
            </a:r>
            <a:r>
              <a:rPr lang="et-EE" dirty="0"/>
              <a:t>) kirjeldatud </a:t>
            </a:r>
            <a:r>
              <a:rPr lang="et-EE" dirty="0" err="1"/>
              <a:t>allsüsteemide</a:t>
            </a:r>
            <a:r>
              <a:rPr lang="et-EE" dirty="0"/>
              <a:t> realiseerimiseks ja edasiarendamiseks. </a:t>
            </a:r>
          </a:p>
          <a:p>
            <a:pPr lvl="0"/>
            <a:r>
              <a:rPr lang="et-EE" dirty="0"/>
              <a:t>Arhitektuur esitatakse erinevate omavahel seotud vaadete (</a:t>
            </a:r>
            <a:r>
              <a:rPr lang="et-EE" i="1" dirty="0"/>
              <a:t>IS arhitektuurivaate alamvaated</a:t>
            </a:r>
            <a:r>
              <a:rPr lang="et-EE" dirty="0"/>
              <a:t>) kaudu. </a:t>
            </a:r>
          </a:p>
          <a:p>
            <a:pPr lvl="0"/>
            <a:r>
              <a:rPr lang="et-EE" dirty="0"/>
              <a:t>Iga vaade on keskendatud kindlale probleemile, täidab kindlat eesmärki:</a:t>
            </a:r>
          </a:p>
          <a:p>
            <a:pPr lvl="0"/>
            <a:r>
              <a:rPr lang="et-EE" dirty="0"/>
              <a:t>konkreetsete huvigruppide konkreetsete huvide katmine.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Tehnilise Arhitektuuri Vaade Ettevõtte modelleerimistöös</a:t>
            </a:r>
          </a:p>
        </p:txBody>
      </p:sp>
    </p:spTree>
    <p:extLst>
      <p:ext uri="{BB962C8B-B14F-4D97-AF65-F5344CB8AC3E}">
        <p14:creationId xmlns:p14="http://schemas.microsoft.com/office/powerpoint/2010/main" val="663458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t-EE" dirty="0">
                <a:effectLst/>
              </a:rPr>
            </a:br>
            <a:r>
              <a:rPr lang="en-US" dirty="0" err="1">
                <a:effectLst/>
              </a:rPr>
              <a:t>Infosüsteemide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Arhitektuur</a:t>
            </a:r>
            <a:br>
              <a:rPr lang="et-EE" dirty="0">
                <a:effectLst/>
              </a:rPr>
            </a:br>
            <a:endParaRPr lang="et-EE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8972" y="1271905"/>
            <a:ext cx="5266055" cy="4314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4850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/>
              <a:t>IS arhitektuur kõige üldisemalt on IS sisu (</a:t>
            </a:r>
            <a:r>
              <a:rPr lang="et-EE" i="1" dirty="0"/>
              <a:t>äriarhitektuuri komponentide-</a:t>
            </a:r>
            <a:r>
              <a:rPr lang="et-EE" i="1" dirty="0" err="1"/>
              <a:t>allsüsteemide</a:t>
            </a:r>
            <a:r>
              <a:rPr lang="et-EE" dirty="0"/>
              <a:t>) paigutus IT infrastruktuurile </a:t>
            </a:r>
          </a:p>
          <a:p>
            <a:pPr lvl="0"/>
            <a:r>
              <a:rPr lang="et-EE" dirty="0"/>
              <a:t>ehk realiseerimine tarkvara ning riistvara komponentide ja teenustega. </a:t>
            </a:r>
          </a:p>
          <a:p>
            <a:pPr lvl="0"/>
            <a:r>
              <a:rPr lang="et-EE" dirty="0"/>
              <a:t>Kuna IS sisu arhitektuuri (</a:t>
            </a:r>
            <a:r>
              <a:rPr lang="et-EE" i="1" dirty="0"/>
              <a:t>äriarhitektuur</a:t>
            </a:r>
            <a:r>
              <a:rPr lang="et-EE" dirty="0"/>
              <a:t>) käsitleti juba äriarhitektuuri teemas, </a:t>
            </a:r>
          </a:p>
          <a:p>
            <a:pPr lvl="0"/>
            <a:r>
              <a:rPr lang="et-EE" dirty="0"/>
              <a:t>siis “IS/IT arhitektuurivaade” keskendub põhiliselt tehnilisele arhitektuurile. 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IS arhitektuur</a:t>
            </a:r>
          </a:p>
        </p:txBody>
      </p:sp>
    </p:spTree>
    <p:extLst>
      <p:ext uri="{BB962C8B-B14F-4D97-AF65-F5344CB8AC3E}">
        <p14:creationId xmlns:p14="http://schemas.microsoft.com/office/powerpoint/2010/main" val="574367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hlinkClick r:id="rId2"/>
              </a:rPr>
              <a:t>http://pubs.opengroup.org/architecture/archimate3-doc/chap10.html</a:t>
            </a:r>
            <a:endParaRPr lang="et-EE" dirty="0"/>
          </a:p>
          <a:p>
            <a:r>
              <a:rPr lang="et-EE" dirty="0" err="1"/>
              <a:t>Open</a:t>
            </a:r>
            <a:r>
              <a:rPr lang="et-EE" dirty="0"/>
              <a:t> </a:t>
            </a:r>
            <a:r>
              <a:rPr lang="et-EE" dirty="0" err="1"/>
              <a:t>Group</a:t>
            </a:r>
            <a:r>
              <a:rPr lang="et-EE" dirty="0"/>
              <a:t> </a:t>
            </a:r>
            <a:r>
              <a:rPr lang="et-EE" dirty="0" err="1"/>
              <a:t>ArchiMate</a:t>
            </a:r>
            <a:r>
              <a:rPr lang="et-EE" dirty="0"/>
              <a:t> standardi järgi</a:t>
            </a:r>
          </a:p>
          <a:p>
            <a:r>
              <a:rPr lang="et-EE" dirty="0"/>
              <a:t>Ettevõtte arhitektuur sisaldab</a:t>
            </a:r>
          </a:p>
          <a:p>
            <a:r>
              <a:rPr lang="et-EE" dirty="0"/>
              <a:t>Lisaks Äriarhitektuurile</a:t>
            </a:r>
          </a:p>
          <a:p>
            <a:r>
              <a:rPr lang="et-EE" dirty="0"/>
              <a:t>Kahte tehnilist arhitektuuri:</a:t>
            </a:r>
          </a:p>
          <a:p>
            <a:pPr lvl="1"/>
            <a:r>
              <a:rPr lang="et-EE" dirty="0"/>
              <a:t>RAKENDUSTE ARHITEKTUUR</a:t>
            </a:r>
          </a:p>
          <a:p>
            <a:pPr lvl="1"/>
            <a:r>
              <a:rPr lang="et-EE" dirty="0"/>
              <a:t>TEHNOLOOGIA ARHITEKTUUR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IS/IT arhitektuur EA koosseisus</a:t>
            </a:r>
          </a:p>
        </p:txBody>
      </p:sp>
    </p:spTree>
    <p:extLst>
      <p:ext uri="{BB962C8B-B14F-4D97-AF65-F5344CB8AC3E}">
        <p14:creationId xmlns:p14="http://schemas.microsoft.com/office/powerpoint/2010/main" val="394697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9087</TotalTime>
  <Words>589</Words>
  <Application>Microsoft Office PowerPoint</Application>
  <PresentationFormat>Ekraaniseanss (4:3)</PresentationFormat>
  <Paragraphs>84</Paragraphs>
  <Slides>20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20</vt:i4>
      </vt:variant>
    </vt:vector>
  </HeadingPairs>
  <TitlesOfParts>
    <vt:vector size="26" baseType="lpstr">
      <vt:lpstr>Calibri</vt:lpstr>
      <vt:lpstr>Lucida Sans Unicode</vt:lpstr>
      <vt:lpstr>Verdana</vt:lpstr>
      <vt:lpstr>Wingdings 2</vt:lpstr>
      <vt:lpstr>Wingdings 3</vt:lpstr>
      <vt:lpstr>Concourse</vt:lpstr>
      <vt:lpstr>ITB 8813  Ettevõtte Modelleerimine </vt:lpstr>
      <vt:lpstr> Loeng 9: TEHNILISE ARHITEKTUURI VAADE ETTEVÕTTE PALJUVAATELISE MODELLEERIMISE TÖÖTULEMIS</vt:lpstr>
      <vt:lpstr>Loengu kava</vt:lpstr>
      <vt:lpstr> Arhitektuurist üldselt </vt:lpstr>
      <vt:lpstr>PowerPointi esitlus</vt:lpstr>
      <vt:lpstr>Tehnilise Arhitektuuri Vaade Ettevõtte modelleerimistöös</vt:lpstr>
      <vt:lpstr> Infosüsteemide Arhitektuur </vt:lpstr>
      <vt:lpstr>IS arhitektuur</vt:lpstr>
      <vt:lpstr>IS/IT arhitektuur EA koosseisus</vt:lpstr>
      <vt:lpstr> IS arhitektuuri tüüpilised vaated </vt:lpstr>
      <vt:lpstr>„Jõukohased“ näited</vt:lpstr>
      <vt:lpstr> Arhitektuurivaadete esitamine </vt:lpstr>
      <vt:lpstr> UML diagrammid arhitektuuri esitamiseks </vt:lpstr>
      <vt:lpstr>Paketidiagrammi näide</vt:lpstr>
      <vt:lpstr>Komponentdiagrammi näide</vt:lpstr>
      <vt:lpstr> Rakendusdiagrammi (deployment dgm) näide </vt:lpstr>
      <vt:lpstr> Seos meie Äriarhitektuuri ja (3-kihilise) tarkvaraarhitektuuri vahel </vt:lpstr>
      <vt:lpstr> Põhiline ainetöö tehnilise arhitektuuri vaates </vt:lpstr>
      <vt:lpstr>Kokkuvõte</vt:lpstr>
      <vt:lpstr>PowerPointi esitlus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Tegevuspõhise õppe ja mängulisuse sissetoomise võimalikkusest süsteemianalüüsi ja modelleerimise fookusega kursus tesse</dc:title>
  <dc:creator>Department of Informatics</dc:creator>
  <cp:lastModifiedBy>Mart Roost</cp:lastModifiedBy>
  <cp:revision>664</cp:revision>
  <dcterms:created xsi:type="dcterms:W3CDTF">2014-10-16T13:26:27Z</dcterms:created>
  <dcterms:modified xsi:type="dcterms:W3CDTF">2021-10-29T06:02:23Z</dcterms:modified>
</cp:coreProperties>
</file>