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90" r:id="rId4"/>
    <p:sldId id="328" r:id="rId5"/>
    <p:sldId id="295" r:id="rId6"/>
    <p:sldId id="324" r:id="rId7"/>
    <p:sldId id="327" r:id="rId8"/>
    <p:sldId id="323" r:id="rId9"/>
    <p:sldId id="329" r:id="rId10"/>
    <p:sldId id="330" r:id="rId11"/>
    <p:sldId id="322" r:id="rId12"/>
    <p:sldId id="331" r:id="rId13"/>
    <p:sldId id="332" r:id="rId14"/>
    <p:sldId id="296" r:id="rId15"/>
    <p:sldId id="334" r:id="rId16"/>
    <p:sldId id="335" r:id="rId17"/>
    <p:sldId id="336" r:id="rId18"/>
    <p:sldId id="320" r:id="rId19"/>
    <p:sldId id="309" r:id="rId20"/>
    <p:sldId id="308" r:id="rId21"/>
    <p:sldId id="314" r:id="rId22"/>
    <p:sldId id="337" r:id="rId23"/>
    <p:sldId id="25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napToObjects="1">
      <p:cViewPr varScale="1">
        <p:scale>
          <a:sx n="81" d="100"/>
          <a:sy n="81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10.10.2012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19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20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21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10.10.2012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10.10.2012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10.10.2012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FO_%28computing%29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git@pld.ttu.ee" TargetMode="External"/><Relationship Id="rId2" Type="http://schemas.openxmlformats.org/officeDocument/2006/relationships/hyperlink" Target="mailto:viis@ati.ttu.e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mailto:heimar@cc.ttu.ee" TargetMode="External"/><Relationship Id="rId4" Type="http://schemas.openxmlformats.org/officeDocument/2006/relationships/hyperlink" Target="mailto:viivi.jokk@ttu.e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Dünaamiline mälujaotus 2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214414" y="4972064"/>
            <a:ext cx="7929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DÜNAAMILISED ANDMESTRUKTUURID</a:t>
            </a:r>
            <a:endParaRPr kumimoji="0" lang="et-E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714357"/>
            <a:ext cx="6840761" cy="5054619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02" y="1"/>
            <a:ext cx="7853692" cy="1142984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Miks </a:t>
            </a:r>
            <a:r>
              <a:rPr lang="et-EE" sz="2800" b="1" dirty="0" smtClean="0">
                <a:solidFill>
                  <a:schemeClr val="tx1"/>
                </a:solidFill>
              </a:rPr>
              <a:t>on vaja dünaamilisi andmestruktuure?</a:t>
            </a:r>
            <a:endParaRPr lang="et-EE" sz="2800" b="1" i="1" dirty="0" smtClean="0">
              <a:solidFill>
                <a:schemeClr val="tx1"/>
              </a:solidFill>
            </a:endParaRPr>
          </a:p>
          <a:p>
            <a:endParaRPr lang="et-EE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5654" y="857232"/>
            <a:ext cx="73826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Oletame, et programmis on vaja kasutada massiive, mille </a:t>
            </a:r>
            <a:r>
              <a:rPr kumimoji="0" lang="et-EE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Arial" pitchFamily="34" charset="0"/>
                <a:ea typeface="Times New Roman" pitchFamily="18" charset="0"/>
              </a:rPr>
              <a:t>elementide (objektide) arv selgub aga 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Arial" pitchFamily="34" charset="0"/>
                <a:ea typeface="Times New Roman" pitchFamily="18" charset="0"/>
              </a:rPr>
              <a:t>alles programmi töö käigus.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et-EE" b="0" i="0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Lahendus:</a:t>
            </a:r>
            <a:endParaRPr kumimoji="0" lang="et-EE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Kui mingi (näiteks täisarvude) massiivi elementide arv N on programmi töö käigus mingil ajahetkel lõpuks selgunud, siis moodustame programmis massiivi dünaamilises mälus: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 *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massiiv = </a:t>
            </a:r>
            <a:r>
              <a:rPr kumimoji="0" lang="et-E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int[N];(</a:t>
            </a:r>
            <a:r>
              <a:rPr kumimoji="0" lang="et-E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delete</a:t>
            </a:r>
            <a:r>
              <a:rPr kumimoji="0" lang="et-E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t-E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vabastab mälu)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Plussid: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kasutame seda dünaamilist massiivi </a:t>
            </a:r>
            <a:r>
              <a:rPr kumimoji="0" lang="et-EE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täpselt sama moodi 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nagu „tavalist” massiivi (st nagu massiivi, mille elementide arv on teada juba programmi kompileerimisel) – näiteks:   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massiiv[k] = 123;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kui programmis selline massiiv pole enam vajalik, võime iga hetk vabastada selle jaoks reserveeritud mälu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 </a:t>
            </a:r>
            <a:r>
              <a:rPr kumimoji="0" lang="et-E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delete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massiiv;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Miinused: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programmi töö käigus </a:t>
            </a:r>
            <a:r>
              <a:rPr kumimoji="0" lang="et-EE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 võimatu </a:t>
            </a: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(ilma suuri „lisakulutusi” tegematta!) </a:t>
            </a:r>
            <a:r>
              <a:rPr kumimoji="0" lang="et-EE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muuta </a:t>
            </a:r>
            <a:r>
              <a:rPr kumimoji="0" lang="et-EE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elementide arvu</a:t>
            </a:r>
            <a:r>
              <a:rPr kumimoji="0" lang="et-EE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sellises massiivis </a:t>
            </a:r>
            <a:endParaRPr kumimoji="0" lang="et-EE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et-E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5" y="285739"/>
            <a:ext cx="7643866" cy="2500319"/>
          </a:xfrm>
        </p:spPr>
        <p:txBody>
          <a:bodyPr/>
          <a:lstStyle/>
          <a:p>
            <a:r>
              <a:rPr lang="et-EE" sz="2800" b="1" dirty="0" smtClean="0">
                <a:solidFill>
                  <a:srgbClr val="870042"/>
                </a:solidFill>
              </a:rPr>
              <a:t>Dünaamilised andmestruktuurid</a:t>
            </a:r>
            <a:r>
              <a:rPr lang="et-EE" sz="2800" dirty="0" smtClean="0">
                <a:solidFill>
                  <a:srgbClr val="870042"/>
                </a:solidFill>
              </a:rPr>
              <a:t> </a:t>
            </a:r>
            <a:endParaRPr lang="et-EE" sz="2800" dirty="0" smtClean="0">
              <a:solidFill>
                <a:srgbClr val="870042"/>
              </a:solidFill>
            </a:endParaRPr>
          </a:p>
          <a:p>
            <a:r>
              <a:rPr lang="et-EE" sz="2400" dirty="0" smtClean="0">
                <a:solidFill>
                  <a:schemeClr val="tx1"/>
                </a:solidFill>
              </a:rPr>
              <a:t>on </a:t>
            </a:r>
            <a:r>
              <a:rPr lang="et-EE" sz="2400" dirty="0" smtClean="0">
                <a:solidFill>
                  <a:schemeClr val="tx1"/>
                </a:solidFill>
              </a:rPr>
              <a:t>programmi osad, mis võimaldavad programmis luua ja kasutada andmeelementide kogumeid e. </a:t>
            </a:r>
            <a:r>
              <a:rPr lang="et-EE" sz="2400" b="1" dirty="0" smtClean="0">
                <a:solidFill>
                  <a:schemeClr val="tx1"/>
                </a:solidFill>
              </a:rPr>
              <a:t>konteinereid</a:t>
            </a:r>
            <a:r>
              <a:rPr lang="et-EE" sz="2400" dirty="0" smtClean="0">
                <a:solidFill>
                  <a:schemeClr val="tx1"/>
                </a:solidFill>
              </a:rPr>
              <a:t> (</a:t>
            </a:r>
            <a:r>
              <a:rPr lang="et-EE" sz="2400" i="1" dirty="0" smtClean="0">
                <a:solidFill>
                  <a:schemeClr val="tx1"/>
                </a:solidFill>
              </a:rPr>
              <a:t>containers</a:t>
            </a:r>
            <a:r>
              <a:rPr lang="et-EE" sz="2400" dirty="0" smtClean="0">
                <a:solidFill>
                  <a:schemeClr val="tx1"/>
                </a:solidFill>
              </a:rPr>
              <a:t>), kuhu saab programmi töö ajal nii lisada kui ka kõrvaldada mingit tüüpi andmeelemente (objekte).</a:t>
            </a:r>
            <a:endParaRPr lang="et-EE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4415" y="3073786"/>
            <a:ext cx="7786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Dünaamilised andmestruktuurid realiseeritakse arvuti dünaamilises mälus viitmuutujate (</a:t>
            </a:r>
            <a:r>
              <a:rPr lang="et-EE" sz="2400" i="1" dirty="0" smtClean="0"/>
              <a:t>pointers</a:t>
            </a:r>
            <a:r>
              <a:rPr lang="et-EE" sz="2400" dirty="0" smtClean="0"/>
              <a:t>) abil. Dünaamilised andmestruktuurid kujutavad endast erinevate </a:t>
            </a:r>
            <a:r>
              <a:rPr lang="et-EE" sz="2400" b="1" dirty="0" smtClean="0"/>
              <a:t>abstraktsete andmetüüpide</a:t>
            </a:r>
            <a:r>
              <a:rPr lang="et-EE" sz="2400" dirty="0" smtClean="0"/>
              <a:t> realisatsioone. </a:t>
            </a:r>
            <a:endParaRPr lang="et-E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4943315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Keerukuselt kõige lihtsam abstraktne andmestruktuur on </a:t>
            </a:r>
            <a:r>
              <a:rPr lang="et-EE" sz="2400" dirty="0" smtClean="0"/>
              <a:t>magasin- </a:t>
            </a:r>
            <a:r>
              <a:rPr lang="et-EE" sz="2400" dirty="0" smtClean="0"/>
              <a:t>e. pinu ( ingl. </a:t>
            </a:r>
            <a:r>
              <a:rPr lang="et-EE" sz="2400" dirty="0" smtClean="0">
                <a:hlinkClick r:id="rId2"/>
              </a:rPr>
              <a:t>Stack, LIFO - Last In, First Out</a:t>
            </a:r>
            <a:r>
              <a:rPr lang="et-EE" sz="2400" dirty="0" smtClean="0"/>
              <a:t> )</a:t>
            </a:r>
            <a:endParaRPr lang="et-EE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8429684" cy="720080"/>
          </a:xfrm>
        </p:spPr>
        <p:txBody>
          <a:bodyPr/>
          <a:lstStyle/>
          <a:p>
            <a:r>
              <a:rPr lang="et-EE" dirty="0" smtClean="0"/>
              <a:t>     </a:t>
            </a:r>
            <a:r>
              <a:rPr lang="et-EE" sz="2800" dirty="0" smtClean="0"/>
              <a:t>Mälu </a:t>
            </a:r>
            <a:r>
              <a:rPr lang="et-EE" sz="2800" dirty="0" smtClean="0"/>
              <a:t>dünaamiline eraldamine ja </a:t>
            </a:r>
            <a:r>
              <a:rPr lang="et-EE" sz="2800" dirty="0" smtClean="0"/>
              <a:t>vabastamine C</a:t>
            </a:r>
            <a:r>
              <a:rPr lang="et-EE" sz="1400" dirty="0" smtClean="0"/>
              <a:t>-s</a:t>
            </a:r>
            <a:endParaRPr lang="et-EE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728" y="1499607"/>
            <a:ext cx="700092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800" dirty="0" smtClean="0"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älu eraldamiseks ja vabastamiseks on olemas </a:t>
            </a:r>
            <a:r>
              <a:rPr kumimoji="0" lang="et-E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C-s</a:t>
            </a:r>
            <a:r>
              <a:rPr kumimoji="0" lang="et-EE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funktsioonid. N</a:t>
            </a:r>
            <a:r>
              <a:rPr kumimoji="0" lang="et-E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ad</a:t>
            </a:r>
            <a:r>
              <a:rPr kumimoji="0" lang="et-EE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ei</a:t>
            </a: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seotud konkreetse andmetüübiga, parameetrina tuleb näidata vajalik mälumaht baitides või  elemendi </a:t>
            </a:r>
            <a:r>
              <a:rPr kumimoji="0" lang="et-E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suurus</a:t>
            </a: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ja elementide arv</a:t>
            </a:r>
            <a:r>
              <a:rPr kumimoji="0" lang="et-E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void*	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calloc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(size_t, size_t);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void*	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malloc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(size_t);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void*	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realloc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(void*, size_t);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	</a:t>
            </a: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free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(void*);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936104"/>
          </a:xfrm>
        </p:spPr>
        <p:txBody>
          <a:bodyPr/>
          <a:lstStyle/>
          <a:p>
            <a:r>
              <a:rPr lang="et-EE" b="1" i="1" dirty="0" smtClean="0"/>
              <a:t> </a:t>
            </a:r>
            <a:r>
              <a:rPr lang="et-EE" b="1" dirty="0" smtClean="0"/>
              <a:t>Pinu kasutamine 1</a:t>
            </a:r>
            <a:r>
              <a:rPr lang="et-EE" dirty="0" smtClean="0"/>
              <a:t> </a:t>
            </a:r>
            <a:endParaRPr lang="et-EE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>
                <a:solidFill>
                  <a:srgbClr val="C00000"/>
                </a:solidFill>
              </a:rPr>
              <a:t>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357555" y="34502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800" dirty="0"/>
          </a:p>
        </p:txBody>
      </p:sp>
      <p:sp>
        <p:nvSpPr>
          <p:cNvPr id="9" name="Rectangle 8"/>
          <p:cNvSpPr/>
          <p:nvPr/>
        </p:nvSpPr>
        <p:spPr>
          <a:xfrm>
            <a:off x="1357290" y="1142984"/>
            <a:ext cx="7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#include &lt;stdio.h&gt;</a:t>
            </a:r>
          </a:p>
          <a:p>
            <a:r>
              <a:rPr lang="et-EE" sz="1400" dirty="0" smtClean="0"/>
              <a:t>#include &lt;string.h&gt;  /* for strlen() */</a:t>
            </a:r>
          </a:p>
          <a:p>
            <a:r>
              <a:rPr lang="et-EE" sz="1400" dirty="0" smtClean="0"/>
              <a:t>#include "stack.h"</a:t>
            </a:r>
          </a:p>
          <a:p>
            <a:r>
              <a:rPr lang="et-EE" sz="1400" dirty="0" smtClean="0"/>
              <a:t>#include &lt;stdlib.h&gt;  /* for dynamic allocation */</a:t>
            </a:r>
          </a:p>
          <a:p>
            <a:r>
              <a:rPr lang="et-EE" sz="1400" dirty="0" smtClean="0"/>
              <a:t> </a:t>
            </a:r>
            <a:r>
              <a:rPr lang="en-US" sz="1400" dirty="0" smtClean="0"/>
              <a:t> </a:t>
            </a:r>
            <a:r>
              <a:rPr lang="et-EE" sz="1400" dirty="0" smtClean="0"/>
              <a:t>// </a:t>
            </a:r>
            <a:r>
              <a:rPr lang="en-US" sz="1400" dirty="0" smtClean="0"/>
              <a:t>Author</a:t>
            </a:r>
            <a:r>
              <a:rPr lang="en-US" sz="1400" dirty="0" smtClean="0"/>
              <a:t>: Robert I. Pitts &lt;rip@cs.bu.edu&gt;</a:t>
            </a:r>
            <a:endParaRPr lang="et-EE" sz="1400" dirty="0" smtClean="0"/>
          </a:p>
          <a:p>
            <a:r>
              <a:rPr lang="et-EE" sz="1400" dirty="0" smtClean="0"/>
              <a:t>/************************ Funktsioonid </a:t>
            </a:r>
            <a:r>
              <a:rPr lang="et-EE" sz="1400" dirty="0" smtClean="0"/>
              <a:t>**********************/</a:t>
            </a:r>
            <a:endParaRPr lang="et-EE" dirty="0" smtClean="0"/>
          </a:p>
          <a:p>
            <a:r>
              <a:rPr lang="et-EE" dirty="0" smtClean="0"/>
              <a:t>void StackInit(stackT *stackP, int maxSize)</a:t>
            </a:r>
          </a:p>
          <a:p>
            <a:r>
              <a:rPr lang="et-EE" dirty="0" smtClean="0"/>
              <a:t>{stackElementT </a:t>
            </a:r>
            <a:r>
              <a:rPr lang="et-EE" dirty="0" smtClean="0"/>
              <a:t>*newContents;</a:t>
            </a:r>
          </a:p>
          <a:p>
            <a:r>
              <a:rPr lang="et-EE" dirty="0" smtClean="0"/>
              <a:t> </a:t>
            </a:r>
            <a:r>
              <a:rPr lang="et-EE" dirty="0" smtClean="0">
                <a:solidFill>
                  <a:srgbClr val="00B050"/>
                </a:solidFill>
              </a:rPr>
              <a:t>/* uus </a:t>
            </a:r>
            <a:r>
              <a:rPr lang="et-EE" dirty="0" smtClean="0">
                <a:solidFill>
                  <a:srgbClr val="00B050"/>
                </a:solidFill>
              </a:rPr>
              <a:t>element </a:t>
            </a:r>
            <a:r>
              <a:rPr lang="et-EE" dirty="0" smtClean="0">
                <a:solidFill>
                  <a:srgbClr val="00B050"/>
                </a:solidFill>
              </a:rPr>
              <a:t>*/</a:t>
            </a:r>
          </a:p>
          <a:p>
            <a:r>
              <a:rPr lang="et-EE" dirty="0" smtClean="0"/>
              <a:t>newContents </a:t>
            </a:r>
            <a:r>
              <a:rPr lang="et-EE" dirty="0" smtClean="0"/>
              <a:t>= (stackElementT *)</a:t>
            </a:r>
            <a:r>
              <a:rPr lang="et-EE" dirty="0" smtClean="0">
                <a:solidFill>
                  <a:srgbClr val="870042"/>
                </a:solidFill>
              </a:rPr>
              <a:t>malloc(</a:t>
            </a:r>
            <a:r>
              <a:rPr lang="et-EE" dirty="0" smtClean="0"/>
              <a:t>sizeof(stackElementT) * maxSize);</a:t>
            </a:r>
          </a:p>
          <a:p>
            <a:r>
              <a:rPr lang="et-EE" dirty="0" smtClean="0"/>
              <a:t>if </a:t>
            </a:r>
            <a:r>
              <a:rPr lang="et-EE" dirty="0" smtClean="0"/>
              <a:t>(newContents == NULL) {</a:t>
            </a:r>
          </a:p>
          <a:p>
            <a:r>
              <a:rPr lang="et-EE" dirty="0" smtClean="0"/>
              <a:t>    fprintf(stderr, "Ei ole piisavalt ruumi pinule\n");</a:t>
            </a:r>
          </a:p>
          <a:p>
            <a:r>
              <a:rPr lang="et-EE" dirty="0" smtClean="0"/>
              <a:t>    exit(1);  </a:t>
            </a:r>
            <a:r>
              <a:rPr lang="et-EE" dirty="0" smtClean="0">
                <a:solidFill>
                  <a:srgbClr val="00B050"/>
                </a:solidFill>
              </a:rPr>
              <a:t>/* Lahkun veateatega */</a:t>
            </a:r>
          </a:p>
          <a:p>
            <a:r>
              <a:rPr lang="et-EE" dirty="0" smtClean="0"/>
              <a:t>  }</a:t>
            </a:r>
          </a:p>
          <a:p>
            <a:endParaRPr lang="et-EE" dirty="0" smtClean="0"/>
          </a:p>
          <a:p>
            <a:r>
              <a:rPr lang="et-EE" dirty="0" smtClean="0"/>
              <a:t>  stackP-&gt;contents = newContents;</a:t>
            </a:r>
          </a:p>
          <a:p>
            <a:r>
              <a:rPr lang="et-EE" dirty="0" smtClean="0"/>
              <a:t>  stackP-&gt;maxSize = maxSize;</a:t>
            </a:r>
          </a:p>
          <a:p>
            <a:r>
              <a:rPr lang="et-EE" dirty="0" smtClean="0"/>
              <a:t>  stackP-&gt;top = -1;  </a:t>
            </a:r>
            <a:r>
              <a:rPr lang="et-EE" dirty="0" smtClean="0">
                <a:solidFill>
                  <a:srgbClr val="00B050"/>
                </a:solidFill>
              </a:rPr>
              <a:t>/* tyhi </a:t>
            </a:r>
            <a:r>
              <a:rPr lang="et-EE" dirty="0" smtClean="0">
                <a:solidFill>
                  <a:srgbClr val="00B050"/>
                </a:solidFill>
              </a:rPr>
              <a:t> pinu*/</a:t>
            </a:r>
            <a:endParaRPr lang="et-EE" dirty="0" smtClean="0">
              <a:solidFill>
                <a:srgbClr val="00B050"/>
              </a:solidFill>
            </a:endParaRPr>
          </a:p>
          <a:p>
            <a:r>
              <a:rPr lang="et-EE" dirty="0" smtClean="0"/>
              <a:t>}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936104"/>
          </a:xfrm>
        </p:spPr>
        <p:txBody>
          <a:bodyPr/>
          <a:lstStyle/>
          <a:p>
            <a:r>
              <a:rPr lang="et-EE" b="1" i="1" dirty="0" smtClean="0"/>
              <a:t> </a:t>
            </a:r>
            <a:r>
              <a:rPr lang="et-EE" b="1" dirty="0" smtClean="0"/>
              <a:t>Pinu kasutamine 2</a:t>
            </a:r>
            <a:r>
              <a:rPr lang="et-EE" dirty="0" smtClean="0"/>
              <a:t> </a:t>
            </a:r>
            <a:endParaRPr lang="et-EE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t-EE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void </a:t>
            </a:r>
            <a:r>
              <a:rPr lang="et-EE" dirty="0" smtClean="0"/>
              <a:t>StackDestroy(stackT *stackP)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{</a:t>
            </a:r>
            <a:r>
              <a:rPr lang="et-EE" dirty="0" smtClean="0">
                <a:solidFill>
                  <a:srgbClr val="00B050"/>
                </a:solidFill>
              </a:rPr>
              <a:t>/* </a:t>
            </a:r>
            <a:r>
              <a:rPr lang="et-EE" dirty="0" smtClean="0">
                <a:solidFill>
                  <a:srgbClr val="00B050"/>
                </a:solidFill>
              </a:rPr>
              <a:t>massiivi kaotamine 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 </a:t>
            </a:r>
            <a:r>
              <a:rPr lang="et-EE" sz="2000" dirty="0" smtClean="0">
                <a:solidFill>
                  <a:srgbClr val="870042"/>
                </a:solidFill>
              </a:rPr>
              <a:t>free</a:t>
            </a:r>
            <a:r>
              <a:rPr lang="et-EE" sz="2000" dirty="0" smtClean="0"/>
              <a:t>(stackP-&gt;contents</a:t>
            </a:r>
            <a:r>
              <a:rPr lang="et-EE" sz="2000" dirty="0" smtClean="0"/>
              <a:t>);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 stackP-&gt;contents = NULL;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 stackP-&gt;maxSize =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 stackP-&gt;top = -1;  </a:t>
            </a:r>
            <a:r>
              <a:rPr lang="et-EE" sz="2000" dirty="0" smtClean="0">
                <a:solidFill>
                  <a:srgbClr val="00B050"/>
                </a:solidFill>
              </a:rPr>
              <a:t>/* tyhi*/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}</a:t>
            </a:r>
            <a:endParaRPr lang="et-EE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void StackPush(stackT *stackP, stackElementT element)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</a:t>
            </a:r>
            <a:r>
              <a:rPr lang="et-EE" sz="2000" dirty="0" smtClean="0"/>
              <a:t>if (StackIsFull(stackP))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   fprintf(stderr, "Ei saa elemente panna pinusse - on täis\n");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   exit(1);</a:t>
            </a:r>
            <a:r>
              <a:rPr lang="et-EE" dirty="0" smtClean="0"/>
              <a:t>  </a:t>
            </a:r>
            <a:r>
              <a:rPr lang="et-EE" dirty="0" smtClean="0">
                <a:solidFill>
                  <a:srgbClr val="00B050"/>
                </a:solidFill>
              </a:rPr>
              <a:t>/* Lahkun veateatega 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>
                <a:solidFill>
                  <a:srgbClr val="00B050"/>
                </a:solidFill>
              </a:rPr>
              <a:t> </a:t>
            </a:r>
            <a:r>
              <a:rPr lang="et-EE" dirty="0" smtClean="0">
                <a:solidFill>
                  <a:srgbClr val="00B050"/>
                </a:solidFill>
              </a:rPr>
              <a:t>/* Panen elemendi pinusse,massiivi 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 </a:t>
            </a:r>
            <a:r>
              <a:rPr lang="et-EE" sz="2000" dirty="0" smtClean="0"/>
              <a:t>stackP-&gt;contents[++stackP-&gt;top] = element;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}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357555" y="34502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800" dirty="0"/>
          </a:p>
        </p:txBody>
      </p:sp>
      <p:sp>
        <p:nvSpPr>
          <p:cNvPr id="9" name="Rectangle 8"/>
          <p:cNvSpPr/>
          <p:nvPr/>
        </p:nvSpPr>
        <p:spPr>
          <a:xfrm>
            <a:off x="1357290" y="1142984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936104"/>
          </a:xfrm>
        </p:spPr>
        <p:txBody>
          <a:bodyPr/>
          <a:lstStyle/>
          <a:p>
            <a:r>
              <a:rPr lang="et-EE" b="1" i="1" dirty="0" smtClean="0"/>
              <a:t> </a:t>
            </a:r>
            <a:r>
              <a:rPr lang="et-EE" b="1" dirty="0" smtClean="0"/>
              <a:t>Pinu kasutamine 3</a:t>
            </a:r>
            <a:r>
              <a:rPr lang="et-EE" dirty="0" smtClean="0"/>
              <a:t>  </a:t>
            </a:r>
            <a:endParaRPr lang="et-EE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t-EE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stackElementT </a:t>
            </a:r>
            <a:r>
              <a:rPr lang="et-EE" sz="1600" dirty="0" smtClean="0"/>
              <a:t>StackPop(stackT *stackP)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{if </a:t>
            </a:r>
            <a:r>
              <a:rPr lang="et-EE" sz="1600" dirty="0" smtClean="0"/>
              <a:t>(StackIsEmpty(stackP))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    fprintf(stderr, "Ei saa elemente pinust votta - on tyhi\n");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    exit(1</a:t>
            </a:r>
            <a:r>
              <a:rPr lang="et-EE" sz="1600" dirty="0" smtClean="0">
                <a:solidFill>
                  <a:srgbClr val="00B050"/>
                </a:solidFill>
              </a:rPr>
              <a:t>);  /*  Lahkun,vea teade </a:t>
            </a:r>
            <a:r>
              <a:rPr lang="et-EE" sz="1600" dirty="0" smtClean="0">
                <a:solidFill>
                  <a:srgbClr val="00B050"/>
                </a:solidFill>
              </a:rPr>
              <a:t>*/</a:t>
            </a:r>
            <a:r>
              <a:rPr lang="et-EE" sz="1600" dirty="0" smtClean="0"/>
              <a:t>}</a:t>
            </a:r>
            <a:endParaRPr lang="et-EE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  return stackP-&gt;contents[stackP-&gt;top--];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}</a:t>
            </a:r>
            <a:endParaRPr lang="et-EE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int StackIsEmpty(stackT *stackP)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{ </a:t>
            </a:r>
            <a:r>
              <a:rPr lang="et-EE" sz="1600" dirty="0" smtClean="0"/>
              <a:t>return stackP-&gt;top &lt; 0</a:t>
            </a:r>
            <a:r>
              <a:rPr lang="et-EE" sz="1600" dirty="0" smtClean="0"/>
              <a:t>;}</a:t>
            </a:r>
            <a:endParaRPr lang="et-EE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int StackIsFull(stackT *stackP)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{return </a:t>
            </a:r>
            <a:r>
              <a:rPr lang="et-EE" sz="1600" dirty="0" smtClean="0"/>
              <a:t>stackP-&gt;top &gt;= stackP-&gt;maxSize - 1</a:t>
            </a:r>
            <a:r>
              <a:rPr lang="et-EE" sz="1600" dirty="0" smtClean="0"/>
              <a:t>;}</a:t>
            </a:r>
            <a:endParaRPr lang="et-EE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/************************ Peaprogramm **********************/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int main(void)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stackT stack;    </a:t>
            </a:r>
            <a:r>
              <a:rPr lang="et-EE" dirty="0" smtClean="0">
                <a:solidFill>
                  <a:srgbClr val="00B050"/>
                </a:solidFill>
              </a:rPr>
              <a:t>/* pinu symbolitele,stringile 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char str[101];   </a:t>
            </a:r>
            <a:r>
              <a:rPr lang="et-EE" dirty="0" smtClean="0">
                <a:solidFill>
                  <a:srgbClr val="00B050"/>
                </a:solidFill>
              </a:rPr>
              <a:t>/* kasutaja strigile muutuja kirjeldus 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>
                <a:solidFill>
                  <a:srgbClr val="00B050"/>
                </a:solidFill>
              </a:rPr>
              <a:t>//viit </a:t>
            </a:r>
            <a:r>
              <a:rPr lang="et-EE" dirty="0" smtClean="0">
                <a:solidFill>
                  <a:srgbClr val="00B050"/>
                </a:solidFill>
              </a:rPr>
              <a:t>strigis </a:t>
            </a:r>
            <a:r>
              <a:rPr lang="et-EE" dirty="0" smtClean="0">
                <a:solidFill>
                  <a:srgbClr val="00B050"/>
                </a:solidFill>
              </a:rPr>
              <a:t>liikumiseks,stringi </a:t>
            </a:r>
            <a:r>
              <a:rPr lang="et-EE" dirty="0" smtClean="0">
                <a:solidFill>
                  <a:srgbClr val="00B050"/>
                </a:solidFill>
              </a:rPr>
              <a:t>sisestus* mitte rohkem kui 100 </a:t>
            </a:r>
            <a:r>
              <a:rPr lang="et-EE" dirty="0" smtClean="0">
                <a:solidFill>
                  <a:srgbClr val="00B050"/>
                </a:solidFill>
              </a:rPr>
              <a:t>symbolit </a:t>
            </a:r>
            <a:endParaRPr lang="et-EE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</a:t>
            </a:r>
            <a:r>
              <a:rPr lang="et-EE" dirty="0" smtClean="0"/>
              <a:t>char *traverse; </a:t>
            </a:r>
            <a:r>
              <a:rPr lang="et-EE" dirty="0" smtClean="0"/>
              <a:t>printf</a:t>
            </a:r>
            <a:r>
              <a:rPr lang="et-EE" dirty="0" smtClean="0"/>
              <a:t>("Sisesta string: </a:t>
            </a:r>
            <a:r>
              <a:rPr lang="et-EE" dirty="0" smtClean="0"/>
              <a:t>");</a:t>
            </a:r>
            <a:endParaRPr lang="et-EE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gets(str);  </a:t>
            </a:r>
            <a:r>
              <a:rPr lang="et-EE" dirty="0" smtClean="0">
                <a:solidFill>
                  <a:srgbClr val="00B050"/>
                </a:solidFill>
              </a:rPr>
              <a:t>/* loe rida </a:t>
            </a:r>
            <a:r>
              <a:rPr lang="et-EE" dirty="0" smtClean="0">
                <a:solidFill>
                  <a:srgbClr val="00B050"/>
                </a:solidFill>
              </a:rPr>
              <a:t>*/</a:t>
            </a:r>
            <a:endParaRPr lang="et-EE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</a:t>
            </a:r>
            <a:r>
              <a:rPr lang="et-EE" dirty="0" smtClean="0">
                <a:solidFill>
                  <a:srgbClr val="00B050"/>
                </a:solidFill>
              </a:rPr>
              <a:t>/* </a:t>
            </a:r>
            <a:r>
              <a:rPr lang="et-EE" dirty="0" smtClean="0">
                <a:solidFill>
                  <a:srgbClr val="00B050"/>
                </a:solidFill>
              </a:rPr>
              <a:t>Initializeeri pinu ja seda piisavalt suurena</a:t>
            </a:r>
            <a:r>
              <a:rPr lang="et-EE" dirty="0" smtClean="0">
                <a:solidFill>
                  <a:srgbClr val="00B050"/>
                </a:solidFill>
              </a:rPr>
              <a:t>. </a:t>
            </a:r>
            <a:r>
              <a:rPr lang="et-EE" dirty="0" smtClean="0">
                <a:solidFill>
                  <a:srgbClr val="00B050"/>
                </a:solidFill>
              </a:rPr>
              <a:t>*/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dirty="0" smtClean="0"/>
              <a:t>  StackInit(&amp;stack, strlen(str));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357555" y="34502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800" dirty="0"/>
          </a:p>
        </p:txBody>
      </p:sp>
      <p:sp>
        <p:nvSpPr>
          <p:cNvPr id="9" name="Rectangle 8"/>
          <p:cNvSpPr/>
          <p:nvPr/>
        </p:nvSpPr>
        <p:spPr>
          <a:xfrm>
            <a:off x="1357290" y="1142984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936104"/>
          </a:xfrm>
        </p:spPr>
        <p:txBody>
          <a:bodyPr/>
          <a:lstStyle/>
          <a:p>
            <a:r>
              <a:rPr lang="et-EE" b="1" i="1" dirty="0" smtClean="0"/>
              <a:t> </a:t>
            </a:r>
            <a:r>
              <a:rPr lang="et-EE" b="1" dirty="0" smtClean="0"/>
              <a:t>Pinu kasutamine 4</a:t>
            </a:r>
            <a:r>
              <a:rPr lang="et-EE" dirty="0" smtClean="0"/>
              <a:t>  </a:t>
            </a:r>
            <a:endParaRPr lang="et-EE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t-EE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1600" dirty="0" smtClean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357555" y="34502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800" dirty="0"/>
          </a:p>
        </p:txBody>
      </p:sp>
      <p:sp>
        <p:nvSpPr>
          <p:cNvPr id="9" name="Rectangle 8"/>
          <p:cNvSpPr/>
          <p:nvPr/>
        </p:nvSpPr>
        <p:spPr>
          <a:xfrm>
            <a:off x="1357290" y="1142984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/>
              <a:t> </a:t>
            </a:r>
            <a:endParaRPr lang="et-EE" dirty="0"/>
          </a:p>
        </p:txBody>
      </p:sp>
      <p:sp>
        <p:nvSpPr>
          <p:cNvPr id="10" name="Rectangle 9"/>
          <p:cNvSpPr/>
          <p:nvPr/>
        </p:nvSpPr>
        <p:spPr>
          <a:xfrm>
            <a:off x="1359602" y="1216114"/>
            <a:ext cx="7427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smtClean="0">
                <a:solidFill>
                  <a:srgbClr val="00B050"/>
                </a:solidFill>
              </a:rPr>
              <a:t>//Liigu </a:t>
            </a:r>
            <a:r>
              <a:rPr lang="et-EE" sz="2400" dirty="0" smtClean="0">
                <a:solidFill>
                  <a:srgbClr val="00B050"/>
                </a:solidFill>
              </a:rPr>
              <a:t>strigi pidi ja aseta iga symbol </a:t>
            </a:r>
            <a:r>
              <a:rPr lang="et-EE" sz="2400" dirty="0" smtClean="0">
                <a:solidFill>
                  <a:srgbClr val="00B050"/>
                </a:solidFill>
              </a:rPr>
              <a:t>pinusse</a:t>
            </a:r>
            <a:endParaRPr lang="et-EE" sz="2400" dirty="0" smtClean="0">
              <a:solidFill>
                <a:srgbClr val="00B050"/>
              </a:solidFill>
            </a:endParaRPr>
          </a:p>
          <a:p>
            <a:r>
              <a:rPr lang="et-EE" sz="2400" dirty="0" smtClean="0"/>
              <a:t>  for (traverse = str; *traverse != '\0'; traverse++) {</a:t>
            </a:r>
          </a:p>
          <a:p>
            <a:r>
              <a:rPr lang="et-EE" sz="2400" dirty="0" smtClean="0"/>
              <a:t>    StackPush(&amp;stack, *traverse);</a:t>
            </a:r>
          </a:p>
          <a:p>
            <a:r>
              <a:rPr lang="et-EE" sz="2400" dirty="0" smtClean="0"/>
              <a:t>    printf("%c", *traverse);</a:t>
            </a:r>
          </a:p>
          <a:p>
            <a:r>
              <a:rPr lang="et-EE" sz="2400" dirty="0" smtClean="0"/>
              <a:t>    printf("\n</a:t>
            </a:r>
            <a:r>
              <a:rPr lang="et-EE" sz="2400" dirty="0" smtClean="0"/>
              <a:t>"); </a:t>
            </a:r>
            <a:r>
              <a:rPr lang="et-EE" sz="2400" dirty="0" smtClean="0">
                <a:solidFill>
                  <a:srgbClr val="00B050"/>
                </a:solidFill>
              </a:rPr>
              <a:t>/*pinusse tulekud*/ </a:t>
            </a:r>
          </a:p>
          <a:p>
            <a:r>
              <a:rPr lang="et-EE" sz="2400" dirty="0" smtClean="0"/>
              <a:t>  </a:t>
            </a:r>
            <a:r>
              <a:rPr lang="et-EE" sz="2400" dirty="0" smtClean="0"/>
              <a:t>} </a:t>
            </a:r>
            <a:r>
              <a:rPr lang="et-EE" sz="2400" dirty="0" smtClean="0">
                <a:solidFill>
                  <a:srgbClr val="00B050"/>
                </a:solidFill>
              </a:rPr>
              <a:t>/*Vota </a:t>
            </a:r>
            <a:r>
              <a:rPr lang="et-EE" sz="2400" dirty="0" smtClean="0">
                <a:solidFill>
                  <a:srgbClr val="00B050"/>
                </a:solidFill>
              </a:rPr>
              <a:t>iga symbol pinust ja </a:t>
            </a:r>
            <a:r>
              <a:rPr lang="et-EE" sz="2400" dirty="0" smtClean="0">
                <a:solidFill>
                  <a:srgbClr val="00B050"/>
                </a:solidFill>
              </a:rPr>
              <a:t>prindi*/</a:t>
            </a:r>
            <a:endParaRPr lang="et-EE" sz="2400" dirty="0" smtClean="0">
              <a:solidFill>
                <a:srgbClr val="00B050"/>
              </a:solidFill>
            </a:endParaRPr>
          </a:p>
          <a:p>
            <a:r>
              <a:rPr lang="et-EE" sz="2400" dirty="0" smtClean="0"/>
              <a:t>   </a:t>
            </a:r>
            <a:r>
              <a:rPr lang="et-EE" sz="2400" dirty="0" smtClean="0"/>
              <a:t>printf</a:t>
            </a:r>
            <a:r>
              <a:rPr lang="et-EE" sz="2400" dirty="0" smtClean="0"/>
              <a:t>("\nPinust  valjastatud symbolid: ");</a:t>
            </a:r>
          </a:p>
          <a:p>
            <a:r>
              <a:rPr lang="et-EE" sz="2400" dirty="0" smtClean="0"/>
              <a:t> </a:t>
            </a:r>
            <a:r>
              <a:rPr lang="et-EE" sz="2400" dirty="0" smtClean="0"/>
              <a:t>while (!StackIsEmpty(&amp;stack)) {</a:t>
            </a:r>
          </a:p>
          <a:p>
            <a:r>
              <a:rPr lang="et-EE" sz="2400" dirty="0" smtClean="0"/>
              <a:t>    printf("%c", StackPop(&amp;stack));</a:t>
            </a:r>
          </a:p>
          <a:p>
            <a:r>
              <a:rPr lang="et-EE" sz="2400" dirty="0" smtClean="0"/>
              <a:t>  }</a:t>
            </a:r>
          </a:p>
          <a:p>
            <a:r>
              <a:rPr lang="et-EE" sz="2400" dirty="0" smtClean="0"/>
              <a:t>printf</a:t>
            </a:r>
            <a:r>
              <a:rPr lang="et-EE" sz="2400" dirty="0" smtClean="0"/>
              <a:t>("\n");</a:t>
            </a:r>
          </a:p>
          <a:p>
            <a:r>
              <a:rPr lang="et-EE" sz="2400" dirty="0" smtClean="0"/>
              <a:t>StackDestroy</a:t>
            </a:r>
            <a:r>
              <a:rPr lang="et-EE" sz="2400" dirty="0" smtClean="0"/>
              <a:t>(&amp;stack);</a:t>
            </a:r>
          </a:p>
          <a:p>
            <a:r>
              <a:rPr lang="et-EE" sz="2400" dirty="0" smtClean="0"/>
              <a:t>  </a:t>
            </a:r>
            <a:r>
              <a:rPr lang="et-EE" sz="2400" dirty="0" smtClean="0"/>
              <a:t>getchar</a:t>
            </a:r>
            <a:r>
              <a:rPr lang="et-EE" sz="2400" dirty="0" smtClean="0"/>
              <a:t>();</a:t>
            </a:r>
          </a:p>
          <a:p>
            <a:r>
              <a:rPr lang="et-EE" sz="2400" dirty="0" smtClean="0"/>
              <a:t>  return 0;</a:t>
            </a:r>
          </a:p>
          <a:p>
            <a:r>
              <a:rPr lang="et-EE" sz="2400" dirty="0" smtClean="0"/>
              <a:t>}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Programmi töö tulemus (DEBUG=0)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1"/>
            <a:ext cx="7141965" cy="544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13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990600"/>
            <a:ext cx="7215238" cy="5105400"/>
          </a:xfrm>
        </p:spPr>
        <p:txBody>
          <a:bodyPr/>
          <a:lstStyle/>
          <a:p>
            <a:pPr>
              <a:buFontTx/>
              <a:buNone/>
            </a:pPr>
            <a:r>
              <a:rPr lang="et-EE" sz="20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t-EE" sz="2000" i="1" dirty="0" smtClean="0">
                <a:solidFill>
                  <a:srgbClr val="0000FF"/>
                </a:solidFill>
                <a:cs typeface="Times New Roman" pitchFamily="18" charset="0"/>
              </a:rPr>
              <a:t>#include &lt;stdio.h&gt;</a:t>
            </a:r>
          </a:p>
          <a:p>
            <a:pPr>
              <a:buFontTx/>
              <a:buNone/>
            </a:pPr>
            <a:r>
              <a:rPr lang="et-EE" sz="2000" i="1" dirty="0" smtClean="0">
                <a:solidFill>
                  <a:srgbClr val="0000FF"/>
                </a:solidFill>
                <a:cs typeface="Times New Roman" pitchFamily="18" charset="0"/>
              </a:rPr>
              <a:t>#include &lt;stdlib.h&gt;</a:t>
            </a:r>
          </a:p>
          <a:p>
            <a:pPr>
              <a:buFontTx/>
              <a:buNone/>
            </a:pPr>
            <a:r>
              <a:rPr lang="et-EE" sz="2000" i="1" dirty="0" smtClean="0">
                <a:solidFill>
                  <a:srgbClr val="0000FF"/>
                </a:solidFill>
                <a:cs typeface="Times New Roman" pitchFamily="18" charset="0"/>
              </a:rPr>
              <a:t>#include &lt;string.h&gt;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int main(void)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{ FILE *f = fopen("alg.txt", "r"); //avame faili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  int pos = 0, max = 100,tt; //pos on positsioon, max esialgne suurus  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  char *sisu = (char *) </a:t>
            </a:r>
            <a:r>
              <a:rPr lang="et-EE" i="1" dirty="0" smtClean="0">
                <a:solidFill>
                  <a:srgbClr val="870042"/>
                </a:solidFill>
                <a:cs typeface="Times New Roman" pitchFamily="18" charset="0"/>
              </a:rPr>
              <a:t>malloc</a:t>
            </a:r>
            <a:r>
              <a:rPr lang="et-EE" i="1" dirty="0" smtClean="0">
                <a:cs typeface="Times New Roman" pitchFamily="18" charset="0"/>
              </a:rPr>
              <a:t>(max); //eraldame mälu 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  char *sisu2; //abimuutuja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  if (sisu == NULL) //mälueraldamine ebaõnnestus :(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    return 0;</a:t>
            </a:r>
          </a:p>
          <a:p>
            <a:pPr>
              <a:buFontTx/>
              <a:buNone/>
            </a:pPr>
            <a:r>
              <a:rPr lang="et-EE" i="1" dirty="0" smtClean="0">
                <a:cs typeface="Times New Roman" pitchFamily="18" charset="0"/>
              </a:rPr>
              <a:t>  int c; //abimuutuja ühe tähe hoidmiseks</a:t>
            </a:r>
            <a:endParaRPr lang="et-EE" i="1" dirty="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1680" y="406266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406266"/>
            <a:ext cx="630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Piisava mälu eraldamine tekstile 1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 smtClean="0"/>
              <a:t>Programmeerimine II IAG0582</a:t>
            </a:r>
          </a:p>
          <a:p>
            <a:pPr algn="ctr"/>
            <a:r>
              <a:rPr lang="et-EE" sz="1400" dirty="0" smtClean="0"/>
              <a:t>(</a:t>
            </a:r>
            <a:r>
              <a:rPr lang="et-EE" dirty="0" smtClean="0"/>
              <a:t>keele C kasutamine algoritmide realiseerimisel)</a:t>
            </a:r>
          </a:p>
          <a:p>
            <a:pPr algn="ctr"/>
            <a:r>
              <a:rPr lang="et-EE" dirty="0" smtClean="0"/>
              <a:t>III </a:t>
            </a:r>
            <a:r>
              <a:rPr lang="et-EE" dirty="0" smtClean="0"/>
              <a:t>moodul</a:t>
            </a:r>
          </a:p>
          <a:p>
            <a:pPr algn="ctr"/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600" dirty="0" smtClean="0">
                <a:hlinkClick r:id="rId2"/>
              </a:rPr>
              <a:t>viis@ati.ttu.ee</a:t>
            </a:r>
            <a:r>
              <a:rPr lang="et-EE" sz="1600" dirty="0" smtClean="0"/>
              <a:t>, Margit Aarna </a:t>
            </a:r>
            <a:r>
              <a:rPr lang="et-EE" sz="1600" dirty="0" smtClean="0">
                <a:hlinkClick r:id="rId3"/>
              </a:rPr>
              <a:t>margit@pld.ttu.ee</a:t>
            </a:r>
            <a:r>
              <a:rPr lang="et-EE" sz="1600" dirty="0" smtClean="0"/>
              <a:t>,</a:t>
            </a:r>
          </a:p>
          <a:p>
            <a:pPr algn="ctr"/>
            <a:r>
              <a:rPr lang="et-EE" sz="1600" dirty="0" smtClean="0"/>
              <a:t> Viivi Jokk  </a:t>
            </a:r>
            <a:r>
              <a:rPr lang="et-EE" sz="1600" dirty="0" smtClean="0">
                <a:hlinkClick r:id="rId4"/>
              </a:rPr>
              <a:t>viivi.jokk@ttu.ee</a:t>
            </a:r>
            <a:r>
              <a:rPr lang="et-EE" sz="1600" dirty="0" smtClean="0"/>
              <a:t> , Heimar Veske </a:t>
            </a:r>
            <a:r>
              <a:rPr lang="et-EE" sz="1600" dirty="0" smtClean="0">
                <a:hlinkClick r:id="rId5"/>
              </a:rPr>
              <a:t>heimar@cc.ttu.ee</a:t>
            </a:r>
            <a:endParaRPr lang="et-EE" sz="1600" dirty="0" smtClean="0"/>
          </a:p>
          <a:p>
            <a:pPr algn="ctr"/>
            <a:endParaRPr lang="et-EE" dirty="0" smtClean="0"/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2012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46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990600"/>
            <a:ext cx="7215238" cy="5105400"/>
          </a:xfrm>
        </p:spPr>
        <p:txBody>
          <a:bodyPr/>
          <a:lstStyle/>
          <a:p>
            <a:pPr>
              <a:buFontTx/>
              <a:buNone/>
            </a:pPr>
            <a:r>
              <a:rPr lang="et-EE" sz="20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8880" y="5949280"/>
            <a:ext cx="9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7" name="Rectangle 6"/>
          <p:cNvSpPr/>
          <p:nvPr/>
        </p:nvSpPr>
        <p:spPr>
          <a:xfrm>
            <a:off x="1428728" y="636703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>
          <a:xfrm>
            <a:off x="1428728" y="1126886"/>
            <a:ext cx="6874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/>
              <a:t>while( !feof(f)) //kuniks failis on andmeid</a:t>
            </a:r>
          </a:p>
          <a:p>
            <a:r>
              <a:rPr lang="et-EE" sz="2000" dirty="0" smtClean="0"/>
              <a:t>  </a:t>
            </a:r>
            <a:r>
              <a:rPr lang="et-EE" sz="2000" dirty="0" smtClean="0"/>
              <a:t>{c </a:t>
            </a:r>
            <a:r>
              <a:rPr lang="et-EE" sz="2000" dirty="0" smtClean="0"/>
              <a:t>= fgetc(f); //loeme ühe tähe</a:t>
            </a:r>
          </a:p>
          <a:p>
            <a:r>
              <a:rPr lang="et-EE" sz="2000" dirty="0" smtClean="0"/>
              <a:t>    if (c != EOF) //kui see täht pole faililõpu tunnus</a:t>
            </a:r>
          </a:p>
          <a:p>
            <a:r>
              <a:rPr lang="et-EE" sz="2000" dirty="0" smtClean="0"/>
              <a:t>    </a:t>
            </a:r>
            <a:r>
              <a:rPr lang="et-EE" sz="2000" dirty="0" smtClean="0"/>
              <a:t>{ </a:t>
            </a:r>
            <a:r>
              <a:rPr lang="et-EE" sz="2000" dirty="0" smtClean="0"/>
              <a:t>sisu[pos] = c; //siis lisame selle</a:t>
            </a:r>
          </a:p>
          <a:p>
            <a:r>
              <a:rPr lang="et-EE" sz="2000" dirty="0" smtClean="0"/>
              <a:t>      pos++;</a:t>
            </a:r>
          </a:p>
          <a:p>
            <a:r>
              <a:rPr lang="et-EE" sz="2000" dirty="0" smtClean="0"/>
              <a:t>      if (pos == max) //oleme oma puhvri täitnud</a:t>
            </a:r>
          </a:p>
          <a:p>
            <a:r>
              <a:rPr lang="et-EE" sz="2000" dirty="0" smtClean="0"/>
              <a:t>      </a:t>
            </a:r>
            <a:r>
              <a:rPr lang="et-EE" sz="2000" dirty="0" smtClean="0"/>
              <a:t>{ </a:t>
            </a:r>
            <a:r>
              <a:rPr lang="et-EE" sz="2000" dirty="0" smtClean="0"/>
              <a:t>max = max * 2; //suurendame puhvrit 2 korda</a:t>
            </a:r>
          </a:p>
          <a:p>
            <a:r>
              <a:rPr lang="et-EE" sz="2000" dirty="0" smtClean="0"/>
              <a:t>    sisu2 = (char *) </a:t>
            </a:r>
            <a:r>
              <a:rPr lang="et-EE" sz="2000" dirty="0" smtClean="0">
                <a:solidFill>
                  <a:srgbClr val="870042"/>
                </a:solidFill>
              </a:rPr>
              <a:t>realloc</a:t>
            </a:r>
            <a:r>
              <a:rPr lang="et-EE" sz="2000" dirty="0" smtClean="0"/>
              <a:t>(sisu, max); </a:t>
            </a:r>
            <a:r>
              <a:rPr lang="et-EE" sz="1400" dirty="0" smtClean="0"/>
              <a:t>//eraldame mälu abimuutujale</a:t>
            </a:r>
          </a:p>
          <a:p>
            <a:r>
              <a:rPr lang="et-EE" sz="2000" dirty="0" smtClean="0"/>
              <a:t>    if (sisu2 == NULL) //kui see ebaõnnestub</a:t>
            </a:r>
          </a:p>
          <a:p>
            <a:r>
              <a:rPr lang="et-EE" sz="2000" dirty="0" smtClean="0"/>
              <a:t>    </a:t>
            </a:r>
            <a:r>
              <a:rPr lang="et-EE" sz="2000" dirty="0" smtClean="0"/>
              <a:t>{</a:t>
            </a:r>
            <a:r>
              <a:rPr lang="et-EE" sz="2000" dirty="0" smtClean="0">
                <a:solidFill>
                  <a:srgbClr val="870042"/>
                </a:solidFill>
              </a:rPr>
              <a:t>free</a:t>
            </a:r>
            <a:r>
              <a:rPr lang="et-EE" sz="2000" dirty="0" smtClean="0"/>
              <a:t>(sisu</a:t>
            </a:r>
            <a:r>
              <a:rPr lang="et-EE" sz="2000" dirty="0" smtClean="0"/>
              <a:t>); //siis vabastame puhvrile eraldatud mälu</a:t>
            </a:r>
          </a:p>
          <a:p>
            <a:r>
              <a:rPr lang="et-EE" sz="2000" dirty="0" smtClean="0"/>
              <a:t>      return 0; //ja väljume programmist</a:t>
            </a:r>
          </a:p>
          <a:p>
            <a:r>
              <a:rPr lang="et-EE" sz="2000" dirty="0" smtClean="0"/>
              <a:t>    }else //muul juhul</a:t>
            </a:r>
          </a:p>
          <a:p>
            <a:r>
              <a:rPr lang="et-EE" sz="2000" dirty="0" smtClean="0"/>
              <a:t>      sisu = sisu2; //puhver saab abimuutuja väärtuse</a:t>
            </a:r>
          </a:p>
          <a:p>
            <a:r>
              <a:rPr lang="et-EE" sz="2000" dirty="0" smtClean="0"/>
              <a:t>    printf("%d %p\n", max, sisu); </a:t>
            </a:r>
            <a:r>
              <a:rPr lang="et-EE" sz="1200" dirty="0" smtClean="0"/>
              <a:t>//trükime puhvri suuruse ja mäluaadressi</a:t>
            </a:r>
          </a:p>
          <a:p>
            <a:r>
              <a:rPr lang="et-EE" sz="2000" dirty="0" smtClean="0"/>
              <a:t>      </a:t>
            </a:r>
            <a:r>
              <a:rPr lang="et-EE" sz="2000" dirty="0" smtClean="0"/>
              <a:t>}}}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14414" y="357166"/>
            <a:ext cx="7088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/>
              <a:t>Piisava mälu eraldamine tekstile </a:t>
            </a:r>
            <a:r>
              <a:rPr lang="et-EE" sz="2800" dirty="0" smtClean="0"/>
              <a:t>2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785794"/>
            <a:ext cx="7215238" cy="5095892"/>
          </a:xfrm>
        </p:spPr>
        <p:txBody>
          <a:bodyPr/>
          <a:lstStyle/>
          <a:p>
            <a:pPr>
              <a:buFontTx/>
              <a:buNone/>
            </a:pPr>
            <a:endParaRPr lang="et-EE" sz="1800" i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t-EE" sz="18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GB" dirty="0" err="1" smtClean="0"/>
              <a:t>fclose</a:t>
            </a:r>
            <a:r>
              <a:rPr lang="en-GB" dirty="0" smtClean="0"/>
              <a:t>(f</a:t>
            </a:r>
            <a:r>
              <a:rPr lang="en-GB" dirty="0" smtClean="0"/>
              <a:t>); //</a:t>
            </a:r>
            <a:r>
              <a:rPr lang="en-GB" dirty="0" err="1" smtClean="0"/>
              <a:t>sulgeme</a:t>
            </a:r>
            <a:r>
              <a:rPr lang="en-GB" dirty="0" smtClean="0"/>
              <a:t> </a:t>
            </a:r>
            <a:r>
              <a:rPr lang="en-GB" dirty="0" err="1" smtClean="0"/>
              <a:t>faili</a:t>
            </a: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  </a:t>
            </a:r>
            <a:r>
              <a:rPr lang="en-GB" dirty="0" err="1" smtClean="0"/>
              <a:t>sisu</a:t>
            </a:r>
            <a:r>
              <a:rPr lang="en-GB" dirty="0" smtClean="0"/>
              <a:t>[pos] = '\0'; </a:t>
            </a:r>
            <a:r>
              <a:rPr lang="en-GB" sz="1200" dirty="0" smtClean="0"/>
              <a:t>//</a:t>
            </a:r>
            <a:r>
              <a:rPr lang="en-GB" sz="1200" dirty="0" err="1" smtClean="0"/>
              <a:t>paneme</a:t>
            </a:r>
            <a:r>
              <a:rPr lang="en-GB" sz="1200" dirty="0" smtClean="0"/>
              <a:t> </a:t>
            </a:r>
            <a:r>
              <a:rPr lang="en-GB" sz="1200" dirty="0" err="1" smtClean="0"/>
              <a:t>tekstilõpetusmärgi</a:t>
            </a:r>
            <a:endParaRPr lang="en-GB" sz="1200" dirty="0" smtClean="0"/>
          </a:p>
          <a:p>
            <a:pPr>
              <a:buFontTx/>
              <a:buNone/>
            </a:pPr>
            <a:r>
              <a:rPr lang="en-GB" dirty="0" smtClean="0"/>
              <a:t>  max = pos + 1; </a:t>
            </a:r>
            <a:r>
              <a:rPr lang="en-GB" sz="1200" dirty="0" smtClean="0"/>
              <a:t>//</a:t>
            </a:r>
            <a:r>
              <a:rPr lang="en-GB" sz="1200" dirty="0" err="1" smtClean="0"/>
              <a:t>muudame</a:t>
            </a:r>
            <a:r>
              <a:rPr lang="en-GB" sz="1200" dirty="0" smtClean="0"/>
              <a:t> </a:t>
            </a:r>
            <a:r>
              <a:rPr lang="en-GB" sz="1200" dirty="0" err="1" smtClean="0"/>
              <a:t>puhvri</a:t>
            </a:r>
            <a:r>
              <a:rPr lang="en-GB" sz="1200" dirty="0" smtClean="0"/>
              <a:t> </a:t>
            </a:r>
            <a:r>
              <a:rPr lang="en-GB" sz="1200" dirty="0" err="1" smtClean="0"/>
              <a:t>suuruse</a:t>
            </a:r>
            <a:r>
              <a:rPr lang="en-GB" sz="1200" dirty="0" smtClean="0"/>
              <a:t> </a:t>
            </a:r>
            <a:r>
              <a:rPr lang="en-GB" sz="1200" dirty="0" err="1" smtClean="0"/>
              <a:t>täpselt</a:t>
            </a:r>
            <a:r>
              <a:rPr lang="en-GB" sz="1200" dirty="0" smtClean="0"/>
              <a:t> </a:t>
            </a:r>
            <a:r>
              <a:rPr lang="en-GB" sz="1200" dirty="0" err="1" smtClean="0"/>
              <a:t>parajaks</a:t>
            </a:r>
            <a:endParaRPr lang="en-GB" sz="1200" dirty="0" smtClean="0"/>
          </a:p>
          <a:p>
            <a:pPr>
              <a:buFontTx/>
              <a:buNone/>
            </a:pPr>
            <a:r>
              <a:rPr lang="en-GB" dirty="0" smtClean="0"/>
              <a:t>  </a:t>
            </a:r>
            <a:r>
              <a:rPr lang="en-GB" dirty="0" err="1" smtClean="0"/>
              <a:t>sisu</a:t>
            </a:r>
            <a:r>
              <a:rPr lang="en-GB" dirty="0" smtClean="0"/>
              <a:t> = (char *) </a:t>
            </a:r>
            <a:r>
              <a:rPr lang="en-GB" dirty="0" err="1" smtClean="0">
                <a:solidFill>
                  <a:srgbClr val="870042"/>
                </a:solidFill>
              </a:rPr>
              <a:t>realloc</a:t>
            </a:r>
            <a:r>
              <a:rPr lang="en-GB" dirty="0" smtClean="0"/>
              <a:t>(</a:t>
            </a:r>
            <a:r>
              <a:rPr lang="en-GB" dirty="0" err="1" smtClean="0"/>
              <a:t>sisu</a:t>
            </a:r>
            <a:r>
              <a:rPr lang="en-GB" dirty="0" smtClean="0"/>
              <a:t>, max); </a:t>
            </a:r>
            <a:r>
              <a:rPr lang="en-GB" sz="1200" dirty="0" smtClean="0"/>
              <a:t>//</a:t>
            </a:r>
            <a:r>
              <a:rPr lang="en-GB" sz="1200" dirty="0" err="1" smtClean="0"/>
              <a:t>vabastame</a:t>
            </a:r>
            <a:r>
              <a:rPr lang="en-GB" sz="1200" dirty="0" smtClean="0"/>
              <a:t> </a:t>
            </a:r>
            <a:r>
              <a:rPr lang="en-GB" sz="1200" dirty="0" err="1" smtClean="0"/>
              <a:t>liigse</a:t>
            </a:r>
            <a:r>
              <a:rPr lang="en-GB" sz="1200" dirty="0" smtClean="0"/>
              <a:t> </a:t>
            </a:r>
            <a:r>
              <a:rPr lang="en-GB" sz="1200" dirty="0" err="1" smtClean="0"/>
              <a:t>puhvri</a:t>
            </a:r>
            <a:r>
              <a:rPr lang="en-GB" sz="1200" dirty="0" smtClean="0"/>
              <a:t> </a:t>
            </a:r>
            <a:r>
              <a:rPr lang="en-GB" sz="1200" dirty="0" err="1" smtClean="0"/>
              <a:t>mälu</a:t>
            </a:r>
            <a:endParaRPr lang="en-GB" sz="1200" dirty="0" smtClean="0"/>
          </a:p>
          <a:p>
            <a:pPr>
              <a:buFontTx/>
              <a:buNone/>
            </a:pPr>
            <a:r>
              <a:rPr lang="en-GB" dirty="0" smtClean="0"/>
              <a:t>  </a:t>
            </a:r>
            <a:r>
              <a:rPr lang="en-GB" dirty="0" err="1" smtClean="0"/>
              <a:t>printf</a:t>
            </a:r>
            <a:r>
              <a:rPr lang="en-GB" dirty="0" smtClean="0"/>
              <a:t>("%d %p\n", max, </a:t>
            </a:r>
            <a:r>
              <a:rPr lang="en-GB" dirty="0" err="1" smtClean="0"/>
              <a:t>sisu</a:t>
            </a:r>
            <a:r>
              <a:rPr lang="en-GB" dirty="0" smtClean="0"/>
              <a:t>); </a:t>
            </a:r>
            <a:r>
              <a:rPr lang="en-GB" sz="1200" dirty="0" smtClean="0"/>
              <a:t>//</a:t>
            </a:r>
            <a:r>
              <a:rPr lang="en-GB" sz="1200" dirty="0" err="1" smtClean="0"/>
              <a:t>trükime</a:t>
            </a:r>
            <a:r>
              <a:rPr lang="en-GB" sz="1200" dirty="0" smtClean="0"/>
              <a:t> </a:t>
            </a:r>
            <a:r>
              <a:rPr lang="en-GB" sz="1200" dirty="0" err="1" smtClean="0"/>
              <a:t>puhvri</a:t>
            </a:r>
            <a:r>
              <a:rPr lang="en-GB" sz="1200" dirty="0" smtClean="0"/>
              <a:t> </a:t>
            </a:r>
            <a:r>
              <a:rPr lang="en-GB" sz="1200" dirty="0" err="1" smtClean="0"/>
              <a:t>suuruse</a:t>
            </a:r>
            <a:r>
              <a:rPr lang="en-GB" sz="1200" dirty="0" smtClean="0"/>
              <a:t> </a:t>
            </a:r>
            <a:r>
              <a:rPr lang="en-GB" sz="1200" dirty="0" err="1" smtClean="0"/>
              <a:t>ja</a:t>
            </a:r>
            <a:r>
              <a:rPr lang="en-GB" sz="1200" dirty="0" smtClean="0"/>
              <a:t> </a:t>
            </a:r>
            <a:r>
              <a:rPr lang="en-GB" sz="1200" dirty="0" err="1" smtClean="0"/>
              <a:t>mäluaadressi</a:t>
            </a:r>
            <a:endParaRPr lang="en-GB" sz="1200" dirty="0" smtClean="0"/>
          </a:p>
          <a:p>
            <a:pPr>
              <a:buFontTx/>
              <a:buNone/>
            </a:pPr>
            <a:r>
              <a:rPr lang="en-GB" dirty="0" smtClean="0"/>
              <a:t>  </a:t>
            </a:r>
            <a:r>
              <a:rPr lang="en-GB" dirty="0" err="1" smtClean="0"/>
              <a:t>printf</a:t>
            </a:r>
            <a:r>
              <a:rPr lang="en-GB" dirty="0" smtClean="0"/>
              <a:t>("%s", </a:t>
            </a:r>
            <a:r>
              <a:rPr lang="en-GB" dirty="0" err="1" smtClean="0"/>
              <a:t>sisu</a:t>
            </a:r>
            <a:r>
              <a:rPr lang="en-GB" dirty="0" smtClean="0"/>
              <a:t>); </a:t>
            </a:r>
            <a:r>
              <a:rPr lang="en-GB" sz="1200" dirty="0" smtClean="0"/>
              <a:t>//</a:t>
            </a:r>
            <a:r>
              <a:rPr lang="en-GB" sz="1200" dirty="0" err="1" smtClean="0"/>
              <a:t>trükime</a:t>
            </a:r>
            <a:r>
              <a:rPr lang="en-GB" sz="1200" dirty="0" smtClean="0"/>
              <a:t> </a:t>
            </a:r>
            <a:r>
              <a:rPr lang="en-GB" sz="1200" dirty="0" err="1" smtClean="0"/>
              <a:t>faili</a:t>
            </a:r>
            <a:r>
              <a:rPr lang="en-GB" sz="1200" dirty="0" smtClean="0"/>
              <a:t> </a:t>
            </a:r>
            <a:r>
              <a:rPr lang="en-GB" sz="1200" dirty="0" err="1" smtClean="0"/>
              <a:t>sisu</a:t>
            </a:r>
            <a:endParaRPr lang="en-GB" sz="1200" dirty="0" smtClean="0"/>
          </a:p>
          <a:p>
            <a:pPr>
              <a:buFontTx/>
              <a:buNone/>
            </a:pPr>
            <a:r>
              <a:rPr lang="en-GB" dirty="0" smtClean="0"/>
              <a:t>  </a:t>
            </a:r>
            <a:r>
              <a:rPr lang="en-GB" dirty="0" smtClean="0">
                <a:solidFill>
                  <a:srgbClr val="870042"/>
                </a:solidFill>
              </a:rPr>
              <a:t>free</a:t>
            </a:r>
            <a:r>
              <a:rPr lang="en-GB" dirty="0" smtClean="0"/>
              <a:t>(</a:t>
            </a:r>
            <a:r>
              <a:rPr lang="en-GB" dirty="0" err="1" smtClean="0"/>
              <a:t>sisu</a:t>
            </a:r>
            <a:r>
              <a:rPr lang="en-GB" dirty="0" smtClean="0"/>
              <a:t>); </a:t>
            </a:r>
            <a:r>
              <a:rPr lang="en-GB" sz="1200" dirty="0" smtClean="0"/>
              <a:t>//</a:t>
            </a:r>
            <a:r>
              <a:rPr lang="en-GB" sz="1200" dirty="0" err="1" smtClean="0"/>
              <a:t>vabastame</a:t>
            </a:r>
            <a:r>
              <a:rPr lang="en-GB" sz="1200" dirty="0" smtClean="0"/>
              <a:t> </a:t>
            </a:r>
            <a:r>
              <a:rPr lang="en-GB" sz="1200" dirty="0" err="1" smtClean="0"/>
              <a:t>puhvri</a:t>
            </a:r>
            <a:endParaRPr lang="en-GB" sz="1200" dirty="0" smtClean="0"/>
          </a:p>
          <a:p>
            <a:pPr>
              <a:buFontTx/>
              <a:buNone/>
            </a:pPr>
            <a:r>
              <a:rPr lang="en-GB" dirty="0" smtClean="0"/>
              <a:t>  </a:t>
            </a:r>
            <a:r>
              <a:rPr lang="en-GB" dirty="0" err="1" smtClean="0"/>
              <a:t>scanf</a:t>
            </a:r>
            <a:r>
              <a:rPr lang="en-GB" dirty="0" smtClean="0"/>
              <a:t>("%</a:t>
            </a:r>
            <a:r>
              <a:rPr lang="en-GB" dirty="0" err="1" smtClean="0"/>
              <a:t>d",&amp;tt</a:t>
            </a:r>
            <a:r>
              <a:rPr lang="en-GB" dirty="0" smtClean="0"/>
              <a:t>);</a:t>
            </a:r>
          </a:p>
          <a:p>
            <a:pPr>
              <a:buFontTx/>
              <a:buNone/>
            </a:pPr>
            <a:r>
              <a:rPr lang="en-GB" dirty="0" smtClean="0"/>
              <a:t>  return 0;</a:t>
            </a:r>
          </a:p>
          <a:p>
            <a:pPr>
              <a:buFontTx/>
              <a:buNone/>
            </a:pPr>
            <a:r>
              <a:rPr lang="en-GB" dirty="0" smtClean="0"/>
              <a:t>}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8880" y="5949280"/>
            <a:ext cx="9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>
          <a:xfrm>
            <a:off x="1428728" y="214290"/>
            <a:ext cx="687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/>
              <a:t>Piisava mälu eraldamine tekstile </a:t>
            </a:r>
            <a:r>
              <a:rPr lang="et-EE" sz="2800" dirty="0" smtClean="0"/>
              <a:t>3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Programmi töö tulemus (DEBUG=0)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1"/>
            <a:ext cx="7141965" cy="544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13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</a:t>
            </a:r>
            <a:r>
              <a:rPr lang="et-EE" sz="2400" dirty="0" smtClean="0">
                <a:solidFill>
                  <a:schemeClr val="bg1"/>
                </a:solidFill>
              </a:rPr>
              <a:t>III!</a:t>
            </a:r>
            <a:endParaRPr lang="et-EE" sz="2400" dirty="0" smtClean="0">
              <a:solidFill>
                <a:schemeClr val="bg1"/>
              </a:solidFill>
            </a:endParaRP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Õppeaine 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357298"/>
            <a:ext cx="6821424" cy="4999052"/>
          </a:xfrm>
        </p:spPr>
        <p:txBody>
          <a:bodyPr/>
          <a:lstStyle/>
          <a:p>
            <a:r>
              <a:rPr lang="et-EE" sz="2000" dirty="0" smtClean="0"/>
              <a:t>Loogilise ja loomingulise mõtlemise arendamine originaalsete ülesannete lahendamise kaudu</a:t>
            </a:r>
          </a:p>
          <a:p>
            <a:endParaRPr lang="et-EE" sz="2000" dirty="0" smtClean="0"/>
          </a:p>
          <a:p>
            <a:r>
              <a:rPr lang="et-EE" sz="2000" dirty="0" smtClean="0"/>
              <a:t>Õpetada andmete töötlemisel kasutama faile ja kirjeid (sh andmebaase) ning tekkivate erisituatsioonide </a:t>
            </a:r>
            <a:r>
              <a:rPr lang="et-EE" sz="2000" dirty="0" smtClean="0"/>
              <a:t>töötlemist</a:t>
            </a:r>
          </a:p>
          <a:p>
            <a:endParaRPr lang="et-EE" sz="2000" dirty="0" smtClean="0"/>
          </a:p>
          <a:p>
            <a:r>
              <a:rPr lang="et-EE" sz="2000" dirty="0" smtClean="0"/>
              <a:t>Õpetada algoritmide realiseerimist erinevates keskkondades</a:t>
            </a:r>
            <a:r>
              <a:rPr lang="et-EE" sz="2800" dirty="0" smtClean="0"/>
              <a:t>, kasutades ka dünaamilist </a:t>
            </a:r>
            <a:r>
              <a:rPr lang="et-EE" sz="2800" dirty="0" smtClean="0"/>
              <a:t>mälujaotamist</a:t>
            </a:r>
          </a:p>
          <a:p>
            <a:endParaRPr lang="et-EE" sz="2800" dirty="0" smtClean="0"/>
          </a:p>
          <a:p>
            <a:r>
              <a:rPr lang="et-EE" sz="2000" dirty="0" smtClean="0"/>
              <a:t>Selgitada </a:t>
            </a:r>
            <a:r>
              <a:rPr lang="et-EE" sz="2000" dirty="0" smtClean="0"/>
              <a:t>objektorienteeritud programmeerimise (OOP) aluseid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REKURSIOON </a:t>
            </a:r>
            <a:r>
              <a:rPr lang="et-EE" dirty="0" smtClean="0"/>
              <a:t>- </a:t>
            </a:r>
            <a:r>
              <a:rPr lang="et-EE" i="1" dirty="0" smtClean="0"/>
              <a:t>Recursion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Dünaamiline mälujaotus 1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214422"/>
            <a:ext cx="6840761" cy="4554553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5" y="571480"/>
            <a:ext cx="7168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 smtClean="0">
                <a:solidFill>
                  <a:srgbClr val="C00000"/>
                </a:solidFill>
              </a:rPr>
              <a:t> </a:t>
            </a:r>
            <a:endParaRPr lang="et-EE" sz="3200" dirty="0" smtClean="0"/>
          </a:p>
          <a:p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4414" y="57148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Dünaamilist mälujaotust toetavad programmeerimiskeeled  rekursiivsete pöördumiste  ja viida andmetüübi kasutamisega.</a:t>
            </a:r>
            <a:endParaRPr lang="et-EE" sz="20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14512" y="1714488"/>
            <a:ext cx="658824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Times New Roman" pitchFamily="18" charset="0"/>
                <a:cs typeface="Times New Roman" pitchFamily="18" charset="0"/>
              </a:rPr>
              <a:t>Otsene ja kaudne rekursioon ehk  iseenesesse pöördumine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Otsene:              Kaudne:</a:t>
            </a:r>
            <a:endParaRPr kumimoji="0" 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┌-&gt;┌&gt;Function P(...);          Function P(...);FORWARD;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│  2   .                          . . .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│  └-- P(...);                ┌--&gt;Function Q(...);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     . . .                  │     . . .         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│    Return..;                     │ ┌-- P(...);     ║ Q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│    . . .                    2 │   . . .         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│                             │ 3                 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└--- P(...);                  │ │ Return..;  /* Q */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│ │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┌---┼&gt;└&gt;Function P(...);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│   │     . . .         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│   └---- Q(...);          ║ P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1         . . .         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│       return;  /*P */    ║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│       . . .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└-------P(...);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27097" cy="45719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85729"/>
            <a:ext cx="6840761" cy="214313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4480" y="1285860"/>
            <a:ext cx="70009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t-EE" sz="2800" dirty="0" smtClean="0"/>
              <a:t> </a:t>
            </a:r>
            <a:endParaRPr lang="en-US" sz="2400" b="1" dirty="0">
              <a:solidFill>
                <a:srgbClr val="8700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328" y="500042"/>
            <a:ext cx="52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 </a:t>
            </a:r>
            <a:endParaRPr lang="et-EE" sz="3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428604"/>
            <a:ext cx="6959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8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Rekursiivsed definitsioonid ja algoritmid</a:t>
            </a: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28760" y="1142984"/>
            <a:ext cx="728664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Rekursiivsel defineerimisel</a:t>
            </a:r>
            <a:r>
              <a:rPr kumimoji="0" lang="et-E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määratletakse defineeritav objekt (suurus) iseenda "lihtsama" ("väiksemamastaabilise") eksemplari kaudu. Selline definitsioon määrab protsessi. Selleks, et protsess oleks lôplik, peab definitsioonis esinema lihtne mitterekursiivne erijuht.</a:t>
            </a:r>
          </a:p>
          <a:p>
            <a:r>
              <a:rPr lang="et-EE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Näide.</a:t>
            </a:r>
            <a:r>
              <a:rPr lang="et-EE" sz="2800" dirty="0" smtClean="0"/>
              <a:t> </a:t>
            </a:r>
            <a:endParaRPr lang="et-EE" sz="2800" dirty="0" smtClean="0"/>
          </a:p>
          <a:p>
            <a:r>
              <a:rPr lang="et-EE" sz="2800" dirty="0" smtClean="0"/>
              <a:t>Faktoriaalfunktsiooni </a:t>
            </a:r>
            <a:r>
              <a:rPr lang="et-EE" sz="2800" dirty="0" smtClean="0"/>
              <a:t>rekursiivse definitsiooni vôime anda järgmisena</a:t>
            </a:r>
            <a:r>
              <a:rPr lang="et-EE" sz="2800" dirty="0" smtClean="0"/>
              <a:t>:</a:t>
            </a:r>
            <a:endParaRPr lang="et-EE" sz="2800" dirty="0" smtClean="0"/>
          </a:p>
          <a:p>
            <a:r>
              <a:rPr lang="et-EE" sz="2800" dirty="0" smtClean="0"/>
              <a:t>           ┌   1,          kui n = 0,</a:t>
            </a:r>
          </a:p>
          <a:p>
            <a:r>
              <a:rPr lang="et-EE" sz="2800" dirty="0" smtClean="0"/>
              <a:t>    </a:t>
            </a:r>
            <a:r>
              <a:rPr lang="et-EE" sz="2800" dirty="0" smtClean="0"/>
              <a:t>  n!=┤</a:t>
            </a:r>
            <a:endParaRPr lang="et-EE" sz="2800" dirty="0" smtClean="0"/>
          </a:p>
          <a:p>
            <a:r>
              <a:rPr lang="et-EE" sz="2800" dirty="0" smtClean="0"/>
              <a:t>           └   n*(n - 1)!, kui n &gt; 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949450"/>
          </a:xfrm>
        </p:spPr>
        <p:txBody>
          <a:bodyPr/>
          <a:lstStyle/>
          <a:p>
            <a:r>
              <a:rPr lang="et-EE" sz="1600" dirty="0" smtClean="0"/>
              <a:t>   Näide   N=3</a:t>
            </a:r>
            <a:r>
              <a:rPr lang="et-EE" sz="1600" dirty="0" smtClean="0"/>
              <a:t/>
            </a:r>
            <a:br>
              <a:rPr lang="et-EE" sz="1600" dirty="0" smtClean="0"/>
            </a:br>
            <a:r>
              <a:rPr lang="et-EE" sz="2000" dirty="0" smtClean="0"/>
              <a:t>│ </a:t>
            </a:r>
            <a:r>
              <a:rPr lang="et-EE" sz="2000" dirty="0" smtClean="0"/>
              <a:t>                                       </a:t>
            </a:r>
            <a:r>
              <a:rPr lang="et-EE" sz="2000" dirty="0" smtClean="0"/>
              <a:t/>
            </a:r>
            <a:br>
              <a:rPr lang="et-EE" sz="2000" dirty="0" smtClean="0"/>
            </a:br>
            <a:r>
              <a:rPr lang="et-EE" sz="2000" dirty="0" smtClean="0"/>
              <a:t>│        3! = 3*2!                   │ 3! = 3*2! = 3*2 =  6</a:t>
            </a:r>
            <a:br>
              <a:rPr lang="et-EE" sz="2000" dirty="0" smtClean="0"/>
            </a:br>
            <a:r>
              <a:rPr lang="et-EE" sz="2000" dirty="0" smtClean="0"/>
              <a:t>│               2! = 2*1!            │ 2! = 2*1! = 2*1 =  2</a:t>
            </a:r>
            <a:br>
              <a:rPr lang="et-EE" sz="2000" dirty="0" smtClean="0"/>
            </a:br>
            <a:r>
              <a:rPr lang="et-EE" sz="2000" dirty="0" smtClean="0"/>
              <a:t>│                      1! = 1*0!     │ 1! = 1*0! = 1*1 =  1</a:t>
            </a:r>
            <a:br>
              <a:rPr lang="et-EE" sz="2000" dirty="0" smtClean="0"/>
            </a:br>
            <a:r>
              <a:rPr lang="et-EE" sz="2000" dirty="0" smtClean="0"/>
              <a:t>                             0! = 1 </a:t>
            </a:r>
            <a:r>
              <a:rPr lang="et-EE" sz="2000" dirty="0" smtClean="0"/>
              <a:t> │ </a:t>
            </a:r>
            <a:r>
              <a:rPr lang="et-EE" sz="2000" dirty="0" smtClean="0"/>
              <a:t>0! = 1</a:t>
            </a:r>
            <a:endParaRPr lang="et-EE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357167"/>
            <a:ext cx="7715304" cy="785818"/>
          </a:xfrm>
        </p:spPr>
        <p:txBody>
          <a:bodyPr/>
          <a:lstStyle/>
          <a:p>
            <a:r>
              <a:rPr lang="et-EE" sz="2800" b="1" dirty="0" smtClean="0">
                <a:solidFill>
                  <a:srgbClr val="870042"/>
                </a:solidFill>
              </a:rPr>
              <a:t>Rekursiivne funktsioon</a:t>
            </a:r>
            <a:r>
              <a:rPr lang="et-EE" sz="2800" dirty="0" smtClean="0">
                <a:solidFill>
                  <a:srgbClr val="870042"/>
                </a:solidFill>
              </a:rPr>
              <a:t> </a:t>
            </a:r>
            <a:r>
              <a:rPr lang="et-EE" sz="2800" dirty="0" smtClean="0">
                <a:solidFill>
                  <a:srgbClr val="870042"/>
                </a:solidFill>
              </a:rPr>
              <a:t>suuruse n! </a:t>
            </a:r>
            <a:r>
              <a:rPr lang="et-EE" sz="2800" dirty="0" smtClean="0">
                <a:solidFill>
                  <a:srgbClr val="870042"/>
                </a:solidFill>
              </a:rPr>
              <a:t>leidmiseks</a:t>
            </a:r>
            <a:endParaRPr lang="et-EE" sz="2800" dirty="0">
              <a:solidFill>
                <a:srgbClr val="8700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760" y="1500174"/>
            <a:ext cx="67151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ouble Fakt(int n);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{ int a;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/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if </a:t>
            </a: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(n == 0 ) //</a:t>
            </a:r>
            <a:r>
              <a:rPr lang="et-EE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lihtne mitterekursiivne erijuht 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t-EE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</a:t>
            </a:r>
            <a:r>
              <a:rPr kumimoji="0" lang="et-E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t-E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else</a:t>
            </a: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 a = n - 1  //abimuutuja kasutamine              </a:t>
            </a:r>
            <a:r>
              <a:rPr kumimoji="0" lang="et-E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t-EE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t-EE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 = Fakt(a);</a:t>
            </a:r>
            <a:endParaRPr kumimoji="0" lang="et-EE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return(n * b )};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}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357166"/>
            <a:ext cx="6840761" cy="1071570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Funktsiooni Fakt täitmisskeem</a:t>
            </a:r>
            <a:endParaRPr lang="et-EE" sz="2800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1572174"/>
            <a:ext cx="77867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Fakt(3)        Fakt(2)         Fakt(1)         Fakt(0)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  ¦   ¦   ¦  ¦   ¦   ¦   ¦   ¦   ¦   ¦   ¦   ¦   ¦   ¦  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  ¦   ¦   ¦  ¦   ¦   ¦   ¦   ¦   ¦   ¦   ¦   ¦ 0 ¦ - ¦ -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  ¦   ¦   ¦  ¦   ¦   ¦   ¦   ¦ 1 ¦ - ¦ - ¦   ¦ 1 ¦ 0 ¦ -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  ¦   ¦   ¦  ¦ 2 ¦ - ¦ - ¦   ¦ 2 ¦ 1 ¦ - ¦   ¦ 2 ¦ 1 ¦ -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3 ¦ - ¦ - ¦  ¦ 3 ¦ 2 ¦ - ¦   ¦ 3 ¦ 2 ¦ - ¦   ¦ 3 ¦ 2 ¦ -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└---┴---┴---┘  └---┴---┴---┘   └---┴---┴---┘   └---┴---┴---┘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N   A   B      N   A   B       N   A   B       N   A   B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B = Fakt(0)    B = Fakt(1)     B = Fakt(2)       B = Fakt(3)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  ¦   ¦   ¦  ¦   ¦   ¦   ¦   ¦   ¦   ¦   ¦   ¦   ¦   ¦  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1 ¦ 0 ¦ 1 ¦  ¦   ¦   ¦   ¦   ¦   ¦   ¦   ¦   ¦   ¦   ¦  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2 ¦ 1 ¦ - ¦  ¦ 2 ¦ 1 ¦ 1 ¦   ¦   ¦   ¦   ¦   ¦   ¦   ¦  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¦ 3 ¦ 2 ¦ - ¦  ¦ 3 ¦ 2 ¦ - ¦   ¦ 3 ¦ 2 ¦ 2 ¦   ¦   ¦   ¦   ¦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└---┴---┴---┘  └---┴---┴---┘   └---┴---┴---┘   └---┴---┴---┘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N   A   B      N   A   B       N   A   B       N   A   B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535782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75654" y="5686444"/>
            <a:ext cx="76683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Times New Roman" pitchFamily="18" charset="0"/>
              </a:rPr>
              <a:t>     </a:t>
            </a: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cs typeface="Times New Roman" pitchFamily="18" charset="0"/>
              </a:rPr>
              <a:t>Pinude seisud funktsiooni Fakt täitmisel</a:t>
            </a:r>
            <a:endParaRPr kumimoji="0" lang="et-EE" sz="2000" b="1" i="0" u="sng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Courier New" pitchFamily="49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Hanoi tornid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a                   b                   c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┌┐                  ┌┐                  ┌┐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¦¦      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¦¦      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¦¦      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┌--┴┴--┐   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┌┴------┴┐  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┌┴--------┴┐ 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┌┴----------┴┐ 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┌┴------------┴┐           ¦¦                  ¦¦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┌-┴--------------┴-┐ ┌-------┴┴--------┐ ┌-------┴┴--------┐</a:t>
            </a:r>
            <a:endParaRPr kumimoji="0" lang="et-E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└------------------┘ └-----------------┘ └-----------------┘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Möödunud sajandil oli see üks populaarsemaid seltskonnamänge.</a:t>
            </a: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Tôsta kettad vardalt a vardale c, kasutades b-d :</a:t>
            </a: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korraga tohib liigutada ainult üht ketast--suvalise varda</a:t>
            </a:r>
            <a:r>
              <a:rPr kumimoji="0" lang="et-E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tippketast;</a:t>
            </a: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ketast tohib asetada ainult vardale;</a:t>
            </a: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defTabSz="914400" eaLnBrk="0" hangingPunct="0">
              <a:buFontTx/>
              <a:buChar char="•"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suurem ketas ei tohi sattuda väiksema peale.</a:t>
            </a:r>
            <a:r>
              <a:rPr lang="et-EE" sz="2000" dirty="0" smtClean="0"/>
              <a:t> </a:t>
            </a:r>
            <a:endParaRPr lang="et-EE" sz="2000" dirty="0" smtClean="0"/>
          </a:p>
          <a:p>
            <a:pPr lvl="0" algn="just" defTabSz="914400" eaLnBrk="0" hangingPunct="0">
              <a:buFontTx/>
              <a:buChar char="•"/>
            </a:pPr>
            <a:endParaRPr lang="et-EE" sz="2000" dirty="0" smtClean="0"/>
          </a:p>
          <a:p>
            <a:pPr lvl="0" algn="just" defTabSz="914400" eaLnBrk="0" hangingPunct="0"/>
            <a:r>
              <a:rPr lang="et-EE" sz="2000" i="1" dirty="0" smtClean="0">
                <a:solidFill>
                  <a:srgbClr val="870042"/>
                </a:solidFill>
              </a:rPr>
              <a:t>n </a:t>
            </a:r>
            <a:r>
              <a:rPr lang="et-EE" sz="2000" i="1" dirty="0" smtClean="0">
                <a:solidFill>
                  <a:srgbClr val="870042"/>
                </a:solidFill>
              </a:rPr>
              <a:t>ketta puhul on vaja vähemalt 2</a:t>
            </a:r>
            <a:r>
              <a:rPr lang="et-EE" sz="2000" i="1" baseline="30000" dirty="0" smtClean="0">
                <a:solidFill>
                  <a:srgbClr val="870042"/>
                </a:solidFill>
              </a:rPr>
              <a:t>n </a:t>
            </a:r>
            <a:r>
              <a:rPr lang="et-EE" sz="2000" i="1" dirty="0" smtClean="0">
                <a:solidFill>
                  <a:srgbClr val="870042"/>
                </a:solidFill>
              </a:rPr>
              <a:t>- 1 </a:t>
            </a:r>
            <a:r>
              <a:rPr lang="et-EE" sz="2000" i="1" dirty="0" smtClean="0">
                <a:solidFill>
                  <a:srgbClr val="870042"/>
                </a:solidFill>
              </a:rPr>
              <a:t>tôstet!</a:t>
            </a:r>
          </a:p>
          <a:p>
            <a:r>
              <a:rPr lang="et-EE" sz="2000" b="1" dirty="0" smtClean="0"/>
              <a:t>Rekursiivne lahendus on mitterekursiivsest aeglasem, kuid</a:t>
            </a:r>
            <a:endParaRPr lang="et-EE" sz="2000" dirty="0" smtClean="0"/>
          </a:p>
          <a:p>
            <a:pPr lvl="0"/>
            <a:r>
              <a:rPr lang="et-EE" sz="2000" b="1" dirty="0" smtClean="0"/>
              <a:t>on tavaliselt lihtne ja </a:t>
            </a:r>
            <a:r>
              <a:rPr lang="et-EE" sz="2000" b="1" dirty="0" smtClean="0"/>
              <a:t>lühike,tihti </a:t>
            </a:r>
            <a:r>
              <a:rPr lang="et-EE" sz="2000" b="1" dirty="0" smtClean="0"/>
              <a:t>on rekursiivne algoritm loomulik ja loogiline  .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2058</Words>
  <Application>Microsoft Office PowerPoint</Application>
  <PresentationFormat>On-screen Show (4:3)</PresentationFormat>
  <Paragraphs>313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Õppeaine eesmärgid</vt:lpstr>
      <vt:lpstr>REKURSIOON - Recursion </vt:lpstr>
      <vt:lpstr> </vt:lpstr>
      <vt:lpstr> </vt:lpstr>
      <vt:lpstr>   Näide   N=3 │                                         │        3! = 3*2!                   │ 3! = 3*2! = 3*2 =  6 │               2! = 2*1!            │ 2! = 2*1! = 2*1 =  2 │                      1! = 1*0!     │ 1! = 1*0! = 1*1 =  1                              0! = 1  │ 0! = 1</vt:lpstr>
      <vt:lpstr>Slide 8</vt:lpstr>
      <vt:lpstr>Slide 9</vt:lpstr>
      <vt:lpstr>  </vt:lpstr>
      <vt:lpstr>  </vt:lpstr>
      <vt:lpstr>Slide 12</vt:lpstr>
      <vt:lpstr>     Mälu dünaamiline eraldamine ja vabastamine C-s</vt:lpstr>
      <vt:lpstr> Pinu kasutamine 1 </vt:lpstr>
      <vt:lpstr> Pinu kasutamine 2 </vt:lpstr>
      <vt:lpstr> Pinu kasutamine 3  </vt:lpstr>
      <vt:lpstr> Pinu kasutamine 4  </vt:lpstr>
      <vt:lpstr>Programmi töö tulemus (DEBUG=0)</vt:lpstr>
      <vt:lpstr>Slide 19</vt:lpstr>
      <vt:lpstr>Slide 20</vt:lpstr>
      <vt:lpstr>Slide 21</vt:lpstr>
      <vt:lpstr>Programmi töö tulemus (DEBUG=0)</vt:lpstr>
      <vt:lpstr>Slide 23</vt:lpstr>
    </vt:vector>
  </TitlesOfParts>
  <Company>Identity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viies</cp:lastModifiedBy>
  <cp:revision>152</cp:revision>
  <dcterms:created xsi:type="dcterms:W3CDTF">2011-01-05T14:05:55Z</dcterms:created>
  <dcterms:modified xsi:type="dcterms:W3CDTF">2012-10-10T12:46:48Z</dcterms:modified>
</cp:coreProperties>
</file>