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274" r:id="rId15"/>
    <p:sldId id="275" r:id="rId16"/>
    <p:sldId id="301" r:id="rId17"/>
    <p:sldId id="302" r:id="rId18"/>
    <p:sldId id="303" r:id="rId19"/>
    <p:sldId id="278" r:id="rId20"/>
    <p:sldId id="279" r:id="rId21"/>
    <p:sldId id="280" r:id="rId22"/>
    <p:sldId id="304" r:id="rId23"/>
    <p:sldId id="284" r:id="rId24"/>
    <p:sldId id="258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00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Objects="1"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63F97-94C7-4EC4-81D9-0815F9433D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6855F780-A704-431D-896B-5B8CE9A17F38}">
      <dgm:prSet phldrT="[Text]"/>
      <dgm:spPr/>
      <dgm:t>
        <a:bodyPr/>
        <a:lstStyle/>
        <a:p>
          <a:r>
            <a:rPr lang="et-EE" i="0" dirty="0" smtClean="0"/>
            <a:t>Ülevaade struktuursetest andmetüüpidest</a:t>
          </a:r>
          <a:endParaRPr lang="et-EE" i="0" dirty="0"/>
        </a:p>
      </dgm:t>
    </dgm:pt>
    <dgm:pt modelId="{481BAB96-D3A3-42EE-84C0-E568D169C12E}" type="parTrans" cxnId="{C6EAADC0-49AE-4A1A-AE99-76D94672491B}">
      <dgm:prSet/>
      <dgm:spPr/>
      <dgm:t>
        <a:bodyPr/>
        <a:lstStyle/>
        <a:p>
          <a:endParaRPr lang="et-EE"/>
        </a:p>
      </dgm:t>
    </dgm:pt>
    <dgm:pt modelId="{48376218-35D3-4CA8-B766-2E8ADEACF8B0}" type="sibTrans" cxnId="{C6EAADC0-49AE-4A1A-AE99-76D94672491B}">
      <dgm:prSet/>
      <dgm:spPr/>
      <dgm:t>
        <a:bodyPr/>
        <a:lstStyle/>
        <a:p>
          <a:endParaRPr lang="et-EE"/>
        </a:p>
      </dgm:t>
    </dgm:pt>
    <dgm:pt modelId="{0A6640F3-DDE9-4FB6-B9D8-827071D25BED}">
      <dgm:prSet phldrT="[Text]"/>
      <dgm:spPr/>
      <dgm:t>
        <a:bodyPr/>
        <a:lstStyle/>
        <a:p>
          <a:r>
            <a:rPr lang="et-EE" smtClean="0"/>
            <a:t>Deklareerimine </a:t>
          </a:r>
          <a:r>
            <a:rPr lang="et-EE" dirty="0" smtClean="0"/>
            <a:t>ja käsitlemine</a:t>
          </a:r>
          <a:endParaRPr lang="et-EE" dirty="0"/>
        </a:p>
      </dgm:t>
    </dgm:pt>
    <dgm:pt modelId="{EB17738E-6EF2-45C7-B199-C57DC736BC07}" type="parTrans" cxnId="{734138DF-319E-4407-8D07-3788928597F6}">
      <dgm:prSet/>
      <dgm:spPr/>
      <dgm:t>
        <a:bodyPr/>
        <a:lstStyle/>
        <a:p>
          <a:endParaRPr lang="et-EE"/>
        </a:p>
      </dgm:t>
    </dgm:pt>
    <dgm:pt modelId="{A9880FB5-7F5E-425F-A1BE-CC3F561D6167}" type="sibTrans" cxnId="{734138DF-319E-4407-8D07-3788928597F6}">
      <dgm:prSet/>
      <dgm:spPr/>
      <dgm:t>
        <a:bodyPr/>
        <a:lstStyle/>
        <a:p>
          <a:endParaRPr lang="et-EE"/>
        </a:p>
      </dgm:t>
    </dgm:pt>
    <dgm:pt modelId="{436A32FF-7A1B-449A-8186-0053FD341342}">
      <dgm:prSet phldrT="[Text]"/>
      <dgm:spPr/>
      <dgm:t>
        <a:bodyPr/>
        <a:lstStyle/>
        <a:p>
          <a:r>
            <a:rPr lang="et-EE" dirty="0" err="1" smtClean="0"/>
            <a:t>Rekursioon</a:t>
          </a:r>
          <a:endParaRPr lang="et-EE" dirty="0"/>
        </a:p>
      </dgm:t>
    </dgm:pt>
    <dgm:pt modelId="{7E6F4DB0-D17F-48D9-A144-ACB8A6703012}" type="parTrans" cxnId="{C7A75342-0AB3-436F-9E8F-548A3F5F39AA}">
      <dgm:prSet/>
      <dgm:spPr/>
      <dgm:t>
        <a:bodyPr/>
        <a:lstStyle/>
        <a:p>
          <a:endParaRPr lang="et-EE"/>
        </a:p>
      </dgm:t>
    </dgm:pt>
    <dgm:pt modelId="{1201B5BF-8C8E-481B-826D-6E1FADD15E1B}" type="sibTrans" cxnId="{C7A75342-0AB3-436F-9E8F-548A3F5F39AA}">
      <dgm:prSet/>
      <dgm:spPr/>
      <dgm:t>
        <a:bodyPr/>
        <a:lstStyle/>
        <a:p>
          <a:endParaRPr lang="et-EE"/>
        </a:p>
      </dgm:t>
    </dgm:pt>
    <dgm:pt modelId="{19D93AAB-7895-4444-9023-16DFF366013A}">
      <dgm:prSet phldrT="[Text]"/>
      <dgm:spPr/>
      <dgm:t>
        <a:bodyPr/>
        <a:lstStyle/>
        <a:p>
          <a:r>
            <a:rPr lang="et-EE" dirty="0" smtClean="0"/>
            <a:t>Otsene- ja kaudne </a:t>
          </a:r>
          <a:r>
            <a:rPr lang="et-EE" dirty="0" err="1" smtClean="0"/>
            <a:t>rekursioon</a:t>
          </a:r>
          <a:r>
            <a:rPr lang="et-EE" dirty="0" smtClean="0"/>
            <a:t>. </a:t>
          </a:r>
          <a:r>
            <a:rPr lang="et-EE" dirty="0" err="1" smtClean="0"/>
            <a:t>Rekursiooni</a:t>
          </a:r>
          <a:r>
            <a:rPr lang="et-EE" dirty="0" smtClean="0"/>
            <a:t> eelised ja puudused.</a:t>
          </a:r>
          <a:endParaRPr lang="et-EE" dirty="0"/>
        </a:p>
      </dgm:t>
    </dgm:pt>
    <dgm:pt modelId="{AE3837C2-9A45-498E-8CB5-E8623C587B2B}" type="parTrans" cxnId="{1FB1D73A-0D57-4F93-AA1B-42FA8667878F}">
      <dgm:prSet/>
      <dgm:spPr/>
      <dgm:t>
        <a:bodyPr/>
        <a:lstStyle/>
        <a:p>
          <a:endParaRPr lang="et-EE"/>
        </a:p>
      </dgm:t>
    </dgm:pt>
    <dgm:pt modelId="{603F4C8A-AE76-482F-A4A3-8252C9EA123B}" type="sibTrans" cxnId="{1FB1D73A-0D57-4F93-AA1B-42FA8667878F}">
      <dgm:prSet/>
      <dgm:spPr/>
      <dgm:t>
        <a:bodyPr/>
        <a:lstStyle/>
        <a:p>
          <a:endParaRPr lang="et-EE"/>
        </a:p>
      </dgm:t>
    </dgm:pt>
    <dgm:pt modelId="{F3E6880B-F621-478F-887D-468FFE73551B}">
      <dgm:prSet phldrT="[Text]"/>
      <dgm:spPr/>
      <dgm:t>
        <a:bodyPr/>
        <a:lstStyle/>
        <a:p>
          <a:r>
            <a:rPr lang="et-EE" dirty="0" smtClean="0"/>
            <a:t>Failid. Tekstifailid ja tüüpfailid, järjestikulised ja otsepöördumisega failid. Faili puhver. Faili avamine (sisestamiseks, väljastamiseks või täiendamiseks) ja sulgemine. </a:t>
          </a:r>
          <a:endParaRPr lang="et-EE" dirty="0"/>
        </a:p>
      </dgm:t>
    </dgm:pt>
    <dgm:pt modelId="{2BF38A15-AA65-45F7-B8D7-F0421A03FAF2}" type="parTrans" cxnId="{477B25E2-88F7-4694-8A68-438AA23B13A7}">
      <dgm:prSet/>
      <dgm:spPr/>
      <dgm:t>
        <a:bodyPr/>
        <a:lstStyle/>
        <a:p>
          <a:endParaRPr lang="et-EE"/>
        </a:p>
      </dgm:t>
    </dgm:pt>
    <dgm:pt modelId="{C61256F6-65ED-4411-B15B-636FC5850034}" type="sibTrans" cxnId="{477B25E2-88F7-4694-8A68-438AA23B13A7}">
      <dgm:prSet/>
      <dgm:spPr/>
      <dgm:t>
        <a:bodyPr/>
        <a:lstStyle/>
        <a:p>
          <a:endParaRPr lang="et-EE"/>
        </a:p>
      </dgm:t>
    </dgm:pt>
    <dgm:pt modelId="{1EEAE1D4-5A71-40AE-95CC-938657F0573C}">
      <dgm:prSet phldrT="[Text]"/>
      <dgm:spPr/>
      <dgm:t>
        <a:bodyPr/>
        <a:lstStyle/>
        <a:p>
          <a:r>
            <a:rPr lang="et-EE" dirty="0" smtClean="0"/>
            <a:t>Kirjed ja nende kasutamine. Kirjete väljastamine/sisestamine </a:t>
          </a:r>
          <a:r>
            <a:rPr lang="et-EE" dirty="0" err="1" smtClean="0"/>
            <a:t>faili/-st</a:t>
          </a:r>
          <a:r>
            <a:rPr lang="et-EE" dirty="0" smtClean="0"/>
            <a:t>. Faili elementide järjestamine, reageerimine tekkivatele erisituatsioonidele. Tekstifaili järjestamise algoritm. Indeksfaili kasutamine. Faili väline sorteerimine. Dünaamiline mälujaotus </a:t>
          </a:r>
          <a:endParaRPr lang="et-EE" dirty="0"/>
        </a:p>
      </dgm:t>
    </dgm:pt>
    <dgm:pt modelId="{C3374B92-65EB-444A-9B77-8820C2C235A0}" type="parTrans" cxnId="{E8ED2D5B-C84E-4C7A-A758-0E028B7600A1}">
      <dgm:prSet/>
      <dgm:spPr/>
      <dgm:t>
        <a:bodyPr/>
        <a:lstStyle/>
        <a:p>
          <a:endParaRPr lang="et-EE"/>
        </a:p>
      </dgm:t>
    </dgm:pt>
    <dgm:pt modelId="{6E27688F-8F31-47D3-A660-C55A0357A5DC}" type="sibTrans" cxnId="{E8ED2D5B-C84E-4C7A-A758-0E028B7600A1}">
      <dgm:prSet/>
      <dgm:spPr/>
      <dgm:t>
        <a:bodyPr/>
        <a:lstStyle/>
        <a:p>
          <a:endParaRPr lang="et-EE"/>
        </a:p>
      </dgm:t>
    </dgm:pt>
    <dgm:pt modelId="{D7C48FBD-2660-4E12-BED8-8173AF696D8D}">
      <dgm:prSet phldrT="[Text]"/>
      <dgm:spPr/>
      <dgm:t>
        <a:bodyPr/>
        <a:lstStyle/>
        <a:p>
          <a:r>
            <a:rPr lang="et-EE" dirty="0" smtClean="0"/>
            <a:t>Viidad</a:t>
          </a:r>
          <a:endParaRPr lang="et-EE" dirty="0"/>
        </a:p>
      </dgm:t>
    </dgm:pt>
    <dgm:pt modelId="{6DE45749-5FC1-462B-805F-07012E85E6F5}" type="parTrans" cxnId="{408CA99B-D1A6-4AAD-9453-927312BAC3A4}">
      <dgm:prSet/>
      <dgm:spPr/>
      <dgm:t>
        <a:bodyPr/>
        <a:lstStyle/>
        <a:p>
          <a:endParaRPr lang="et-EE"/>
        </a:p>
      </dgm:t>
    </dgm:pt>
    <dgm:pt modelId="{B5CDAB2F-734B-49B9-97CD-C9C07529C804}" type="sibTrans" cxnId="{408CA99B-D1A6-4AAD-9453-927312BAC3A4}">
      <dgm:prSet/>
      <dgm:spPr/>
      <dgm:t>
        <a:bodyPr/>
        <a:lstStyle/>
        <a:p>
          <a:endParaRPr lang="et-EE"/>
        </a:p>
      </dgm:t>
    </dgm:pt>
    <dgm:pt modelId="{E73F8203-8C9B-4F69-9883-396C16AE9A6E}">
      <dgm:prSet/>
      <dgm:spPr/>
      <dgm:t>
        <a:bodyPr/>
        <a:lstStyle/>
        <a:p>
          <a:r>
            <a:rPr lang="et-EE" dirty="0" smtClean="0"/>
            <a:t>Objekt-orienteeritud lähenemine programmi koostamisel (klass, objekt, meetod)</a:t>
          </a:r>
          <a:endParaRPr lang="et-EE" dirty="0"/>
        </a:p>
      </dgm:t>
    </dgm:pt>
    <dgm:pt modelId="{49AD8546-0142-44CD-8146-3602DD465FC3}" type="parTrans" cxnId="{91337A35-B7B0-48C2-8078-FB4C9F695FCE}">
      <dgm:prSet/>
      <dgm:spPr/>
      <dgm:t>
        <a:bodyPr/>
        <a:lstStyle/>
        <a:p>
          <a:endParaRPr lang="et-EE"/>
        </a:p>
      </dgm:t>
    </dgm:pt>
    <dgm:pt modelId="{78F344A6-17BB-4401-9B2E-9FBB6C5BF44F}" type="sibTrans" cxnId="{91337A35-B7B0-48C2-8078-FB4C9F695FCE}">
      <dgm:prSet/>
      <dgm:spPr/>
      <dgm:t>
        <a:bodyPr/>
        <a:lstStyle/>
        <a:p>
          <a:endParaRPr lang="et-EE"/>
        </a:p>
      </dgm:t>
    </dgm:pt>
    <dgm:pt modelId="{FDC8C27E-41C1-44F4-B3C3-086D7E8A89BE}">
      <dgm:prSet/>
      <dgm:spPr/>
      <dgm:t>
        <a:bodyPr/>
        <a:lstStyle/>
        <a:p>
          <a:r>
            <a:rPr lang="et-EE" dirty="0" smtClean="0"/>
            <a:t>Programmi silumine</a:t>
          </a:r>
          <a:endParaRPr lang="et-EE" dirty="0"/>
        </a:p>
      </dgm:t>
    </dgm:pt>
    <dgm:pt modelId="{FD3E322F-83AB-4162-A319-47BFDF52B950}" type="parTrans" cxnId="{D78D3B9D-4663-4A41-B2F2-B49DFA074481}">
      <dgm:prSet/>
      <dgm:spPr/>
      <dgm:t>
        <a:bodyPr/>
        <a:lstStyle/>
        <a:p>
          <a:endParaRPr lang="et-EE"/>
        </a:p>
      </dgm:t>
    </dgm:pt>
    <dgm:pt modelId="{D49AE0BC-DFA4-4FAE-A099-DC082CEAAA91}" type="sibTrans" cxnId="{D78D3B9D-4663-4A41-B2F2-B49DFA074481}">
      <dgm:prSet/>
      <dgm:spPr/>
      <dgm:t>
        <a:bodyPr/>
        <a:lstStyle/>
        <a:p>
          <a:endParaRPr lang="et-EE"/>
        </a:p>
      </dgm:t>
    </dgm:pt>
    <dgm:pt modelId="{77683090-7940-4C90-8D6C-B1066636B44C}">
      <dgm:prSet/>
      <dgm:spPr/>
      <dgm:t>
        <a:bodyPr/>
        <a:lstStyle/>
        <a:p>
          <a:r>
            <a:rPr lang="et-EE" dirty="0" smtClean="0"/>
            <a:t>Objekt-orienteeritud lähenemine</a:t>
          </a:r>
          <a:endParaRPr lang="et-EE" dirty="0"/>
        </a:p>
      </dgm:t>
    </dgm:pt>
    <dgm:pt modelId="{A1A06803-861F-42A0-844A-8EF483FE4294}" type="sibTrans" cxnId="{9250A2EB-C466-446A-93B4-51DC3EB0AFE3}">
      <dgm:prSet/>
      <dgm:spPr/>
      <dgm:t>
        <a:bodyPr/>
        <a:lstStyle/>
        <a:p>
          <a:endParaRPr lang="et-EE"/>
        </a:p>
      </dgm:t>
    </dgm:pt>
    <dgm:pt modelId="{7A4D868A-F1A1-429D-AA2C-F48CDB286E4D}" type="parTrans" cxnId="{9250A2EB-C466-446A-93B4-51DC3EB0AFE3}">
      <dgm:prSet/>
      <dgm:spPr/>
      <dgm:t>
        <a:bodyPr/>
        <a:lstStyle/>
        <a:p>
          <a:endParaRPr lang="et-EE"/>
        </a:p>
      </dgm:t>
    </dgm:pt>
    <dgm:pt modelId="{B01BBC1F-8B52-4725-88D2-80FE9E61D730}">
      <dgm:prSet phldrT="[Text]"/>
      <dgm:spPr/>
      <dgm:t>
        <a:bodyPr/>
        <a:lstStyle/>
        <a:p>
          <a:r>
            <a:rPr lang="et-EE" dirty="0" smtClean="0"/>
            <a:t>Pinu ja järjekorra struktuur</a:t>
          </a:r>
          <a:endParaRPr lang="et-EE" dirty="0"/>
        </a:p>
      </dgm:t>
    </dgm:pt>
    <dgm:pt modelId="{3F09E505-FA5F-46DA-AD06-B6FC58A9CE0B}" type="parTrans" cxnId="{9FB864B9-6189-4B59-AB4F-62C7856CD113}">
      <dgm:prSet/>
      <dgm:spPr/>
      <dgm:t>
        <a:bodyPr/>
        <a:lstStyle/>
        <a:p>
          <a:endParaRPr lang="et-EE"/>
        </a:p>
      </dgm:t>
    </dgm:pt>
    <dgm:pt modelId="{EF001174-3CD4-47F8-B12D-76B58392968C}" type="sibTrans" cxnId="{9FB864B9-6189-4B59-AB4F-62C7856CD113}">
      <dgm:prSet/>
      <dgm:spPr/>
      <dgm:t>
        <a:bodyPr/>
        <a:lstStyle/>
        <a:p>
          <a:endParaRPr lang="et-EE"/>
        </a:p>
      </dgm:t>
    </dgm:pt>
    <dgm:pt modelId="{36ADD18B-6E0D-4842-8D68-100D9E88966E}">
      <dgm:prSet/>
      <dgm:spPr/>
      <dgm:t>
        <a:bodyPr/>
        <a:lstStyle/>
        <a:p>
          <a:r>
            <a:rPr lang="et-EE" dirty="0" smtClean="0"/>
            <a:t>Skaneerimine, kontrollpunktid, silurid</a:t>
          </a:r>
          <a:endParaRPr lang="et-EE" dirty="0"/>
        </a:p>
      </dgm:t>
    </dgm:pt>
    <dgm:pt modelId="{CE351747-F41C-4345-A79C-46B529C53CC3}" type="parTrans" cxnId="{58165D2B-1D04-4382-87F5-538FD04B0B4B}">
      <dgm:prSet/>
      <dgm:spPr/>
      <dgm:t>
        <a:bodyPr/>
        <a:lstStyle/>
        <a:p>
          <a:endParaRPr lang="et-EE"/>
        </a:p>
      </dgm:t>
    </dgm:pt>
    <dgm:pt modelId="{8F34A277-156C-45BD-BA5C-2160AA4E6DA3}" type="sibTrans" cxnId="{58165D2B-1D04-4382-87F5-538FD04B0B4B}">
      <dgm:prSet/>
      <dgm:spPr/>
      <dgm:t>
        <a:bodyPr/>
        <a:lstStyle/>
        <a:p>
          <a:endParaRPr lang="et-EE"/>
        </a:p>
      </dgm:t>
    </dgm:pt>
    <dgm:pt modelId="{23486E21-E769-44EF-A938-9AEA4AD8FD75}">
      <dgm:prSet/>
      <dgm:spPr/>
      <dgm:t>
        <a:bodyPr/>
        <a:lstStyle/>
        <a:p>
          <a:r>
            <a:rPr lang="et-EE" dirty="0" smtClean="0"/>
            <a:t>Programmi komponeerimine </a:t>
          </a:r>
          <a:endParaRPr lang="et-EE" dirty="0"/>
        </a:p>
      </dgm:t>
    </dgm:pt>
    <dgm:pt modelId="{E9FF3F5D-F28D-4737-A41F-44772191F697}" type="parTrans" cxnId="{7142C977-25EB-4DA9-BD98-2EBB8089070F}">
      <dgm:prSet/>
      <dgm:spPr/>
      <dgm:t>
        <a:bodyPr/>
        <a:lstStyle/>
        <a:p>
          <a:endParaRPr lang="et-EE"/>
        </a:p>
      </dgm:t>
    </dgm:pt>
    <dgm:pt modelId="{EC3440F4-25D4-4E14-AE7C-86BED6836C1B}" type="sibTrans" cxnId="{7142C977-25EB-4DA9-BD98-2EBB8089070F}">
      <dgm:prSet/>
      <dgm:spPr/>
      <dgm:t>
        <a:bodyPr/>
        <a:lstStyle/>
        <a:p>
          <a:endParaRPr lang="et-EE"/>
        </a:p>
      </dgm:t>
    </dgm:pt>
    <dgm:pt modelId="{C5E0F6F5-351E-4144-89D0-83185E8037E0}">
      <dgm:prSet/>
      <dgm:spPr/>
      <dgm:t>
        <a:bodyPr/>
        <a:lstStyle/>
        <a:p>
          <a:r>
            <a:rPr lang="et-EE" dirty="0" smtClean="0"/>
            <a:t>Programmi dokumenteerimine, tarkvaraprojekti koostamine</a:t>
          </a:r>
          <a:endParaRPr lang="et-EE" dirty="0"/>
        </a:p>
      </dgm:t>
    </dgm:pt>
    <dgm:pt modelId="{5D5498FB-5F96-4912-8028-9CC58A9098B4}" type="parTrans" cxnId="{C0176AA6-0781-47F4-B0E6-354E4A6E3F69}">
      <dgm:prSet/>
      <dgm:spPr/>
      <dgm:t>
        <a:bodyPr/>
        <a:lstStyle/>
        <a:p>
          <a:endParaRPr lang="et-EE"/>
        </a:p>
      </dgm:t>
    </dgm:pt>
    <dgm:pt modelId="{4DB2FB86-1DA1-4551-BA76-1A5CEECF019D}" type="sibTrans" cxnId="{C0176AA6-0781-47F4-B0E6-354E4A6E3F69}">
      <dgm:prSet/>
      <dgm:spPr/>
      <dgm:t>
        <a:bodyPr/>
        <a:lstStyle/>
        <a:p>
          <a:endParaRPr lang="et-EE"/>
        </a:p>
      </dgm:t>
    </dgm:pt>
    <dgm:pt modelId="{831FA102-EBDC-46E2-8555-B240420A8F3A}">
      <dgm:prSet phldrT="[Text]"/>
      <dgm:spPr/>
      <dgm:t>
        <a:bodyPr/>
        <a:lstStyle/>
        <a:p>
          <a:r>
            <a:rPr lang="et-EE" dirty="0" smtClean="0"/>
            <a:t>Infovahetus </a:t>
          </a:r>
          <a:r>
            <a:rPr lang="et-EE" dirty="0" err="1" smtClean="0"/>
            <a:t>rekursiooni</a:t>
          </a:r>
          <a:r>
            <a:rPr lang="et-EE" dirty="0" smtClean="0"/>
            <a:t> puhul.</a:t>
          </a:r>
          <a:endParaRPr lang="et-EE" dirty="0"/>
        </a:p>
      </dgm:t>
    </dgm:pt>
    <dgm:pt modelId="{23437956-3E6E-4E85-B1ED-24C8637E10DB}" type="parTrans" cxnId="{0BCA666B-DACC-4858-B747-E6D4651F9D96}">
      <dgm:prSet/>
      <dgm:spPr/>
      <dgm:t>
        <a:bodyPr/>
        <a:lstStyle/>
        <a:p>
          <a:endParaRPr lang="et-EE"/>
        </a:p>
      </dgm:t>
    </dgm:pt>
    <dgm:pt modelId="{2EC03012-FE1C-41BA-9A71-477A98DC7A57}" type="sibTrans" cxnId="{0BCA666B-DACC-4858-B747-E6D4651F9D96}">
      <dgm:prSet/>
      <dgm:spPr/>
      <dgm:t>
        <a:bodyPr/>
        <a:lstStyle/>
        <a:p>
          <a:endParaRPr lang="et-EE"/>
        </a:p>
      </dgm:t>
    </dgm:pt>
    <dgm:pt modelId="{C6753F33-EE17-4A38-847D-F02B61FFC66E}">
      <dgm:prSet phldrT="[Text]"/>
      <dgm:spPr/>
      <dgm:t>
        <a:bodyPr/>
        <a:lstStyle/>
        <a:p>
          <a:r>
            <a:rPr lang="et-EE" dirty="0" smtClean="0"/>
            <a:t>Viidad</a:t>
          </a:r>
          <a:endParaRPr lang="et-EE" dirty="0"/>
        </a:p>
      </dgm:t>
    </dgm:pt>
    <dgm:pt modelId="{8AB952EA-768E-4A5A-BA91-4770949ACF12}" type="parTrans" cxnId="{99413E50-49AF-43ED-8663-34A8009C251E}">
      <dgm:prSet/>
      <dgm:spPr/>
      <dgm:t>
        <a:bodyPr/>
        <a:lstStyle/>
        <a:p>
          <a:endParaRPr lang="et-EE"/>
        </a:p>
      </dgm:t>
    </dgm:pt>
    <dgm:pt modelId="{014E0E76-042A-4CDB-A16A-6DDEAC949917}" type="sibTrans" cxnId="{99413E50-49AF-43ED-8663-34A8009C251E}">
      <dgm:prSet/>
      <dgm:spPr/>
      <dgm:t>
        <a:bodyPr/>
        <a:lstStyle/>
        <a:p>
          <a:endParaRPr lang="et-EE"/>
        </a:p>
      </dgm:t>
    </dgm:pt>
    <dgm:pt modelId="{66C42746-9897-4CA2-BF40-5522A8355697}">
      <dgm:prSet phldrT="[Text]"/>
      <dgm:spPr/>
      <dgm:t>
        <a:bodyPr/>
        <a:lstStyle/>
        <a:p>
          <a:r>
            <a:rPr lang="et-EE" dirty="0" smtClean="0"/>
            <a:t>Mälu eraldamine ja vabastamine programmi täitmise käigus.</a:t>
          </a:r>
          <a:endParaRPr lang="et-EE" dirty="0"/>
        </a:p>
      </dgm:t>
    </dgm:pt>
    <dgm:pt modelId="{B504364B-7014-4919-95E6-5ECE1FA21B1B}" type="parTrans" cxnId="{A20001EC-136D-406D-AEEB-D1E30D353515}">
      <dgm:prSet/>
      <dgm:spPr/>
      <dgm:t>
        <a:bodyPr/>
        <a:lstStyle/>
        <a:p>
          <a:endParaRPr lang="et-EE"/>
        </a:p>
      </dgm:t>
    </dgm:pt>
    <dgm:pt modelId="{741BF16F-A39D-441C-8ED4-2ECF01C763B5}" type="sibTrans" cxnId="{A20001EC-136D-406D-AEEB-D1E30D353515}">
      <dgm:prSet/>
      <dgm:spPr/>
      <dgm:t>
        <a:bodyPr/>
        <a:lstStyle/>
        <a:p>
          <a:endParaRPr lang="et-EE"/>
        </a:p>
      </dgm:t>
    </dgm:pt>
    <dgm:pt modelId="{5188065F-837B-4E91-A813-232FE7F1CEB7}">
      <dgm:prSet phldrT="[Text]"/>
      <dgm:spPr/>
      <dgm:t>
        <a:bodyPr/>
        <a:lstStyle/>
        <a:p>
          <a:r>
            <a:rPr lang="et-EE" dirty="0" smtClean="0"/>
            <a:t>Pinu (</a:t>
          </a:r>
          <a:r>
            <a:rPr lang="et-EE" i="1" dirty="0" err="1" smtClean="0"/>
            <a:t>Stack</a:t>
          </a:r>
          <a:r>
            <a:rPr lang="et-EE" dirty="0" smtClean="0"/>
            <a:t>)</a:t>
          </a:r>
          <a:endParaRPr lang="et-EE" dirty="0"/>
        </a:p>
      </dgm:t>
    </dgm:pt>
    <dgm:pt modelId="{C3C3D99E-63BE-4642-925E-A4E903BC05CF}" type="parTrans" cxnId="{C38E6A3C-34B2-462C-99D4-2BF10FB2EE82}">
      <dgm:prSet/>
      <dgm:spPr/>
      <dgm:t>
        <a:bodyPr/>
        <a:lstStyle/>
        <a:p>
          <a:endParaRPr lang="et-EE"/>
        </a:p>
      </dgm:t>
    </dgm:pt>
    <dgm:pt modelId="{C95446CC-0481-4041-B198-549D960935DE}" type="sibTrans" cxnId="{C38E6A3C-34B2-462C-99D4-2BF10FB2EE82}">
      <dgm:prSet/>
      <dgm:spPr/>
      <dgm:t>
        <a:bodyPr/>
        <a:lstStyle/>
        <a:p>
          <a:endParaRPr lang="et-EE"/>
        </a:p>
      </dgm:t>
    </dgm:pt>
    <dgm:pt modelId="{7C9E32F9-7E46-4B04-A859-8C6D708973D2}">
      <dgm:prSet phldrT="[Text]"/>
      <dgm:spPr/>
      <dgm:t>
        <a:bodyPr/>
        <a:lstStyle/>
        <a:p>
          <a:r>
            <a:rPr lang="et-EE" dirty="0" smtClean="0"/>
            <a:t>Dünaamilise struktuuri järjestamise algoritm</a:t>
          </a:r>
          <a:endParaRPr lang="et-EE" dirty="0"/>
        </a:p>
      </dgm:t>
    </dgm:pt>
    <dgm:pt modelId="{65D0039B-3A76-4188-A0A2-287D97FA73A7}" type="parTrans" cxnId="{DEDBA6CC-7B36-4DF2-A6AB-670B5B522077}">
      <dgm:prSet/>
      <dgm:spPr/>
      <dgm:t>
        <a:bodyPr/>
        <a:lstStyle/>
        <a:p>
          <a:endParaRPr lang="et-EE"/>
        </a:p>
      </dgm:t>
    </dgm:pt>
    <dgm:pt modelId="{D29464C9-058D-4116-B7D2-95E2F91A3AC8}" type="sibTrans" cxnId="{DEDBA6CC-7B36-4DF2-A6AB-670B5B522077}">
      <dgm:prSet/>
      <dgm:spPr/>
      <dgm:t>
        <a:bodyPr/>
        <a:lstStyle/>
        <a:p>
          <a:endParaRPr lang="et-EE"/>
        </a:p>
      </dgm:t>
    </dgm:pt>
    <dgm:pt modelId="{C06A008D-F12F-48B4-AB53-72A7A134B044}" type="pres">
      <dgm:prSet presAssocID="{A9063F97-94C7-4EC4-81D9-0815F9433D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A2E0D4FD-C0E1-4069-92FE-A47108E4CC1E}" type="pres">
      <dgm:prSet presAssocID="{6855F780-A704-431D-896B-5B8CE9A17F3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09AF7C0-6749-44E5-9A46-E611D3B52CA2}" type="pres">
      <dgm:prSet presAssocID="{6855F780-A704-431D-896B-5B8CE9A17F38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2985E40-F039-42C5-A408-96239FBAFF9F}" type="pres">
      <dgm:prSet presAssocID="{436A32FF-7A1B-449A-8186-0053FD34134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30ADD22-D389-4A4D-A85B-B3E537EF7383}" type="pres">
      <dgm:prSet presAssocID="{436A32FF-7A1B-449A-8186-0053FD341342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2B9A0AF-93BD-4B72-AE41-D50B46C10636}" type="pres">
      <dgm:prSet presAssocID="{C6753F33-EE17-4A38-847D-F02B61FFC66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C765297E-957D-427E-BEE5-A25D860A7158}" type="pres">
      <dgm:prSet presAssocID="{C6753F33-EE17-4A38-847D-F02B61FFC66E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C8EDE798-5589-4C04-B9CE-B06E51F48B27}" type="pres">
      <dgm:prSet presAssocID="{5188065F-837B-4E91-A813-232FE7F1CEB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5B411B8-C333-4FE5-A987-213F7FF41134}" type="pres">
      <dgm:prSet presAssocID="{5188065F-837B-4E91-A813-232FE7F1CEB7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FDE9382-900C-47DC-BE34-1DA5212FF31C}" type="pres">
      <dgm:prSet presAssocID="{77683090-7940-4C90-8D6C-B1066636B44C}" presName="parentText" presStyleLbl="node1" presStyleIdx="4" presStyleCnt="6" custLinFactNeighborY="-5125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D95BD72-0E20-468B-892C-00F128B07DFE}" type="pres">
      <dgm:prSet presAssocID="{77683090-7940-4C90-8D6C-B1066636B44C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B07E3C01-6823-4AE9-A323-50924F570E00}" type="pres">
      <dgm:prSet presAssocID="{FDC8C27E-41C1-44F4-B3C3-086D7E8A89B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822E903-59A4-4D45-AEE1-312737FE2D26}" type="pres">
      <dgm:prSet presAssocID="{FDC8C27E-41C1-44F4-B3C3-086D7E8A89BE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877CDE3B-B446-4701-A37F-E9FD4626EB55}" type="presOf" srcId="{1EEAE1D4-5A71-40AE-95CC-938657F0573C}" destId="{E09AF7C0-6749-44E5-9A46-E611D3B52CA2}" srcOrd="0" destOrd="2" presId="urn:microsoft.com/office/officeart/2005/8/layout/vList2"/>
    <dgm:cxn modelId="{91337A35-B7B0-48C2-8078-FB4C9F695FCE}" srcId="{77683090-7940-4C90-8D6C-B1066636B44C}" destId="{E73F8203-8C9B-4F69-9883-396C16AE9A6E}" srcOrd="0" destOrd="0" parTransId="{49AD8546-0142-44CD-8146-3602DD465FC3}" sibTransId="{78F344A6-17BB-4401-9B2E-9FBB6C5BF44F}"/>
    <dgm:cxn modelId="{433313B6-378F-4F35-923B-F0A2BA812B22}" type="presOf" srcId="{0A6640F3-DDE9-4FB6-B9D8-827071D25BED}" destId="{E09AF7C0-6749-44E5-9A46-E611D3B52CA2}" srcOrd="0" destOrd="0" presId="urn:microsoft.com/office/officeart/2005/8/layout/vList2"/>
    <dgm:cxn modelId="{408CA99B-D1A6-4AAD-9453-927312BAC3A4}" srcId="{C6753F33-EE17-4A38-847D-F02B61FFC66E}" destId="{D7C48FBD-2660-4E12-BED8-8173AF696D8D}" srcOrd="0" destOrd="0" parTransId="{6DE45749-5FC1-462B-805F-07012E85E6F5}" sibTransId="{B5CDAB2F-734B-49B9-97CD-C9C07529C804}"/>
    <dgm:cxn modelId="{F68ADC73-E5C2-4390-9FA2-EC96E2AE61BC}" type="presOf" srcId="{E73F8203-8C9B-4F69-9883-396C16AE9A6E}" destId="{AD95BD72-0E20-468B-892C-00F128B07DFE}" srcOrd="0" destOrd="0" presId="urn:microsoft.com/office/officeart/2005/8/layout/vList2"/>
    <dgm:cxn modelId="{38742A0D-C292-4490-8B5B-35826C280731}" type="presOf" srcId="{831FA102-EBDC-46E2-8555-B240420A8F3A}" destId="{D30ADD22-D389-4A4D-A85B-B3E537EF7383}" srcOrd="0" destOrd="1" presId="urn:microsoft.com/office/officeart/2005/8/layout/vList2"/>
    <dgm:cxn modelId="{D78D3B9D-4663-4A41-B2F2-B49DFA074481}" srcId="{A9063F97-94C7-4EC4-81D9-0815F9433D33}" destId="{FDC8C27E-41C1-44F4-B3C3-086D7E8A89BE}" srcOrd="5" destOrd="0" parTransId="{FD3E322F-83AB-4162-A319-47BFDF52B950}" sibTransId="{D49AE0BC-DFA4-4FAE-A099-DC082CEAAA91}"/>
    <dgm:cxn modelId="{DEDBA6CC-7B36-4DF2-A6AB-670B5B522077}" srcId="{5188065F-837B-4E91-A813-232FE7F1CEB7}" destId="{7C9E32F9-7E46-4B04-A859-8C6D708973D2}" srcOrd="1" destOrd="0" parTransId="{65D0039B-3A76-4188-A0A2-287D97FA73A7}" sibTransId="{D29464C9-058D-4116-B7D2-95E2F91A3AC8}"/>
    <dgm:cxn modelId="{E8ED2D5B-C84E-4C7A-A758-0E028B7600A1}" srcId="{6855F780-A704-431D-896B-5B8CE9A17F38}" destId="{1EEAE1D4-5A71-40AE-95CC-938657F0573C}" srcOrd="2" destOrd="0" parTransId="{C3374B92-65EB-444A-9B77-8820C2C235A0}" sibTransId="{6E27688F-8F31-47D3-A660-C55A0357A5DC}"/>
    <dgm:cxn modelId="{1FB1D73A-0D57-4F93-AA1B-42FA8667878F}" srcId="{436A32FF-7A1B-449A-8186-0053FD341342}" destId="{19D93AAB-7895-4444-9023-16DFF366013A}" srcOrd="0" destOrd="0" parTransId="{AE3837C2-9A45-498E-8CB5-E8623C587B2B}" sibTransId="{603F4C8A-AE76-482F-A4A3-8252C9EA123B}"/>
    <dgm:cxn modelId="{4EAFE09C-B4FA-4680-8E01-A8E35A55B139}" type="presOf" srcId="{77683090-7940-4C90-8D6C-B1066636B44C}" destId="{1FDE9382-900C-47DC-BE34-1DA5212FF31C}" srcOrd="0" destOrd="0" presId="urn:microsoft.com/office/officeart/2005/8/layout/vList2"/>
    <dgm:cxn modelId="{C38E6A3C-34B2-462C-99D4-2BF10FB2EE82}" srcId="{A9063F97-94C7-4EC4-81D9-0815F9433D33}" destId="{5188065F-837B-4E91-A813-232FE7F1CEB7}" srcOrd="3" destOrd="0" parTransId="{C3C3D99E-63BE-4642-925E-A4E903BC05CF}" sibTransId="{C95446CC-0481-4041-B198-549D960935DE}"/>
    <dgm:cxn modelId="{477B25E2-88F7-4694-8A68-438AA23B13A7}" srcId="{6855F780-A704-431D-896B-5B8CE9A17F38}" destId="{F3E6880B-F621-478F-887D-468FFE73551B}" srcOrd="1" destOrd="0" parTransId="{2BF38A15-AA65-45F7-B8D7-F0421A03FAF2}" sibTransId="{C61256F6-65ED-4411-B15B-636FC5850034}"/>
    <dgm:cxn modelId="{648A2AFA-D03D-48B3-9A3F-059BF2F175C5}" type="presOf" srcId="{6855F780-A704-431D-896B-5B8CE9A17F38}" destId="{A2E0D4FD-C0E1-4069-92FE-A47108E4CC1E}" srcOrd="0" destOrd="0" presId="urn:microsoft.com/office/officeart/2005/8/layout/vList2"/>
    <dgm:cxn modelId="{0BCA666B-DACC-4858-B747-E6D4651F9D96}" srcId="{436A32FF-7A1B-449A-8186-0053FD341342}" destId="{831FA102-EBDC-46E2-8555-B240420A8F3A}" srcOrd="1" destOrd="0" parTransId="{23437956-3E6E-4E85-B1ED-24C8637E10DB}" sibTransId="{2EC03012-FE1C-41BA-9A71-477A98DC7A57}"/>
    <dgm:cxn modelId="{A20001EC-136D-406D-AEEB-D1E30D353515}" srcId="{C6753F33-EE17-4A38-847D-F02B61FFC66E}" destId="{66C42746-9897-4CA2-BF40-5522A8355697}" srcOrd="1" destOrd="0" parTransId="{B504364B-7014-4919-95E6-5ECE1FA21B1B}" sibTransId="{741BF16F-A39D-441C-8ED4-2ECF01C763B5}"/>
    <dgm:cxn modelId="{ADDA5204-F57D-48B9-AA22-14069D563955}" type="presOf" srcId="{A9063F97-94C7-4EC4-81D9-0815F9433D33}" destId="{C06A008D-F12F-48B4-AB53-72A7A134B044}" srcOrd="0" destOrd="0" presId="urn:microsoft.com/office/officeart/2005/8/layout/vList2"/>
    <dgm:cxn modelId="{C7A75342-0AB3-436F-9E8F-548A3F5F39AA}" srcId="{A9063F97-94C7-4EC4-81D9-0815F9433D33}" destId="{436A32FF-7A1B-449A-8186-0053FD341342}" srcOrd="1" destOrd="0" parTransId="{7E6F4DB0-D17F-48D9-A144-ACB8A6703012}" sibTransId="{1201B5BF-8C8E-481B-826D-6E1FADD15E1B}"/>
    <dgm:cxn modelId="{1992715D-77E6-4DEE-A6DC-45A082A8CA3F}" type="presOf" srcId="{66C42746-9897-4CA2-BF40-5522A8355697}" destId="{C765297E-957D-427E-BEE5-A25D860A7158}" srcOrd="0" destOrd="1" presId="urn:microsoft.com/office/officeart/2005/8/layout/vList2"/>
    <dgm:cxn modelId="{C0176AA6-0781-47F4-B0E6-354E4A6E3F69}" srcId="{FDC8C27E-41C1-44F4-B3C3-086D7E8A89BE}" destId="{C5E0F6F5-351E-4144-89D0-83185E8037E0}" srcOrd="2" destOrd="0" parTransId="{5D5498FB-5F96-4912-8028-9CC58A9098B4}" sibTransId="{4DB2FB86-1DA1-4551-BA76-1A5CEECF019D}"/>
    <dgm:cxn modelId="{506A3F08-0EB6-429C-856E-565464E2240A}" type="presOf" srcId="{436A32FF-7A1B-449A-8186-0053FD341342}" destId="{82985E40-F039-42C5-A408-96239FBAFF9F}" srcOrd="0" destOrd="0" presId="urn:microsoft.com/office/officeart/2005/8/layout/vList2"/>
    <dgm:cxn modelId="{58165D2B-1D04-4382-87F5-538FD04B0B4B}" srcId="{FDC8C27E-41C1-44F4-B3C3-086D7E8A89BE}" destId="{36ADD18B-6E0D-4842-8D68-100D9E88966E}" srcOrd="0" destOrd="0" parTransId="{CE351747-F41C-4345-A79C-46B529C53CC3}" sibTransId="{8F34A277-156C-45BD-BA5C-2160AA4E6DA3}"/>
    <dgm:cxn modelId="{28A079B8-1D44-4F94-9CEB-DB7B744437E7}" type="presOf" srcId="{5188065F-837B-4E91-A813-232FE7F1CEB7}" destId="{C8EDE798-5589-4C04-B9CE-B06E51F48B27}" srcOrd="0" destOrd="0" presId="urn:microsoft.com/office/officeart/2005/8/layout/vList2"/>
    <dgm:cxn modelId="{7142C977-25EB-4DA9-BD98-2EBB8089070F}" srcId="{FDC8C27E-41C1-44F4-B3C3-086D7E8A89BE}" destId="{23486E21-E769-44EF-A938-9AEA4AD8FD75}" srcOrd="1" destOrd="0" parTransId="{E9FF3F5D-F28D-4737-A41F-44772191F697}" sibTransId="{EC3440F4-25D4-4E14-AE7C-86BED6836C1B}"/>
    <dgm:cxn modelId="{CF3A6E8B-FD73-4419-94A7-4A2631F4DD29}" type="presOf" srcId="{23486E21-E769-44EF-A938-9AEA4AD8FD75}" destId="{A822E903-59A4-4D45-AEE1-312737FE2D26}" srcOrd="0" destOrd="1" presId="urn:microsoft.com/office/officeart/2005/8/layout/vList2"/>
    <dgm:cxn modelId="{734138DF-319E-4407-8D07-3788928597F6}" srcId="{6855F780-A704-431D-896B-5B8CE9A17F38}" destId="{0A6640F3-DDE9-4FB6-B9D8-827071D25BED}" srcOrd="0" destOrd="0" parTransId="{EB17738E-6EF2-45C7-B199-C57DC736BC07}" sibTransId="{A9880FB5-7F5E-425F-A1BE-CC3F561D6167}"/>
    <dgm:cxn modelId="{2848027F-E4D6-46C8-888C-4409341F1B25}" type="presOf" srcId="{36ADD18B-6E0D-4842-8D68-100D9E88966E}" destId="{A822E903-59A4-4D45-AEE1-312737FE2D26}" srcOrd="0" destOrd="0" presId="urn:microsoft.com/office/officeart/2005/8/layout/vList2"/>
    <dgm:cxn modelId="{A82564C2-1BB4-4755-948A-1EC72378B32A}" type="presOf" srcId="{F3E6880B-F621-478F-887D-468FFE73551B}" destId="{E09AF7C0-6749-44E5-9A46-E611D3B52CA2}" srcOrd="0" destOrd="1" presId="urn:microsoft.com/office/officeart/2005/8/layout/vList2"/>
    <dgm:cxn modelId="{6F5350B8-0273-41D0-AE52-029BF3CA4A68}" type="presOf" srcId="{C5E0F6F5-351E-4144-89D0-83185E8037E0}" destId="{A822E903-59A4-4D45-AEE1-312737FE2D26}" srcOrd="0" destOrd="2" presId="urn:microsoft.com/office/officeart/2005/8/layout/vList2"/>
    <dgm:cxn modelId="{C6EAADC0-49AE-4A1A-AE99-76D94672491B}" srcId="{A9063F97-94C7-4EC4-81D9-0815F9433D33}" destId="{6855F780-A704-431D-896B-5B8CE9A17F38}" srcOrd="0" destOrd="0" parTransId="{481BAB96-D3A3-42EE-84C0-E568D169C12E}" sibTransId="{48376218-35D3-4CA8-B766-2E8ADEACF8B0}"/>
    <dgm:cxn modelId="{99413E50-49AF-43ED-8663-34A8009C251E}" srcId="{A9063F97-94C7-4EC4-81D9-0815F9433D33}" destId="{C6753F33-EE17-4A38-847D-F02B61FFC66E}" srcOrd="2" destOrd="0" parTransId="{8AB952EA-768E-4A5A-BA91-4770949ACF12}" sibTransId="{014E0E76-042A-4CDB-A16A-6DDEAC949917}"/>
    <dgm:cxn modelId="{9FB864B9-6189-4B59-AB4F-62C7856CD113}" srcId="{5188065F-837B-4E91-A813-232FE7F1CEB7}" destId="{B01BBC1F-8B52-4725-88D2-80FE9E61D730}" srcOrd="0" destOrd="0" parTransId="{3F09E505-FA5F-46DA-AD06-B6FC58A9CE0B}" sibTransId="{EF001174-3CD4-47F8-B12D-76B58392968C}"/>
    <dgm:cxn modelId="{F58F5F2E-DF1F-429E-96A1-33491D4952A6}" type="presOf" srcId="{D7C48FBD-2660-4E12-BED8-8173AF696D8D}" destId="{C765297E-957D-427E-BEE5-A25D860A7158}" srcOrd="0" destOrd="0" presId="urn:microsoft.com/office/officeart/2005/8/layout/vList2"/>
    <dgm:cxn modelId="{1D017D94-C076-4B7E-8AB0-29457FE7E686}" type="presOf" srcId="{C6753F33-EE17-4A38-847D-F02B61FFC66E}" destId="{22B9A0AF-93BD-4B72-AE41-D50B46C10636}" srcOrd="0" destOrd="0" presId="urn:microsoft.com/office/officeart/2005/8/layout/vList2"/>
    <dgm:cxn modelId="{DB42E05D-A3A8-4D73-861B-E40952EFE08B}" type="presOf" srcId="{7C9E32F9-7E46-4B04-A859-8C6D708973D2}" destId="{E5B411B8-C333-4FE5-A987-213F7FF41134}" srcOrd="0" destOrd="1" presId="urn:microsoft.com/office/officeart/2005/8/layout/vList2"/>
    <dgm:cxn modelId="{50B403F0-43BA-47AF-8E26-FDB41AF3FA5A}" type="presOf" srcId="{19D93AAB-7895-4444-9023-16DFF366013A}" destId="{D30ADD22-D389-4A4D-A85B-B3E537EF7383}" srcOrd="0" destOrd="0" presId="urn:microsoft.com/office/officeart/2005/8/layout/vList2"/>
    <dgm:cxn modelId="{9250A2EB-C466-446A-93B4-51DC3EB0AFE3}" srcId="{A9063F97-94C7-4EC4-81D9-0815F9433D33}" destId="{77683090-7940-4C90-8D6C-B1066636B44C}" srcOrd="4" destOrd="0" parTransId="{7A4D868A-F1A1-429D-AA2C-F48CDB286E4D}" sibTransId="{A1A06803-861F-42A0-844A-8EF483FE4294}"/>
    <dgm:cxn modelId="{C078A90A-578A-4BDA-8970-0F083F2811AC}" type="presOf" srcId="{B01BBC1F-8B52-4725-88D2-80FE9E61D730}" destId="{E5B411B8-C333-4FE5-A987-213F7FF41134}" srcOrd="0" destOrd="0" presId="urn:microsoft.com/office/officeart/2005/8/layout/vList2"/>
    <dgm:cxn modelId="{CFC22079-6270-4456-AEAF-D6E381BE9042}" type="presOf" srcId="{FDC8C27E-41C1-44F4-B3C3-086D7E8A89BE}" destId="{B07E3C01-6823-4AE9-A323-50924F570E00}" srcOrd="0" destOrd="0" presId="urn:microsoft.com/office/officeart/2005/8/layout/vList2"/>
    <dgm:cxn modelId="{2BEFEC59-1A51-43D8-9241-5CD55FAECD27}" type="presParOf" srcId="{C06A008D-F12F-48B4-AB53-72A7A134B044}" destId="{A2E0D4FD-C0E1-4069-92FE-A47108E4CC1E}" srcOrd="0" destOrd="0" presId="urn:microsoft.com/office/officeart/2005/8/layout/vList2"/>
    <dgm:cxn modelId="{7AEC8783-A0F4-4E26-8935-B3A3D9F0197A}" type="presParOf" srcId="{C06A008D-F12F-48B4-AB53-72A7A134B044}" destId="{E09AF7C0-6749-44E5-9A46-E611D3B52CA2}" srcOrd="1" destOrd="0" presId="urn:microsoft.com/office/officeart/2005/8/layout/vList2"/>
    <dgm:cxn modelId="{D04A9324-C6A4-4E3E-B510-2F8ED7FC96CD}" type="presParOf" srcId="{C06A008D-F12F-48B4-AB53-72A7A134B044}" destId="{82985E40-F039-42C5-A408-96239FBAFF9F}" srcOrd="2" destOrd="0" presId="urn:microsoft.com/office/officeart/2005/8/layout/vList2"/>
    <dgm:cxn modelId="{2C1C1BA7-1380-4310-9320-6CF334597CCE}" type="presParOf" srcId="{C06A008D-F12F-48B4-AB53-72A7A134B044}" destId="{D30ADD22-D389-4A4D-A85B-B3E537EF7383}" srcOrd="3" destOrd="0" presId="urn:microsoft.com/office/officeart/2005/8/layout/vList2"/>
    <dgm:cxn modelId="{6E5F960B-8656-450E-BD01-98B09298BC2D}" type="presParOf" srcId="{C06A008D-F12F-48B4-AB53-72A7A134B044}" destId="{22B9A0AF-93BD-4B72-AE41-D50B46C10636}" srcOrd="4" destOrd="0" presId="urn:microsoft.com/office/officeart/2005/8/layout/vList2"/>
    <dgm:cxn modelId="{778C00AC-47D0-4980-9DE4-69DFF78D320C}" type="presParOf" srcId="{C06A008D-F12F-48B4-AB53-72A7A134B044}" destId="{C765297E-957D-427E-BEE5-A25D860A7158}" srcOrd="5" destOrd="0" presId="urn:microsoft.com/office/officeart/2005/8/layout/vList2"/>
    <dgm:cxn modelId="{BF0F27D0-513F-432D-8FBE-4B80E9AFACB8}" type="presParOf" srcId="{C06A008D-F12F-48B4-AB53-72A7A134B044}" destId="{C8EDE798-5589-4C04-B9CE-B06E51F48B27}" srcOrd="6" destOrd="0" presId="urn:microsoft.com/office/officeart/2005/8/layout/vList2"/>
    <dgm:cxn modelId="{6F724098-6612-4923-84FF-661459E27946}" type="presParOf" srcId="{C06A008D-F12F-48B4-AB53-72A7A134B044}" destId="{E5B411B8-C333-4FE5-A987-213F7FF41134}" srcOrd="7" destOrd="0" presId="urn:microsoft.com/office/officeart/2005/8/layout/vList2"/>
    <dgm:cxn modelId="{C38FE9EC-970E-4D6E-BF84-77BE53473C20}" type="presParOf" srcId="{C06A008D-F12F-48B4-AB53-72A7A134B044}" destId="{1FDE9382-900C-47DC-BE34-1DA5212FF31C}" srcOrd="8" destOrd="0" presId="urn:microsoft.com/office/officeart/2005/8/layout/vList2"/>
    <dgm:cxn modelId="{64C4C5C9-1881-4039-8B76-B767B8603818}" type="presParOf" srcId="{C06A008D-F12F-48B4-AB53-72A7A134B044}" destId="{AD95BD72-0E20-468B-892C-00F128B07DFE}" srcOrd="9" destOrd="0" presId="urn:microsoft.com/office/officeart/2005/8/layout/vList2"/>
    <dgm:cxn modelId="{EA6F8084-17A4-44A6-81D3-9815EC47EF11}" type="presParOf" srcId="{C06A008D-F12F-48B4-AB53-72A7A134B044}" destId="{B07E3C01-6823-4AE9-A323-50924F570E00}" srcOrd="10" destOrd="0" presId="urn:microsoft.com/office/officeart/2005/8/layout/vList2"/>
    <dgm:cxn modelId="{A5277391-21C8-4733-B2B6-F8A01A0EAE18}" type="presParOf" srcId="{C06A008D-F12F-48B4-AB53-72A7A134B044}" destId="{A822E903-59A4-4D45-AEE1-312737FE2D2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E0D4FD-C0E1-4069-92FE-A47108E4CC1E}">
      <dsp:nvSpPr>
        <dsp:cNvPr id="0" name=""/>
        <dsp:cNvSpPr/>
      </dsp:nvSpPr>
      <dsp:spPr>
        <a:xfrm>
          <a:off x="0" y="15195"/>
          <a:ext cx="6745904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i="0" kern="1200" dirty="0" smtClean="0"/>
            <a:t>Ülevaade struktuursetest andmetüüpidest</a:t>
          </a:r>
          <a:endParaRPr lang="et-EE" sz="1400" i="0" kern="1200" dirty="0"/>
        </a:p>
      </dsp:txBody>
      <dsp:txXfrm>
        <a:off x="0" y="15195"/>
        <a:ext cx="6745904" cy="335790"/>
      </dsp:txXfrm>
    </dsp:sp>
    <dsp:sp modelId="{E09AF7C0-6749-44E5-9A46-E611D3B52CA2}">
      <dsp:nvSpPr>
        <dsp:cNvPr id="0" name=""/>
        <dsp:cNvSpPr/>
      </dsp:nvSpPr>
      <dsp:spPr>
        <a:xfrm>
          <a:off x="0" y="350985"/>
          <a:ext cx="6745904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8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100" kern="1200" smtClean="0"/>
            <a:t>Deklareerimine </a:t>
          </a:r>
          <a:r>
            <a:rPr lang="et-EE" sz="1100" kern="1200" dirty="0" smtClean="0"/>
            <a:t>ja käsitlemine</a:t>
          </a:r>
          <a:endParaRPr lang="et-E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100" kern="1200" dirty="0" smtClean="0"/>
            <a:t>Failid. Tekstifailid ja tüüpfailid, järjestikulised ja otsepöördumisega failid. Faili puhver. Faili avamine (sisestamiseks, väljastamiseks või täiendamiseks) ja sulgemine. </a:t>
          </a:r>
          <a:endParaRPr lang="et-E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100" kern="1200" dirty="0" smtClean="0"/>
            <a:t>Kirjed ja nende kasutamine. Kirjete väljastamine/sisestamine </a:t>
          </a:r>
          <a:r>
            <a:rPr lang="et-EE" sz="1100" kern="1200" dirty="0" err="1" smtClean="0"/>
            <a:t>faili/-st</a:t>
          </a:r>
          <a:r>
            <a:rPr lang="et-EE" sz="1100" kern="1200" dirty="0" smtClean="0"/>
            <a:t>. Faili elementide järjestamine, reageerimine tekkivatele erisituatsioonidele. Tekstifaili järjestamise algoritm. Indeksfaili kasutamine. Faili väline sorteerimine. Dünaamiline mälujaotus </a:t>
          </a:r>
          <a:endParaRPr lang="et-EE" sz="1100" kern="1200" dirty="0"/>
        </a:p>
      </dsp:txBody>
      <dsp:txXfrm>
        <a:off x="0" y="350985"/>
        <a:ext cx="6745904" cy="1043280"/>
      </dsp:txXfrm>
    </dsp:sp>
    <dsp:sp modelId="{82985E40-F039-42C5-A408-96239FBAFF9F}">
      <dsp:nvSpPr>
        <dsp:cNvPr id="0" name=""/>
        <dsp:cNvSpPr/>
      </dsp:nvSpPr>
      <dsp:spPr>
        <a:xfrm>
          <a:off x="0" y="1394266"/>
          <a:ext cx="6745904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err="1" smtClean="0"/>
            <a:t>Rekursioon</a:t>
          </a:r>
          <a:endParaRPr lang="et-EE" sz="1400" kern="1200" dirty="0"/>
        </a:p>
      </dsp:txBody>
      <dsp:txXfrm>
        <a:off x="0" y="1394266"/>
        <a:ext cx="6745904" cy="335790"/>
      </dsp:txXfrm>
    </dsp:sp>
    <dsp:sp modelId="{D30ADD22-D389-4A4D-A85B-B3E537EF7383}">
      <dsp:nvSpPr>
        <dsp:cNvPr id="0" name=""/>
        <dsp:cNvSpPr/>
      </dsp:nvSpPr>
      <dsp:spPr>
        <a:xfrm>
          <a:off x="0" y="1730056"/>
          <a:ext cx="6745904" cy="37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8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100" kern="1200" dirty="0" smtClean="0"/>
            <a:t>Otsene- ja kaudne </a:t>
          </a:r>
          <a:r>
            <a:rPr lang="et-EE" sz="1100" kern="1200" dirty="0" err="1" smtClean="0"/>
            <a:t>rekursioon</a:t>
          </a:r>
          <a:r>
            <a:rPr lang="et-EE" sz="1100" kern="1200" dirty="0" smtClean="0"/>
            <a:t>. </a:t>
          </a:r>
          <a:r>
            <a:rPr lang="et-EE" sz="1100" kern="1200" dirty="0" err="1" smtClean="0"/>
            <a:t>Rekursiooni</a:t>
          </a:r>
          <a:r>
            <a:rPr lang="et-EE" sz="1100" kern="1200" dirty="0" smtClean="0"/>
            <a:t> eelised ja puudused.</a:t>
          </a:r>
          <a:endParaRPr lang="et-E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100" kern="1200" dirty="0" smtClean="0"/>
            <a:t>Infovahetus </a:t>
          </a:r>
          <a:r>
            <a:rPr lang="et-EE" sz="1100" kern="1200" dirty="0" err="1" smtClean="0"/>
            <a:t>rekursiooni</a:t>
          </a:r>
          <a:r>
            <a:rPr lang="et-EE" sz="1100" kern="1200" dirty="0" smtClean="0"/>
            <a:t> puhul.</a:t>
          </a:r>
          <a:endParaRPr lang="et-EE" sz="1100" kern="1200" dirty="0"/>
        </a:p>
      </dsp:txBody>
      <dsp:txXfrm>
        <a:off x="0" y="1730056"/>
        <a:ext cx="6745904" cy="376740"/>
      </dsp:txXfrm>
    </dsp:sp>
    <dsp:sp modelId="{22B9A0AF-93BD-4B72-AE41-D50B46C10636}">
      <dsp:nvSpPr>
        <dsp:cNvPr id="0" name=""/>
        <dsp:cNvSpPr/>
      </dsp:nvSpPr>
      <dsp:spPr>
        <a:xfrm>
          <a:off x="0" y="2106796"/>
          <a:ext cx="6745904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Viidad</a:t>
          </a:r>
          <a:endParaRPr lang="et-EE" sz="1400" kern="1200" dirty="0"/>
        </a:p>
      </dsp:txBody>
      <dsp:txXfrm>
        <a:off x="0" y="2106796"/>
        <a:ext cx="6745904" cy="335790"/>
      </dsp:txXfrm>
    </dsp:sp>
    <dsp:sp modelId="{C765297E-957D-427E-BEE5-A25D860A7158}">
      <dsp:nvSpPr>
        <dsp:cNvPr id="0" name=""/>
        <dsp:cNvSpPr/>
      </dsp:nvSpPr>
      <dsp:spPr>
        <a:xfrm>
          <a:off x="0" y="2442586"/>
          <a:ext cx="6745904" cy="37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8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100" kern="1200" dirty="0" smtClean="0"/>
            <a:t>Viidad</a:t>
          </a:r>
          <a:endParaRPr lang="et-E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100" kern="1200" dirty="0" smtClean="0"/>
            <a:t>Mälu eraldamine ja vabastamine programmi täitmise käigus.</a:t>
          </a:r>
          <a:endParaRPr lang="et-EE" sz="1100" kern="1200" dirty="0"/>
        </a:p>
      </dsp:txBody>
      <dsp:txXfrm>
        <a:off x="0" y="2442586"/>
        <a:ext cx="6745904" cy="376740"/>
      </dsp:txXfrm>
    </dsp:sp>
    <dsp:sp modelId="{C8EDE798-5589-4C04-B9CE-B06E51F48B27}">
      <dsp:nvSpPr>
        <dsp:cNvPr id="0" name=""/>
        <dsp:cNvSpPr/>
      </dsp:nvSpPr>
      <dsp:spPr>
        <a:xfrm>
          <a:off x="0" y="2819326"/>
          <a:ext cx="6745904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Pinu (</a:t>
          </a:r>
          <a:r>
            <a:rPr lang="et-EE" sz="1400" i="1" kern="1200" dirty="0" err="1" smtClean="0"/>
            <a:t>Stack</a:t>
          </a:r>
          <a:r>
            <a:rPr lang="et-EE" sz="1400" kern="1200" dirty="0" smtClean="0"/>
            <a:t>)</a:t>
          </a:r>
          <a:endParaRPr lang="et-EE" sz="1400" kern="1200" dirty="0"/>
        </a:p>
      </dsp:txBody>
      <dsp:txXfrm>
        <a:off x="0" y="2819326"/>
        <a:ext cx="6745904" cy="335790"/>
      </dsp:txXfrm>
    </dsp:sp>
    <dsp:sp modelId="{E5B411B8-C333-4FE5-A987-213F7FF41134}">
      <dsp:nvSpPr>
        <dsp:cNvPr id="0" name=""/>
        <dsp:cNvSpPr/>
      </dsp:nvSpPr>
      <dsp:spPr>
        <a:xfrm>
          <a:off x="0" y="3155116"/>
          <a:ext cx="6745904" cy="37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8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100" kern="1200" dirty="0" smtClean="0"/>
            <a:t>Pinu ja järjekorra struktuur</a:t>
          </a:r>
          <a:endParaRPr lang="et-E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100" kern="1200" dirty="0" smtClean="0"/>
            <a:t>Dünaamilise struktuuri järjestamise algoritm</a:t>
          </a:r>
          <a:endParaRPr lang="et-EE" sz="1100" kern="1200" dirty="0"/>
        </a:p>
      </dsp:txBody>
      <dsp:txXfrm>
        <a:off x="0" y="3155116"/>
        <a:ext cx="6745904" cy="376740"/>
      </dsp:txXfrm>
    </dsp:sp>
    <dsp:sp modelId="{1FDE9382-900C-47DC-BE34-1DA5212FF31C}">
      <dsp:nvSpPr>
        <dsp:cNvPr id="0" name=""/>
        <dsp:cNvSpPr/>
      </dsp:nvSpPr>
      <dsp:spPr>
        <a:xfrm>
          <a:off x="0" y="3519974"/>
          <a:ext cx="6745904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Objekt-orienteeritud lähenemine</a:t>
          </a:r>
          <a:endParaRPr lang="et-EE" sz="1400" kern="1200" dirty="0"/>
        </a:p>
      </dsp:txBody>
      <dsp:txXfrm>
        <a:off x="0" y="3519974"/>
        <a:ext cx="6745904" cy="335790"/>
      </dsp:txXfrm>
    </dsp:sp>
    <dsp:sp modelId="{AD95BD72-0E20-468B-892C-00F128B07DFE}">
      <dsp:nvSpPr>
        <dsp:cNvPr id="0" name=""/>
        <dsp:cNvSpPr/>
      </dsp:nvSpPr>
      <dsp:spPr>
        <a:xfrm>
          <a:off x="0" y="3867646"/>
          <a:ext cx="6745904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8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100" kern="1200" dirty="0" smtClean="0"/>
            <a:t>Objekt-orienteeritud lähenemine programmi koostamisel (klass, objekt, meetod)</a:t>
          </a:r>
          <a:endParaRPr lang="et-EE" sz="1100" kern="1200" dirty="0"/>
        </a:p>
      </dsp:txBody>
      <dsp:txXfrm>
        <a:off x="0" y="3867646"/>
        <a:ext cx="6745904" cy="231840"/>
      </dsp:txXfrm>
    </dsp:sp>
    <dsp:sp modelId="{B07E3C01-6823-4AE9-A323-50924F570E00}">
      <dsp:nvSpPr>
        <dsp:cNvPr id="0" name=""/>
        <dsp:cNvSpPr/>
      </dsp:nvSpPr>
      <dsp:spPr>
        <a:xfrm>
          <a:off x="0" y="4099486"/>
          <a:ext cx="6745904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Programmi silumine</a:t>
          </a:r>
          <a:endParaRPr lang="et-EE" sz="1400" kern="1200" dirty="0"/>
        </a:p>
      </dsp:txBody>
      <dsp:txXfrm>
        <a:off x="0" y="4099486"/>
        <a:ext cx="6745904" cy="335790"/>
      </dsp:txXfrm>
    </dsp:sp>
    <dsp:sp modelId="{A822E903-59A4-4D45-AEE1-312737FE2D26}">
      <dsp:nvSpPr>
        <dsp:cNvPr id="0" name=""/>
        <dsp:cNvSpPr/>
      </dsp:nvSpPr>
      <dsp:spPr>
        <a:xfrm>
          <a:off x="0" y="4435276"/>
          <a:ext cx="6745904" cy="565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8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100" kern="1200" dirty="0" smtClean="0"/>
            <a:t>Skaneerimine, kontrollpunktid, silurid</a:t>
          </a:r>
          <a:endParaRPr lang="et-E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100" kern="1200" dirty="0" smtClean="0"/>
            <a:t>Programmi komponeerimine </a:t>
          </a:r>
          <a:endParaRPr lang="et-E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100" kern="1200" dirty="0" smtClean="0"/>
            <a:t>Programmi dokumenteerimine, tarkvaraprojekti koostamine</a:t>
          </a:r>
          <a:endParaRPr lang="et-EE" sz="1100" kern="1200" dirty="0"/>
        </a:p>
      </dsp:txBody>
      <dsp:txXfrm>
        <a:off x="0" y="4435276"/>
        <a:ext cx="6745904" cy="565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9.01.2012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23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9.01.2012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9.01.2012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9.01.2012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9.01.2012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9.01.2012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9.01.2012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9.01.2012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9.01.2012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9.01.2012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9.01.2012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9.01.2012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lektor\Desktop\E-2011\Viies\viit_viidale.c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git@pld.ttu.ee" TargetMode="External"/><Relationship Id="rId2" Type="http://schemas.openxmlformats.org/officeDocument/2006/relationships/hyperlink" Target="mailto:viis@ati.ttu.e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mailto:heimar@cc.ttu.ee" TargetMode="External"/><Relationship Id="rId4" Type="http://schemas.openxmlformats.org/officeDocument/2006/relationships/hyperlink" Target="mailto:viivi.jokk@ttu.e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hyperlink" Target="http://www.tud.ttu.ee/material/vladimir/devcpp-4.9.9.2_setup.exe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Viitamine</a:t>
            </a:r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484784"/>
            <a:ext cx="7195128" cy="49446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#include&lt;stdio.h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&gt;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int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main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(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void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{	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double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pi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= 3.14;  // muutuja ja viit sama tüüpi!!</a:t>
            </a:r>
            <a:b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double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*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x=&amp;pi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printf(“%lf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”, *x);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return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0;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}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	Väärtuse väljastamiseks on toodud mitte muutuja nimi, vaid viit aadressile, kus paikneb </a:t>
            </a:r>
            <a:r>
              <a:rPr kumimoji="0" lang="et-EE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pi</a:t>
            </a:r>
            <a:r>
              <a:rPr kumimoji="0" lang="et-E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kumimoji="0" lang="et-E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et-EE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*x</a:t>
            </a:r>
            <a:r>
              <a:rPr kumimoji="0" lang="et-E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on viit mälupesa aadressile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Viit viidale</a:t>
            </a:r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85852" y="1484784"/>
            <a:ext cx="7172348" cy="487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int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main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(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void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{	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int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vaartus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= 144;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int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*x = 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&amp;midagi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int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**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viida_viit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= 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&amp;x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printf(“muutuja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2l moel %d 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%d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”, 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pi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 *x);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printf(“asub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aadressil %d  ja on võrdne %d”, x, *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viida_viit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);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printf(“ja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need aadressid asuvad %d, mis on sama %d”, 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&amp;x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&amp;viida_viit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);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kumimoji="0" lang="et-E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return</a:t>
            </a: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0;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}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5733256"/>
            <a:ext cx="184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dirty="0" smtClean="0">
                <a:hlinkClick r:id="rId2" action="ppaction://hlinkfile"/>
              </a:rPr>
              <a:t>Pane kood tööle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Harjutus viida kasutamise kohta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t-EE" dirty="0" smtClean="0"/>
              <a:t>Programm küsib kasutajalt muutuja täisarvulist väärtust ja väljastab ekraanile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 smtClean="0"/>
              <a:t>Kirjuta viit selle muutuja aadressile (*viit)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 smtClean="0"/>
              <a:t>Väljasta muutuja väärtus ja aadress kasutades viitamist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 smtClean="0"/>
              <a:t>Väljasta aadress, kus asub viit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Alamfunktsioonid viitadega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Kahel järgneval slaidil on väike </a:t>
            </a:r>
            <a:r>
              <a:rPr lang="et-EE" b="1" dirty="0" smtClean="0"/>
              <a:t>programm</a:t>
            </a:r>
            <a:r>
              <a:rPr lang="et-EE" dirty="0" smtClean="0"/>
              <a:t> alamfunktsioonide infovahetusest </a:t>
            </a:r>
            <a:r>
              <a:rPr lang="et-EE" i="1" dirty="0" err="1" smtClean="0"/>
              <a:t>main</a:t>
            </a:r>
            <a:r>
              <a:rPr lang="et-EE" dirty="0" err="1" smtClean="0"/>
              <a:t>’iga</a:t>
            </a:r>
            <a:endParaRPr lang="et-EE" dirty="0" smtClean="0"/>
          </a:p>
          <a:p>
            <a:r>
              <a:rPr lang="et-EE" dirty="0" smtClean="0"/>
              <a:t>Kasutatud on juba tuttavat kuju, kus alamfunktsioonile edasiantavad on lihtsad muutujad ( </a:t>
            </a:r>
            <a:r>
              <a:rPr lang="et-EE" i="1" dirty="0" err="1" smtClean="0"/>
              <a:t>vaheta(int</a:t>
            </a:r>
            <a:r>
              <a:rPr lang="et-EE" i="1" dirty="0" smtClean="0"/>
              <a:t> a, </a:t>
            </a:r>
            <a:r>
              <a:rPr lang="et-EE" i="1" dirty="0" err="1" smtClean="0"/>
              <a:t>int</a:t>
            </a:r>
            <a:r>
              <a:rPr lang="et-EE" i="1" dirty="0" smtClean="0"/>
              <a:t> b)</a:t>
            </a:r>
            <a:r>
              <a:rPr lang="et-EE" dirty="0" smtClean="0"/>
              <a:t> )</a:t>
            </a:r>
          </a:p>
          <a:p>
            <a:r>
              <a:rPr lang="et-EE" dirty="0" smtClean="0"/>
              <a:t>Järgnevad </a:t>
            </a:r>
            <a:r>
              <a:rPr lang="et-EE" b="1" dirty="0" smtClean="0"/>
              <a:t>2 alamfunktsiooni </a:t>
            </a:r>
            <a:r>
              <a:rPr lang="et-EE" dirty="0" smtClean="0"/>
              <a:t>on juba realiseeritud infovahetusega läbi viitamise.</a:t>
            </a:r>
            <a:br>
              <a:rPr lang="et-EE" dirty="0" smtClean="0"/>
            </a:br>
            <a:r>
              <a:rPr lang="et-EE" dirty="0" smtClean="0"/>
              <a:t>Proovi ja katseta!!</a:t>
            </a:r>
            <a:endParaRPr lang="en-GB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609600"/>
            <a:ext cx="7029472" cy="548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#include &lt;stdio.h&gt;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#include &lt;stdlib.h&gt;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void vaheta(int a, int b)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{	printf(“a = %d ja b= %d\n”, a,b);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	int abi=a; a=b; b=abi;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	printf(“a = %d ja b= %d\n”, a,b);}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void vaheta2(int *p, int *q)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{	printf(“aadressid: p = %d ja q= %d\n”, p,q);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	printf(“algväärtused: *p = %d ja *q= %d\n”, *p,*q);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	int abi=*p; *p=*q; *q=abi;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	printf(“Lõppväärtused: *p = %d ja *q= %d\n”, *p,*q);}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void vaheta3(int &amp;a, int &amp;b)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{	printf(“a = %d ja b= %d\n”, a,b);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	int abi=a; a=b; b=abi;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	printf(“a = %d ja b= %d\n”, a,b);}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/>
              <a:t>// main on järgmisel lehel</a:t>
            </a:r>
            <a:endParaRPr lang="en-GB" sz="2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685800"/>
            <a:ext cx="6982544" cy="5410200"/>
          </a:xfrm>
        </p:spPr>
        <p:txBody>
          <a:bodyPr/>
          <a:lstStyle/>
          <a:p>
            <a:pPr>
              <a:buFontTx/>
              <a:buNone/>
            </a:pPr>
            <a:r>
              <a:rPr lang="et-EE" sz="2000" i="1" dirty="0"/>
              <a:t>int main()</a:t>
            </a:r>
          </a:p>
          <a:p>
            <a:pPr>
              <a:buFontTx/>
              <a:buNone/>
            </a:pPr>
            <a:r>
              <a:rPr lang="et-EE" sz="2000" i="1" dirty="0"/>
              <a:t>{	int m=123, n=999;</a:t>
            </a:r>
          </a:p>
          <a:p>
            <a:pPr>
              <a:buFontTx/>
              <a:buNone/>
            </a:pPr>
            <a:r>
              <a:rPr lang="et-EE" sz="2000" i="1" dirty="0"/>
              <a:t>	vaheta(m,n);</a:t>
            </a:r>
          </a:p>
          <a:p>
            <a:pPr>
              <a:buFontTx/>
              <a:buNone/>
            </a:pPr>
            <a:r>
              <a:rPr lang="et-EE" sz="2000" i="1" dirty="0"/>
              <a:t>	printf(“vaheta1: m=%d ja n=%d\n”,m,n);</a:t>
            </a:r>
          </a:p>
          <a:p>
            <a:pPr>
              <a:buFontTx/>
              <a:buNone/>
            </a:pPr>
            <a:endParaRPr lang="et-EE" sz="2000" i="1" dirty="0"/>
          </a:p>
          <a:p>
            <a:pPr>
              <a:buFontTx/>
              <a:buNone/>
            </a:pPr>
            <a:r>
              <a:rPr lang="et-EE" sz="2000" i="1" dirty="0"/>
              <a:t>	vaheta2(&amp;m,&amp;n);</a:t>
            </a:r>
          </a:p>
          <a:p>
            <a:pPr>
              <a:buFontTx/>
              <a:buNone/>
            </a:pPr>
            <a:r>
              <a:rPr lang="et-EE" sz="2000" i="1" dirty="0"/>
              <a:t>	printf(“vaheta2: m=%d ja n=%d\n”,m,n);</a:t>
            </a:r>
          </a:p>
          <a:p>
            <a:pPr>
              <a:buFontTx/>
              <a:buNone/>
            </a:pPr>
            <a:endParaRPr lang="et-EE" sz="2000" i="1" dirty="0"/>
          </a:p>
          <a:p>
            <a:pPr>
              <a:buFontTx/>
              <a:buNone/>
            </a:pPr>
            <a:r>
              <a:rPr lang="et-EE" sz="2000" i="1" dirty="0"/>
              <a:t>	 vaheta3(m,n);</a:t>
            </a:r>
          </a:p>
          <a:p>
            <a:pPr>
              <a:buFontTx/>
              <a:buNone/>
            </a:pPr>
            <a:r>
              <a:rPr lang="et-EE" sz="2000" i="1" dirty="0"/>
              <a:t>	printf(“vaheta3: m=%d </a:t>
            </a:r>
            <a:r>
              <a:rPr lang="et-EE" sz="2000" i="1" dirty="0" smtClean="0"/>
              <a:t>ja</a:t>
            </a:r>
            <a:r>
              <a:rPr lang="et-EE" sz="2000" dirty="0" smtClean="0">
                <a:solidFill>
                  <a:srgbClr val="C00000"/>
                </a:solidFill>
              </a:rPr>
              <a:t>  </a:t>
            </a:r>
            <a:r>
              <a:rPr lang="et-EE" sz="2000" i="1" dirty="0" smtClean="0"/>
              <a:t>n</a:t>
            </a:r>
            <a:r>
              <a:rPr lang="et-EE" sz="2000" i="1" dirty="0"/>
              <a:t>=%d\n”,m,n);</a:t>
            </a:r>
          </a:p>
          <a:p>
            <a:pPr>
              <a:buFontTx/>
              <a:buNone/>
            </a:pPr>
            <a:endParaRPr lang="et-EE" sz="2000" i="1" dirty="0"/>
          </a:p>
          <a:p>
            <a:pPr>
              <a:buFontTx/>
              <a:buNone/>
            </a:pPr>
            <a:r>
              <a:rPr lang="et-EE" sz="2000" i="1" dirty="0"/>
              <a:t>	system(“PAUSE”);</a:t>
            </a:r>
          </a:p>
          <a:p>
            <a:pPr>
              <a:buFontTx/>
              <a:buNone/>
            </a:pPr>
            <a:r>
              <a:rPr lang="et-EE" sz="2000" i="1" dirty="0"/>
              <a:t>return 0;</a:t>
            </a:r>
          </a:p>
          <a:p>
            <a:pPr>
              <a:buFontTx/>
              <a:buNone/>
            </a:pPr>
            <a:r>
              <a:rPr lang="et-EE" sz="2000" i="1" dirty="0"/>
              <a:t>}</a:t>
            </a:r>
            <a:endParaRPr lang="en-GB" sz="2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68880" y="5949280"/>
            <a:ext cx="93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dirty="0" smtClean="0">
                <a:hlinkClick r:id="rId2" action="ppaction://hlinksldjump"/>
              </a:rPr>
              <a:t>Tagasi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Alamprogrammide koostamine ja kasutamine: </a:t>
            </a:r>
            <a:r>
              <a:rPr lang="et-EE" dirty="0" smtClean="0">
                <a:solidFill>
                  <a:schemeClr val="bg1">
                    <a:lumMod val="65000"/>
                  </a:schemeClr>
                </a:solidFill>
              </a:rPr>
              <a:t>funktsioonid</a:t>
            </a:r>
            <a:endParaRPr lang="et-E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Kordamine 2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Funktsiooni definitsioon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4414" y="1676400"/>
            <a:ext cx="724378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Funktsioon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koosneb järgmistest komponentidest: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 </a:t>
            </a:r>
            <a:r>
              <a:rPr kumimoji="0" lang="et-E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	&lt;väljundsuuruse tüübi </a:t>
            </a:r>
            <a:r>
              <a:rPr kumimoji="0" lang="et-EE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spetsifikaator&gt;&lt;funktsiooni</a:t>
            </a:r>
            <a:r>
              <a:rPr kumimoji="0" lang="et-E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t-EE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deklaraator&gt;{&lt;funktsiooni</a:t>
            </a:r>
            <a:r>
              <a:rPr kumimoji="0" lang="et-E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keha moodustavad laused&gt;}</a:t>
            </a:r>
            <a:endParaRPr kumimoji="0" lang="et-EE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 	</a:t>
            </a:r>
            <a:r>
              <a:rPr lang="et-EE" sz="2000" b="1" dirty="0" smtClean="0">
                <a:latin typeface="Arial" pitchFamily="34" charset="0"/>
                <a:ea typeface="Verdana" pitchFamily="34" charset="0"/>
                <a:cs typeface="Times New Roman" pitchFamily="18" charset="0"/>
              </a:rPr>
              <a:t>Väljundsuuruseks</a:t>
            </a:r>
            <a:r>
              <a:rPr lang="et-EE" sz="2000" dirty="0" smtClean="0">
                <a:latin typeface="Arial" pitchFamily="34" charset="0"/>
                <a:ea typeface="Verdana" pitchFamily="34" charset="0"/>
                <a:cs typeface="Times New Roman" pitchFamily="18" charset="0"/>
              </a:rPr>
              <a:t> võib olla mistahes tüüpi üksikmuutuja (kuid mitte massiiv).</a:t>
            </a:r>
            <a:endParaRPr lang="en-GB" sz="2000" dirty="0" smtClean="0">
              <a:latin typeface="Arial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 	Mitte midagi väljastava funktsiooni puhul tuleb väljundsuuruse tüübi kohale kirjutada võtmesõna </a:t>
            </a:r>
            <a:r>
              <a:rPr kumimoji="0" lang="et-EE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void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lang="et-EE" sz="2000" dirty="0" smtClean="0">
                <a:latin typeface="Arial" pitchFamily="34" charset="0"/>
                <a:ea typeface="Verdana" pitchFamily="34" charset="0"/>
                <a:cs typeface="Times New Roman" pitchFamily="18" charset="0"/>
              </a:rPr>
              <a:t>	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Väljundsuuruse tüübi puhul eeldatakse, et selleks on </a:t>
            </a:r>
            <a:r>
              <a:rPr kumimoji="0" lang="et-EE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signed</a:t>
            </a:r>
            <a:r>
              <a:rPr kumimoji="0" lang="et-EE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t-EE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int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Deklaraator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4414" y="1828800"/>
            <a:ext cx="724378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	</a:t>
            </a: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Funktsiooni </a:t>
            </a:r>
            <a:r>
              <a:rPr kumimoji="0" lang="et-E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deklaraatoriga</a:t>
            </a: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määratakse </a:t>
            </a: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funktsiooni nimi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ja </a:t>
            </a: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formaalparameetrid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.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lang="et-EE" sz="2000" dirty="0" smtClean="0">
                <a:latin typeface="Arial" pitchFamily="34" charset="0"/>
                <a:ea typeface="Verdana" pitchFamily="34" charset="0"/>
                <a:cs typeface="Times New Roman" pitchFamily="18" charset="0"/>
              </a:rPr>
              <a:t>	</a:t>
            </a:r>
            <a:r>
              <a:rPr kumimoji="0" lang="et-E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Deklaraator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algab funktsiooni nimega, millele järgneb ümarsulgudesse paigutatud ning üksteisest komaga eraldatud </a:t>
            </a: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formaalparameetrite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definitsioonide loetelu.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 </a:t>
            </a:r>
            <a:r>
              <a:rPr kumimoji="0" lang="et-E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	&lt;funktsiooni </a:t>
            </a:r>
            <a:r>
              <a:rPr kumimoji="0" lang="et-EE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nimi&gt;(&lt;esimese</a:t>
            </a:r>
            <a:r>
              <a:rPr kumimoji="0" lang="et-E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parameetri </a:t>
            </a:r>
            <a:r>
              <a:rPr kumimoji="0" lang="et-EE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definitsioon&gt;,&lt;teise</a:t>
            </a:r>
            <a:r>
              <a:rPr kumimoji="0" lang="et-E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parameetri definitsioon&gt;, ...., &lt;viimase parameetri definitsioon&gt;)</a:t>
            </a:r>
            <a:endParaRPr kumimoji="0" lang="et-EE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8640"/>
            <a:ext cx="7172348" cy="5867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t-EE" sz="2000" i="1" dirty="0" smtClean="0">
                <a:solidFill>
                  <a:srgbClr val="0000FF"/>
                </a:solidFill>
                <a:cs typeface="Times New Roman" pitchFamily="18" charset="0"/>
              </a:rPr>
              <a:t>	näide</a:t>
            </a:r>
            <a:r>
              <a:rPr lang="et-EE" sz="2000" i="1" dirty="0">
                <a:solidFill>
                  <a:srgbClr val="0000FF"/>
                </a:solidFill>
                <a:cs typeface="Times New Roman" pitchFamily="18" charset="0"/>
              </a:rPr>
              <a:t>:</a:t>
            </a:r>
            <a:endParaRPr lang="en-GB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 smtClean="0">
                <a:solidFill>
                  <a:srgbClr val="008000"/>
                </a:solidFill>
                <a:cs typeface="Times New Roman" pitchFamily="18" charset="0"/>
              </a:rPr>
              <a:t>	</a:t>
            </a:r>
            <a:r>
              <a:rPr lang="et-EE" sz="2000" i="1" dirty="0" err="1" smtClean="0">
                <a:solidFill>
                  <a:srgbClr val="008000"/>
                </a:solidFill>
                <a:cs typeface="Times New Roman" pitchFamily="18" charset="0"/>
              </a:rPr>
              <a:t>int</a:t>
            </a:r>
            <a:r>
              <a:rPr lang="et-EE" sz="2000" i="1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t-EE" sz="2000" i="1" dirty="0">
                <a:solidFill>
                  <a:srgbClr val="008000"/>
                </a:solidFill>
                <a:cs typeface="Times New Roman" pitchFamily="18" charset="0"/>
              </a:rPr>
              <a:t>fun(int a, int b, int c)</a:t>
            </a:r>
            <a:endParaRPr lang="et-EE" sz="2000" i="1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 smtClean="0">
                <a:solidFill>
                  <a:srgbClr val="008000"/>
                </a:solidFill>
                <a:cs typeface="Times New Roman" pitchFamily="18" charset="0"/>
              </a:rPr>
              <a:t>	{.......................}</a:t>
            </a:r>
            <a:endParaRPr lang="en-GB" sz="2000" dirty="0">
              <a:cs typeface="Times New Roman" pitchFamily="18" charset="0"/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t-EE" sz="2000" dirty="0" smtClean="0">
                <a:cs typeface="Times New Roman" pitchFamily="18" charset="0"/>
              </a:rPr>
              <a:t>	</a:t>
            </a:r>
            <a:r>
              <a:rPr lang="et-EE" sz="1900" b="1" dirty="0" err="1" smtClean="0">
                <a:cs typeface="Times New Roman" pitchFamily="18" charset="0"/>
              </a:rPr>
              <a:t>fun</a:t>
            </a:r>
            <a:r>
              <a:rPr lang="et-EE" sz="1900" dirty="0" smtClean="0">
                <a:cs typeface="Times New Roman" pitchFamily="18" charset="0"/>
              </a:rPr>
              <a:t> </a:t>
            </a:r>
            <a:r>
              <a:rPr lang="et-EE" sz="1900" dirty="0">
                <a:cs typeface="Times New Roman" pitchFamily="18" charset="0"/>
              </a:rPr>
              <a:t>on </a:t>
            </a:r>
            <a:r>
              <a:rPr lang="et-EE" sz="1900" b="1" i="1" dirty="0" err="1" smtClean="0">
                <a:cs typeface="Times New Roman" pitchFamily="18" charset="0"/>
              </a:rPr>
              <a:t>int</a:t>
            </a:r>
            <a:r>
              <a:rPr lang="et-EE" sz="1900" dirty="0" err="1" smtClean="0">
                <a:cs typeface="Times New Roman" pitchFamily="18" charset="0"/>
              </a:rPr>
              <a:t>-tüüpi</a:t>
            </a:r>
            <a:r>
              <a:rPr lang="et-EE" sz="1900" dirty="0" smtClean="0">
                <a:cs typeface="Times New Roman" pitchFamily="18" charset="0"/>
              </a:rPr>
              <a:t> </a:t>
            </a:r>
            <a:r>
              <a:rPr lang="et-EE" sz="1900" dirty="0">
                <a:cs typeface="Times New Roman" pitchFamily="18" charset="0"/>
              </a:rPr>
              <a:t>väljundsuurusega funktsioon, mille formaalparameetriteks on </a:t>
            </a:r>
            <a:r>
              <a:rPr lang="et-EE" sz="1900" b="1" i="1" dirty="0" err="1" smtClean="0">
                <a:cs typeface="Times New Roman" pitchFamily="18" charset="0"/>
              </a:rPr>
              <a:t>int</a:t>
            </a:r>
            <a:r>
              <a:rPr lang="et-EE" sz="1900" dirty="0" err="1" smtClean="0">
                <a:cs typeface="Times New Roman" pitchFamily="18" charset="0"/>
              </a:rPr>
              <a:t>-tüüpi</a:t>
            </a:r>
            <a:r>
              <a:rPr lang="et-EE" sz="1900" dirty="0" smtClean="0">
                <a:cs typeface="Times New Roman" pitchFamily="18" charset="0"/>
              </a:rPr>
              <a:t> </a:t>
            </a:r>
            <a:r>
              <a:rPr lang="et-EE" sz="1900" dirty="0">
                <a:cs typeface="Times New Roman" pitchFamily="18" charset="0"/>
              </a:rPr>
              <a:t>suurused a,b ja </a:t>
            </a:r>
            <a:r>
              <a:rPr lang="et-EE" sz="1900" dirty="0" smtClean="0">
                <a:cs typeface="Times New Roman" pitchFamily="18" charset="0"/>
              </a:rPr>
              <a:t>c</a:t>
            </a:r>
            <a:endParaRPr lang="en-GB" sz="1900" dirty="0">
              <a:cs typeface="Times New Roman" pitchFamily="18" charset="0"/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t-EE" sz="1900" dirty="0">
                <a:cs typeface="Times New Roman" pitchFamily="18" charset="0"/>
              </a:rPr>
              <a:t> </a:t>
            </a:r>
            <a:r>
              <a:rPr lang="et-EE" sz="1900" dirty="0" smtClean="0">
                <a:cs typeface="Times New Roman" pitchFamily="18" charset="0"/>
              </a:rPr>
              <a:t>	Kui </a:t>
            </a:r>
            <a:r>
              <a:rPr lang="et-EE" sz="1900" dirty="0">
                <a:cs typeface="Times New Roman" pitchFamily="18" charset="0"/>
              </a:rPr>
              <a:t>formaalparameetrid puuduvad, lisatakse nime järele sulgudesse võtmesõna </a:t>
            </a:r>
            <a:r>
              <a:rPr lang="et-EE" sz="1900" b="1" i="1" dirty="0" err="1" smtClean="0">
                <a:cs typeface="Times New Roman" pitchFamily="18" charset="0"/>
              </a:rPr>
              <a:t>void</a:t>
            </a:r>
            <a:endParaRPr lang="en-GB" sz="1900" dirty="0">
              <a:cs typeface="Times New Roman" pitchFamily="18" charset="0"/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t-EE" sz="1900" dirty="0" smtClean="0">
                <a:cs typeface="Times New Roman" pitchFamily="18" charset="0"/>
              </a:rPr>
              <a:t>	Põhimõtteliselt </a:t>
            </a:r>
            <a:r>
              <a:rPr lang="et-EE" sz="1900" dirty="0">
                <a:cs typeface="Times New Roman" pitchFamily="18" charset="0"/>
              </a:rPr>
              <a:t>on lubatud ka kasutada sellisel puhul tühjaks jäetud sulge, kuid kompilaator võib sellele reageerida </a:t>
            </a:r>
            <a:r>
              <a:rPr lang="et-EE" sz="1900" dirty="0" smtClean="0">
                <a:cs typeface="Times New Roman" pitchFamily="18" charset="0"/>
              </a:rPr>
              <a:t>hoiatusega</a:t>
            </a:r>
            <a:endParaRPr lang="en-GB" sz="1900" dirty="0">
              <a:cs typeface="Times New Roman" pitchFamily="18" charset="0"/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t-EE" sz="1900" dirty="0" smtClean="0">
                <a:cs typeface="Times New Roman" pitchFamily="18" charset="0"/>
              </a:rPr>
              <a:t>	Nii </a:t>
            </a:r>
            <a:r>
              <a:rPr lang="et-EE" sz="1900" dirty="0">
                <a:cs typeface="Times New Roman" pitchFamily="18" charset="0"/>
              </a:rPr>
              <a:t>nagu väljundsuurused, võivad ka formaalparameetrid olla mistahes tüüpi üksikmuutujad, kuid mitte </a:t>
            </a:r>
            <a:r>
              <a:rPr lang="et-EE" sz="1900" dirty="0" smtClean="0">
                <a:cs typeface="Times New Roman" pitchFamily="18" charset="0"/>
              </a:rPr>
              <a:t>massiivid</a:t>
            </a:r>
            <a:endParaRPr lang="en-GB" sz="1900" dirty="0">
              <a:cs typeface="Times New Roman" pitchFamily="18" charset="0"/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t-EE" sz="1900" dirty="0">
                <a:cs typeface="Times New Roman" pitchFamily="18" charset="0"/>
              </a:rPr>
              <a:t> </a:t>
            </a:r>
            <a:r>
              <a:rPr lang="et-EE" sz="1900" dirty="0" smtClean="0">
                <a:cs typeface="Times New Roman" pitchFamily="18" charset="0"/>
              </a:rPr>
              <a:t>	Ühte </a:t>
            </a:r>
            <a:r>
              <a:rPr lang="et-EE" sz="1900" dirty="0">
                <a:cs typeface="Times New Roman" pitchFamily="18" charset="0"/>
              </a:rPr>
              <a:t>ja samasse tüüpi kuuluvaid formaalparameetreid näiteks </a:t>
            </a:r>
            <a:endParaRPr lang="en-GB" sz="19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 smtClean="0">
                <a:solidFill>
                  <a:srgbClr val="008000"/>
                </a:solidFill>
                <a:cs typeface="Times New Roman" pitchFamily="18" charset="0"/>
              </a:rPr>
              <a:t>	</a:t>
            </a:r>
            <a:r>
              <a:rPr lang="et-EE" sz="2000" i="1" dirty="0" err="1" smtClean="0">
                <a:solidFill>
                  <a:srgbClr val="008000"/>
                </a:solidFill>
                <a:cs typeface="Times New Roman" pitchFamily="18" charset="0"/>
              </a:rPr>
              <a:t>double</a:t>
            </a:r>
            <a:r>
              <a:rPr lang="et-EE" sz="2000" i="1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t-EE" sz="2000" i="1" dirty="0">
                <a:solidFill>
                  <a:srgbClr val="008000"/>
                </a:solidFill>
                <a:cs typeface="Times New Roman" pitchFamily="18" charset="0"/>
              </a:rPr>
              <a:t>fun(double a, double b)</a:t>
            </a:r>
            <a:endParaRPr lang="et-EE" sz="2000" i="1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 smtClean="0">
                <a:solidFill>
                  <a:srgbClr val="008000"/>
                </a:solidFill>
                <a:cs typeface="Times New Roman" pitchFamily="18" charset="0"/>
              </a:rPr>
              <a:t>	{.............................................}</a:t>
            </a:r>
            <a:endParaRPr lang="et-EE" sz="2000" i="1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1900" b="1" dirty="0" smtClean="0">
                <a:solidFill>
                  <a:srgbClr val="FF3300"/>
                </a:solidFill>
                <a:cs typeface="Times New Roman" pitchFamily="18" charset="0"/>
              </a:rPr>
              <a:t>	ei </a:t>
            </a:r>
            <a:r>
              <a:rPr lang="et-EE" sz="1900" b="1" dirty="0">
                <a:solidFill>
                  <a:srgbClr val="FF3300"/>
                </a:solidFill>
                <a:cs typeface="Times New Roman" pitchFamily="18" charset="0"/>
              </a:rPr>
              <a:t>saa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/>
              <a:t>ühendada ega </a:t>
            </a:r>
            <a:r>
              <a:rPr lang="et-EE" sz="1900" dirty="0">
                <a:cs typeface="Times New Roman" pitchFamily="18" charset="0"/>
              </a:rPr>
              <a:t>defineerida kujul</a:t>
            </a:r>
            <a:endParaRPr lang="en-GB" sz="19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 smtClean="0">
                <a:solidFill>
                  <a:srgbClr val="008000"/>
                </a:solidFill>
                <a:cs typeface="Times New Roman" pitchFamily="18" charset="0"/>
              </a:rPr>
              <a:t>	</a:t>
            </a:r>
            <a:r>
              <a:rPr lang="en-GB" sz="2000" i="1" dirty="0" smtClean="0">
                <a:solidFill>
                  <a:srgbClr val="008000"/>
                </a:solidFill>
                <a:cs typeface="Times New Roman" pitchFamily="18" charset="0"/>
              </a:rPr>
              <a:t>double </a:t>
            </a:r>
            <a:r>
              <a:rPr lang="en-GB" sz="2000" i="1" dirty="0">
                <a:solidFill>
                  <a:srgbClr val="008000"/>
                </a:solidFill>
                <a:cs typeface="Times New Roman" pitchFamily="18" charset="0"/>
              </a:rPr>
              <a:t>fun(double a, b)</a:t>
            </a:r>
            <a:endParaRPr lang="en-GB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 smtClean="0">
                <a:solidFill>
                  <a:srgbClr val="008000"/>
                </a:solidFill>
                <a:cs typeface="Times New Roman" pitchFamily="18" charset="0"/>
              </a:rPr>
              <a:t>	</a:t>
            </a:r>
            <a:r>
              <a:rPr lang="en-GB" sz="2000" i="1" dirty="0" smtClean="0">
                <a:solidFill>
                  <a:srgbClr val="008000"/>
                </a:solidFill>
                <a:cs typeface="Times New Roman" pitchFamily="18" charset="0"/>
              </a:rPr>
              <a:t>{.............................................}</a:t>
            </a:r>
            <a:endParaRPr lang="en-GB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6500858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t-EE" sz="3600" dirty="0" smtClean="0"/>
              <a:t>Programmeerimine II IAG0582</a:t>
            </a:r>
          </a:p>
          <a:p>
            <a:pPr algn="ctr"/>
            <a:r>
              <a:rPr lang="et-EE" sz="1400" dirty="0" smtClean="0"/>
              <a:t>(</a:t>
            </a:r>
            <a:r>
              <a:rPr lang="et-EE" dirty="0" smtClean="0"/>
              <a:t>keele C kasutamine algoritmide realiseerimisel)</a:t>
            </a:r>
          </a:p>
          <a:p>
            <a:pPr algn="ctr"/>
            <a:r>
              <a:rPr lang="et-EE" dirty="0" smtClean="0"/>
              <a:t>I </a:t>
            </a:r>
            <a:r>
              <a:rPr lang="et-EE" dirty="0" smtClean="0"/>
              <a:t>moodul</a:t>
            </a:r>
          </a:p>
          <a:p>
            <a:pPr algn="ctr"/>
            <a:endParaRPr lang="et-EE" dirty="0" smtClean="0"/>
          </a:p>
          <a:p>
            <a:pPr algn="ctr"/>
            <a:r>
              <a:rPr lang="et-EE" sz="1600" dirty="0" smtClean="0"/>
              <a:t> Vladimir Viies </a:t>
            </a:r>
            <a:r>
              <a:rPr lang="et-EE" sz="1600" dirty="0" smtClean="0">
                <a:hlinkClick r:id="rId2"/>
              </a:rPr>
              <a:t>viis@ati.ttu.ee</a:t>
            </a:r>
            <a:r>
              <a:rPr lang="et-EE" sz="1600" dirty="0" smtClean="0"/>
              <a:t>, Margit Aarna </a:t>
            </a:r>
            <a:r>
              <a:rPr lang="et-EE" sz="1600" dirty="0" smtClean="0">
                <a:hlinkClick r:id="rId3"/>
              </a:rPr>
              <a:t>margit@pld.ttu.ee</a:t>
            </a:r>
            <a:r>
              <a:rPr lang="et-EE" sz="1600" dirty="0" smtClean="0"/>
              <a:t>,</a:t>
            </a:r>
          </a:p>
          <a:p>
            <a:pPr algn="ctr"/>
            <a:r>
              <a:rPr lang="et-EE" sz="1600" dirty="0" smtClean="0"/>
              <a:t> Viivi Jokk  </a:t>
            </a:r>
            <a:r>
              <a:rPr lang="et-EE" sz="1600" dirty="0" smtClean="0">
                <a:hlinkClick r:id="rId4"/>
              </a:rPr>
              <a:t>viivi.jokk@ttu.ee</a:t>
            </a:r>
            <a:r>
              <a:rPr lang="et-EE" sz="1600" dirty="0" smtClean="0"/>
              <a:t> , Heimar Veske </a:t>
            </a:r>
            <a:r>
              <a:rPr lang="et-EE" sz="1600" dirty="0" smtClean="0">
                <a:hlinkClick r:id="rId5"/>
              </a:rPr>
              <a:t>heimar@cc.ttu.ee</a:t>
            </a:r>
            <a:endParaRPr lang="et-EE" sz="1600" dirty="0" smtClean="0"/>
          </a:p>
          <a:p>
            <a:pPr algn="ctr"/>
            <a:endParaRPr lang="et-EE" dirty="0" smtClean="0"/>
          </a:p>
          <a:p>
            <a:pPr algn="ctr"/>
            <a:r>
              <a:rPr lang="et-EE" dirty="0" smtClean="0"/>
              <a:t> Tallinna Tehnikaülikool </a:t>
            </a:r>
          </a:p>
          <a:p>
            <a:pPr algn="ctr"/>
            <a:r>
              <a:rPr lang="et-EE" dirty="0" smtClean="0"/>
              <a:t> 2012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0077" y="3831000"/>
            <a:ext cx="4024064" cy="22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4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smtClean="0"/>
              <a:t>Programmeerimine II 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762000"/>
            <a:ext cx="7172348" cy="5334000"/>
          </a:xfrm>
        </p:spPr>
        <p:txBody>
          <a:bodyPr/>
          <a:lstStyle/>
          <a:p>
            <a:pPr>
              <a:spcAft>
                <a:spcPts val="600"/>
              </a:spcAft>
              <a:buFontTx/>
              <a:buNone/>
            </a:pPr>
            <a:r>
              <a:rPr lang="et-EE" sz="2000" dirty="0" smtClean="0">
                <a:cs typeface="Times New Roman" pitchFamily="18" charset="0"/>
              </a:rPr>
              <a:t>	</a:t>
            </a:r>
            <a:r>
              <a:rPr lang="en-GB" sz="1900" dirty="0" err="1" smtClean="0">
                <a:cs typeface="Times New Roman" pitchFamily="18" charset="0"/>
              </a:rPr>
              <a:t>Looksulgudega</a:t>
            </a:r>
            <a:r>
              <a:rPr lang="en-GB" sz="1900" dirty="0" smtClean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piiratud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funktsiooni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keha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algab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muutujaid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defineerivate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või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deklareerivate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lausetega</a:t>
            </a:r>
            <a:r>
              <a:rPr lang="en-GB" sz="1900" dirty="0">
                <a:cs typeface="Times New Roman" pitchFamily="18" charset="0"/>
              </a:rPr>
              <a:t>, </a:t>
            </a:r>
            <a:r>
              <a:rPr lang="en-GB" sz="1900" dirty="0" err="1">
                <a:cs typeface="Times New Roman" pitchFamily="18" charset="0"/>
              </a:rPr>
              <a:t>jätkub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antud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funktsiooniga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läbiviidavate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tegevustega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ning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lõpeb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t-EE" sz="1900" dirty="0" smtClean="0">
                <a:cs typeface="Times New Roman" pitchFamily="18" charset="0"/>
              </a:rPr>
              <a:t/>
            </a:r>
            <a:br>
              <a:rPr lang="et-EE" sz="1900" dirty="0" smtClean="0">
                <a:cs typeface="Times New Roman" pitchFamily="18" charset="0"/>
              </a:rPr>
            </a:br>
            <a:r>
              <a:rPr lang="en-GB" sz="1900" b="1" i="1" dirty="0" smtClean="0">
                <a:cs typeface="Times New Roman" pitchFamily="18" charset="0"/>
              </a:rPr>
              <a:t>return</a:t>
            </a:r>
            <a:r>
              <a:rPr lang="en-GB" sz="1900" dirty="0" smtClean="0">
                <a:cs typeface="Times New Roman" pitchFamily="18" charset="0"/>
              </a:rPr>
              <a:t>-</a:t>
            </a:r>
            <a:r>
              <a:rPr lang="en-GB" sz="1900" dirty="0" err="1" smtClean="0">
                <a:cs typeface="Times New Roman" pitchFamily="18" charset="0"/>
              </a:rPr>
              <a:t>lausega</a:t>
            </a:r>
            <a:r>
              <a:rPr lang="en-GB" sz="1900" dirty="0" smtClean="0">
                <a:cs typeface="Times New Roman" pitchFamily="18" charset="0"/>
              </a:rPr>
              <a:t>.</a:t>
            </a:r>
            <a:endParaRPr lang="en-GB" sz="1900" dirty="0">
              <a:cs typeface="Times New Roman" pitchFamily="18" charset="0"/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t-EE" sz="1900" b="1" i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GB" sz="1900" b="1" i="1" dirty="0" smtClean="0">
                <a:solidFill>
                  <a:srgbClr val="FF0000"/>
                </a:solidFill>
                <a:cs typeface="Times New Roman" pitchFamily="18" charset="0"/>
              </a:rPr>
              <a:t>return </a:t>
            </a:r>
            <a:r>
              <a:rPr lang="en-GB" sz="1900" b="1" i="1" dirty="0">
                <a:solidFill>
                  <a:srgbClr val="FF0000"/>
                </a:solidFill>
                <a:cs typeface="Times New Roman" pitchFamily="18" charset="0"/>
              </a:rPr>
              <a:t>&lt;</a:t>
            </a:r>
            <a:r>
              <a:rPr lang="en-GB" sz="1900" b="1" i="1" dirty="0" err="1">
                <a:solidFill>
                  <a:srgbClr val="FF0000"/>
                </a:solidFill>
                <a:cs typeface="Times New Roman" pitchFamily="18" charset="0"/>
              </a:rPr>
              <a:t>väljakutsuvale</a:t>
            </a:r>
            <a:r>
              <a:rPr lang="en-GB" sz="19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1900" b="1" i="1" dirty="0" err="1">
                <a:solidFill>
                  <a:srgbClr val="FF0000"/>
                </a:solidFill>
                <a:cs typeface="Times New Roman" pitchFamily="18" charset="0"/>
              </a:rPr>
              <a:t>funktsioonile</a:t>
            </a:r>
            <a:r>
              <a:rPr lang="en-GB" sz="19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1900" b="1" i="1" dirty="0" err="1">
                <a:solidFill>
                  <a:srgbClr val="FF0000"/>
                </a:solidFill>
                <a:cs typeface="Times New Roman" pitchFamily="18" charset="0"/>
              </a:rPr>
              <a:t>edastatavat</a:t>
            </a:r>
            <a:r>
              <a:rPr lang="en-GB" sz="19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1900" b="1" i="1" dirty="0" err="1">
                <a:solidFill>
                  <a:srgbClr val="FF0000"/>
                </a:solidFill>
                <a:cs typeface="Times New Roman" pitchFamily="18" charset="0"/>
              </a:rPr>
              <a:t>suurust</a:t>
            </a:r>
            <a:r>
              <a:rPr lang="en-GB" sz="19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1900" b="1" i="1" dirty="0" err="1">
                <a:solidFill>
                  <a:srgbClr val="FF0000"/>
                </a:solidFill>
                <a:cs typeface="Times New Roman" pitchFamily="18" charset="0"/>
              </a:rPr>
              <a:t>esitav</a:t>
            </a:r>
            <a:r>
              <a:rPr lang="en-GB" sz="19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1900" b="1" i="1" dirty="0" err="1">
                <a:solidFill>
                  <a:srgbClr val="FF0000"/>
                </a:solidFill>
                <a:cs typeface="Times New Roman" pitchFamily="18" charset="0"/>
              </a:rPr>
              <a:t>avaldis</a:t>
            </a:r>
            <a:r>
              <a:rPr lang="en-GB" sz="1900" b="1" i="1" dirty="0" smtClean="0">
                <a:solidFill>
                  <a:srgbClr val="FF0000"/>
                </a:solidFill>
                <a:cs typeface="Times New Roman" pitchFamily="18" charset="0"/>
              </a:rPr>
              <a:t>&gt;;</a:t>
            </a:r>
            <a:endParaRPr lang="en-GB" sz="1900" dirty="0">
              <a:cs typeface="Times New Roman" pitchFamily="18" charset="0"/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t-EE" sz="1900" dirty="0" smtClean="0">
                <a:cs typeface="Times New Roman" pitchFamily="18" charset="0"/>
              </a:rPr>
              <a:t>	Keel </a:t>
            </a:r>
            <a:r>
              <a:rPr lang="en-GB" sz="1900" dirty="0" smtClean="0">
                <a:cs typeface="Times New Roman" pitchFamily="18" charset="0"/>
              </a:rPr>
              <a:t>C </a:t>
            </a:r>
            <a:r>
              <a:rPr lang="en-GB" sz="1900" dirty="0" err="1">
                <a:cs typeface="Times New Roman" pitchFamily="18" charset="0"/>
              </a:rPr>
              <a:t>ei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luba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segamini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kirjutada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kirjeldavaid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ning</a:t>
            </a:r>
            <a:r>
              <a:rPr lang="en-GB" sz="1900" dirty="0">
                <a:cs typeface="Times New Roman" pitchFamily="18" charset="0"/>
              </a:rPr>
              <a:t> </a:t>
            </a:r>
            <a:r>
              <a:rPr lang="en-GB" sz="1900" dirty="0" err="1">
                <a:cs typeface="Times New Roman" pitchFamily="18" charset="0"/>
              </a:rPr>
              <a:t>tegevuslauseid</a:t>
            </a:r>
            <a:r>
              <a:rPr lang="en-GB" sz="1900" dirty="0">
                <a:cs typeface="Times New Roman" pitchFamily="18" charset="0"/>
              </a:rPr>
              <a:t>. </a:t>
            </a:r>
            <a:r>
              <a:rPr lang="en-GB" sz="1900" b="1" dirty="0" err="1">
                <a:cs typeface="Times New Roman" pitchFamily="18" charset="0"/>
              </a:rPr>
              <a:t>Funktsiooni</a:t>
            </a:r>
            <a:r>
              <a:rPr lang="en-GB" sz="1900" b="1" dirty="0">
                <a:cs typeface="Times New Roman" pitchFamily="18" charset="0"/>
              </a:rPr>
              <a:t> </a:t>
            </a:r>
            <a:r>
              <a:rPr lang="en-GB" sz="1900" b="1" dirty="0" err="1">
                <a:cs typeface="Times New Roman" pitchFamily="18" charset="0"/>
              </a:rPr>
              <a:t>algul</a:t>
            </a:r>
            <a:r>
              <a:rPr lang="en-GB" sz="1900" b="1" dirty="0">
                <a:cs typeface="Times New Roman" pitchFamily="18" charset="0"/>
              </a:rPr>
              <a:t> </a:t>
            </a:r>
            <a:r>
              <a:rPr lang="en-GB" sz="1900" b="1" dirty="0" err="1">
                <a:cs typeface="Times New Roman" pitchFamily="18" charset="0"/>
              </a:rPr>
              <a:t>defineeritud</a:t>
            </a:r>
            <a:r>
              <a:rPr lang="en-GB" sz="1900" b="1" dirty="0">
                <a:cs typeface="Times New Roman" pitchFamily="18" charset="0"/>
              </a:rPr>
              <a:t> </a:t>
            </a:r>
            <a:r>
              <a:rPr lang="en-GB" sz="1900" b="1" dirty="0" err="1">
                <a:cs typeface="Times New Roman" pitchFamily="18" charset="0"/>
              </a:rPr>
              <a:t>muutujate</a:t>
            </a:r>
            <a:r>
              <a:rPr lang="en-GB" sz="1900" b="1" dirty="0">
                <a:cs typeface="Times New Roman" pitchFamily="18" charset="0"/>
              </a:rPr>
              <a:t> </a:t>
            </a:r>
            <a:r>
              <a:rPr lang="en-GB" sz="1900" b="1" dirty="0" err="1">
                <a:cs typeface="Times New Roman" pitchFamily="18" charset="0"/>
              </a:rPr>
              <a:t>kasutuspiirkond</a:t>
            </a:r>
            <a:r>
              <a:rPr lang="en-GB" sz="1900" b="1" dirty="0">
                <a:cs typeface="Times New Roman" pitchFamily="18" charset="0"/>
              </a:rPr>
              <a:t> on </a:t>
            </a:r>
            <a:r>
              <a:rPr lang="en-GB" sz="1900" b="1" dirty="0" err="1">
                <a:cs typeface="Times New Roman" pitchFamily="18" charset="0"/>
              </a:rPr>
              <a:t>funktsiooni</a:t>
            </a:r>
            <a:r>
              <a:rPr lang="en-GB" sz="1900" b="1" dirty="0">
                <a:cs typeface="Times New Roman" pitchFamily="18" charset="0"/>
              </a:rPr>
              <a:t> </a:t>
            </a:r>
            <a:r>
              <a:rPr lang="en-GB" sz="1900" b="1" dirty="0" err="1">
                <a:cs typeface="Times New Roman" pitchFamily="18" charset="0"/>
              </a:rPr>
              <a:t>keha</a:t>
            </a:r>
            <a:r>
              <a:rPr lang="en-GB" sz="1900" b="1" dirty="0">
                <a:cs typeface="Times New Roman" pitchFamily="18" charset="0"/>
              </a:rPr>
              <a:t> </a:t>
            </a:r>
            <a:r>
              <a:rPr lang="en-GB" sz="1900" b="1" dirty="0" err="1">
                <a:cs typeface="Times New Roman" pitchFamily="18" charset="0"/>
              </a:rPr>
              <a:t>sulgeva</a:t>
            </a:r>
            <a:r>
              <a:rPr lang="en-GB" sz="1900" b="1" dirty="0">
                <a:cs typeface="Times New Roman" pitchFamily="18" charset="0"/>
              </a:rPr>
              <a:t> </a:t>
            </a:r>
            <a:r>
              <a:rPr lang="en-GB" sz="1900" b="1" dirty="0" err="1">
                <a:cs typeface="Times New Roman" pitchFamily="18" charset="0"/>
              </a:rPr>
              <a:t>looksuluni</a:t>
            </a:r>
            <a:r>
              <a:rPr lang="en-GB" sz="1900" b="1" dirty="0">
                <a:cs typeface="Times New Roman" pitchFamily="18" charset="0"/>
              </a:rPr>
              <a:t>.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GB" sz="1900" dirty="0">
                <a:cs typeface="Times New Roman" pitchFamily="18" charset="0"/>
              </a:rPr>
              <a:t> </a:t>
            </a:r>
            <a:r>
              <a:rPr lang="et-EE" sz="1900" dirty="0" smtClean="0">
                <a:cs typeface="Times New Roman" pitchFamily="18" charset="0"/>
              </a:rPr>
              <a:t>	</a:t>
            </a:r>
            <a:r>
              <a:rPr lang="et-EE" sz="1900" b="1" dirty="0" smtClean="0">
                <a:cs typeface="Times New Roman" pitchFamily="18" charset="0"/>
              </a:rPr>
              <a:t>Väljundsuuruseta</a:t>
            </a:r>
            <a:r>
              <a:rPr lang="et-EE" sz="1900" dirty="0" smtClean="0">
                <a:cs typeface="Times New Roman" pitchFamily="18" charset="0"/>
              </a:rPr>
              <a:t> ehk </a:t>
            </a:r>
            <a:r>
              <a:rPr lang="et-EE" sz="1900" b="1" i="1" dirty="0" err="1" smtClean="0">
                <a:cs typeface="Times New Roman" pitchFamily="18" charset="0"/>
              </a:rPr>
              <a:t>void</a:t>
            </a:r>
            <a:r>
              <a:rPr lang="et-EE" sz="1900" dirty="0" err="1" smtClean="0">
                <a:cs typeface="Times New Roman" pitchFamily="18" charset="0"/>
              </a:rPr>
              <a:t>-funktsioonist</a:t>
            </a:r>
            <a:r>
              <a:rPr lang="et-EE" sz="1900" dirty="0" smtClean="0">
                <a:cs typeface="Times New Roman" pitchFamily="18" charset="0"/>
              </a:rPr>
              <a:t> </a:t>
            </a:r>
            <a:r>
              <a:rPr lang="et-EE" sz="1900" dirty="0">
                <a:cs typeface="Times New Roman" pitchFamily="18" charset="0"/>
              </a:rPr>
              <a:t>(näiteks </a:t>
            </a:r>
            <a:r>
              <a:rPr lang="et-EE" sz="1900" i="1" dirty="0">
                <a:cs typeface="Times New Roman" pitchFamily="18" charset="0"/>
              </a:rPr>
              <a:t>main</a:t>
            </a:r>
            <a:r>
              <a:rPr lang="et-EE" sz="1900" dirty="0">
                <a:cs typeface="Times New Roman" pitchFamily="18" charset="0"/>
              </a:rPr>
              <a:t>) lahkutakse igal juhul pärast viimase lause täitmist. </a:t>
            </a:r>
            <a:r>
              <a:rPr lang="et-EE" sz="1900" dirty="0" smtClean="0">
                <a:cs typeface="Times New Roman" pitchFamily="18" charset="0"/>
              </a:rPr>
              <a:t>Hoolimata sellest</a:t>
            </a:r>
            <a:r>
              <a:rPr lang="et-EE" sz="1900" dirty="0">
                <a:cs typeface="Times New Roman" pitchFamily="18" charset="0"/>
              </a:rPr>
              <a:t>, on siiski </a:t>
            </a:r>
            <a:r>
              <a:rPr lang="et-EE" sz="1900" dirty="0" smtClean="0">
                <a:cs typeface="Times New Roman" pitchFamily="18" charset="0"/>
              </a:rPr>
              <a:t>soovitatav </a:t>
            </a:r>
            <a:r>
              <a:rPr lang="et-EE" sz="1900" dirty="0">
                <a:cs typeface="Times New Roman" pitchFamily="18" charset="0"/>
              </a:rPr>
              <a:t>ka sellise funktsiooni lõppu </a:t>
            </a:r>
            <a:r>
              <a:rPr lang="et-EE" sz="1900" dirty="0" smtClean="0">
                <a:cs typeface="Times New Roman" pitchFamily="18" charset="0"/>
              </a:rPr>
              <a:t>kirjutada </a:t>
            </a:r>
            <a:r>
              <a:rPr lang="et-EE" sz="1900" b="1" i="1" dirty="0" err="1" smtClean="0">
                <a:cs typeface="Times New Roman" pitchFamily="18" charset="0"/>
              </a:rPr>
              <a:t>return</a:t>
            </a:r>
            <a:r>
              <a:rPr lang="et-EE" sz="1900" dirty="0" smtClean="0">
                <a:cs typeface="Times New Roman" pitchFamily="18" charset="0"/>
              </a:rPr>
              <a:t>. </a:t>
            </a:r>
            <a:r>
              <a:rPr lang="et-EE" sz="1900" dirty="0">
                <a:cs typeface="Times New Roman" pitchFamily="18" charset="0"/>
              </a:rPr>
              <a:t>Funktsiooni enneaegsel katkestamisel on </a:t>
            </a:r>
            <a:r>
              <a:rPr lang="et-EE" sz="1900" b="1" i="1" dirty="0">
                <a:cs typeface="Times New Roman" pitchFamily="18" charset="0"/>
              </a:rPr>
              <a:t>return</a:t>
            </a:r>
            <a:r>
              <a:rPr lang="et-EE" sz="1900" dirty="0">
                <a:cs typeface="Times New Roman" pitchFamily="18" charset="0"/>
              </a:rPr>
              <a:t> kasutamine </a:t>
            </a:r>
            <a:r>
              <a:rPr lang="et-EE" sz="1900" dirty="0" smtClean="0">
                <a:cs typeface="Times New Roman" pitchFamily="18" charset="0"/>
              </a:rPr>
              <a:t>möödapääsmatu</a:t>
            </a:r>
            <a:r>
              <a:rPr lang="et-EE" sz="1900" dirty="0">
                <a:cs typeface="Times New Roman" pitchFamily="18" charset="0"/>
              </a:rPr>
              <a:t>. </a:t>
            </a:r>
            <a:endParaRPr lang="en-GB" sz="1900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smtClean="0"/>
              <a:t>Programmeerimine II 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762000"/>
            <a:ext cx="7029472" cy="5334000"/>
          </a:xfrm>
        </p:spPr>
        <p:txBody>
          <a:bodyPr/>
          <a:lstStyle/>
          <a:p>
            <a:pPr>
              <a:buFontTx/>
              <a:buNone/>
            </a:pPr>
            <a:r>
              <a:rPr lang="et-EE" sz="2000" i="1" dirty="0">
                <a:solidFill>
                  <a:srgbClr val="0000FF"/>
                </a:solidFill>
                <a:cs typeface="Times New Roman" pitchFamily="18" charset="0"/>
              </a:rPr>
              <a:t>näide</a:t>
            </a:r>
            <a:r>
              <a:rPr lang="et-EE" sz="2000" i="1" dirty="0">
                <a:solidFill>
                  <a:srgbClr val="0000FF"/>
                </a:solidFill>
              </a:rPr>
              <a:t> alamfunktsiooni katsetamiseks</a:t>
            </a:r>
            <a:r>
              <a:rPr lang="et-EE" sz="2000" i="1" dirty="0">
                <a:solidFill>
                  <a:srgbClr val="0000FF"/>
                </a:solidFill>
                <a:cs typeface="Times New Roman" pitchFamily="18" charset="0"/>
              </a:rPr>
              <a:t>:</a:t>
            </a:r>
            <a:endParaRPr lang="en-GB" sz="2000" dirty="0">
              <a:cs typeface="Times New Roman" pitchFamily="18" charset="0"/>
            </a:endParaRPr>
          </a:p>
          <a:p>
            <a:pPr>
              <a:buNone/>
            </a:pPr>
            <a:r>
              <a:rPr lang="et-EE" sz="2000" i="1" dirty="0">
                <a:solidFill>
                  <a:srgbClr val="008000"/>
                </a:solidFill>
              </a:rPr>
              <a:t>double max(double a, double b)</a:t>
            </a:r>
            <a:endParaRPr lang="en-GB" sz="2000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r>
              <a:rPr lang="et-EE" sz="2000" i="1" dirty="0">
                <a:solidFill>
                  <a:srgbClr val="008000"/>
                </a:solidFill>
                <a:cs typeface="Times New Roman" pitchFamily="18" charset="0"/>
              </a:rPr>
              <a:t>{if(a&gt;=b)</a:t>
            </a:r>
            <a:endParaRPr lang="en-GB" sz="2000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t-EE" sz="2000" i="1" dirty="0">
                <a:solidFill>
                  <a:srgbClr val="008000"/>
                </a:solidFill>
                <a:cs typeface="Times New Roman" pitchFamily="18" charset="0"/>
              </a:rPr>
              <a:t>return a;</a:t>
            </a:r>
            <a:endParaRPr lang="en-GB" sz="2000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t-EE" sz="2000" i="1" dirty="0">
                <a:solidFill>
                  <a:srgbClr val="008000"/>
                </a:solidFill>
                <a:cs typeface="Times New Roman" pitchFamily="18" charset="0"/>
              </a:rPr>
              <a:t>else</a:t>
            </a:r>
            <a:endParaRPr lang="en-GB" sz="2000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t-EE" sz="2000" i="1" dirty="0">
                <a:solidFill>
                  <a:srgbClr val="008000"/>
                </a:solidFill>
                <a:cs typeface="Times New Roman" pitchFamily="18" charset="0"/>
              </a:rPr>
              <a:t>return b;}</a:t>
            </a:r>
            <a:endParaRPr lang="en-GB" sz="2000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t-EE" sz="1900" dirty="0" smtClean="0">
                <a:cs typeface="Times New Roman" pitchFamily="18" charset="0"/>
              </a:rPr>
              <a:t>Siin leitakse </a:t>
            </a:r>
            <a:r>
              <a:rPr lang="et-EE" sz="1900" dirty="0">
                <a:cs typeface="Times New Roman" pitchFamily="18" charset="0"/>
              </a:rPr>
              <a:t>kahest arvust </a:t>
            </a:r>
            <a:r>
              <a:rPr lang="et-EE" sz="1900" dirty="0" smtClean="0">
                <a:cs typeface="Times New Roman" pitchFamily="18" charset="0"/>
              </a:rPr>
              <a:t>suurim</a:t>
            </a:r>
          </a:p>
          <a:p>
            <a:pPr>
              <a:buFontTx/>
              <a:buNone/>
            </a:pPr>
            <a:endParaRPr lang="et-EE" sz="1900" dirty="0" smtClean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t-EE" sz="1900" dirty="0" smtClean="0"/>
              <a:t>Muidugi </a:t>
            </a:r>
            <a:r>
              <a:rPr lang="et-EE" sz="1900" dirty="0"/>
              <a:t>pead siia juurde kirjutama ka </a:t>
            </a:r>
            <a:r>
              <a:rPr lang="et-EE" sz="1900" i="1" dirty="0"/>
              <a:t>main</a:t>
            </a:r>
            <a:r>
              <a:rPr lang="et-EE" sz="1900" dirty="0"/>
              <a:t> programmi ja </a:t>
            </a:r>
            <a:endParaRPr lang="et-EE" sz="1900" dirty="0" smtClean="0"/>
          </a:p>
          <a:p>
            <a:pPr>
              <a:buFontTx/>
              <a:buNone/>
            </a:pPr>
            <a:r>
              <a:rPr lang="et-EE" sz="1900" dirty="0" smtClean="0"/>
              <a:t>kõik vajaliku, </a:t>
            </a:r>
            <a:r>
              <a:rPr lang="et-EE" sz="1900" dirty="0"/>
              <a:t>et see alamfunktsioon </a:t>
            </a:r>
            <a:r>
              <a:rPr lang="et-EE" sz="1900" dirty="0" smtClean="0"/>
              <a:t>töötaks</a:t>
            </a:r>
            <a:endParaRPr lang="en-GB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cs typeface="Times New Roman" pitchFamily="18" charset="0"/>
              </a:rPr>
              <a:t>Funktsiooni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väljakutse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87624" y="1371600"/>
            <a:ext cx="727057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	</a:t>
            </a:r>
            <a:r>
              <a:rPr kumimoji="0" lang="et-EE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Funktsiooni</a:t>
            </a:r>
            <a:r>
              <a:rPr kumimoji="0" lang="et-E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kutsutakse välja avaldisega, mille üldkuju on:</a:t>
            </a: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 	</a:t>
            </a:r>
            <a:r>
              <a:rPr kumimoji="0" lang="et-EE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&lt;funktsiooni </a:t>
            </a:r>
            <a:r>
              <a:rPr kumimoji="0" lang="et-EE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nimi&gt;(&lt;esimese</a:t>
            </a:r>
            <a:r>
              <a:rPr kumimoji="0" lang="et-EE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tegeliku parameetri väärtust esitav avaldis&gt;, ..., &lt;viimase tegeliku parameetri väärtust esitav avaldis&gt;)</a:t>
            </a: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	</a:t>
            </a:r>
            <a:r>
              <a:rPr kumimoji="0" lang="et-EE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Parameetrita funktsiooni </a:t>
            </a:r>
            <a:r>
              <a:rPr kumimoji="0" lang="et-E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väljakutsel jääb sulgude vahe seest tühjaks. </a:t>
            </a: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	Funktsiooni väljakutsuva avaldise tulemuseks on funktsiooni poolt </a:t>
            </a:r>
            <a:r>
              <a:rPr kumimoji="0" lang="et-EE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return</a:t>
            </a:r>
            <a:r>
              <a:rPr kumimoji="0" lang="et-E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-lause</a:t>
            </a:r>
            <a:r>
              <a:rPr kumimoji="0" lang="et-E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abil väljastatav väärtus.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lang="et-EE" sz="1900" dirty="0" smtClean="0">
                <a:latin typeface="Arial" pitchFamily="34" charset="0"/>
                <a:ea typeface="Verdana" pitchFamily="34" charset="0"/>
                <a:cs typeface="Times New Roman" pitchFamily="18" charset="0"/>
              </a:rPr>
              <a:t>	</a:t>
            </a:r>
            <a:r>
              <a:rPr kumimoji="0" lang="et-EE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Väljakutsuv avaldis </a:t>
            </a:r>
            <a:r>
              <a:rPr kumimoji="0" lang="et-E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võib olla mõne teise avaldise operandiks. Tegelikult võib funktsiooni väljakutset käsitleda kõige kõrgemat prioriteeti omava tehtena. </a:t>
            </a: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	</a:t>
            </a:r>
            <a:r>
              <a:rPr kumimoji="0" lang="et-EE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void</a:t>
            </a:r>
            <a:r>
              <a:rPr kumimoji="0" lang="et-E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-funktsiooni poole</a:t>
            </a:r>
            <a:r>
              <a:rPr kumimoji="0" lang="et-E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 </a:t>
            </a:r>
            <a:r>
              <a:rPr kumimoji="0" lang="et-E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saab pöörduda üksnes eraldi lausena vormistatud avaldisega.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smtClean="0"/>
              <a:t>Programmeerimine II 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990600"/>
            <a:ext cx="6886596" cy="5105400"/>
          </a:xfrm>
        </p:spPr>
        <p:txBody>
          <a:bodyPr/>
          <a:lstStyle/>
          <a:p>
            <a:pPr>
              <a:buFontTx/>
              <a:buNone/>
            </a:pPr>
            <a:r>
              <a:rPr lang="et-EE" sz="2000" i="1" dirty="0">
                <a:solidFill>
                  <a:srgbClr val="0000FF"/>
                </a:solidFill>
                <a:cs typeface="Times New Roman" pitchFamily="18" charset="0"/>
              </a:rPr>
              <a:t>näid</a:t>
            </a:r>
            <a:r>
              <a:rPr lang="et-EE" sz="2000" i="1" dirty="0">
                <a:solidFill>
                  <a:srgbClr val="0000FF"/>
                </a:solidFill>
              </a:rPr>
              <a:t>e</a:t>
            </a:r>
            <a:r>
              <a:rPr lang="et-EE" sz="2000" i="1" dirty="0">
                <a:solidFill>
                  <a:srgbClr val="0000FF"/>
                </a:solidFill>
                <a:cs typeface="Times New Roman" pitchFamily="18" charset="0"/>
              </a:rPr>
              <a:t>:</a:t>
            </a:r>
            <a:endParaRPr lang="en-GB" sz="2000" dirty="0">
              <a:cs typeface="Times New Roman" pitchFamily="18" charset="0"/>
            </a:endParaRPr>
          </a:p>
          <a:p>
            <a:pPr>
              <a:buNone/>
            </a:pPr>
            <a:r>
              <a:rPr lang="et-EE" sz="2000" i="1" dirty="0">
                <a:solidFill>
                  <a:srgbClr val="008000"/>
                </a:solidFill>
              </a:rPr>
              <a:t>double x,y,z,m;</a:t>
            </a:r>
            <a:endParaRPr lang="en-GB" sz="2000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r>
              <a:rPr lang="et-EE" sz="2000" i="1" dirty="0">
                <a:solidFill>
                  <a:srgbClr val="008000"/>
                </a:solidFill>
                <a:cs typeface="Times New Roman" pitchFamily="18" charset="0"/>
              </a:rPr>
              <a:t>m=max(x*y-z,5.0);</a:t>
            </a:r>
            <a:endParaRPr lang="en-GB" sz="2000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t-EE" sz="2000" i="1" dirty="0">
                <a:cs typeface="Times New Roman" pitchFamily="18" charset="0"/>
              </a:rPr>
              <a:t> </a:t>
            </a:r>
            <a:endParaRPr lang="en-GB" sz="2000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t-EE" sz="2000" dirty="0">
                <a:cs typeface="Times New Roman" pitchFamily="18" charset="0"/>
              </a:rPr>
              <a:t>funktsiooni definitsioon </a:t>
            </a:r>
            <a:r>
              <a:rPr lang="et-EE" sz="2000" dirty="0" smtClean="0">
                <a:cs typeface="Times New Roman" pitchFamily="18" charset="0"/>
              </a:rPr>
              <a:t>on järgmine </a:t>
            </a:r>
          </a:p>
          <a:p>
            <a:pPr>
              <a:buFontTx/>
              <a:buNone/>
            </a:pPr>
            <a:r>
              <a:rPr lang="et-EE" sz="2000" dirty="0" err="1" smtClean="0">
                <a:cs typeface="Times New Roman" pitchFamily="18" charset="0"/>
              </a:rPr>
              <a:t>double</a:t>
            </a:r>
            <a:r>
              <a:rPr lang="et-EE" sz="2000" dirty="0" smtClean="0">
                <a:cs typeface="Times New Roman" pitchFamily="18" charset="0"/>
              </a:rPr>
              <a:t> </a:t>
            </a:r>
            <a:r>
              <a:rPr lang="et-EE" sz="2000" dirty="0">
                <a:cs typeface="Times New Roman" pitchFamily="18" charset="0"/>
              </a:rPr>
              <a:t>max(double a, double b);</a:t>
            </a:r>
            <a:endParaRPr lang="et-EE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None/>
            </a:pPr>
            <a:r>
              <a:rPr lang="et-EE" sz="2000" i="1" dirty="0">
                <a:solidFill>
                  <a:srgbClr val="008000"/>
                </a:solidFill>
              </a:rPr>
              <a:t>double x,u,v,m;</a:t>
            </a:r>
            <a:endParaRPr lang="en-GB" sz="2000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r>
              <a:rPr lang="et-EE" sz="2000" i="1" dirty="0">
                <a:solidFill>
                  <a:srgbClr val="008000"/>
                </a:solidFill>
                <a:cs typeface="Times New Roman" pitchFamily="18" charset="0"/>
              </a:rPr>
              <a:t>m=max(x,max(u,v));</a:t>
            </a:r>
            <a:endParaRPr lang="en-GB" sz="2000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t-EE" sz="2000" dirty="0" smtClean="0">
                <a:cs typeface="Times New Roman" pitchFamily="18" charset="0"/>
              </a:rPr>
              <a:t>leiab maksimumi </a:t>
            </a:r>
            <a:r>
              <a:rPr lang="et-EE" sz="2000" dirty="0">
                <a:cs typeface="Times New Roman" pitchFamily="18" charset="0"/>
              </a:rPr>
              <a:t>kolmest </a:t>
            </a:r>
            <a:r>
              <a:rPr lang="et-EE" sz="2000" dirty="0" smtClean="0">
                <a:cs typeface="Times New Roman" pitchFamily="18" charset="0"/>
              </a:rPr>
              <a:t>arvust</a:t>
            </a:r>
            <a:endParaRPr lang="en-GB" sz="2000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8880" y="5949280"/>
            <a:ext cx="93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dirty="0" smtClean="0">
                <a:hlinkClick r:id="rId3" action="ppaction://hlinksldjump"/>
              </a:rPr>
              <a:t>Tagasi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>
                <a:solidFill>
                  <a:schemeClr val="bg1"/>
                </a:solidFill>
              </a:rPr>
              <a:t>Täname, et läbisid kursuse!</a:t>
            </a:r>
          </a:p>
          <a:p>
            <a:r>
              <a:rPr lang="et-EE" sz="2400" dirty="0" smtClean="0">
                <a:solidFill>
                  <a:schemeClr val="bg1"/>
                </a:solidFill>
              </a:rPr>
              <a:t>Jätka ainete omandamist tarkvaraainete plokist</a:t>
            </a:r>
            <a:r>
              <a:rPr lang="et-EE" dirty="0" smtClean="0">
                <a:solidFill>
                  <a:schemeClr val="bg1"/>
                </a:solidFill>
              </a:rPr>
              <a:t>!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Tutvu ainetega Infotehnoloogia teaduskonna õppematerjalide kodulehel </a:t>
            </a:r>
            <a:r>
              <a:rPr lang="et-EE" dirty="0" err="1" smtClean="0">
                <a:hlinkClick r:id="rId3"/>
              </a:rPr>
              <a:t>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Õppeaine eesmärgid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Loogilise ja loomingulise mõtlemise arendamine originaalsete ülesannete lahendamise kaudu</a:t>
            </a:r>
          </a:p>
          <a:p>
            <a:r>
              <a:rPr lang="et-EE" dirty="0" smtClean="0"/>
              <a:t>Õpetada algoritmide realiseerimist erinevates keskkondades, kasutades ka dünaamilist mälujaotamist</a:t>
            </a:r>
          </a:p>
          <a:p>
            <a:r>
              <a:rPr lang="et-EE" dirty="0" smtClean="0"/>
              <a:t>Õpetada andmete töötlemisel kasutama faile ja kirjeid (sh andmebaase) ning tekkivate erisituatsioonide töötlemist</a:t>
            </a:r>
          </a:p>
          <a:p>
            <a:r>
              <a:rPr lang="et-EE" dirty="0" smtClean="0"/>
              <a:t>Selgitada objektorienteeritud programmeerimise (OOP) aluseid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Õppeaine sisu lühikirjeldus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56848" y="1340768"/>
          <a:ext cx="6745904" cy="501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Kursuse struktuur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Kursus jaguneb 4ks mooduliks/osaks</a:t>
            </a:r>
          </a:p>
          <a:p>
            <a:pPr lvl="1"/>
            <a:r>
              <a:rPr lang="et-EE" dirty="0" smtClean="0"/>
              <a:t>I moodul</a:t>
            </a:r>
            <a:r>
              <a:rPr lang="et-EE" dirty="0" smtClean="0"/>
              <a:t>: </a:t>
            </a:r>
            <a:r>
              <a:rPr lang="et-EE" dirty="0" smtClean="0">
                <a:hlinkClick r:id="rId2" action="ppaction://hlinksldjump"/>
              </a:rPr>
              <a:t>Ettevalmistus</a:t>
            </a:r>
            <a:r>
              <a:rPr lang="et-EE" dirty="0" smtClean="0"/>
              <a:t> (viidad</a:t>
            </a:r>
            <a:r>
              <a:rPr lang="et-EE" dirty="0" smtClean="0"/>
              <a:t>, funktsioonid)</a:t>
            </a:r>
          </a:p>
          <a:p>
            <a:pPr lvl="1"/>
            <a:r>
              <a:rPr lang="et-EE" dirty="0" smtClean="0"/>
              <a:t>II moodul: Struktuursed </a:t>
            </a:r>
            <a:r>
              <a:rPr lang="et-EE" dirty="0" smtClean="0"/>
              <a:t>andmetüübid (</a:t>
            </a:r>
            <a:r>
              <a:rPr lang="et-EE" dirty="0" smtClean="0"/>
              <a:t>failid</a:t>
            </a:r>
            <a:r>
              <a:rPr lang="et-EE" dirty="0" smtClean="0"/>
              <a:t>, kirjed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III moodul: Dünaamiline </a:t>
            </a:r>
            <a:r>
              <a:rPr lang="et-EE" dirty="0" smtClean="0"/>
              <a:t>mälukasutus (</a:t>
            </a:r>
            <a:r>
              <a:rPr lang="et-EE" dirty="0" smtClean="0"/>
              <a:t>pinud)</a:t>
            </a:r>
          </a:p>
          <a:p>
            <a:pPr lvl="1"/>
            <a:r>
              <a:rPr lang="et-EE" dirty="0" smtClean="0"/>
              <a:t>IV </a:t>
            </a:r>
            <a:r>
              <a:rPr lang="et-EE" dirty="0" smtClean="0"/>
              <a:t>moodul: OOP (</a:t>
            </a:r>
            <a:r>
              <a:rPr lang="et-EE" dirty="0" smtClean="0"/>
              <a:t>C++, Java) </a:t>
            </a:r>
          </a:p>
          <a:p>
            <a:r>
              <a:rPr lang="et-EE" dirty="0" smtClean="0"/>
              <a:t>Iga moodulit toetab</a:t>
            </a:r>
          </a:p>
          <a:p>
            <a:pPr lvl="1"/>
            <a:r>
              <a:rPr lang="et-EE" dirty="0" smtClean="0"/>
              <a:t>Õppematerjal (sh videoloeng)</a:t>
            </a:r>
          </a:p>
          <a:p>
            <a:pPr lvl="1"/>
            <a:r>
              <a:rPr lang="et-EE" dirty="0" smtClean="0"/>
              <a:t>Näidisülesanne koos lahenduskäigu selgitamisega</a:t>
            </a:r>
          </a:p>
          <a:p>
            <a:pPr lvl="1"/>
            <a:r>
              <a:rPr lang="et-EE" dirty="0" smtClean="0"/>
              <a:t>Ülesanded lahendamiseks </a:t>
            </a:r>
            <a:br>
              <a:rPr lang="et-EE" dirty="0" smtClean="0"/>
            </a:br>
            <a:r>
              <a:rPr lang="et-EE" dirty="0" smtClean="0"/>
              <a:t>(koos testandmete </a:t>
            </a:r>
            <a:r>
              <a:rPr lang="et-EE" sz="2000" dirty="0" smtClean="0"/>
              <a:t>ja vastustega)</a:t>
            </a:r>
          </a:p>
          <a:p>
            <a:pPr lvl="1">
              <a:buNone/>
            </a:pPr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Hindamiskriteeriumid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Kodutöö 30 punkti</a:t>
            </a:r>
          </a:p>
          <a:p>
            <a:r>
              <a:rPr lang="et-EE" dirty="0" smtClean="0"/>
              <a:t>Kirjalik eksam (2,5 h) + suuline – 70 punkti</a:t>
            </a:r>
          </a:p>
          <a:p>
            <a:r>
              <a:rPr lang="et-EE" dirty="0" smtClean="0"/>
              <a:t>Eksamile pääsuks 2+1 kontrolltööd – kokku 200 punkti</a:t>
            </a:r>
          </a:p>
          <a:p>
            <a:r>
              <a:rPr lang="et-EE" dirty="0" smtClean="0"/>
              <a:t>Kui on kogutud 140 punkti, siis saab vabastuse eksami kirjalikust osast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Eelteadmised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6821424" cy="4320480"/>
          </a:xfrm>
        </p:spPr>
        <p:txBody>
          <a:bodyPr/>
          <a:lstStyle/>
          <a:p>
            <a:r>
              <a:rPr lang="et-EE" dirty="0" smtClean="0"/>
              <a:t>Kursus “Programmeerimine II” eeldab</a:t>
            </a:r>
          </a:p>
          <a:p>
            <a:pPr lvl="1"/>
            <a:r>
              <a:rPr lang="et-EE" dirty="0" smtClean="0"/>
              <a:t>algteadmiste omamist algoritmide koostamisest </a:t>
            </a:r>
          </a:p>
          <a:p>
            <a:pPr lvl="1"/>
            <a:r>
              <a:rPr lang="et-EE" dirty="0" smtClean="0"/>
              <a:t>algteadmisi keelest </a:t>
            </a:r>
            <a:r>
              <a:rPr lang="et-EE" dirty="0" smtClean="0"/>
              <a:t>C (</a:t>
            </a:r>
            <a:r>
              <a:rPr lang="et-EE" dirty="0" err="1" smtClean="0"/>
              <a:t>Dev</a:t>
            </a:r>
            <a:r>
              <a:rPr lang="et-EE" dirty="0" smtClean="0"/>
              <a:t> C/C++ allalaadimine </a:t>
            </a:r>
            <a:r>
              <a:rPr lang="et-EE" dirty="0" smtClean="0">
                <a:hlinkClick r:id="rId2"/>
              </a:rPr>
              <a:t>siit</a:t>
            </a:r>
            <a:r>
              <a:rPr lang="et-EE" dirty="0" smtClean="0"/>
              <a:t>)</a:t>
            </a:r>
            <a:endParaRPr lang="et-EE" dirty="0" smtClean="0"/>
          </a:p>
          <a:p>
            <a:r>
              <a:rPr lang="et-EE" dirty="0" err="1" smtClean="0"/>
              <a:t>Moodle</a:t>
            </a:r>
            <a:r>
              <a:rPr lang="et-EE" dirty="0" smtClean="0"/>
              <a:t> keskkonnas on nimetatud teadmiste omandamiseks avatud kursus “Programmeerimine I”</a:t>
            </a:r>
          </a:p>
          <a:p>
            <a:r>
              <a:rPr lang="et-EE" dirty="0" smtClean="0"/>
              <a:t>Viimase põhiteemasid kordame antud kursuse raames</a:t>
            </a:r>
          </a:p>
          <a:p>
            <a:pPr lvl="1"/>
            <a:r>
              <a:rPr lang="et-EE" dirty="0" smtClean="0">
                <a:hlinkClick r:id="rId3" action="ppaction://hlinksldjump"/>
              </a:rPr>
              <a:t>Viitamine</a:t>
            </a:r>
            <a:r>
              <a:rPr lang="et-EE" dirty="0" smtClean="0"/>
              <a:t> </a:t>
            </a:r>
            <a:r>
              <a:rPr lang="et-EE" dirty="0" smtClean="0"/>
              <a:t>(</a:t>
            </a:r>
            <a:r>
              <a:rPr lang="et-EE" dirty="0" smtClean="0"/>
              <a:t>kordamine 1)</a:t>
            </a:r>
          </a:p>
          <a:p>
            <a:pPr lvl="1"/>
            <a:r>
              <a:rPr lang="et-EE" dirty="0" smtClean="0">
                <a:hlinkClick r:id="rId4" action="ppaction://hlinksldjump"/>
              </a:rPr>
              <a:t>Alamprogrammide koostamine ja kasutamine</a:t>
            </a:r>
            <a:r>
              <a:rPr lang="et-EE" dirty="0" smtClean="0"/>
              <a:t> (kordamine 2)</a:t>
            </a:r>
          </a:p>
          <a:p>
            <a:pPr>
              <a:buNone/>
            </a:pPr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6296" y="5949280"/>
            <a:ext cx="106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dirty="0" smtClean="0">
                <a:hlinkClick r:id="rId5" action="ppaction://hlinksldjump"/>
              </a:rPr>
              <a:t>Tagasi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Viitamine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Kordamine 1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i="1" dirty="0" err="1" smtClean="0"/>
              <a:t>printf</a:t>
            </a:r>
            <a:endParaRPr lang="et-EE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295400"/>
            <a:ext cx="7195128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printf(</a:t>
            </a:r>
            <a:r>
              <a:rPr kumimoji="0" lang="et-E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“ </a:t>
            </a:r>
            <a:r>
              <a:rPr kumimoji="0" lang="et-EE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%lf</a:t>
            </a:r>
            <a:r>
              <a:rPr kumimoji="0" lang="et-E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”, x);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printf(“%lf</a:t>
            </a:r>
            <a:r>
              <a:rPr kumimoji="0" lang="et-E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”, </a:t>
            </a:r>
            <a:r>
              <a:rPr kumimoji="0" lang="et-EE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&amp;pi</a:t>
            </a:r>
            <a:r>
              <a:rPr kumimoji="0" lang="et-E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);</a:t>
            </a:r>
            <a:r>
              <a:rPr kumimoji="0" lang="et-E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endParaRPr kumimoji="0" lang="et-E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Kas need on samaväärsed?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endParaRPr kumimoji="0" lang="et-E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Kuidas edasi nende aadresse kätte saada?</a:t>
            </a: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644</Words>
  <Application>Microsoft Office PowerPoint</Application>
  <PresentationFormat>On-screen Show (4:3)</PresentationFormat>
  <Paragraphs>232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Õppeaine eesmärgid</vt:lpstr>
      <vt:lpstr>Õppeaine sisu lühikirjeldus</vt:lpstr>
      <vt:lpstr>Kursuse struktuur</vt:lpstr>
      <vt:lpstr>Hindamiskriteeriumid</vt:lpstr>
      <vt:lpstr>Eelteadmised</vt:lpstr>
      <vt:lpstr>Viitamine</vt:lpstr>
      <vt:lpstr>printf</vt:lpstr>
      <vt:lpstr>Viitamine</vt:lpstr>
      <vt:lpstr>Viit viidale</vt:lpstr>
      <vt:lpstr>Harjutus viida kasutamise kohta</vt:lpstr>
      <vt:lpstr>Alamfunktsioonid viitadega</vt:lpstr>
      <vt:lpstr>Slide 14</vt:lpstr>
      <vt:lpstr>Slide 15</vt:lpstr>
      <vt:lpstr>Alamprogrammide koostamine ja kasutamine: funktsioonid</vt:lpstr>
      <vt:lpstr>Funktsiooni definitsioon</vt:lpstr>
      <vt:lpstr>Deklaraator</vt:lpstr>
      <vt:lpstr>Slide 19</vt:lpstr>
      <vt:lpstr>Slide 20</vt:lpstr>
      <vt:lpstr>Slide 21</vt:lpstr>
      <vt:lpstr>Funktsiooni väljakutse</vt:lpstr>
      <vt:lpstr>Slide 23</vt:lpstr>
      <vt:lpstr>Slide 24</vt:lpstr>
    </vt:vector>
  </TitlesOfParts>
  <Company>Identity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lektor</cp:lastModifiedBy>
  <cp:revision>62</cp:revision>
  <dcterms:created xsi:type="dcterms:W3CDTF">2011-01-05T14:05:55Z</dcterms:created>
  <dcterms:modified xsi:type="dcterms:W3CDTF">2012-01-09T09:54:00Z</dcterms:modified>
</cp:coreProperties>
</file>