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0" r:id="rId6"/>
    <p:sldId id="262" r:id="rId7"/>
    <p:sldId id="263" r:id="rId8"/>
    <p:sldId id="256" r:id="rId9"/>
    <p:sldId id="264" r:id="rId10"/>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3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373F04E8-4C8B-40CE-B304-2903897712AC}" type="datetimeFigureOut">
              <a:rPr lang="et-EE" smtClean="0"/>
              <a:t>13.11.2013</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21BBB7F6-2D28-4491-9F67-CDC87F62EFDD}" type="slidenum">
              <a:rPr lang="et-EE" smtClean="0"/>
              <a:t>‹#›</a:t>
            </a:fld>
            <a:endParaRPr lang="et-EE"/>
          </a:p>
        </p:txBody>
      </p:sp>
    </p:spTree>
    <p:extLst>
      <p:ext uri="{BB962C8B-B14F-4D97-AF65-F5344CB8AC3E}">
        <p14:creationId xmlns:p14="http://schemas.microsoft.com/office/powerpoint/2010/main" val="353583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373F04E8-4C8B-40CE-B304-2903897712AC}" type="datetimeFigureOut">
              <a:rPr lang="et-EE" smtClean="0"/>
              <a:t>13.11.2013</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21BBB7F6-2D28-4491-9F67-CDC87F62EFDD}" type="slidenum">
              <a:rPr lang="et-EE" smtClean="0"/>
              <a:t>‹#›</a:t>
            </a:fld>
            <a:endParaRPr lang="et-EE"/>
          </a:p>
        </p:txBody>
      </p:sp>
    </p:spTree>
    <p:extLst>
      <p:ext uri="{BB962C8B-B14F-4D97-AF65-F5344CB8AC3E}">
        <p14:creationId xmlns:p14="http://schemas.microsoft.com/office/powerpoint/2010/main" val="4139817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373F04E8-4C8B-40CE-B304-2903897712AC}" type="datetimeFigureOut">
              <a:rPr lang="et-EE" smtClean="0"/>
              <a:t>13.11.2013</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21BBB7F6-2D28-4491-9F67-CDC87F62EFDD}" type="slidenum">
              <a:rPr lang="et-EE" smtClean="0"/>
              <a:t>‹#›</a:t>
            </a:fld>
            <a:endParaRPr lang="et-EE"/>
          </a:p>
        </p:txBody>
      </p:sp>
    </p:spTree>
    <p:extLst>
      <p:ext uri="{BB962C8B-B14F-4D97-AF65-F5344CB8AC3E}">
        <p14:creationId xmlns:p14="http://schemas.microsoft.com/office/powerpoint/2010/main" val="120178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373F04E8-4C8B-40CE-B304-2903897712AC}" type="datetimeFigureOut">
              <a:rPr lang="et-EE" smtClean="0"/>
              <a:t>13.11.2013</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21BBB7F6-2D28-4491-9F67-CDC87F62EFDD}" type="slidenum">
              <a:rPr lang="et-EE" smtClean="0"/>
              <a:t>‹#›</a:t>
            </a:fld>
            <a:endParaRPr lang="et-EE"/>
          </a:p>
        </p:txBody>
      </p:sp>
    </p:spTree>
    <p:extLst>
      <p:ext uri="{BB962C8B-B14F-4D97-AF65-F5344CB8AC3E}">
        <p14:creationId xmlns:p14="http://schemas.microsoft.com/office/powerpoint/2010/main" val="1439086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3F04E8-4C8B-40CE-B304-2903897712AC}" type="datetimeFigureOut">
              <a:rPr lang="et-EE" smtClean="0"/>
              <a:t>13.11.2013</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21BBB7F6-2D28-4491-9F67-CDC87F62EFDD}" type="slidenum">
              <a:rPr lang="et-EE" smtClean="0"/>
              <a:t>‹#›</a:t>
            </a:fld>
            <a:endParaRPr lang="et-EE"/>
          </a:p>
        </p:txBody>
      </p:sp>
    </p:spTree>
    <p:extLst>
      <p:ext uri="{BB962C8B-B14F-4D97-AF65-F5344CB8AC3E}">
        <p14:creationId xmlns:p14="http://schemas.microsoft.com/office/powerpoint/2010/main" val="170839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373F04E8-4C8B-40CE-B304-2903897712AC}" type="datetimeFigureOut">
              <a:rPr lang="et-EE" smtClean="0"/>
              <a:t>13.11.2013</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21BBB7F6-2D28-4491-9F67-CDC87F62EFDD}" type="slidenum">
              <a:rPr lang="et-EE" smtClean="0"/>
              <a:t>‹#›</a:t>
            </a:fld>
            <a:endParaRPr lang="et-EE"/>
          </a:p>
        </p:txBody>
      </p:sp>
    </p:spTree>
    <p:extLst>
      <p:ext uri="{BB962C8B-B14F-4D97-AF65-F5344CB8AC3E}">
        <p14:creationId xmlns:p14="http://schemas.microsoft.com/office/powerpoint/2010/main" val="121448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373F04E8-4C8B-40CE-B304-2903897712AC}" type="datetimeFigureOut">
              <a:rPr lang="et-EE" smtClean="0"/>
              <a:t>13.11.2013</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21BBB7F6-2D28-4491-9F67-CDC87F62EFDD}" type="slidenum">
              <a:rPr lang="et-EE" smtClean="0"/>
              <a:t>‹#›</a:t>
            </a:fld>
            <a:endParaRPr lang="et-EE"/>
          </a:p>
        </p:txBody>
      </p:sp>
    </p:spTree>
    <p:extLst>
      <p:ext uri="{BB962C8B-B14F-4D97-AF65-F5344CB8AC3E}">
        <p14:creationId xmlns:p14="http://schemas.microsoft.com/office/powerpoint/2010/main" val="193551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373F04E8-4C8B-40CE-B304-2903897712AC}" type="datetimeFigureOut">
              <a:rPr lang="et-EE" smtClean="0"/>
              <a:t>13.11.2013</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21BBB7F6-2D28-4491-9F67-CDC87F62EFDD}" type="slidenum">
              <a:rPr lang="et-EE" smtClean="0"/>
              <a:t>‹#›</a:t>
            </a:fld>
            <a:endParaRPr lang="et-EE"/>
          </a:p>
        </p:txBody>
      </p:sp>
    </p:spTree>
    <p:extLst>
      <p:ext uri="{BB962C8B-B14F-4D97-AF65-F5344CB8AC3E}">
        <p14:creationId xmlns:p14="http://schemas.microsoft.com/office/powerpoint/2010/main" val="3544692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3F04E8-4C8B-40CE-B304-2903897712AC}" type="datetimeFigureOut">
              <a:rPr lang="et-EE" smtClean="0"/>
              <a:t>13.11.2013</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21BBB7F6-2D28-4491-9F67-CDC87F62EFDD}" type="slidenum">
              <a:rPr lang="et-EE" smtClean="0"/>
              <a:t>‹#›</a:t>
            </a:fld>
            <a:endParaRPr lang="et-EE"/>
          </a:p>
        </p:txBody>
      </p:sp>
    </p:spTree>
    <p:extLst>
      <p:ext uri="{BB962C8B-B14F-4D97-AF65-F5344CB8AC3E}">
        <p14:creationId xmlns:p14="http://schemas.microsoft.com/office/powerpoint/2010/main" val="477684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3F04E8-4C8B-40CE-B304-2903897712AC}" type="datetimeFigureOut">
              <a:rPr lang="et-EE" smtClean="0"/>
              <a:t>13.11.2013</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21BBB7F6-2D28-4491-9F67-CDC87F62EFDD}" type="slidenum">
              <a:rPr lang="et-EE" smtClean="0"/>
              <a:t>‹#›</a:t>
            </a:fld>
            <a:endParaRPr lang="et-EE"/>
          </a:p>
        </p:txBody>
      </p:sp>
    </p:spTree>
    <p:extLst>
      <p:ext uri="{BB962C8B-B14F-4D97-AF65-F5344CB8AC3E}">
        <p14:creationId xmlns:p14="http://schemas.microsoft.com/office/powerpoint/2010/main" val="1184075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3F04E8-4C8B-40CE-B304-2903897712AC}" type="datetimeFigureOut">
              <a:rPr lang="et-EE" smtClean="0"/>
              <a:t>13.11.2013</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21BBB7F6-2D28-4491-9F67-CDC87F62EFDD}" type="slidenum">
              <a:rPr lang="et-EE" smtClean="0"/>
              <a:t>‹#›</a:t>
            </a:fld>
            <a:endParaRPr lang="et-EE"/>
          </a:p>
        </p:txBody>
      </p:sp>
    </p:spTree>
    <p:extLst>
      <p:ext uri="{BB962C8B-B14F-4D97-AF65-F5344CB8AC3E}">
        <p14:creationId xmlns:p14="http://schemas.microsoft.com/office/powerpoint/2010/main" val="743654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3F04E8-4C8B-40CE-B304-2903897712AC}" type="datetimeFigureOut">
              <a:rPr lang="et-EE" smtClean="0"/>
              <a:t>13.11.2013</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BBB7F6-2D28-4491-9F67-CDC87F62EFDD}" type="slidenum">
              <a:rPr lang="et-EE" smtClean="0"/>
              <a:t>‹#›</a:t>
            </a:fld>
            <a:endParaRPr lang="et-EE"/>
          </a:p>
        </p:txBody>
      </p:sp>
    </p:spTree>
    <p:extLst>
      <p:ext uri="{BB962C8B-B14F-4D97-AF65-F5344CB8AC3E}">
        <p14:creationId xmlns:p14="http://schemas.microsoft.com/office/powerpoint/2010/main" val="1107104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file:///C:\Users\lektor\Desktop\E-2011\Viies\viit_viidale.c"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Viitamine</a:t>
            </a:r>
            <a:endParaRPr lang="et-EE" dirty="0"/>
          </a:p>
        </p:txBody>
      </p:sp>
      <p:sp>
        <p:nvSpPr>
          <p:cNvPr id="3" name="Text Placeholder 2"/>
          <p:cNvSpPr>
            <a:spLocks noGrp="1"/>
          </p:cNvSpPr>
          <p:nvPr>
            <p:ph type="body" idx="1"/>
          </p:nvPr>
        </p:nvSpPr>
        <p:spPr/>
        <p:txBody>
          <a:bodyPr/>
          <a:lstStyle/>
          <a:p>
            <a:r>
              <a:rPr lang="et-EE" dirty="0" smtClean="0"/>
              <a:t>Kordamine 1</a:t>
            </a:r>
            <a:endParaRPr lang="et-EE" dirty="0"/>
          </a:p>
        </p:txBody>
      </p:sp>
      <p:sp>
        <p:nvSpPr>
          <p:cNvPr id="4" name="Footer Placeholder 3"/>
          <p:cNvSpPr>
            <a:spLocks noGrp="1"/>
          </p:cNvSpPr>
          <p:nvPr>
            <p:ph type="ftr" sz="quarter" idx="4294967295"/>
          </p:nvPr>
        </p:nvSpPr>
        <p:spPr>
          <a:xfrm>
            <a:off x="2624328" y="6356350"/>
            <a:ext cx="4837176" cy="365125"/>
          </a:xfrm>
          <a:prstGeom prst="rect">
            <a:avLst/>
          </a:prstGeom>
        </p:spPr>
        <p:txBody>
          <a:bodyPr/>
          <a:lstStyle/>
          <a:p>
            <a:pPr>
              <a:defRPr/>
            </a:pPr>
            <a:r>
              <a:rPr lang="en-US" smtClean="0"/>
              <a:t>Programmeerimine II </a:t>
            </a:r>
            <a:endParaRPr lang="en-US" dirty="0"/>
          </a:p>
        </p:txBody>
      </p:sp>
      <p:sp>
        <p:nvSpPr>
          <p:cNvPr id="5" name="Slide Number Placeholder 4"/>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1</a:t>
            </a:fld>
            <a:endParaRPr lang="en-US" dirty="0"/>
          </a:p>
        </p:txBody>
      </p:sp>
    </p:spTree>
    <p:extLst>
      <p:ext uri="{BB962C8B-B14F-4D97-AF65-F5344CB8AC3E}">
        <p14:creationId xmlns:p14="http://schemas.microsoft.com/office/powerpoint/2010/main" val="1802481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i="1" dirty="0" err="1" smtClean="0"/>
              <a:t>printf</a:t>
            </a:r>
            <a:endParaRPr lang="et-EE" b="1" i="1" dirty="0"/>
          </a:p>
        </p:txBody>
      </p:sp>
      <p:sp>
        <p:nvSpPr>
          <p:cNvPr id="3" name="Footer Placeholder 2"/>
          <p:cNvSpPr>
            <a:spLocks noGrp="1"/>
          </p:cNvSpPr>
          <p:nvPr>
            <p:ph type="ftr" sz="quarter" idx="4294967295"/>
          </p:nvPr>
        </p:nvSpPr>
        <p:spPr>
          <a:xfrm>
            <a:off x="2624328" y="6356350"/>
            <a:ext cx="4837176" cy="365125"/>
          </a:xfrm>
          <a:prstGeom prst="rect">
            <a:avLst/>
          </a:prstGeom>
        </p:spPr>
        <p:txBody>
          <a:bodyPr/>
          <a:lstStyle/>
          <a:p>
            <a:pPr>
              <a:defRPr/>
            </a:pPr>
            <a:r>
              <a:rPr lang="en-US" smtClean="0"/>
              <a:t>Programmeerimine II </a:t>
            </a:r>
            <a:endParaRPr lang="en-US" dirty="0"/>
          </a:p>
        </p:txBody>
      </p:sp>
      <p:sp>
        <p:nvSpPr>
          <p:cNvPr id="4" name="Slide Number Placeholder 3"/>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2</a:t>
            </a:fld>
            <a:endParaRPr lang="en-US" dirty="0"/>
          </a:p>
        </p:txBody>
      </p:sp>
      <p:sp>
        <p:nvSpPr>
          <p:cNvPr id="6" name="Rectangle 3"/>
          <p:cNvSpPr txBox="1">
            <a:spLocks noChangeArrowheads="1"/>
          </p:cNvSpPr>
          <p:nvPr/>
        </p:nvSpPr>
        <p:spPr>
          <a:xfrm>
            <a:off x="1481328" y="1295400"/>
            <a:ext cx="7195128" cy="4800600"/>
          </a:xfrm>
          <a:prstGeom prst="rect">
            <a:avLst/>
          </a:prstGeom>
        </p:spPr>
        <p:txBody>
          <a:bodyPr/>
          <a:lstStyle/>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8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printf(</a:t>
            </a:r>
            <a:r>
              <a:rPr kumimoji="0" lang="et-EE" sz="28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a:t>
            </a:r>
            <a:r>
              <a:rPr kumimoji="0" lang="et-EE" sz="28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%lf</a:t>
            </a:r>
            <a:r>
              <a:rPr kumimoji="0" lang="et-EE" sz="28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x);</a:t>
            </a: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8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printf(“%lf</a:t>
            </a:r>
            <a:r>
              <a:rPr kumimoji="0" lang="et-EE" sz="28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a:t>
            </a:r>
            <a:r>
              <a:rPr kumimoji="0" lang="et-EE" sz="28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&amp;pi</a:t>
            </a:r>
            <a:r>
              <a:rPr kumimoji="0" lang="et-EE" sz="28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a:t>
            </a:r>
            <a:r>
              <a:rPr kumimoji="0" lang="et-EE" sz="2800" b="0" i="0"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a:t>
            </a: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endParaRPr kumimoji="0" lang="et-EE" sz="2800" b="0" i="0"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endParaRP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800" b="0" i="0"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Kas need on samaväärsed?</a:t>
            </a: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endParaRPr kumimoji="0" lang="et-EE" sz="2800" b="0" i="0"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endParaRP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800" b="0" i="0"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Kuidas edasi nende aadresse kätte saada?</a:t>
            </a:r>
            <a:endParaRPr kumimoji="0" lang="et-EE" sz="2800" b="0" i="0" u="none" strike="noStrike" kern="1200" cap="none" spc="0" normalizeH="0" baseline="0" noProof="0" dirty="0">
              <a:ln>
                <a:noFill/>
              </a:ln>
              <a:solidFill>
                <a:schemeClr val="tx1"/>
              </a:solidFill>
              <a:effectLst/>
              <a:uLnTx/>
              <a:uFillTx/>
              <a:latin typeface="Arial" pitchFamily="34" charset="0"/>
              <a:ea typeface="Verdana" pitchFamily="34" charset="0"/>
              <a:cs typeface="Arial" pitchFamily="34" charset="0"/>
            </a:endParaRPr>
          </a:p>
        </p:txBody>
      </p:sp>
    </p:spTree>
    <p:extLst>
      <p:ext uri="{BB962C8B-B14F-4D97-AF65-F5344CB8AC3E}">
        <p14:creationId xmlns:p14="http://schemas.microsoft.com/office/powerpoint/2010/main" val="1607492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i="1" dirty="0" err="1" smtClean="0"/>
              <a:t>printf</a:t>
            </a:r>
            <a:endParaRPr lang="et-EE" b="1" i="1" dirty="0"/>
          </a:p>
        </p:txBody>
      </p:sp>
      <p:sp>
        <p:nvSpPr>
          <p:cNvPr id="3" name="Footer Placeholder 2"/>
          <p:cNvSpPr>
            <a:spLocks noGrp="1"/>
          </p:cNvSpPr>
          <p:nvPr>
            <p:ph type="ftr" sz="quarter" idx="4294967295"/>
          </p:nvPr>
        </p:nvSpPr>
        <p:spPr>
          <a:xfrm>
            <a:off x="2624328" y="6356350"/>
            <a:ext cx="4837176" cy="365125"/>
          </a:xfrm>
          <a:prstGeom prst="rect">
            <a:avLst/>
          </a:prstGeom>
        </p:spPr>
        <p:txBody>
          <a:bodyPr/>
          <a:lstStyle/>
          <a:p>
            <a:pPr>
              <a:defRPr/>
            </a:pPr>
            <a:r>
              <a:rPr lang="en-US" smtClean="0"/>
              <a:t>Programmeerimine II </a:t>
            </a:r>
            <a:endParaRPr lang="en-US" dirty="0"/>
          </a:p>
        </p:txBody>
      </p:sp>
      <p:sp>
        <p:nvSpPr>
          <p:cNvPr id="4" name="Slide Number Placeholder 3"/>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3</a:t>
            </a:fld>
            <a:endParaRPr lang="en-US" dirty="0"/>
          </a:p>
        </p:txBody>
      </p:sp>
      <p:sp>
        <p:nvSpPr>
          <p:cNvPr id="6" name="Rectangle 3"/>
          <p:cNvSpPr txBox="1">
            <a:spLocks noChangeArrowheads="1"/>
          </p:cNvSpPr>
          <p:nvPr/>
        </p:nvSpPr>
        <p:spPr>
          <a:xfrm>
            <a:off x="1481328" y="1295400"/>
            <a:ext cx="7195128" cy="4800600"/>
          </a:xfrm>
          <a:prstGeom prst="rect">
            <a:avLst/>
          </a:prstGeom>
        </p:spPr>
        <p:txBody>
          <a:bodyPr/>
          <a:lstStyle/>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8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printf(</a:t>
            </a:r>
            <a:r>
              <a:rPr kumimoji="0" lang="et-EE" sz="28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a:t>
            </a:r>
            <a:r>
              <a:rPr kumimoji="0" lang="et-EE" sz="28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%lf</a:t>
            </a:r>
            <a:r>
              <a:rPr kumimoji="0" lang="et-EE" sz="28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x);</a:t>
            </a: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8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printf(“%lf</a:t>
            </a:r>
            <a:r>
              <a:rPr kumimoji="0" lang="et-EE" sz="28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a:t>
            </a:r>
            <a:r>
              <a:rPr kumimoji="0" lang="et-EE" sz="28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&amp;pi</a:t>
            </a:r>
            <a:r>
              <a:rPr kumimoji="0" lang="et-EE" sz="28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a:t>
            </a:r>
            <a:r>
              <a:rPr kumimoji="0" lang="et-EE" sz="2800" b="0" i="0"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a:t>
            </a: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endParaRPr kumimoji="0" lang="et-EE" sz="2800" b="0" i="0"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endParaRP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800" b="0" i="0"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Kas need on samaväärsed?</a:t>
            </a: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endParaRPr kumimoji="0" lang="et-EE" sz="2800" b="0" i="0"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endParaRP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800" b="0" i="0"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Kuidas edasi nende aadresse kätte saada?</a:t>
            </a:r>
            <a:endParaRPr kumimoji="0" lang="et-EE" sz="2800" b="0" i="0" u="none" strike="noStrike" kern="1200" cap="none" spc="0" normalizeH="0" baseline="0" noProof="0" dirty="0">
              <a:ln>
                <a:noFill/>
              </a:ln>
              <a:solidFill>
                <a:schemeClr val="tx1"/>
              </a:solidFill>
              <a:effectLst/>
              <a:uLnTx/>
              <a:uFillTx/>
              <a:latin typeface="Arial" pitchFamily="34" charset="0"/>
              <a:ea typeface="Verdana" pitchFamily="34" charset="0"/>
              <a:cs typeface="Arial" pitchFamily="34" charset="0"/>
            </a:endParaRPr>
          </a:p>
        </p:txBody>
      </p:sp>
    </p:spTree>
    <p:extLst>
      <p:ext uri="{BB962C8B-B14F-4D97-AF65-F5344CB8AC3E}">
        <p14:creationId xmlns:p14="http://schemas.microsoft.com/office/powerpoint/2010/main" val="781489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Viitamine</a:t>
            </a:r>
            <a:endParaRPr lang="et-EE" dirty="0"/>
          </a:p>
        </p:txBody>
      </p:sp>
      <p:sp>
        <p:nvSpPr>
          <p:cNvPr id="3" name="Footer Placeholder 2"/>
          <p:cNvSpPr>
            <a:spLocks noGrp="1"/>
          </p:cNvSpPr>
          <p:nvPr>
            <p:ph type="ftr" sz="quarter" idx="4294967295"/>
          </p:nvPr>
        </p:nvSpPr>
        <p:spPr>
          <a:xfrm>
            <a:off x="2624328" y="6356350"/>
            <a:ext cx="4837176" cy="365125"/>
          </a:xfrm>
          <a:prstGeom prst="rect">
            <a:avLst/>
          </a:prstGeom>
        </p:spPr>
        <p:txBody>
          <a:bodyPr/>
          <a:lstStyle/>
          <a:p>
            <a:pPr>
              <a:defRPr/>
            </a:pPr>
            <a:r>
              <a:rPr lang="en-US" smtClean="0"/>
              <a:t>Programmeerimine II </a:t>
            </a:r>
            <a:endParaRPr lang="en-US" dirty="0"/>
          </a:p>
        </p:txBody>
      </p:sp>
      <p:sp>
        <p:nvSpPr>
          <p:cNvPr id="4" name="Slide Number Placeholder 3"/>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4</a:t>
            </a:fld>
            <a:endParaRPr lang="en-US" dirty="0"/>
          </a:p>
        </p:txBody>
      </p:sp>
      <p:sp>
        <p:nvSpPr>
          <p:cNvPr id="6" name="Rectangle 3"/>
          <p:cNvSpPr txBox="1">
            <a:spLocks noChangeArrowheads="1"/>
          </p:cNvSpPr>
          <p:nvPr/>
        </p:nvSpPr>
        <p:spPr>
          <a:xfrm>
            <a:off x="1481328" y="1484784"/>
            <a:ext cx="7195128" cy="4944612"/>
          </a:xfrm>
          <a:prstGeom prst="rect">
            <a:avLst/>
          </a:prstGeom>
        </p:spPr>
        <p:txBody>
          <a:bodyPr/>
          <a:lstStyle/>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#include&lt;stdio.h</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&gt;</a:t>
            </a: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int</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a:t>
            </a: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main</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a:t>
            </a: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void</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a:t>
            </a: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a:t>
            </a: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double</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a:t>
            </a: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pi</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 3.14;  // muutuja ja viit sama tüüpi!!</a:t>
            </a:r>
            <a:b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b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double</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a:t>
            </a: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x=&amp;pi</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a:t>
            </a: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a:t>
            </a: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printf(“%lf</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*x);</a:t>
            </a: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a:t>
            </a: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return</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0;</a:t>
            </a: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a:t>
            </a: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400" b="0" i="0"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Väärtuse väljastamiseks on toodud mitte muutuja nimi, vaid viit aadressile, kus paikneb </a:t>
            </a:r>
            <a:r>
              <a:rPr kumimoji="0" lang="et-EE" sz="2400" b="1"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pi</a:t>
            </a:r>
            <a:r>
              <a:rPr kumimoji="0" lang="et-EE" sz="2400" b="0" i="0"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a:r>
            <a:br>
              <a:rPr kumimoji="0" lang="et-EE" sz="2400" b="0" i="0"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br>
            <a:r>
              <a:rPr kumimoji="0" lang="et-EE" sz="2400" b="1"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*x</a:t>
            </a:r>
            <a:r>
              <a:rPr kumimoji="0" lang="et-EE" sz="2400" b="0" i="0"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on viit mälupesa aadressile</a:t>
            </a:r>
            <a:endParaRPr kumimoji="0" lang="en-GB" sz="2400" b="0" i="0" u="none" strike="noStrike" kern="1200" cap="none" spc="0" normalizeH="0" baseline="0" noProof="0" dirty="0">
              <a:ln>
                <a:noFill/>
              </a:ln>
              <a:solidFill>
                <a:schemeClr val="tx1"/>
              </a:solidFill>
              <a:effectLst/>
              <a:uLnTx/>
              <a:uFillTx/>
              <a:latin typeface="Arial" pitchFamily="34" charset="0"/>
              <a:ea typeface="Verdana" pitchFamily="34" charset="0"/>
              <a:cs typeface="Arial" pitchFamily="34" charset="0"/>
            </a:endParaRPr>
          </a:p>
        </p:txBody>
      </p:sp>
    </p:spTree>
    <p:extLst>
      <p:ext uri="{BB962C8B-B14F-4D97-AF65-F5344CB8AC3E}">
        <p14:creationId xmlns:p14="http://schemas.microsoft.com/office/powerpoint/2010/main" val="1897526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Viit viidale</a:t>
            </a:r>
            <a:endParaRPr lang="et-EE" dirty="0"/>
          </a:p>
        </p:txBody>
      </p:sp>
      <p:sp>
        <p:nvSpPr>
          <p:cNvPr id="3" name="Footer Placeholder 2"/>
          <p:cNvSpPr>
            <a:spLocks noGrp="1"/>
          </p:cNvSpPr>
          <p:nvPr>
            <p:ph type="ftr" sz="quarter" idx="4294967295"/>
          </p:nvPr>
        </p:nvSpPr>
        <p:spPr>
          <a:xfrm>
            <a:off x="2624328" y="6356350"/>
            <a:ext cx="4837176" cy="365125"/>
          </a:xfrm>
          <a:prstGeom prst="rect">
            <a:avLst/>
          </a:prstGeom>
        </p:spPr>
        <p:txBody>
          <a:bodyPr/>
          <a:lstStyle/>
          <a:p>
            <a:pPr>
              <a:defRPr/>
            </a:pPr>
            <a:r>
              <a:rPr lang="en-US" smtClean="0"/>
              <a:t>Programmeerimine II </a:t>
            </a:r>
            <a:endParaRPr lang="en-US" dirty="0"/>
          </a:p>
        </p:txBody>
      </p:sp>
      <p:sp>
        <p:nvSpPr>
          <p:cNvPr id="4" name="Slide Number Placeholder 3"/>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5</a:t>
            </a:fld>
            <a:endParaRPr lang="en-US" dirty="0"/>
          </a:p>
        </p:txBody>
      </p:sp>
      <p:sp>
        <p:nvSpPr>
          <p:cNvPr id="7" name="Rectangle 3"/>
          <p:cNvSpPr txBox="1">
            <a:spLocks noChangeArrowheads="1"/>
          </p:cNvSpPr>
          <p:nvPr/>
        </p:nvSpPr>
        <p:spPr bwMode="auto">
          <a:xfrm>
            <a:off x="1285852" y="1484784"/>
            <a:ext cx="7172348" cy="48715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int</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a:t>
            </a: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main</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a:t>
            </a: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void</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a:t>
            </a: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int </a:t>
            </a:r>
            <a:r>
              <a:rPr lang="et-EE" sz="2400" i="1" dirty="0" smtClean="0">
                <a:latin typeface="Arial" pitchFamily="34" charset="0"/>
                <a:ea typeface="Verdana" pitchFamily="34" charset="0"/>
                <a:cs typeface="Arial" pitchFamily="34" charset="0"/>
              </a:rPr>
              <a:t>midagi</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 144;</a:t>
            </a: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a:t>
            </a: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int</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*x = </a:t>
            </a: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&amp;midagi</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a:t>
            </a: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a:t>
            </a: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int</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a:t>
            </a: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viida_viit</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 </a:t>
            </a: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&amp;x</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a:t>
            </a: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printf(“muutuja </a:t>
            </a:r>
            <a:r>
              <a:rPr lang="et-EE" sz="2400" i="1" smtClean="0">
                <a:latin typeface="Arial" pitchFamily="34" charset="0"/>
                <a:ea typeface="Verdana" pitchFamily="34" charset="0"/>
                <a:cs typeface="Arial" pitchFamily="34" charset="0"/>
              </a:rPr>
              <a:t>kahel</a:t>
            </a:r>
            <a:r>
              <a:rPr kumimoji="0" lang="et-EE" sz="2400" b="0" i="1" u="none" strike="noStrike" kern="1200" cap="none" spc="0" normalizeH="0" baseline="0" noProof="0" smtClean="0">
                <a:ln>
                  <a:noFill/>
                </a:ln>
                <a:solidFill>
                  <a:schemeClr val="tx1"/>
                </a:solidFill>
                <a:effectLst/>
                <a:uLnTx/>
                <a:uFillTx/>
                <a:latin typeface="Arial" pitchFamily="34" charset="0"/>
                <a:ea typeface="Verdana" pitchFamily="34" charset="0"/>
                <a:cs typeface="Arial" pitchFamily="34" charset="0"/>
              </a:rPr>
              <a:t> </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moel %d %</a:t>
            </a:r>
            <a:r>
              <a:rPr kumimoji="0" lang="et-EE" sz="2400" b="0" i="1" u="none" strike="noStrike" kern="1200" cap="none" spc="0" normalizeH="0" baseline="0" noProof="0" smtClean="0">
                <a:ln>
                  <a:noFill/>
                </a:ln>
                <a:solidFill>
                  <a:schemeClr val="tx1"/>
                </a:solidFill>
                <a:effectLst/>
                <a:uLnTx/>
                <a:uFillTx/>
                <a:latin typeface="Arial" pitchFamily="34" charset="0"/>
                <a:ea typeface="Verdana" pitchFamily="34" charset="0"/>
                <a:cs typeface="Arial" pitchFamily="34" charset="0"/>
              </a:rPr>
              <a:t>d”,</a:t>
            </a:r>
            <a:r>
              <a:rPr lang="et-EE" sz="2400" i="1" dirty="0" smtClean="0">
                <a:latin typeface="Arial" pitchFamily="34" charset="0"/>
                <a:ea typeface="Verdana" pitchFamily="34" charset="0"/>
                <a:cs typeface="Arial" pitchFamily="34" charset="0"/>
              </a:rPr>
              <a:t>midagi</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*x);</a:t>
            </a: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printf(“asub</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aadressil %d  ja on võrdne %d”, x, *</a:t>
            </a: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viida_viit</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a:t>
            </a: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printf(“ja</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need aadressid asuvad %d, mis on sama %d”, </a:t>
            </a: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&amp;x</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a:t>
            </a: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&amp;viida_viit</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a:t>
            </a: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a:t>
            </a:r>
            <a:r>
              <a:rPr kumimoji="0" lang="et-EE" sz="2400" b="0" i="1" u="none" strike="noStrike" kern="1200" cap="none" spc="0" normalizeH="0" baseline="0" noProof="0" dirty="0" err="1" smtClean="0">
                <a:ln>
                  <a:noFill/>
                </a:ln>
                <a:solidFill>
                  <a:schemeClr val="tx1"/>
                </a:solidFill>
                <a:effectLst/>
                <a:uLnTx/>
                <a:uFillTx/>
                <a:latin typeface="Arial" pitchFamily="34" charset="0"/>
                <a:ea typeface="Verdana" pitchFamily="34" charset="0"/>
                <a:cs typeface="Arial" pitchFamily="34" charset="0"/>
              </a:rPr>
              <a:t>return</a:t>
            </a: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 0;</a:t>
            </a:r>
          </a:p>
          <a:p>
            <a:pPr marL="342900" marR="0" lvl="0" indent="-342900" algn="l" defTabSz="457200" rtl="0" eaLnBrk="0" fontAlgn="base" latinLnBrk="0" hangingPunct="0">
              <a:lnSpc>
                <a:spcPct val="100000"/>
              </a:lnSpc>
              <a:spcBef>
                <a:spcPct val="20000"/>
              </a:spcBef>
              <a:spcAft>
                <a:spcPct val="0"/>
              </a:spcAft>
              <a:buClr>
                <a:srgbClr val="870042"/>
              </a:buClr>
              <a:buSzTx/>
              <a:buFontTx/>
              <a:buNone/>
              <a:tabLst/>
              <a:defRPr/>
            </a:pPr>
            <a:r>
              <a:rPr kumimoji="0" lang="et-EE" sz="2400" b="0" i="1" u="none" strike="noStrike" kern="1200" cap="none" spc="0" normalizeH="0" baseline="0" noProof="0" dirty="0" smtClean="0">
                <a:ln>
                  <a:noFill/>
                </a:ln>
                <a:solidFill>
                  <a:schemeClr val="tx1"/>
                </a:solidFill>
                <a:effectLst/>
                <a:uLnTx/>
                <a:uFillTx/>
                <a:latin typeface="Arial" pitchFamily="34" charset="0"/>
                <a:ea typeface="Verdana" pitchFamily="34" charset="0"/>
                <a:cs typeface="Arial" pitchFamily="34" charset="0"/>
              </a:rPr>
              <a:t>}</a:t>
            </a:r>
            <a:endParaRPr kumimoji="0" lang="en-GB" sz="2400" b="0" i="1" u="none" strike="noStrike" kern="1200" cap="none" spc="0" normalizeH="0" baseline="0" noProof="0" dirty="0">
              <a:ln>
                <a:noFill/>
              </a:ln>
              <a:solidFill>
                <a:schemeClr val="tx1"/>
              </a:solidFill>
              <a:effectLst/>
              <a:uLnTx/>
              <a:uFillTx/>
              <a:latin typeface="Arial" pitchFamily="34" charset="0"/>
              <a:ea typeface="Verdana" pitchFamily="34" charset="0"/>
              <a:cs typeface="Arial" pitchFamily="34" charset="0"/>
            </a:endParaRPr>
          </a:p>
        </p:txBody>
      </p:sp>
      <p:sp>
        <p:nvSpPr>
          <p:cNvPr id="6" name="TextBox 5"/>
          <p:cNvSpPr txBox="1"/>
          <p:nvPr/>
        </p:nvSpPr>
        <p:spPr>
          <a:xfrm>
            <a:off x="6444208" y="5733256"/>
            <a:ext cx="1840256" cy="369332"/>
          </a:xfrm>
          <a:prstGeom prst="rect">
            <a:avLst/>
          </a:prstGeom>
          <a:noFill/>
        </p:spPr>
        <p:txBody>
          <a:bodyPr wrap="square" rtlCol="0">
            <a:spAutoFit/>
          </a:bodyPr>
          <a:lstStyle/>
          <a:p>
            <a:pPr algn="r"/>
            <a:r>
              <a:rPr lang="et-EE" dirty="0" smtClean="0">
                <a:hlinkClick r:id="rId2" action="ppaction://hlinkfile"/>
              </a:rPr>
              <a:t>Pane kood tööle</a:t>
            </a:r>
            <a:endParaRPr lang="et-EE" dirty="0"/>
          </a:p>
        </p:txBody>
      </p:sp>
    </p:spTree>
    <p:extLst>
      <p:ext uri="{BB962C8B-B14F-4D97-AF65-F5344CB8AC3E}">
        <p14:creationId xmlns:p14="http://schemas.microsoft.com/office/powerpoint/2010/main" val="3513792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1428728" y="609600"/>
            <a:ext cx="7029472" cy="5486400"/>
          </a:xfrm>
        </p:spPr>
        <p:txBody>
          <a:bodyPr/>
          <a:lstStyle/>
          <a:p>
            <a:pPr>
              <a:lnSpc>
                <a:spcPct val="90000"/>
              </a:lnSpc>
              <a:buFontTx/>
              <a:buNone/>
            </a:pPr>
            <a:r>
              <a:rPr lang="et-EE" sz="2000" i="1" dirty="0"/>
              <a:t>#include &lt;stdio.h&gt;</a:t>
            </a:r>
          </a:p>
          <a:p>
            <a:pPr>
              <a:lnSpc>
                <a:spcPct val="90000"/>
              </a:lnSpc>
              <a:buFontTx/>
              <a:buNone/>
            </a:pPr>
            <a:r>
              <a:rPr lang="et-EE" sz="2000" i="1" dirty="0"/>
              <a:t>#include &lt;stdlib.h&gt;</a:t>
            </a:r>
          </a:p>
          <a:p>
            <a:pPr>
              <a:lnSpc>
                <a:spcPct val="90000"/>
              </a:lnSpc>
              <a:buFontTx/>
              <a:buNone/>
            </a:pPr>
            <a:r>
              <a:rPr lang="et-EE" sz="2000" i="1" dirty="0"/>
              <a:t>void vaheta(int a, int b)</a:t>
            </a:r>
          </a:p>
          <a:p>
            <a:pPr>
              <a:lnSpc>
                <a:spcPct val="90000"/>
              </a:lnSpc>
              <a:buFontTx/>
              <a:buNone/>
            </a:pPr>
            <a:r>
              <a:rPr lang="et-EE" sz="2000" i="1" dirty="0"/>
              <a:t>{	printf(“a = %d ja b= %d\n”, a,b);</a:t>
            </a:r>
          </a:p>
          <a:p>
            <a:pPr>
              <a:lnSpc>
                <a:spcPct val="90000"/>
              </a:lnSpc>
              <a:buFontTx/>
              <a:buNone/>
            </a:pPr>
            <a:r>
              <a:rPr lang="et-EE" sz="2000" i="1" dirty="0"/>
              <a:t>	int abi=a; a=b; b=abi;</a:t>
            </a:r>
          </a:p>
          <a:p>
            <a:pPr>
              <a:lnSpc>
                <a:spcPct val="90000"/>
              </a:lnSpc>
              <a:buFontTx/>
              <a:buNone/>
            </a:pPr>
            <a:r>
              <a:rPr lang="et-EE" sz="2000" i="1" dirty="0"/>
              <a:t>	printf(“a = %d ja b= %d\n”, a,b);}</a:t>
            </a:r>
          </a:p>
          <a:p>
            <a:pPr>
              <a:lnSpc>
                <a:spcPct val="90000"/>
              </a:lnSpc>
              <a:buFontTx/>
              <a:buNone/>
            </a:pPr>
            <a:r>
              <a:rPr lang="et-EE" sz="2000" i="1" dirty="0"/>
              <a:t>void vaheta2(int *p, int *q)</a:t>
            </a:r>
          </a:p>
          <a:p>
            <a:pPr>
              <a:lnSpc>
                <a:spcPct val="90000"/>
              </a:lnSpc>
              <a:buFontTx/>
              <a:buNone/>
            </a:pPr>
            <a:r>
              <a:rPr lang="et-EE" sz="2000" i="1" dirty="0"/>
              <a:t>{	printf(“aadressid: p = %d ja q= %d\n”, p,q);</a:t>
            </a:r>
          </a:p>
          <a:p>
            <a:pPr>
              <a:lnSpc>
                <a:spcPct val="90000"/>
              </a:lnSpc>
              <a:buFontTx/>
              <a:buNone/>
            </a:pPr>
            <a:r>
              <a:rPr lang="et-EE" sz="2000" i="1" dirty="0"/>
              <a:t>	printf(“algväärtused: *p = %d ja *q= %d\n”, *p,*q);</a:t>
            </a:r>
          </a:p>
          <a:p>
            <a:pPr>
              <a:lnSpc>
                <a:spcPct val="90000"/>
              </a:lnSpc>
              <a:buFontTx/>
              <a:buNone/>
            </a:pPr>
            <a:r>
              <a:rPr lang="et-EE" sz="2000" i="1" dirty="0"/>
              <a:t>	int abi=*p; *p=*q; *q=abi;</a:t>
            </a:r>
          </a:p>
          <a:p>
            <a:pPr>
              <a:lnSpc>
                <a:spcPct val="90000"/>
              </a:lnSpc>
              <a:buFontTx/>
              <a:buNone/>
            </a:pPr>
            <a:r>
              <a:rPr lang="et-EE" sz="2000" i="1" dirty="0"/>
              <a:t>	printf(“Lõppväärtused: *p = %d ja *q= %d\n”, *p,*q);}</a:t>
            </a:r>
          </a:p>
          <a:p>
            <a:pPr>
              <a:lnSpc>
                <a:spcPct val="90000"/>
              </a:lnSpc>
              <a:buFontTx/>
              <a:buNone/>
            </a:pPr>
            <a:r>
              <a:rPr lang="et-EE" sz="2000" i="1" dirty="0"/>
              <a:t>void vaheta3(int &amp;a, int &amp;b)</a:t>
            </a:r>
          </a:p>
          <a:p>
            <a:pPr>
              <a:lnSpc>
                <a:spcPct val="90000"/>
              </a:lnSpc>
              <a:buFontTx/>
              <a:buNone/>
            </a:pPr>
            <a:r>
              <a:rPr lang="et-EE" sz="2000" i="1" dirty="0"/>
              <a:t>{	printf(“a = %d ja b= %d\n”, a,b);</a:t>
            </a:r>
          </a:p>
          <a:p>
            <a:pPr>
              <a:lnSpc>
                <a:spcPct val="90000"/>
              </a:lnSpc>
              <a:buFontTx/>
              <a:buNone/>
            </a:pPr>
            <a:r>
              <a:rPr lang="et-EE" sz="2000" i="1" dirty="0"/>
              <a:t>	int abi=a; a=b; b=abi;</a:t>
            </a:r>
          </a:p>
          <a:p>
            <a:pPr>
              <a:lnSpc>
                <a:spcPct val="90000"/>
              </a:lnSpc>
              <a:buFontTx/>
              <a:buNone/>
            </a:pPr>
            <a:r>
              <a:rPr lang="et-EE" sz="2000" i="1" dirty="0"/>
              <a:t>	printf(“a = %d ja b= %d\n”, a,b);}</a:t>
            </a:r>
          </a:p>
          <a:p>
            <a:pPr>
              <a:lnSpc>
                <a:spcPct val="90000"/>
              </a:lnSpc>
              <a:buFontTx/>
              <a:buNone/>
            </a:pPr>
            <a:r>
              <a:rPr lang="et-EE" sz="2000" i="1" dirty="0"/>
              <a:t>// main on järgmisel lehel</a:t>
            </a:r>
            <a:endParaRPr lang="en-GB" sz="2000" i="1" dirty="0"/>
          </a:p>
        </p:txBody>
      </p:sp>
      <p:sp>
        <p:nvSpPr>
          <p:cNvPr id="6" name="Slide Number Placeholder 5"/>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6</a:t>
            </a:fld>
            <a:endParaRPr lang="en-US" dirty="0"/>
          </a:p>
        </p:txBody>
      </p:sp>
    </p:spTree>
    <p:extLst>
      <p:ext uri="{BB962C8B-B14F-4D97-AF65-F5344CB8AC3E}">
        <p14:creationId xmlns:p14="http://schemas.microsoft.com/office/powerpoint/2010/main" val="1821863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1475656" y="685800"/>
            <a:ext cx="6982544" cy="5410200"/>
          </a:xfrm>
        </p:spPr>
        <p:txBody>
          <a:bodyPr/>
          <a:lstStyle/>
          <a:p>
            <a:pPr>
              <a:buFontTx/>
              <a:buNone/>
            </a:pPr>
            <a:r>
              <a:rPr lang="et-EE" sz="2000" i="1" dirty="0"/>
              <a:t>int main()</a:t>
            </a:r>
          </a:p>
          <a:p>
            <a:pPr>
              <a:buFontTx/>
              <a:buNone/>
            </a:pPr>
            <a:r>
              <a:rPr lang="et-EE" sz="2000" i="1" dirty="0"/>
              <a:t>{	int m=123, n=999;</a:t>
            </a:r>
          </a:p>
          <a:p>
            <a:pPr>
              <a:buFontTx/>
              <a:buNone/>
            </a:pPr>
            <a:r>
              <a:rPr lang="et-EE" sz="2000" i="1" dirty="0"/>
              <a:t>	vaheta(m,n);</a:t>
            </a:r>
          </a:p>
          <a:p>
            <a:pPr>
              <a:buFontTx/>
              <a:buNone/>
            </a:pPr>
            <a:r>
              <a:rPr lang="et-EE" sz="2000" i="1" dirty="0"/>
              <a:t>	printf(“vaheta1: m=%d ja n=%d\n”,m,n);</a:t>
            </a:r>
          </a:p>
          <a:p>
            <a:pPr>
              <a:buFontTx/>
              <a:buNone/>
            </a:pPr>
            <a:endParaRPr lang="et-EE" sz="2000" i="1" dirty="0"/>
          </a:p>
          <a:p>
            <a:pPr>
              <a:buFontTx/>
              <a:buNone/>
            </a:pPr>
            <a:r>
              <a:rPr lang="et-EE" sz="2000" i="1" dirty="0"/>
              <a:t>	vaheta2(&amp;m,&amp;n);</a:t>
            </a:r>
          </a:p>
          <a:p>
            <a:pPr>
              <a:buFontTx/>
              <a:buNone/>
            </a:pPr>
            <a:r>
              <a:rPr lang="et-EE" sz="2000" i="1" dirty="0"/>
              <a:t>	printf(“vaheta2: m=%d ja n=%d\n”,m,n);</a:t>
            </a:r>
          </a:p>
          <a:p>
            <a:pPr>
              <a:buFontTx/>
              <a:buNone/>
            </a:pPr>
            <a:endParaRPr lang="et-EE" sz="2000" i="1" dirty="0"/>
          </a:p>
          <a:p>
            <a:pPr>
              <a:buFontTx/>
              <a:buNone/>
            </a:pPr>
            <a:r>
              <a:rPr lang="et-EE" sz="2000" i="1" dirty="0"/>
              <a:t>	 vaheta3(m,n);</a:t>
            </a:r>
          </a:p>
          <a:p>
            <a:pPr>
              <a:buFontTx/>
              <a:buNone/>
            </a:pPr>
            <a:r>
              <a:rPr lang="et-EE" sz="2000" i="1" dirty="0"/>
              <a:t>	printf(“vaheta3: m=%d </a:t>
            </a:r>
            <a:r>
              <a:rPr lang="et-EE" sz="2000" i="1" dirty="0" smtClean="0"/>
              <a:t>ja</a:t>
            </a:r>
            <a:r>
              <a:rPr lang="et-EE" sz="2000" dirty="0" smtClean="0">
                <a:solidFill>
                  <a:srgbClr val="C00000"/>
                </a:solidFill>
              </a:rPr>
              <a:t>  </a:t>
            </a:r>
            <a:r>
              <a:rPr lang="et-EE" sz="2000" i="1" dirty="0" smtClean="0"/>
              <a:t>n</a:t>
            </a:r>
            <a:r>
              <a:rPr lang="et-EE" sz="2000" i="1" dirty="0"/>
              <a:t>=%d\n”,m,n);</a:t>
            </a:r>
          </a:p>
          <a:p>
            <a:pPr>
              <a:buFontTx/>
              <a:buNone/>
            </a:pPr>
            <a:endParaRPr lang="et-EE" sz="2000" i="1" dirty="0"/>
          </a:p>
          <a:p>
            <a:pPr>
              <a:buFontTx/>
              <a:buNone/>
            </a:pPr>
            <a:r>
              <a:rPr lang="et-EE" sz="2000" i="1" dirty="0"/>
              <a:t>	system(“PAUSE”);</a:t>
            </a:r>
          </a:p>
          <a:p>
            <a:pPr>
              <a:buFontTx/>
              <a:buNone/>
            </a:pPr>
            <a:r>
              <a:rPr lang="et-EE" sz="2000" i="1" dirty="0"/>
              <a:t>return 0;</a:t>
            </a:r>
          </a:p>
          <a:p>
            <a:pPr>
              <a:buFontTx/>
              <a:buNone/>
            </a:pPr>
            <a:r>
              <a:rPr lang="et-EE" sz="2000" i="1" dirty="0"/>
              <a:t>}</a:t>
            </a:r>
            <a:endParaRPr lang="en-GB" sz="2000" i="1" dirty="0"/>
          </a:p>
        </p:txBody>
      </p:sp>
      <p:sp>
        <p:nvSpPr>
          <p:cNvPr id="6" name="Slide Number Placeholder 5"/>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7</a:t>
            </a:fld>
            <a:endParaRPr lang="en-US" dirty="0"/>
          </a:p>
        </p:txBody>
      </p:sp>
      <p:sp>
        <p:nvSpPr>
          <p:cNvPr id="4" name="TextBox 3"/>
          <p:cNvSpPr txBox="1"/>
          <p:nvPr/>
        </p:nvSpPr>
        <p:spPr>
          <a:xfrm>
            <a:off x="7368880" y="5949280"/>
            <a:ext cx="933872" cy="369332"/>
          </a:xfrm>
          <a:prstGeom prst="rect">
            <a:avLst/>
          </a:prstGeom>
          <a:noFill/>
        </p:spPr>
        <p:txBody>
          <a:bodyPr wrap="square" rtlCol="0">
            <a:spAutoFit/>
          </a:bodyPr>
          <a:lstStyle/>
          <a:p>
            <a:pPr algn="r"/>
            <a:r>
              <a:rPr lang="et-EE" dirty="0" smtClean="0">
                <a:hlinkClick r:id="rId2" action="ppaction://hlinksldjump"/>
              </a:rPr>
              <a:t>Tagasi</a:t>
            </a:r>
            <a:endParaRPr lang="et-EE" dirty="0"/>
          </a:p>
        </p:txBody>
      </p:sp>
    </p:spTree>
    <p:extLst>
      <p:ext uri="{BB962C8B-B14F-4D97-AF65-F5344CB8AC3E}">
        <p14:creationId xmlns:p14="http://schemas.microsoft.com/office/powerpoint/2010/main" val="2646176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t-EE" dirty="0" smtClean="0"/>
              <a:t> </a:t>
            </a:r>
            <a:endParaRPr lang="et-EE" dirty="0"/>
          </a:p>
        </p:txBody>
      </p:sp>
      <p:sp>
        <p:nvSpPr>
          <p:cNvPr id="3" name="Subtitle 2"/>
          <p:cNvSpPr>
            <a:spLocks noGrp="1"/>
          </p:cNvSpPr>
          <p:nvPr>
            <p:ph type="subTitle" idx="1"/>
          </p:nvPr>
        </p:nvSpPr>
        <p:spPr/>
        <p:txBody>
          <a:bodyPr/>
          <a:lstStyle/>
          <a:p>
            <a:r>
              <a:rPr lang="et-EE" dirty="0" smtClean="0"/>
              <a:t> </a:t>
            </a:r>
            <a:endParaRPr lang="et-EE" dirty="0"/>
          </a:p>
        </p:txBody>
      </p:sp>
      <p:sp>
        <p:nvSpPr>
          <p:cNvPr id="4" name="Rectangle 3"/>
          <p:cNvSpPr/>
          <p:nvPr/>
        </p:nvSpPr>
        <p:spPr>
          <a:xfrm>
            <a:off x="2286000" y="1028343"/>
            <a:ext cx="4572000" cy="4801314"/>
          </a:xfrm>
          <a:prstGeom prst="rect">
            <a:avLst/>
          </a:prstGeom>
        </p:spPr>
        <p:txBody>
          <a:bodyPr>
            <a:spAutoFit/>
          </a:bodyPr>
          <a:lstStyle/>
          <a:p>
            <a:r>
              <a:rPr lang="et-EE" dirty="0" smtClean="0"/>
              <a:t>int main (void)</a:t>
            </a:r>
          </a:p>
          <a:p>
            <a:r>
              <a:rPr lang="et-EE" dirty="0" smtClean="0"/>
              <a:t>{	int vaartus = 144;</a:t>
            </a:r>
          </a:p>
          <a:p>
            <a:r>
              <a:rPr lang="et-EE" dirty="0" smtClean="0"/>
              <a:t>	int *x = &amp;vaartus;</a:t>
            </a:r>
          </a:p>
          <a:p>
            <a:r>
              <a:rPr lang="et-EE" dirty="0" smtClean="0"/>
              <a:t>	int **viida_viit = &amp;x;</a:t>
            </a:r>
          </a:p>
          <a:p>
            <a:r>
              <a:rPr lang="et-EE" dirty="0" smtClean="0"/>
              <a:t>	int abi;</a:t>
            </a:r>
          </a:p>
          <a:p>
            <a:r>
              <a:rPr lang="et-EE" dirty="0" smtClean="0"/>
              <a:t>    printf("muutuja oigel moel %d %d \n", vaartus, *x);</a:t>
            </a:r>
          </a:p>
          <a:p>
            <a:r>
              <a:rPr lang="et-EE" dirty="0" smtClean="0"/>
              <a:t>    printf("asub aadressil %d  ja on võrdne %d \n", x, *viida_viit);</a:t>
            </a:r>
          </a:p>
          <a:p>
            <a:r>
              <a:rPr lang="et-EE" dirty="0" smtClean="0"/>
              <a:t>    printf("ja need aadressid asuvad %d, mis on sama %d \n", &amp;x, &amp;viida_viit);</a:t>
            </a:r>
          </a:p>
          <a:p>
            <a:r>
              <a:rPr lang="et-EE" dirty="0" smtClean="0"/>
              <a:t>    printf("%d     ",abi); printf("%d    ",&amp;abi);//ohtlik</a:t>
            </a:r>
          </a:p>
          <a:p>
            <a:r>
              <a:rPr lang="et-EE" dirty="0" smtClean="0"/>
              <a:t>    scanf("%d",&amp;abi);</a:t>
            </a:r>
          </a:p>
          <a:p>
            <a:r>
              <a:rPr lang="et-EE" dirty="0" smtClean="0"/>
              <a:t>    printf("%d",abi);</a:t>
            </a:r>
          </a:p>
          <a:p>
            <a:r>
              <a:rPr lang="et-EE" dirty="0" smtClean="0"/>
              <a:t> return 0;</a:t>
            </a:r>
          </a:p>
          <a:p>
            <a:r>
              <a:rPr lang="et-EE" dirty="0" smtClean="0"/>
              <a:t>}</a:t>
            </a:r>
            <a:endParaRPr lang="et-EE" dirty="0"/>
          </a:p>
        </p:txBody>
      </p:sp>
    </p:spTree>
    <p:extLst>
      <p:ext uri="{BB962C8B-B14F-4D97-AF65-F5344CB8AC3E}">
        <p14:creationId xmlns:p14="http://schemas.microsoft.com/office/powerpoint/2010/main" val="2760963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Pikk selgitus</a:t>
            </a:r>
            <a:endParaRPr lang="et-EE" dirty="0"/>
          </a:p>
        </p:txBody>
      </p:sp>
      <p:sp>
        <p:nvSpPr>
          <p:cNvPr id="3" name="Content Placeholder 2"/>
          <p:cNvSpPr>
            <a:spLocks noGrp="1"/>
          </p:cNvSpPr>
          <p:nvPr>
            <p:ph idx="1"/>
          </p:nvPr>
        </p:nvSpPr>
        <p:spPr/>
        <p:txBody>
          <a:bodyPr>
            <a:normAutofit fontScale="25000" lnSpcReduction="20000"/>
          </a:bodyPr>
          <a:lstStyle/>
          <a:p>
            <a:r>
              <a:rPr lang="et-EE" b="1" dirty="0"/>
              <a:t>Viidad</a:t>
            </a:r>
          </a:p>
          <a:p>
            <a:r>
              <a:rPr lang="et-EE" dirty="0"/>
              <a:t>Viidad on muutujad, mis sisaldavad teise muutuja või muutujate hulga mälupesa aadressi. Te võite muuta viida enda sisu, mispeale viit näitab mingit teist mälupesa, või viida poolt määratud mälupesa sisu. Viimasel juhul jääb viida oma sisu muutumatuks. Viida defineerimiseks kasutatakse sümbolit </a:t>
            </a:r>
            <a:r>
              <a:rPr lang="et-EE" b="1" dirty="0"/>
              <a:t>*</a:t>
            </a:r>
            <a:r>
              <a:rPr lang="et-EE" dirty="0"/>
              <a:t>. Näiteks:</a:t>
            </a:r>
          </a:p>
          <a:p>
            <a:r>
              <a:rPr lang="et-EE" dirty="0"/>
              <a:t>int *pNumber, i; /* Täisarv i ja viit täisarvule pNumber */ ... i = 3; /* Omistame täisarvule i mingi väärtuse */ pNumber = &amp;i; /* Omistame viidale pNumber i aadressi. Viit näitab nüüd arvule 3. */ *pNumber = 45; /* Muudame nüüd viida poolt näidatud mälupesa, s.o. täisarvu i sisu. Muutuja i on nüüd võrdne 45 ga */ </a:t>
            </a:r>
            <a:r>
              <a:rPr lang="et-EE" dirty="0"/>
              <a:t>Toodud näites defineeritakse täisarv </a:t>
            </a:r>
            <a:r>
              <a:rPr lang="et-EE" i="1" dirty="0"/>
              <a:t>i</a:t>
            </a:r>
            <a:r>
              <a:rPr lang="et-EE" dirty="0"/>
              <a:t> ja viit </a:t>
            </a:r>
            <a:r>
              <a:rPr lang="et-EE" i="1" dirty="0"/>
              <a:t>pNumber</a:t>
            </a:r>
            <a:r>
              <a:rPr lang="et-EE" dirty="0"/>
              <a:t>. Seejärel kasutatakse muutuja </a:t>
            </a:r>
            <a:r>
              <a:rPr lang="et-EE" i="1" dirty="0"/>
              <a:t>i</a:t>
            </a:r>
            <a:r>
              <a:rPr lang="et-EE" dirty="0"/>
              <a:t> aadressi hankimiseks sümbolit </a:t>
            </a:r>
            <a:r>
              <a:rPr lang="et-EE" b="1" dirty="0"/>
              <a:t>&amp;</a:t>
            </a:r>
            <a:r>
              <a:rPr lang="et-EE" dirty="0"/>
              <a:t>, mis omistatakse muutujale </a:t>
            </a:r>
            <a:r>
              <a:rPr lang="et-EE" i="1" dirty="0"/>
              <a:t>pNumber</a:t>
            </a:r>
            <a:r>
              <a:rPr lang="et-EE" dirty="0"/>
              <a:t>. Nüüd on muutuja </a:t>
            </a:r>
            <a:r>
              <a:rPr lang="et-EE" i="1" dirty="0"/>
              <a:t>pNumber</a:t>
            </a:r>
            <a:r>
              <a:rPr lang="et-EE" dirty="0"/>
              <a:t> sisuks </a:t>
            </a:r>
            <a:r>
              <a:rPr lang="et-EE" i="1" dirty="0"/>
              <a:t>i</a:t>
            </a:r>
            <a:r>
              <a:rPr lang="et-EE" dirty="0"/>
              <a:t> aadress ja ta näitab seega arvule 3. Kui muudame nüüd </a:t>
            </a:r>
            <a:r>
              <a:rPr lang="et-EE" i="1" dirty="0"/>
              <a:t>pNumber</a:t>
            </a:r>
            <a:r>
              <a:rPr lang="et-EE" dirty="0"/>
              <a:t> poolt osutatud mälupesa, muudame ka </a:t>
            </a:r>
            <a:r>
              <a:rPr lang="et-EE" i="1" dirty="0"/>
              <a:t>i</a:t>
            </a:r>
            <a:r>
              <a:rPr lang="et-EE" dirty="0"/>
              <a:t> sisu.</a:t>
            </a:r>
          </a:p>
          <a:p>
            <a:r>
              <a:rPr lang="et-EE" dirty="0"/>
              <a:t>Viitadega tuleb olla väga ettevaatlik, kuna just nendega töötamisel tekib eriti palju vigu. Teisest küljest annavad just viidad programmeerimiskeelele C tema suure paindlikkuse ja sageli ka kiiruse.</a:t>
            </a:r>
          </a:p>
          <a:p>
            <a:r>
              <a:rPr lang="et-EE" dirty="0"/>
              <a:t>Viitasid on kahte tüüpi: lühikesed (</a:t>
            </a:r>
            <a:r>
              <a:rPr lang="et-EE" i="1" dirty="0"/>
              <a:t>near</a:t>
            </a:r>
            <a:r>
              <a:rPr lang="et-EE" dirty="0"/>
              <a:t>) ja pikad (</a:t>
            </a:r>
            <a:r>
              <a:rPr lang="et-EE" i="1" dirty="0"/>
              <a:t>far</a:t>
            </a:r>
            <a:r>
              <a:rPr lang="et-EE" dirty="0"/>
              <a:t>). Lühikesed viidad sisaldavad vaid muutuja aadressi vastava andmesegmendi piires (</a:t>
            </a:r>
            <a:r>
              <a:rPr lang="et-EE" i="1" dirty="0"/>
              <a:t>offset</a:t>
            </a:r>
            <a:r>
              <a:rPr lang="et-EE" dirty="0"/>
              <a:t>), pikad aga sisaldavad ka segmendi aadressi. Kas viit on lühike või pikk, sõltub programmi transleerimisel kasutatud mälumudelist. Mälumudelitest ja mälu haldamisest tuleb juttu natuke hiljem. Viida pikkuse määramiseks kasutage vajaduse korral võtmesõnu </a:t>
            </a:r>
            <a:r>
              <a:rPr lang="et-EE" b="1" dirty="0"/>
              <a:t>near</a:t>
            </a:r>
            <a:r>
              <a:rPr lang="et-EE" dirty="0"/>
              <a:t> ja </a:t>
            </a:r>
            <a:r>
              <a:rPr lang="et-EE" b="1" dirty="0"/>
              <a:t>far</a:t>
            </a:r>
            <a:r>
              <a:rPr lang="et-EE" dirty="0"/>
              <a:t>. Üldiselt ei ole see vajalik, kuna iga mälumudeli puhul on sarnased viidad ühesuguse pikkusega ja vajaduse korral saab ka translaator nende konverteerimisega hakkama.</a:t>
            </a:r>
          </a:p>
          <a:p>
            <a:r>
              <a:rPr lang="et-EE" dirty="0"/>
              <a:t>Igast tüübist saab sümboli </a:t>
            </a:r>
            <a:r>
              <a:rPr lang="et-EE" b="1" dirty="0"/>
              <a:t>*</a:t>
            </a:r>
            <a:r>
              <a:rPr lang="et-EE" dirty="0"/>
              <a:t> abil luua temale vastava viida. Viida tüübi määramine võimaldab translaatoril kontrollida selle viidaga sooritatud tehete õigsust. Viitasid kasutatakse sageli ka andmeblokkide või massiivide täitmisel väärtustega. Sel puhul on tähtis, et viit oleks tuletatud sobivast põhitüübist. Vastavalt viida tüübile võivad samad tehted viidga omada erinevat mõju. Kui te näiteks defineerite viida tüübile </a:t>
            </a:r>
            <a:r>
              <a:rPr lang="et-EE" i="1" dirty="0"/>
              <a:t>char</a:t>
            </a:r>
            <a:r>
              <a:rPr lang="et-EE" dirty="0"/>
              <a:t>, siis muutub viida sisu temale arvu 1 liitmisel ühe võrra. Täisarvule (</a:t>
            </a:r>
            <a:r>
              <a:rPr lang="et-EE" i="1" dirty="0"/>
              <a:t>integer</a:t>
            </a:r>
            <a:r>
              <a:rPr lang="et-EE" dirty="0"/>
              <a:t>) osutavale muutujale ühe liitmisel muutub tema sisu aga kahe võrra. See on tingitud sellest, et nimetatud tüübid omavad erinevaid pikkusi (baitides). Viidale mingi arvu liitmine ei tähenda aga otseselt tema väärtuse muutmist, vaid hoopiski viida nihutamist soovitud suunas määratud arvu positsioonide võrra. Kuna need positsioonid on erinevat tüüpi viitade puhul erineva pikkusega, siis on ka viida väärtuste otsesed muutused erinevad. Näiteks:</a:t>
            </a:r>
          </a:p>
          <a:p>
            <a:r>
              <a:rPr lang="et-EE" dirty="0"/>
              <a:t>int *pi, i[10]; char *pc, c[10]; ... pi = &amp;i[5]; pc = &amp;c[5]; pi = pi + 1; /* Viit pi nihkus massiivis i ühe positsiooni võrra edasi ja näitab nüüd muutujale i[6]. Tema sisu aga muutus kahe võrra. */ pc = pc + 1; /* Viit pc nihkus massiivis c ühe positsiooni võrra edasi ja näitab samuti muutujale c[6]. Tema sisu aga muutus vaid ühe võrra. */ pi = (int *)((char *)pi + 2); /* nüüd nihkus pi samuti ühe positsiooni võrra edasi. */ *pi = *pi + 2; /* nüüd muudame otseselt viida sisu. Ka seekord on tulemuseks viida nihkumine ühe positsiooni võrra */ </a:t>
            </a:r>
            <a:r>
              <a:rPr lang="et-EE" dirty="0"/>
              <a:t>Iga viida ja muutuja tüüpi saab muuta, lisades valemisse soovitud muutuja ette ümarsulgudes vajaliku tüübimäärangu. Täpsemalt öeldes saab muuta vaid avaldise hetkelist tüüpi, muutuja tüüp jääb samaks. Toodud näites konverteeritakse viida </a:t>
            </a:r>
            <a:r>
              <a:rPr lang="et-EE" i="1" dirty="0"/>
              <a:t>pi</a:t>
            </a:r>
            <a:r>
              <a:rPr lang="et-EE" dirty="0"/>
              <a:t> sisu kõigepealt viidaks tüübile </a:t>
            </a:r>
            <a:r>
              <a:rPr lang="et-EE" i="1" dirty="0"/>
              <a:t>char</a:t>
            </a:r>
            <a:r>
              <a:rPr lang="et-EE" dirty="0"/>
              <a:t> ja nihutatakse seda kahe positsiooni võrra. Nüüd konverteeritakse ta tagasi viidaks tüübile </a:t>
            </a:r>
            <a:r>
              <a:rPr lang="et-EE" i="1" dirty="0"/>
              <a:t>int</a:t>
            </a:r>
            <a:r>
              <a:rPr lang="et-EE" dirty="0"/>
              <a:t> ja omistatakse saadud väärtus muutujale </a:t>
            </a:r>
            <a:r>
              <a:rPr lang="et-EE" i="1" dirty="0"/>
              <a:t>pi</a:t>
            </a:r>
            <a:r>
              <a:rPr lang="et-EE" dirty="0"/>
              <a:t>. Kuna tüüp </a:t>
            </a:r>
            <a:r>
              <a:rPr lang="et-EE" i="1" dirty="0"/>
              <a:t>int</a:t>
            </a:r>
            <a:r>
              <a:rPr lang="et-EE" dirty="0"/>
              <a:t> on täpselt kaks korda pikem kui tüüp </a:t>
            </a:r>
            <a:r>
              <a:rPr lang="et-EE" i="1" dirty="0"/>
              <a:t>char</a:t>
            </a:r>
            <a:r>
              <a:rPr lang="et-EE" dirty="0"/>
              <a:t>, siis on viit </a:t>
            </a:r>
            <a:r>
              <a:rPr lang="et-EE" i="1" dirty="0"/>
              <a:t>pi</a:t>
            </a:r>
            <a:r>
              <a:rPr lang="et-EE" dirty="0"/>
              <a:t>nihkunud vaid ühe koha võrra.</a:t>
            </a:r>
          </a:p>
          <a:p>
            <a:r>
              <a:rPr lang="et-EE" dirty="0"/>
              <a:t>On olemas ka andmetüüp </a:t>
            </a:r>
            <a:r>
              <a:rPr lang="et-EE" i="1" dirty="0"/>
              <a:t>void</a:t>
            </a:r>
            <a:r>
              <a:rPr lang="et-EE" dirty="0"/>
              <a:t>, mis tähendab tegelikult "mitte midagi" või "määramatu". Te ei saa luua muutujat tüübist </a:t>
            </a:r>
            <a:r>
              <a:rPr lang="et-EE" i="1" dirty="0"/>
              <a:t>void</a:t>
            </a:r>
            <a:r>
              <a:rPr lang="et-EE" dirty="0"/>
              <a:t>, kuid te võite luua viida tüübile </a:t>
            </a:r>
            <a:r>
              <a:rPr lang="et-EE" i="1" dirty="0"/>
              <a:t>void</a:t>
            </a:r>
            <a:r>
              <a:rPr lang="et-EE" dirty="0"/>
              <a:t>. Sellist viita ei saa esialgu kasutada, kuna translaator ei oska teda käsitleda. Taolisele viidale võib aga omistada mingi teise viida sisu. Nüüd on ka tollel viidal kindel tüüp ja seda tohib kasutada. Seda kasutatakse sageli funktsioonide defineerimisel, kui nimetatud funktsioonile soovitakse anda üle suvalist tüüpi viitasid. Alles funktsiooni kasutamisel üleantud viit määrab sellise parameetri tüübi. Tüübist </a:t>
            </a:r>
            <a:r>
              <a:rPr lang="et-EE" i="1" dirty="0"/>
              <a:t>void</a:t>
            </a:r>
            <a:r>
              <a:rPr lang="et-EE" dirty="0"/>
              <a:t> tuletatud viidale omistamisel ei ole vaja kasutada tüübi konverteerimist. Tüüpi </a:t>
            </a:r>
            <a:r>
              <a:rPr lang="et-EE" i="1" dirty="0"/>
              <a:t>void</a:t>
            </a:r>
            <a:r>
              <a:rPr lang="et-EE" dirty="0"/>
              <a:t> kasutatakse ka funktsiooni väärtuse tüübina juhul, kui funktsioon ei loovuta oma kasutajale mingit väärtust või funktsiooni parameetriteloetelus, kui funktsioon ei vaja mingeid parameetreid.</a:t>
            </a:r>
          </a:p>
          <a:p>
            <a:r>
              <a:rPr lang="et-EE" dirty="0"/>
              <a:t>Massiivid on üsna sarnased viitadega. Massiivi nimi on tegelikult viit massiivi algusesse. Seega võite kasutada massiivi nime just nagu viitagi. Näiteks:</a:t>
            </a:r>
          </a:p>
          <a:p>
            <a:r>
              <a:rPr lang="et-EE" dirty="0"/>
              <a:t>int nNumbers[10]; ... *(nNumbers + 4) = 356; /* sama, mis nNumbers[4] = 356 */ </a:t>
            </a:r>
            <a:r>
              <a:rPr lang="et-EE" dirty="0"/>
              <a:t>Seda kasutatakse sageli stringide puhul. Iga stringe töötlev funktsioon aktsepteerib parameetrina ka sümbolitemassiivi nime. Mingit tüüpide konverteerimist ei ole siin vaja.</a:t>
            </a:r>
          </a:p>
          <a:p>
            <a:r>
              <a:rPr lang="et-EE" dirty="0"/>
              <a:t/>
            </a:r>
            <a:br>
              <a:rPr lang="et-EE" dirty="0"/>
            </a:br>
            <a:endParaRPr lang="et-EE" dirty="0"/>
          </a:p>
        </p:txBody>
      </p:sp>
    </p:spTree>
    <p:extLst>
      <p:ext uri="{BB962C8B-B14F-4D97-AF65-F5344CB8AC3E}">
        <p14:creationId xmlns:p14="http://schemas.microsoft.com/office/powerpoint/2010/main" val="4292047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176</Words>
  <Application>Microsoft Office PowerPoint</Application>
  <PresentationFormat>On-screen Show (4:3)</PresentationFormat>
  <Paragraphs>105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Viitamine</vt:lpstr>
      <vt:lpstr>printf</vt:lpstr>
      <vt:lpstr>printf</vt:lpstr>
      <vt:lpstr>Viitamine</vt:lpstr>
      <vt:lpstr>Viit viidale</vt:lpstr>
      <vt:lpstr>PowerPoint Presentation</vt:lpstr>
      <vt:lpstr>PowerPoint Presentation</vt:lpstr>
      <vt:lpstr> </vt:lpstr>
      <vt:lpstr>Pikk selgitus</vt:lpstr>
    </vt:vector>
  </TitlesOfParts>
  <Company>Tallinn University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Viitamine</dc:title>
  <dc:creator>Vladimir Viies</dc:creator>
  <cp:lastModifiedBy>Vladimir Viies</cp:lastModifiedBy>
  <cp:revision>2</cp:revision>
  <dcterms:created xsi:type="dcterms:W3CDTF">2013-11-13T08:52:15Z</dcterms:created>
  <dcterms:modified xsi:type="dcterms:W3CDTF">2013-11-13T09:17:10Z</dcterms:modified>
</cp:coreProperties>
</file>