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93" r:id="rId5"/>
    <p:sldId id="261" r:id="rId6"/>
    <p:sldId id="262" r:id="rId7"/>
    <p:sldId id="260" r:id="rId8"/>
    <p:sldId id="263" r:id="rId9"/>
    <p:sldId id="264" r:id="rId10"/>
    <p:sldId id="266" r:id="rId11"/>
    <p:sldId id="265" r:id="rId12"/>
    <p:sldId id="270" r:id="rId13"/>
    <p:sldId id="272" r:id="rId14"/>
    <p:sldId id="273" r:id="rId15"/>
    <p:sldId id="274" r:id="rId16"/>
    <p:sldId id="277" r:id="rId17"/>
    <p:sldId id="280" r:id="rId18"/>
    <p:sldId id="294" r:id="rId19"/>
    <p:sldId id="282" r:id="rId20"/>
    <p:sldId id="284" r:id="rId21"/>
    <p:sldId id="267" r:id="rId22"/>
    <p:sldId id="268" r:id="rId23"/>
    <p:sldId id="285" r:id="rId24"/>
    <p:sldId id="286" r:id="rId25"/>
    <p:sldId id="292" r:id="rId26"/>
    <p:sldId id="290" r:id="rId27"/>
  </p:sldIdLst>
  <p:sldSz cx="9144000" cy="6858000" type="screen4x3"/>
  <p:notesSz cx="6662738" cy="9802813"/>
  <p:defaultTextStyle>
    <a:defPPr>
      <a:defRPr lang="en-GB"/>
    </a:defPPr>
    <a:lvl1pPr algn="ctr" rtl="0" eaLnBrk="0" fontAlgn="base" hangingPunct="0">
      <a:lnSpc>
        <a:spcPct val="120000"/>
      </a:lnSpc>
      <a:spcBef>
        <a:spcPct val="60000"/>
      </a:spcBef>
      <a:spcAft>
        <a:spcPct val="0"/>
      </a:spcAft>
      <a:defRPr sz="2800" b="1" kern="1200">
        <a:solidFill>
          <a:schemeClr val="bg2"/>
        </a:solidFill>
        <a:latin typeface="Arial Narrow" pitchFamily="34" charset="0"/>
        <a:ea typeface="+mn-ea"/>
        <a:cs typeface="+mn-cs"/>
      </a:defRPr>
    </a:lvl1pPr>
    <a:lvl2pPr marL="457200" algn="ctr" rtl="0" eaLnBrk="0" fontAlgn="base" hangingPunct="0">
      <a:lnSpc>
        <a:spcPct val="120000"/>
      </a:lnSpc>
      <a:spcBef>
        <a:spcPct val="60000"/>
      </a:spcBef>
      <a:spcAft>
        <a:spcPct val="0"/>
      </a:spcAft>
      <a:defRPr sz="2800" b="1" kern="1200">
        <a:solidFill>
          <a:schemeClr val="bg2"/>
        </a:solidFill>
        <a:latin typeface="Arial Narrow" pitchFamily="34" charset="0"/>
        <a:ea typeface="+mn-ea"/>
        <a:cs typeface="+mn-cs"/>
      </a:defRPr>
    </a:lvl2pPr>
    <a:lvl3pPr marL="914400" algn="ctr" rtl="0" eaLnBrk="0" fontAlgn="base" hangingPunct="0">
      <a:lnSpc>
        <a:spcPct val="120000"/>
      </a:lnSpc>
      <a:spcBef>
        <a:spcPct val="60000"/>
      </a:spcBef>
      <a:spcAft>
        <a:spcPct val="0"/>
      </a:spcAft>
      <a:defRPr sz="2800" b="1" kern="1200">
        <a:solidFill>
          <a:schemeClr val="bg2"/>
        </a:solidFill>
        <a:latin typeface="Arial Narrow" pitchFamily="34" charset="0"/>
        <a:ea typeface="+mn-ea"/>
        <a:cs typeface="+mn-cs"/>
      </a:defRPr>
    </a:lvl3pPr>
    <a:lvl4pPr marL="1371600" algn="ctr" rtl="0" eaLnBrk="0" fontAlgn="base" hangingPunct="0">
      <a:lnSpc>
        <a:spcPct val="120000"/>
      </a:lnSpc>
      <a:spcBef>
        <a:spcPct val="60000"/>
      </a:spcBef>
      <a:spcAft>
        <a:spcPct val="0"/>
      </a:spcAft>
      <a:defRPr sz="2800" b="1" kern="1200">
        <a:solidFill>
          <a:schemeClr val="bg2"/>
        </a:solidFill>
        <a:latin typeface="Arial Narrow" pitchFamily="34" charset="0"/>
        <a:ea typeface="+mn-ea"/>
        <a:cs typeface="+mn-cs"/>
      </a:defRPr>
    </a:lvl4pPr>
    <a:lvl5pPr marL="1828800" algn="ctr" rtl="0" eaLnBrk="0" fontAlgn="base" hangingPunct="0">
      <a:lnSpc>
        <a:spcPct val="120000"/>
      </a:lnSpc>
      <a:spcBef>
        <a:spcPct val="60000"/>
      </a:spcBef>
      <a:spcAft>
        <a:spcPct val="0"/>
      </a:spcAft>
      <a:defRPr sz="2800" b="1" kern="1200">
        <a:solidFill>
          <a:schemeClr val="bg2"/>
        </a:solidFill>
        <a:latin typeface="Arial Narrow" pitchFamily="34" charset="0"/>
        <a:ea typeface="+mn-ea"/>
        <a:cs typeface="+mn-cs"/>
      </a:defRPr>
    </a:lvl5pPr>
    <a:lvl6pPr marL="2286000" algn="l" defTabSz="914400" rtl="0" eaLnBrk="1" latinLnBrk="0" hangingPunct="1">
      <a:defRPr sz="2800" b="1" kern="1200">
        <a:solidFill>
          <a:schemeClr val="bg2"/>
        </a:solidFill>
        <a:latin typeface="Arial Narrow" pitchFamily="34" charset="0"/>
        <a:ea typeface="+mn-ea"/>
        <a:cs typeface="+mn-cs"/>
      </a:defRPr>
    </a:lvl6pPr>
    <a:lvl7pPr marL="2743200" algn="l" defTabSz="914400" rtl="0" eaLnBrk="1" latinLnBrk="0" hangingPunct="1">
      <a:defRPr sz="2800" b="1" kern="1200">
        <a:solidFill>
          <a:schemeClr val="bg2"/>
        </a:solidFill>
        <a:latin typeface="Arial Narrow" pitchFamily="34" charset="0"/>
        <a:ea typeface="+mn-ea"/>
        <a:cs typeface="+mn-cs"/>
      </a:defRPr>
    </a:lvl7pPr>
    <a:lvl8pPr marL="3200400" algn="l" defTabSz="914400" rtl="0" eaLnBrk="1" latinLnBrk="0" hangingPunct="1">
      <a:defRPr sz="2800" b="1" kern="1200">
        <a:solidFill>
          <a:schemeClr val="bg2"/>
        </a:solidFill>
        <a:latin typeface="Arial Narrow" pitchFamily="34" charset="0"/>
        <a:ea typeface="+mn-ea"/>
        <a:cs typeface="+mn-cs"/>
      </a:defRPr>
    </a:lvl8pPr>
    <a:lvl9pPr marL="3657600" algn="l" defTabSz="914400" rtl="0" eaLnBrk="1" latinLnBrk="0" hangingPunct="1">
      <a:defRPr sz="2800" b="1" kern="1200">
        <a:solidFill>
          <a:schemeClr val="bg2"/>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E58"/>
    <a:srgbClr val="D3EAF8"/>
    <a:srgbClr val="F8F8D3"/>
    <a:srgbClr val="FF0033"/>
    <a:srgbClr val="FFCC00"/>
    <a:srgbClr val="000000"/>
    <a:srgbClr val="FFFFCC"/>
    <a:srgbClr val="FC01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7" d="100"/>
          <a:sy n="67" d="100"/>
        </p:scale>
        <p:origin x="-114"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75" d="100"/>
          <a:sy n="75" d="100"/>
        </p:scale>
        <p:origin x="-346" y="2126"/>
      </p:cViewPr>
      <p:guideLst>
        <p:guide orient="horz" pos="2372"/>
        <p:guide pos="283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47713" y="9358313"/>
            <a:ext cx="5159375" cy="163512"/>
          </a:xfrm>
          <a:prstGeom prst="rect">
            <a:avLst/>
          </a:prstGeom>
          <a:noFill/>
          <a:ln w="9525">
            <a:noFill/>
            <a:miter lim="800000"/>
            <a:headEnd/>
            <a:tailEnd/>
          </a:ln>
          <a:effectLst/>
        </p:spPr>
        <p:txBody>
          <a:bodyPr lIns="0" tIns="0" rIns="0" bIns="0">
            <a:spAutoFit/>
          </a:bodyPr>
          <a:lstStyle/>
          <a:p>
            <a:pPr defTabSz="989013">
              <a:lnSpc>
                <a:spcPct val="100000"/>
              </a:lnSpc>
              <a:spcBef>
                <a:spcPct val="50000"/>
              </a:spcBef>
            </a:pPr>
            <a:r>
              <a:rPr lang="en-GB" sz="1000">
                <a:solidFill>
                  <a:schemeClr val="tx1"/>
                </a:solidFill>
                <a:latin typeface="Arial" charset="0"/>
              </a:rPr>
              <a:t>&lt;Course name&gt; &lt;Lesson number&gt;</a:t>
            </a:r>
            <a:r>
              <a:rPr lang="en-GB" sz="1000">
                <a:solidFill>
                  <a:schemeClr val="tx1"/>
                </a:solidFill>
                <a:latin typeface="Times New Roman" pitchFamily="18" charset="0"/>
              </a:rPr>
              <a:t>-</a:t>
            </a:r>
            <a:fld id="{6AB4CE36-BC35-45B5-AE0F-380EE48E7D70}" type="slidenum">
              <a:rPr lang="en-GB" sz="1000">
                <a:solidFill>
                  <a:schemeClr val="tx1"/>
                </a:solidFill>
                <a:latin typeface="Arial" charset="0"/>
              </a:rPr>
              <a:pPr defTabSz="989013">
                <a:lnSpc>
                  <a:spcPct val="100000"/>
                </a:lnSpc>
                <a:spcBef>
                  <a:spcPct val="50000"/>
                </a:spcBef>
              </a:pPr>
              <a:t>‹#›</a:t>
            </a:fld>
            <a:endParaRPr lang="en-GB" sz="1000">
              <a:solidFill>
                <a:schemeClr val="tx1"/>
              </a:solidFill>
              <a:latin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noTextEdit="1"/>
          </p:cNvSpPr>
          <p:nvPr>
            <p:ph type="sldImg" idx="2"/>
          </p:nvPr>
        </p:nvSpPr>
        <p:spPr bwMode="auto">
          <a:xfrm>
            <a:off x="176213" y="166688"/>
            <a:ext cx="6305550" cy="4729162"/>
          </a:xfrm>
          <a:prstGeom prst="rect">
            <a:avLst/>
          </a:prstGeom>
          <a:noFill/>
          <a:ln w="12700">
            <a:solidFill>
              <a:schemeClr val="tx1"/>
            </a:solidFill>
            <a:miter lim="800000"/>
            <a:headEnd/>
            <a:tailEnd/>
          </a:ln>
          <a:effectLst/>
        </p:spPr>
      </p:sp>
      <p:sp>
        <p:nvSpPr>
          <p:cNvPr id="2051" name="Rectangle 3"/>
          <p:cNvSpPr>
            <a:spLocks noGrp="1" noChangeArrowheads="1"/>
          </p:cNvSpPr>
          <p:nvPr>
            <p:ph type="body" sz="quarter" idx="3"/>
          </p:nvPr>
        </p:nvSpPr>
        <p:spPr bwMode="auto">
          <a:xfrm>
            <a:off x="400050" y="5118100"/>
            <a:ext cx="5859463" cy="40259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smtClean="0"/>
              <a:t>Heading (Level 1) Arial 11pt Bold</a:t>
            </a:r>
          </a:p>
          <a:p>
            <a:pPr lvl="1"/>
            <a:r>
              <a:rPr lang="en-GB" smtClean="0"/>
              <a:t>Body Text (Level 2) Times New Roman 11pt</a:t>
            </a:r>
          </a:p>
          <a:p>
            <a:pPr lvl="2"/>
            <a:r>
              <a:rPr lang="en-GB" smtClean="0"/>
              <a:t>Bullet 1 (Level 3) Times New Roman 11pt</a:t>
            </a:r>
          </a:p>
          <a:p>
            <a:pPr lvl="3"/>
            <a:r>
              <a:rPr lang="en-GB" smtClean="0"/>
              <a:t>Bullet 2 (Level 4) Times New Roman 11pt</a:t>
            </a:r>
          </a:p>
          <a:p>
            <a:pPr lvl="0"/>
            <a:endParaRPr lang="en-GB" smtClean="0"/>
          </a:p>
          <a:p>
            <a:pPr lvl="0"/>
            <a:endParaRPr lang="en-GB" smtClean="0"/>
          </a:p>
          <a:p>
            <a:pPr lvl="0"/>
            <a:endParaRPr lang="en-GB" smtClean="0"/>
          </a:p>
          <a:p>
            <a:pPr lvl="0"/>
            <a:endParaRPr lang="en-GB" smtClean="0"/>
          </a:p>
          <a:p>
            <a:pPr lvl="0"/>
            <a:endParaRPr lang="en-GB" smtClean="0"/>
          </a:p>
          <a:p>
            <a:pPr lvl="0"/>
            <a:endParaRPr lang="en-GB" smtClean="0"/>
          </a:p>
          <a:p>
            <a:pPr lvl="0"/>
            <a:endParaRPr lang="en-GB" smtClean="0"/>
          </a:p>
          <a:p>
            <a:pPr lvl="0"/>
            <a:endParaRPr lang="en-GB" smtClean="0"/>
          </a:p>
          <a:p>
            <a:pPr lvl="0"/>
            <a:r>
              <a:rPr lang="en-GB" smtClean="0"/>
              <a:t>Technical Note (Level 1) Arial 11pt Bold (CHANGE TO BLUE)</a:t>
            </a:r>
          </a:p>
          <a:p>
            <a:pPr lvl="0"/>
            <a:r>
              <a:rPr lang="en-GB" smtClean="0"/>
              <a:t>Class Management Note (Level 1) Arial 11pt Bold (CHANGE TO BLUE)</a:t>
            </a:r>
          </a:p>
          <a:p>
            <a:pPr lvl="1"/>
            <a:r>
              <a:rPr lang="en-GB" smtClean="0"/>
              <a:t>Body Text (Level 2) Times New Roman 11pt (CHANGE TO BLUE)</a:t>
            </a:r>
          </a:p>
          <a:p>
            <a:pPr lvl="2"/>
            <a:r>
              <a:rPr lang="en-GB" smtClean="0"/>
              <a:t>Bullet 1 (Level 3) Times New Roman 11pt (CHANGE TO BLUE)</a:t>
            </a:r>
          </a:p>
        </p:txBody>
      </p:sp>
      <p:sp>
        <p:nvSpPr>
          <p:cNvPr id="2052" name="Rectangle 4"/>
          <p:cNvSpPr>
            <a:spLocks noChangeArrowheads="1"/>
          </p:cNvSpPr>
          <p:nvPr/>
        </p:nvSpPr>
        <p:spPr bwMode="auto">
          <a:xfrm>
            <a:off x="696913" y="9228138"/>
            <a:ext cx="5149850" cy="163512"/>
          </a:xfrm>
          <a:prstGeom prst="rect">
            <a:avLst/>
          </a:prstGeom>
          <a:noFill/>
          <a:ln w="9525">
            <a:noFill/>
            <a:miter lim="800000"/>
            <a:headEnd/>
            <a:tailEnd/>
          </a:ln>
          <a:effectLst/>
        </p:spPr>
        <p:txBody>
          <a:bodyPr lIns="0" tIns="0" rIns="0" bIns="0">
            <a:spAutoFit/>
          </a:bodyPr>
          <a:lstStyle/>
          <a:p>
            <a:pPr defTabSz="989013">
              <a:lnSpc>
                <a:spcPct val="100000"/>
              </a:lnSpc>
              <a:spcBef>
                <a:spcPct val="50000"/>
              </a:spcBef>
            </a:pPr>
            <a:r>
              <a:rPr lang="en-GB" sz="1000">
                <a:solidFill>
                  <a:schemeClr val="tx1"/>
                </a:solidFill>
                <a:latin typeface="Arial" charset="0"/>
              </a:rPr>
              <a:t>Develop PL/SQL Program Units  4</a:t>
            </a:r>
            <a:r>
              <a:rPr lang="en-GB" sz="1000">
                <a:solidFill>
                  <a:schemeClr val="tx1"/>
                </a:solidFill>
                <a:latin typeface="Times New Roman" pitchFamily="18" charset="0"/>
              </a:rPr>
              <a:t>-</a:t>
            </a:r>
            <a:fld id="{DCDB2659-3B7C-48BC-8105-D50DFBC6767C}" type="slidenum">
              <a:rPr lang="en-GB" sz="1000">
                <a:solidFill>
                  <a:schemeClr val="tx1"/>
                </a:solidFill>
                <a:latin typeface="Arial" charset="0"/>
              </a:rPr>
              <a:pPr defTabSz="989013">
                <a:lnSpc>
                  <a:spcPct val="100000"/>
                </a:lnSpc>
                <a:spcBef>
                  <a:spcPct val="50000"/>
                </a:spcBef>
              </a:pPr>
              <a:t>‹#›</a:t>
            </a:fld>
            <a:endParaRPr lang="en-GB" sz="1000">
              <a:solidFill>
                <a:schemeClr val="tx1"/>
              </a:solidFill>
              <a:latin typeface="Arial" charset="0"/>
            </a:endParaRPr>
          </a:p>
        </p:txBody>
      </p:sp>
    </p:spTree>
  </p:cSld>
  <p:clrMap bg1="lt1" tx1="dk1" bg2="lt2" tx2="dk2" accent1="accent1" accent2="accent2" accent3="accent3" accent4="accent4" accent5="accent5" accent6="accent6" hlink="hlink" folHlink="folHlink"/>
  <p:notesStyle>
    <a:lvl1pPr algn="l" defTabSz="401638" rtl="0" eaLnBrk="0" fontAlgn="base" hangingPunct="0">
      <a:spcBef>
        <a:spcPct val="30000"/>
      </a:spcBef>
      <a:spcAft>
        <a:spcPct val="0"/>
      </a:spcAft>
      <a:tabLst>
        <a:tab pos="457200" algn="l"/>
      </a:tabLst>
      <a:defRPr sz="1100" b="1" kern="1200">
        <a:solidFill>
          <a:schemeClr val="tx1"/>
        </a:solidFill>
        <a:latin typeface="Arial" charset="0"/>
        <a:ea typeface="+mn-ea"/>
        <a:cs typeface="+mn-cs"/>
      </a:defRPr>
    </a:lvl1pPr>
    <a:lvl2pPr marL="114300" algn="l" defTabSz="401638" rtl="0" eaLnBrk="0" fontAlgn="base" hangingPunct="0">
      <a:spcBef>
        <a:spcPct val="30000"/>
      </a:spcBef>
      <a:spcAft>
        <a:spcPct val="0"/>
      </a:spcAft>
      <a:tabLst>
        <a:tab pos="457200" algn="l"/>
      </a:tabLst>
      <a:defRPr sz="1100" kern="1200">
        <a:solidFill>
          <a:schemeClr val="tx1"/>
        </a:solidFill>
        <a:latin typeface="Times New Roman" pitchFamily="18" charset="0"/>
        <a:ea typeface="+mn-ea"/>
        <a:cs typeface="+mn-cs"/>
      </a:defRPr>
    </a:lvl2pPr>
    <a:lvl3pPr marL="450850" indent="-217488" algn="l" defTabSz="401638" rtl="0" eaLnBrk="0" fontAlgn="base" hangingPunct="0">
      <a:spcBef>
        <a:spcPct val="30000"/>
      </a:spcBef>
      <a:spcAft>
        <a:spcPct val="0"/>
      </a:spcAft>
      <a:buChar char="•"/>
      <a:tabLst>
        <a:tab pos="457200" algn="l"/>
      </a:tabLst>
      <a:defRPr sz="1100" kern="1200">
        <a:solidFill>
          <a:schemeClr val="tx1"/>
        </a:solidFill>
        <a:latin typeface="Times New Roman" pitchFamily="18" charset="0"/>
        <a:ea typeface="+mn-ea"/>
        <a:cs typeface="+mn-cs"/>
      </a:defRPr>
    </a:lvl3pPr>
    <a:lvl4pPr marL="852488" indent="-217488" algn="l" defTabSz="401638" rtl="0" eaLnBrk="0" fontAlgn="base" hangingPunct="0">
      <a:spcBef>
        <a:spcPct val="30000"/>
      </a:spcBef>
      <a:spcAft>
        <a:spcPct val="0"/>
      </a:spcAft>
      <a:buChar char="–"/>
      <a:tabLst>
        <a:tab pos="457200" algn="l"/>
      </a:tabLst>
      <a:defRPr sz="1100" kern="1200">
        <a:solidFill>
          <a:schemeClr val="tx1"/>
        </a:solidFill>
        <a:latin typeface="Times New Roman" pitchFamily="18" charset="0"/>
        <a:ea typeface="+mn-ea"/>
        <a:cs typeface="+mn-cs"/>
      </a:defRPr>
    </a:lvl4pPr>
    <a:lvl5pPr marL="5815013" algn="l" defTabSz="401638" rtl="0" eaLnBrk="0" fontAlgn="base" hangingPunct="0">
      <a:spcBef>
        <a:spcPct val="30000"/>
      </a:spcBef>
      <a:spcAft>
        <a:spcPct val="0"/>
      </a:spcAft>
      <a:tabLst>
        <a:tab pos="457200" algn="l"/>
      </a:tabLs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vmlDrawing" Target="../drawings/vmlDrawing1.vml"/><Relationship Id="rId4" Type="http://schemas.openxmlformats.org/officeDocument/2006/relationships/oleObject" Target="../embeddings/oleObject1.bin"/></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noFill/>
          <a:ln/>
        </p:spPr>
        <p:txBody>
          <a:bodyPr/>
          <a:lstStyle/>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endParaRPr lang="en-GB"/>
          </a:p>
          <a:p>
            <a:pPr>
              <a:tabLst>
                <a:tab pos="1122363" algn="l"/>
                <a:tab pos="2246313" algn="l"/>
              </a:tabLst>
            </a:pPr>
            <a:r>
              <a:rPr lang="en-GB" sz="1200">
                <a:solidFill>
                  <a:schemeClr val="accent2"/>
                </a:solidFill>
              </a:rPr>
              <a:t>Schedule:	Timing	Topic</a:t>
            </a:r>
          </a:p>
          <a:p>
            <a:pPr lvl="1">
              <a:tabLst>
                <a:tab pos="1122363" algn="l"/>
                <a:tab pos="2246313" algn="l"/>
              </a:tabLst>
            </a:pPr>
            <a:r>
              <a:rPr lang="en-GB">
                <a:solidFill>
                  <a:schemeClr val="accent2"/>
                </a:solidFill>
              </a:rPr>
              <a:t>	 45 minutes	Lecture</a:t>
            </a:r>
          </a:p>
          <a:p>
            <a:pPr lvl="1">
              <a:tabLst>
                <a:tab pos="1122363" algn="l"/>
                <a:tab pos="2246313" algn="l"/>
              </a:tabLst>
            </a:pPr>
            <a:r>
              <a:rPr lang="en-GB">
                <a:solidFill>
                  <a:schemeClr val="accent2"/>
                </a:solidFill>
              </a:rPr>
              <a:t>	 40 minutes	Practice</a:t>
            </a:r>
          </a:p>
          <a:p>
            <a:pPr lvl="1">
              <a:tabLst>
                <a:tab pos="1122363" algn="l"/>
                <a:tab pos="2246313" algn="l"/>
              </a:tabLst>
            </a:pPr>
            <a:r>
              <a:rPr lang="en-GB">
                <a:solidFill>
                  <a:schemeClr val="accent2"/>
                </a:solidFill>
              </a:rPr>
              <a:t>	 85 minutes	Total</a:t>
            </a:r>
          </a:p>
        </p:txBody>
      </p:sp>
      <p:sp>
        <p:nvSpPr>
          <p:cNvPr id="6147" name="Rectangle 3"/>
          <p:cNvSpPr>
            <a:spLocks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a:ln cap="flat"/>
        </p:spPr>
      </p:sp>
      <p:sp>
        <p:nvSpPr>
          <p:cNvPr id="24579" name="Rectangle 3"/>
          <p:cNvSpPr>
            <a:spLocks noGrp="1" noChangeArrowheads="1"/>
          </p:cNvSpPr>
          <p:nvPr>
            <p:ph type="body" idx="1"/>
          </p:nvPr>
        </p:nvSpPr>
        <p:spPr>
          <a:noFill/>
          <a:ln/>
        </p:spPr>
        <p:txBody>
          <a:bodyPr/>
          <a:lstStyle/>
          <a:p>
            <a:r>
              <a:rPr lang="en-GB"/>
              <a:t>Executing Functions</a:t>
            </a:r>
          </a:p>
          <a:p>
            <a:pPr lvl="1"/>
            <a:r>
              <a:rPr lang="en-GB"/>
              <a:t>A function may accept one or many IN parameters, but must return a single value. You invoke functions as part of PL/SQL expressions, using variables to hold the returned value.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noTextEdit="1"/>
          </p:cNvSpPr>
          <p:nvPr>
            <p:ph type="sldImg"/>
          </p:nvPr>
        </p:nvSpPr>
        <p:spPr>
          <a:ln cap="flat"/>
        </p:spPr>
      </p:sp>
      <p:sp>
        <p:nvSpPr>
          <p:cNvPr id="26627" name="Rectangle 3"/>
          <p:cNvSpPr>
            <a:spLocks noGrp="1" noChangeArrowheads="1"/>
          </p:cNvSpPr>
          <p:nvPr>
            <p:ph type="body" idx="1"/>
          </p:nvPr>
        </p:nvSpPr>
        <p:spPr>
          <a:noFill/>
          <a:ln/>
        </p:spPr>
        <p:txBody>
          <a:bodyPr/>
          <a:lstStyle/>
          <a:p>
            <a:r>
              <a:rPr lang="en-GB"/>
              <a:t>Example</a:t>
            </a:r>
          </a:p>
          <a:p>
            <a:pPr lvl="1"/>
            <a:r>
              <a:rPr lang="en-GB">
                <a:solidFill>
                  <a:srgbClr val="FC0128"/>
                </a:solidFill>
              </a:rPr>
              <a:t>Execute the GET_SAL function from SQL*Plus:</a:t>
            </a:r>
            <a:endParaRPr lang="en-GB"/>
          </a:p>
          <a:p>
            <a:pPr lvl="2">
              <a:buFontTx/>
              <a:buNone/>
            </a:pPr>
            <a:r>
              <a:rPr lang="en-GB"/>
              <a:t>1.	Run the statement to create the stored function GET_SAL.</a:t>
            </a:r>
          </a:p>
          <a:p>
            <a:pPr lvl="2">
              <a:buFontTx/>
              <a:buNone/>
            </a:pPr>
            <a:r>
              <a:rPr lang="en-GB"/>
              <a:t>2.	Create a </a:t>
            </a:r>
            <a:r>
              <a:rPr lang="en-GB">
                <a:solidFill>
                  <a:srgbClr val="FC0128"/>
                </a:solidFill>
              </a:rPr>
              <a:t>host variable t</a:t>
            </a:r>
            <a:r>
              <a:rPr lang="en-GB"/>
              <a:t>hat will be populated by the </a:t>
            </a:r>
            <a:r>
              <a:rPr lang="en-GB">
                <a:solidFill>
                  <a:srgbClr val="FC0128"/>
                </a:solidFill>
              </a:rPr>
              <a:t>RETURN (</a:t>
            </a:r>
            <a:r>
              <a:rPr lang="en-GB"/>
              <a:t>variable) syntax within the function.</a:t>
            </a:r>
          </a:p>
          <a:p>
            <a:pPr lvl="2">
              <a:buFontTx/>
              <a:buNone/>
            </a:pPr>
            <a:r>
              <a:rPr lang="en-GB"/>
              <a:t>3.	Using the </a:t>
            </a:r>
            <a:r>
              <a:rPr lang="en-GB">
                <a:solidFill>
                  <a:srgbClr val="FC0128"/>
                </a:solidFill>
              </a:rPr>
              <a:t>EXECUTE syntax i</a:t>
            </a:r>
            <a:r>
              <a:rPr lang="en-GB"/>
              <a:t>n SQL*Plus, invoke GET_SAL by creating a PL/SQL expression. Supply a value for the parameter (employee ID number in this example). The value returned from the function will be held by the host variable, </a:t>
            </a:r>
            <a:r>
              <a:rPr lang="en-GB" i="1"/>
              <a:t>g_salary</a:t>
            </a:r>
            <a:r>
              <a:rPr lang="en-GB"/>
              <a:t>. Note the use of the </a:t>
            </a:r>
            <a:r>
              <a:rPr lang="en-GB">
                <a:solidFill>
                  <a:srgbClr val="FC0128"/>
                </a:solidFill>
              </a:rPr>
              <a:t>colon (:) t</a:t>
            </a:r>
            <a:r>
              <a:rPr lang="en-GB"/>
              <a:t>o reference the host variable.</a:t>
            </a:r>
          </a:p>
          <a:p>
            <a:pPr lvl="2">
              <a:buFontTx/>
              <a:buNone/>
            </a:pPr>
            <a:r>
              <a:rPr lang="en-GB"/>
              <a:t>4.	View the result of the function call by using the </a:t>
            </a:r>
            <a:r>
              <a:rPr lang="en-GB">
                <a:solidFill>
                  <a:srgbClr val="FC0128"/>
                </a:solidFill>
              </a:rPr>
              <a:t>PRINT syntax.</a:t>
            </a:r>
            <a:r>
              <a:rPr lang="en-GB"/>
              <a:t> Employee Miller, empno 7934, earns a monthly salary of 1300.</a:t>
            </a:r>
          </a:p>
          <a:p>
            <a:endParaRPr lang="en-GB" b="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a:ln cap="flat"/>
        </p:spPr>
      </p:sp>
      <p:sp>
        <p:nvSpPr>
          <p:cNvPr id="28675" name="Rectangle 3"/>
          <p:cNvSpPr>
            <a:spLocks noGrp="1" noChangeArrowheads="1"/>
          </p:cNvSpPr>
          <p:nvPr>
            <p:ph type="body" idx="1"/>
          </p:nvPr>
        </p:nvSpPr>
        <p:spPr>
          <a:noFill/>
          <a:ln/>
        </p:spPr>
        <p:txBody>
          <a:bodyPr/>
          <a:lstStyle/>
          <a:p>
            <a:r>
              <a:rPr lang="en-GB"/>
              <a:t>Example </a:t>
            </a:r>
          </a:p>
          <a:p>
            <a:pPr lvl="1"/>
            <a:r>
              <a:rPr lang="en-GB">
                <a:solidFill>
                  <a:srgbClr val="FC0128"/>
                </a:solidFill>
              </a:rPr>
              <a:t>Execute the TAX function from Procedure Builder:</a:t>
            </a:r>
            <a:endParaRPr lang="en-GB"/>
          </a:p>
          <a:p>
            <a:pPr lvl="2">
              <a:buFontTx/>
              <a:buNone/>
            </a:pPr>
            <a:r>
              <a:rPr lang="en-GB"/>
              <a:t>1.	</a:t>
            </a:r>
            <a:r>
              <a:rPr lang="en-GB">
                <a:solidFill>
                  <a:srgbClr val="FC0128"/>
                </a:solidFill>
              </a:rPr>
              <a:t>Create a host variable t</a:t>
            </a:r>
            <a:r>
              <a:rPr lang="en-GB"/>
              <a:t>o hold the value returned from the function. Use the </a:t>
            </a:r>
            <a:r>
              <a:rPr lang="en-GB">
                <a:solidFill>
                  <a:srgbClr val="FC0128"/>
                </a:solidFill>
              </a:rPr>
              <a:t>.CREATE syntax </a:t>
            </a:r>
            <a:r>
              <a:rPr lang="en-GB"/>
              <a:t>at the Interpreter prompt.</a:t>
            </a:r>
          </a:p>
          <a:p>
            <a:pPr lvl="2">
              <a:buFontTx/>
              <a:buNone/>
            </a:pPr>
            <a:r>
              <a:rPr lang="en-GB"/>
              <a:t>2.	Create a PL/SQL expression to invoke the function TAX, passing a numeric value to the function. Note the use of the </a:t>
            </a:r>
            <a:r>
              <a:rPr lang="en-GB">
                <a:solidFill>
                  <a:srgbClr val="FC0128"/>
                </a:solidFill>
              </a:rPr>
              <a:t>colon (:) t</a:t>
            </a:r>
            <a:r>
              <a:rPr lang="en-GB"/>
              <a:t>o reference a host variable.</a:t>
            </a:r>
          </a:p>
          <a:p>
            <a:pPr lvl="2">
              <a:buFontTx/>
              <a:buNone/>
            </a:pPr>
            <a:r>
              <a:rPr lang="en-GB"/>
              <a:t>3.	View the result of the function call by using the PUT_LINE procedure in the </a:t>
            </a:r>
            <a:r>
              <a:rPr lang="en-GB">
                <a:solidFill>
                  <a:srgbClr val="FC0128"/>
                </a:solidFill>
              </a:rPr>
              <a:t>TEXT_IO package.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noTextEdit="1"/>
          </p:cNvSpPr>
          <p:nvPr>
            <p:ph type="sldImg"/>
          </p:nvPr>
        </p:nvSpPr>
        <p:spPr>
          <a:ln cap="flat"/>
        </p:spPr>
      </p:sp>
      <p:sp>
        <p:nvSpPr>
          <p:cNvPr id="30723" name="Rectangle 3"/>
          <p:cNvSpPr>
            <a:spLocks noGrp="1" noChangeArrowheads="1"/>
          </p:cNvSpPr>
          <p:nvPr>
            <p:ph type="body" idx="1"/>
          </p:nvPr>
        </p:nvSpPr>
        <p:spPr>
          <a:noFill/>
          <a:ln/>
        </p:spPr>
        <p:txBody>
          <a:bodyPr/>
          <a:lstStyle/>
          <a:p>
            <a:pPr>
              <a:tabLst>
                <a:tab pos="457200" algn="l"/>
                <a:tab pos="690563" algn="r"/>
                <a:tab pos="857250" algn="l"/>
              </a:tabLst>
            </a:pPr>
            <a:r>
              <a:rPr lang="en-GB">
                <a:solidFill>
                  <a:srgbClr val="000000"/>
                </a:solidFill>
              </a:rPr>
              <a:t>Calling Stored Functions from SQL Expressions</a:t>
            </a:r>
          </a:p>
          <a:p>
            <a:pPr lvl="1">
              <a:tabLst>
                <a:tab pos="457200" algn="l"/>
                <a:tab pos="690563" algn="r"/>
                <a:tab pos="857250" algn="l"/>
              </a:tabLst>
            </a:pPr>
            <a:r>
              <a:rPr lang="en-GB">
                <a:solidFill>
                  <a:srgbClr val="000000"/>
                </a:solidFill>
              </a:rPr>
              <a:t>SQL expressions can reference PL/SQL user-defined functions. Anywhere a built-in SQL function can be placed, a </a:t>
            </a:r>
            <a:r>
              <a:rPr lang="en-GB">
                <a:solidFill>
                  <a:srgbClr val="FC0128"/>
                </a:solidFill>
              </a:rPr>
              <a:t>user-defined function c</a:t>
            </a:r>
            <a:r>
              <a:rPr lang="en-GB">
                <a:solidFill>
                  <a:srgbClr val="000000"/>
                </a:solidFill>
              </a:rPr>
              <a:t>an be placed as well.</a:t>
            </a:r>
          </a:p>
          <a:p>
            <a:pPr lvl="1">
              <a:tabLst>
                <a:tab pos="457200" algn="l"/>
                <a:tab pos="690563" algn="r"/>
                <a:tab pos="857250" algn="l"/>
              </a:tabLst>
            </a:pPr>
            <a:r>
              <a:rPr lang="en-GB" b="1">
                <a:solidFill>
                  <a:srgbClr val="000000"/>
                </a:solidFill>
              </a:rPr>
              <a:t>Advantages</a:t>
            </a:r>
          </a:p>
          <a:p>
            <a:pPr lvl="2">
              <a:tabLst>
                <a:tab pos="457200" algn="l"/>
                <a:tab pos="690563" algn="r"/>
                <a:tab pos="857250" algn="l"/>
              </a:tabLst>
            </a:pPr>
            <a:r>
              <a:rPr lang="en-GB">
                <a:solidFill>
                  <a:srgbClr val="000000"/>
                </a:solidFill>
              </a:rPr>
              <a:t>Permits calculations that are too complex, awkward, or unavailable with SQL</a:t>
            </a:r>
          </a:p>
          <a:p>
            <a:pPr lvl="2">
              <a:tabLst>
                <a:tab pos="457200" algn="l"/>
                <a:tab pos="690563" algn="r"/>
                <a:tab pos="857250" algn="l"/>
              </a:tabLst>
            </a:pPr>
            <a:r>
              <a:rPr lang="en-GB">
                <a:solidFill>
                  <a:srgbClr val="000000"/>
                </a:solidFill>
              </a:rPr>
              <a:t>Increases data independence by processing complex data analysis within the Oracle Server, rather than by retrieving the data into an application</a:t>
            </a:r>
          </a:p>
          <a:p>
            <a:pPr lvl="2">
              <a:tabLst>
                <a:tab pos="457200" algn="l"/>
                <a:tab pos="690563" algn="r"/>
                <a:tab pos="857250" algn="l"/>
              </a:tabLst>
            </a:pPr>
            <a:r>
              <a:rPr lang="en-GB">
                <a:solidFill>
                  <a:srgbClr val="000000"/>
                </a:solidFill>
              </a:rPr>
              <a:t>Increases efficiency of queries by performing functions in the query rather than in the application</a:t>
            </a:r>
          </a:p>
          <a:p>
            <a:pPr lvl="2">
              <a:tabLst>
                <a:tab pos="457200" algn="l"/>
                <a:tab pos="690563" algn="r"/>
                <a:tab pos="857250" algn="l"/>
              </a:tabLst>
            </a:pPr>
            <a:r>
              <a:rPr lang="en-GB">
                <a:solidFill>
                  <a:srgbClr val="000000"/>
                </a:solidFill>
              </a:rPr>
              <a:t>Manipulates new types of data (for example, latitude and longitude) by encoding character strings and using functions to operate on the strings</a:t>
            </a:r>
          </a:p>
          <a:p>
            <a:pPr lvl="1">
              <a:tabLst>
                <a:tab pos="457200" algn="l"/>
                <a:tab pos="690563" algn="r"/>
                <a:tab pos="857250" algn="l"/>
              </a:tabLst>
            </a:pPr>
            <a:r>
              <a:rPr lang="en-GB" b="1"/>
              <a:t>Example</a:t>
            </a:r>
          </a:p>
          <a:p>
            <a:pPr lvl="1">
              <a:tabLst>
                <a:tab pos="457200" algn="l"/>
                <a:tab pos="690563" algn="r"/>
                <a:tab pos="857250" algn="l"/>
              </a:tabLst>
            </a:pPr>
            <a:r>
              <a:rPr lang="en-GB"/>
              <a:t>In SQL*Plus, invoke the TAX function inside a query displaying employee id, name, and salary.</a:t>
            </a:r>
          </a:p>
          <a:p>
            <a:pPr lvl="3">
              <a:buFontTx/>
              <a:buNone/>
              <a:tabLst>
                <a:tab pos="457200" algn="l"/>
                <a:tab pos="690563" algn="r"/>
                <a:tab pos="857250" algn="l"/>
              </a:tabLst>
            </a:pPr>
            <a:r>
              <a:rPr lang="en-GB" b="1">
                <a:latin typeface="Courier New" pitchFamily="49" charset="0"/>
              </a:rPr>
              <a:t>SQL&gt;	SELECT  empno, ename, sal, tax(sal)</a:t>
            </a:r>
            <a:br>
              <a:rPr lang="en-GB" b="1">
                <a:latin typeface="Courier New" pitchFamily="49" charset="0"/>
              </a:rPr>
            </a:br>
            <a:r>
              <a:rPr lang="en-GB" b="1">
                <a:latin typeface="Courier New" pitchFamily="49" charset="0"/>
              </a:rPr>
              <a:t>2	FROM    emp;</a:t>
            </a:r>
          </a:p>
        </p:txBody>
      </p:sp>
      <p:sp>
        <p:nvSpPr>
          <p:cNvPr id="30724" name="Rectangle 4"/>
          <p:cNvSpPr>
            <a:spLocks noChangeArrowheads="1"/>
          </p:cNvSpPr>
          <p:nvPr/>
        </p:nvSpPr>
        <p:spPr bwMode="auto">
          <a:xfrm>
            <a:off x="930275" y="8002588"/>
            <a:ext cx="5056188" cy="400050"/>
          </a:xfrm>
          <a:prstGeom prst="rect">
            <a:avLst/>
          </a:prstGeom>
          <a:noFill/>
          <a:ln w="12700">
            <a:solidFill>
              <a:schemeClr val="tx2"/>
            </a:solidFill>
            <a:miter lim="800000"/>
            <a:headEnd/>
            <a:tailEnd/>
          </a:ln>
          <a:effectLst/>
        </p:spPr>
        <p:txBody>
          <a:bodyPr wrap="none" anchor="ctr"/>
          <a:lstStyle/>
          <a:p>
            <a:endParaRPr lang="et-E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a:ln cap="flat"/>
        </p:spPr>
      </p:sp>
      <p:sp>
        <p:nvSpPr>
          <p:cNvPr id="32771" name="Rectangle 3"/>
          <p:cNvSpPr>
            <a:spLocks noGrp="1" noChangeArrowheads="1"/>
          </p:cNvSpPr>
          <p:nvPr>
            <p:ph type="body" idx="1"/>
          </p:nvPr>
        </p:nvSpPr>
        <p:spPr>
          <a:noFill/>
          <a:ln/>
        </p:spPr>
        <p:txBody>
          <a:bodyPr/>
          <a:lstStyle/>
          <a:p>
            <a:pPr lvl="1"/>
            <a:r>
              <a:rPr lang="en-GB"/>
              <a:t>PL/SQL </a:t>
            </a:r>
            <a:r>
              <a:rPr lang="en-GB">
                <a:solidFill>
                  <a:srgbClr val="FC0128"/>
                </a:solidFill>
              </a:rPr>
              <a:t>user-defined functions c</a:t>
            </a:r>
            <a:r>
              <a:rPr lang="en-GB"/>
              <a:t>an be called from any SQL expression wherever a built-in function can be called.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a:ln cap="flat"/>
        </p:spPr>
      </p:sp>
      <p:sp>
        <p:nvSpPr>
          <p:cNvPr id="34819" name="Rectangle 3"/>
          <p:cNvSpPr>
            <a:spLocks noGrp="1" noChangeArrowheads="1"/>
          </p:cNvSpPr>
          <p:nvPr>
            <p:ph type="body" idx="1"/>
          </p:nvPr>
        </p:nvSpPr>
        <p:spPr>
          <a:noFill/>
          <a:ln/>
        </p:spPr>
        <p:txBody>
          <a:bodyPr/>
          <a:lstStyle/>
          <a:p>
            <a:pPr lvl="1"/>
            <a:r>
              <a:rPr lang="en-GB">
                <a:solidFill>
                  <a:srgbClr val="000000"/>
                </a:solidFill>
              </a:rPr>
              <a:t>To be callable from SQL expressions, a </a:t>
            </a:r>
            <a:r>
              <a:rPr lang="en-GB">
                <a:solidFill>
                  <a:srgbClr val="FC0128"/>
                </a:solidFill>
              </a:rPr>
              <a:t>user-defined PL/SQL function m</a:t>
            </a:r>
            <a:r>
              <a:rPr lang="en-GB">
                <a:solidFill>
                  <a:srgbClr val="000000"/>
                </a:solidFill>
              </a:rPr>
              <a:t>ust meet certain requirements.</a:t>
            </a:r>
          </a:p>
          <a:p>
            <a:pPr lvl="2"/>
            <a:r>
              <a:rPr lang="en-GB">
                <a:solidFill>
                  <a:srgbClr val="000000"/>
                </a:solidFill>
              </a:rPr>
              <a:t>Only stored functions are callable from SQL statements. Stored procedures cannot be called.</a:t>
            </a:r>
          </a:p>
          <a:p>
            <a:pPr lvl="2"/>
            <a:r>
              <a:rPr lang="en-GB">
                <a:solidFill>
                  <a:srgbClr val="000000"/>
                </a:solidFill>
              </a:rPr>
              <a:t>This feature is only available with PL/SQL 2.1 and later. Tools using earlier versions of PL/SQL do not support this functionality.</a:t>
            </a:r>
          </a:p>
          <a:p>
            <a:pPr lvl="2"/>
            <a:r>
              <a:rPr lang="en-GB">
                <a:solidFill>
                  <a:srgbClr val="000000"/>
                </a:solidFill>
              </a:rPr>
              <a:t>Parameters to a PL/SQL function called from a SQL statement must use the positional notation. The named notation is not supported.</a:t>
            </a:r>
          </a:p>
          <a:p>
            <a:pPr lvl="2"/>
            <a:r>
              <a:rPr lang="en-GB">
                <a:solidFill>
                  <a:srgbClr val="000000"/>
                </a:solidFill>
              </a:rPr>
              <a:t>Stored PL/SQL functions cannot be called from the CHECK constraint clause of a CREATE or ALTER TABLE command or be used to specify a default value for a column.</a:t>
            </a:r>
          </a:p>
          <a:p>
            <a:pPr lvl="2"/>
            <a:r>
              <a:rPr lang="en-GB">
                <a:solidFill>
                  <a:srgbClr val="000000"/>
                </a:solidFill>
              </a:rPr>
              <a:t>You must own or have EXECUTE privilege of the function in order to call it from a SQL statement.</a:t>
            </a:r>
          </a:p>
          <a:p>
            <a:pPr lvl="2">
              <a:buFontTx/>
              <a:buNone/>
            </a:pPr>
            <a:endParaRPr lang="en-GB">
              <a:solidFill>
                <a:srgbClr val="000000"/>
              </a:solidFill>
            </a:endParaRPr>
          </a:p>
          <a:p>
            <a:pPr lvl="2">
              <a:buFontTx/>
              <a:buNone/>
            </a:pPr>
            <a:endParaRPr lang="en-GB">
              <a:solidFill>
                <a:srgbClr val="000000"/>
              </a:solidFill>
            </a:endParaRPr>
          </a:p>
          <a:p>
            <a:pPr lvl="2">
              <a:buFontTx/>
              <a:buNone/>
            </a:pPr>
            <a:endParaRPr lang="en-GB">
              <a:solidFill>
                <a:srgbClr val="000000"/>
              </a:solidFill>
            </a:endParaRPr>
          </a:p>
          <a:p>
            <a:pPr lvl="2">
              <a:buFontTx/>
              <a:buNone/>
            </a:pPr>
            <a:endParaRPr lang="en-GB">
              <a:solidFill>
                <a:srgbClr val="000000"/>
              </a:solidFill>
            </a:endParaRPr>
          </a:p>
          <a:p>
            <a:pPr lvl="2">
              <a:buFontTx/>
              <a:buNone/>
            </a:pPr>
            <a:endParaRPr lang="en-GB">
              <a:solidFill>
                <a:srgbClr val="000000"/>
              </a:solidFill>
            </a:endParaRPr>
          </a:p>
          <a:p>
            <a:r>
              <a:rPr lang="en-GB">
                <a:solidFill>
                  <a:schemeClr val="accent2"/>
                </a:solidFill>
              </a:rPr>
              <a:t>Class Management Note</a:t>
            </a:r>
          </a:p>
          <a:p>
            <a:pPr lvl="1"/>
            <a:r>
              <a:rPr lang="en-GB">
                <a:solidFill>
                  <a:schemeClr val="accent2"/>
                </a:solidFill>
              </a:rPr>
              <a:t>There are some more restrictions on the following page.</a:t>
            </a:r>
          </a:p>
        </p:txBody>
      </p:sp>
      <p:grpSp>
        <p:nvGrpSpPr>
          <p:cNvPr id="34831" name="Group 15"/>
          <p:cNvGrpSpPr>
            <a:grpSpLocks/>
          </p:cNvGrpSpPr>
          <p:nvPr/>
        </p:nvGrpSpPr>
        <p:grpSpPr bwMode="auto">
          <a:xfrm>
            <a:off x="138113" y="5195888"/>
            <a:ext cx="273050" cy="320675"/>
            <a:chOff x="89" y="3048"/>
            <a:chExt cx="176" cy="188"/>
          </a:xfrm>
        </p:grpSpPr>
        <p:sp>
          <p:nvSpPr>
            <p:cNvPr id="34820" name="Freeform 4"/>
            <p:cNvSpPr>
              <a:spLocks/>
            </p:cNvSpPr>
            <p:nvPr/>
          </p:nvSpPr>
          <p:spPr bwMode="auto">
            <a:xfrm>
              <a:off x="89" y="3048"/>
              <a:ext cx="176" cy="181"/>
            </a:xfrm>
            <a:custGeom>
              <a:avLst/>
              <a:gdLst/>
              <a:ahLst/>
              <a:cxnLst>
                <a:cxn ang="0">
                  <a:pos x="175" y="180"/>
                </a:cxn>
                <a:cxn ang="0">
                  <a:pos x="175" y="0"/>
                </a:cxn>
                <a:cxn ang="0">
                  <a:pos x="0" y="0"/>
                </a:cxn>
                <a:cxn ang="0">
                  <a:pos x="0" y="180"/>
                </a:cxn>
                <a:cxn ang="0">
                  <a:pos x="175" y="180"/>
                </a:cxn>
              </a:cxnLst>
              <a:rect l="0" t="0" r="r" b="b"/>
              <a:pathLst>
                <a:path w="176" h="181">
                  <a:moveTo>
                    <a:pt x="175" y="180"/>
                  </a:moveTo>
                  <a:lnTo>
                    <a:pt x="175" y="0"/>
                  </a:lnTo>
                  <a:lnTo>
                    <a:pt x="0" y="0"/>
                  </a:lnTo>
                  <a:lnTo>
                    <a:pt x="0" y="180"/>
                  </a:lnTo>
                  <a:lnTo>
                    <a:pt x="175" y="180"/>
                  </a:lnTo>
                </a:path>
              </a:pathLst>
            </a:custGeom>
            <a:solidFill>
              <a:srgbClr val="000000"/>
            </a:solidFill>
            <a:ln w="9525" cap="rnd">
              <a:noFill/>
              <a:round/>
              <a:headEnd/>
              <a:tailEnd/>
            </a:ln>
            <a:effectLst/>
          </p:spPr>
          <p:txBody>
            <a:bodyPr/>
            <a:lstStyle/>
            <a:p>
              <a:endParaRPr lang="et-EE"/>
            </a:p>
          </p:txBody>
        </p:sp>
        <p:sp>
          <p:nvSpPr>
            <p:cNvPr id="34821" name="Freeform 5"/>
            <p:cNvSpPr>
              <a:spLocks/>
            </p:cNvSpPr>
            <p:nvPr/>
          </p:nvSpPr>
          <p:spPr bwMode="auto">
            <a:xfrm>
              <a:off x="168" y="3219"/>
              <a:ext cx="27" cy="17"/>
            </a:xfrm>
            <a:custGeom>
              <a:avLst/>
              <a:gdLst/>
              <a:ahLst/>
              <a:cxnLst>
                <a:cxn ang="0">
                  <a:pos x="26" y="16"/>
                </a:cxn>
                <a:cxn ang="0">
                  <a:pos x="26" y="0"/>
                </a:cxn>
                <a:cxn ang="0">
                  <a:pos x="0" y="0"/>
                </a:cxn>
                <a:cxn ang="0">
                  <a:pos x="0" y="16"/>
                </a:cxn>
                <a:cxn ang="0">
                  <a:pos x="26" y="16"/>
                </a:cxn>
              </a:cxnLst>
              <a:rect l="0" t="0" r="r" b="b"/>
              <a:pathLst>
                <a:path w="27" h="17">
                  <a:moveTo>
                    <a:pt x="26" y="16"/>
                  </a:moveTo>
                  <a:lnTo>
                    <a:pt x="26" y="0"/>
                  </a:lnTo>
                  <a:lnTo>
                    <a:pt x="0" y="0"/>
                  </a:lnTo>
                  <a:lnTo>
                    <a:pt x="0" y="16"/>
                  </a:lnTo>
                  <a:lnTo>
                    <a:pt x="26" y="16"/>
                  </a:lnTo>
                </a:path>
              </a:pathLst>
            </a:custGeom>
            <a:solidFill>
              <a:srgbClr val="FFFFFF"/>
            </a:solidFill>
            <a:ln w="9525" cap="rnd">
              <a:noFill/>
              <a:round/>
              <a:headEnd/>
              <a:tailEnd/>
            </a:ln>
            <a:effectLst/>
          </p:spPr>
          <p:txBody>
            <a:bodyPr/>
            <a:lstStyle/>
            <a:p>
              <a:endParaRPr lang="et-EE"/>
            </a:p>
          </p:txBody>
        </p:sp>
        <p:sp>
          <p:nvSpPr>
            <p:cNvPr id="34822" name="Freeform 6"/>
            <p:cNvSpPr>
              <a:spLocks/>
            </p:cNvSpPr>
            <p:nvPr/>
          </p:nvSpPr>
          <p:spPr bwMode="auto">
            <a:xfrm>
              <a:off x="110" y="3099"/>
              <a:ext cx="32" cy="21"/>
            </a:xfrm>
            <a:custGeom>
              <a:avLst/>
              <a:gdLst/>
              <a:ahLst/>
              <a:cxnLst>
                <a:cxn ang="0">
                  <a:pos x="0" y="0"/>
                </a:cxn>
                <a:cxn ang="0">
                  <a:pos x="25" y="20"/>
                </a:cxn>
                <a:cxn ang="0">
                  <a:pos x="31" y="9"/>
                </a:cxn>
                <a:cxn ang="0">
                  <a:pos x="0" y="0"/>
                </a:cxn>
              </a:cxnLst>
              <a:rect l="0" t="0" r="r" b="b"/>
              <a:pathLst>
                <a:path w="32" h="21">
                  <a:moveTo>
                    <a:pt x="0" y="0"/>
                  </a:moveTo>
                  <a:lnTo>
                    <a:pt x="25" y="20"/>
                  </a:lnTo>
                  <a:lnTo>
                    <a:pt x="31" y="9"/>
                  </a:lnTo>
                  <a:lnTo>
                    <a:pt x="0" y="0"/>
                  </a:lnTo>
                </a:path>
              </a:pathLst>
            </a:custGeom>
            <a:solidFill>
              <a:srgbClr val="FFFFFF"/>
            </a:solidFill>
            <a:ln w="9525" cap="rnd">
              <a:noFill/>
              <a:round/>
              <a:headEnd/>
              <a:tailEnd/>
            </a:ln>
            <a:effectLst/>
          </p:spPr>
          <p:txBody>
            <a:bodyPr/>
            <a:lstStyle/>
            <a:p>
              <a:endParaRPr lang="et-EE"/>
            </a:p>
          </p:txBody>
        </p:sp>
        <p:sp>
          <p:nvSpPr>
            <p:cNvPr id="34823" name="Freeform 7"/>
            <p:cNvSpPr>
              <a:spLocks/>
            </p:cNvSpPr>
            <p:nvPr/>
          </p:nvSpPr>
          <p:spPr bwMode="auto">
            <a:xfrm>
              <a:off x="219" y="3100"/>
              <a:ext cx="34" cy="20"/>
            </a:xfrm>
            <a:custGeom>
              <a:avLst/>
              <a:gdLst/>
              <a:ahLst/>
              <a:cxnLst>
                <a:cxn ang="0">
                  <a:pos x="33" y="0"/>
                </a:cxn>
                <a:cxn ang="0">
                  <a:pos x="6" y="19"/>
                </a:cxn>
                <a:cxn ang="0">
                  <a:pos x="0" y="9"/>
                </a:cxn>
                <a:cxn ang="0">
                  <a:pos x="33" y="0"/>
                </a:cxn>
              </a:cxnLst>
              <a:rect l="0" t="0" r="r" b="b"/>
              <a:pathLst>
                <a:path w="34" h="20">
                  <a:moveTo>
                    <a:pt x="33" y="0"/>
                  </a:moveTo>
                  <a:lnTo>
                    <a:pt x="6" y="19"/>
                  </a:lnTo>
                  <a:lnTo>
                    <a:pt x="0" y="9"/>
                  </a:lnTo>
                  <a:lnTo>
                    <a:pt x="33" y="0"/>
                  </a:lnTo>
                </a:path>
              </a:pathLst>
            </a:custGeom>
            <a:solidFill>
              <a:srgbClr val="FFFFFF"/>
            </a:solidFill>
            <a:ln w="9525" cap="rnd">
              <a:noFill/>
              <a:round/>
              <a:headEnd/>
              <a:tailEnd/>
            </a:ln>
            <a:effectLst/>
          </p:spPr>
          <p:txBody>
            <a:bodyPr/>
            <a:lstStyle/>
            <a:p>
              <a:endParaRPr lang="et-EE"/>
            </a:p>
          </p:txBody>
        </p:sp>
        <p:sp>
          <p:nvSpPr>
            <p:cNvPr id="34824" name="Freeform 8"/>
            <p:cNvSpPr>
              <a:spLocks/>
            </p:cNvSpPr>
            <p:nvPr/>
          </p:nvSpPr>
          <p:spPr bwMode="auto">
            <a:xfrm>
              <a:off x="107" y="3139"/>
              <a:ext cx="33" cy="17"/>
            </a:xfrm>
            <a:custGeom>
              <a:avLst/>
              <a:gdLst/>
              <a:ahLst/>
              <a:cxnLst>
                <a:cxn ang="0">
                  <a:pos x="0" y="16"/>
                </a:cxn>
                <a:cxn ang="0">
                  <a:pos x="32" y="12"/>
                </a:cxn>
                <a:cxn ang="0">
                  <a:pos x="30" y="0"/>
                </a:cxn>
                <a:cxn ang="0">
                  <a:pos x="0" y="16"/>
                </a:cxn>
              </a:cxnLst>
              <a:rect l="0" t="0" r="r" b="b"/>
              <a:pathLst>
                <a:path w="33" h="17">
                  <a:moveTo>
                    <a:pt x="0" y="16"/>
                  </a:moveTo>
                  <a:lnTo>
                    <a:pt x="32" y="12"/>
                  </a:lnTo>
                  <a:lnTo>
                    <a:pt x="30" y="0"/>
                  </a:lnTo>
                  <a:lnTo>
                    <a:pt x="0" y="16"/>
                  </a:lnTo>
                </a:path>
              </a:pathLst>
            </a:custGeom>
            <a:solidFill>
              <a:srgbClr val="FFFFFF"/>
            </a:solidFill>
            <a:ln w="9525" cap="rnd">
              <a:noFill/>
              <a:round/>
              <a:headEnd/>
              <a:tailEnd/>
            </a:ln>
            <a:effectLst/>
          </p:spPr>
          <p:txBody>
            <a:bodyPr/>
            <a:lstStyle/>
            <a:p>
              <a:endParaRPr lang="et-EE"/>
            </a:p>
          </p:txBody>
        </p:sp>
        <p:sp>
          <p:nvSpPr>
            <p:cNvPr id="34825" name="Freeform 9"/>
            <p:cNvSpPr>
              <a:spLocks/>
            </p:cNvSpPr>
            <p:nvPr/>
          </p:nvSpPr>
          <p:spPr bwMode="auto">
            <a:xfrm>
              <a:off x="222" y="3140"/>
              <a:ext cx="34" cy="17"/>
            </a:xfrm>
            <a:custGeom>
              <a:avLst/>
              <a:gdLst/>
              <a:ahLst/>
              <a:cxnLst>
                <a:cxn ang="0">
                  <a:pos x="33" y="16"/>
                </a:cxn>
                <a:cxn ang="0">
                  <a:pos x="0" y="13"/>
                </a:cxn>
                <a:cxn ang="0">
                  <a:pos x="2" y="0"/>
                </a:cxn>
                <a:cxn ang="0">
                  <a:pos x="33" y="16"/>
                </a:cxn>
              </a:cxnLst>
              <a:rect l="0" t="0" r="r" b="b"/>
              <a:pathLst>
                <a:path w="34" h="17">
                  <a:moveTo>
                    <a:pt x="33" y="16"/>
                  </a:moveTo>
                  <a:lnTo>
                    <a:pt x="0" y="13"/>
                  </a:lnTo>
                  <a:lnTo>
                    <a:pt x="2" y="0"/>
                  </a:lnTo>
                  <a:lnTo>
                    <a:pt x="33" y="16"/>
                  </a:lnTo>
                </a:path>
              </a:pathLst>
            </a:custGeom>
            <a:solidFill>
              <a:srgbClr val="FFFFFF"/>
            </a:solidFill>
            <a:ln w="9525" cap="rnd">
              <a:noFill/>
              <a:round/>
              <a:headEnd/>
              <a:tailEnd/>
            </a:ln>
            <a:effectLst/>
          </p:spPr>
          <p:txBody>
            <a:bodyPr/>
            <a:lstStyle/>
            <a:p>
              <a:endParaRPr lang="et-EE"/>
            </a:p>
          </p:txBody>
        </p:sp>
        <p:sp>
          <p:nvSpPr>
            <p:cNvPr id="34826" name="Freeform 10"/>
            <p:cNvSpPr>
              <a:spLocks/>
            </p:cNvSpPr>
            <p:nvPr/>
          </p:nvSpPr>
          <p:spPr bwMode="auto">
            <a:xfrm>
              <a:off x="133" y="3062"/>
              <a:ext cx="26" cy="31"/>
            </a:xfrm>
            <a:custGeom>
              <a:avLst/>
              <a:gdLst/>
              <a:ahLst/>
              <a:cxnLst>
                <a:cxn ang="0">
                  <a:pos x="0" y="0"/>
                </a:cxn>
                <a:cxn ang="0">
                  <a:pos x="15" y="30"/>
                </a:cxn>
                <a:cxn ang="0">
                  <a:pos x="25" y="23"/>
                </a:cxn>
                <a:cxn ang="0">
                  <a:pos x="0" y="0"/>
                </a:cxn>
              </a:cxnLst>
              <a:rect l="0" t="0" r="r" b="b"/>
              <a:pathLst>
                <a:path w="26" h="31">
                  <a:moveTo>
                    <a:pt x="0" y="0"/>
                  </a:moveTo>
                  <a:lnTo>
                    <a:pt x="15" y="30"/>
                  </a:lnTo>
                  <a:lnTo>
                    <a:pt x="25" y="23"/>
                  </a:lnTo>
                  <a:lnTo>
                    <a:pt x="0" y="0"/>
                  </a:lnTo>
                </a:path>
              </a:pathLst>
            </a:custGeom>
            <a:solidFill>
              <a:srgbClr val="FFFFFF"/>
            </a:solidFill>
            <a:ln w="9525" cap="rnd">
              <a:noFill/>
              <a:round/>
              <a:headEnd/>
              <a:tailEnd/>
            </a:ln>
            <a:effectLst/>
          </p:spPr>
          <p:txBody>
            <a:bodyPr/>
            <a:lstStyle/>
            <a:p>
              <a:endParaRPr lang="et-EE"/>
            </a:p>
          </p:txBody>
        </p:sp>
        <p:sp>
          <p:nvSpPr>
            <p:cNvPr id="34827" name="Freeform 11"/>
            <p:cNvSpPr>
              <a:spLocks/>
            </p:cNvSpPr>
            <p:nvPr/>
          </p:nvSpPr>
          <p:spPr bwMode="auto">
            <a:xfrm>
              <a:off x="199" y="3064"/>
              <a:ext cx="27" cy="32"/>
            </a:xfrm>
            <a:custGeom>
              <a:avLst/>
              <a:gdLst/>
              <a:ahLst/>
              <a:cxnLst>
                <a:cxn ang="0">
                  <a:pos x="26" y="0"/>
                </a:cxn>
                <a:cxn ang="0">
                  <a:pos x="11" y="31"/>
                </a:cxn>
                <a:cxn ang="0">
                  <a:pos x="0" y="23"/>
                </a:cxn>
                <a:cxn ang="0">
                  <a:pos x="26" y="0"/>
                </a:cxn>
              </a:cxnLst>
              <a:rect l="0" t="0" r="r" b="b"/>
              <a:pathLst>
                <a:path w="27" h="32">
                  <a:moveTo>
                    <a:pt x="26" y="0"/>
                  </a:moveTo>
                  <a:lnTo>
                    <a:pt x="11" y="31"/>
                  </a:lnTo>
                  <a:lnTo>
                    <a:pt x="0" y="23"/>
                  </a:lnTo>
                  <a:lnTo>
                    <a:pt x="26" y="0"/>
                  </a:lnTo>
                </a:path>
              </a:pathLst>
            </a:custGeom>
            <a:solidFill>
              <a:srgbClr val="FFFFFF"/>
            </a:solidFill>
            <a:ln w="9525" cap="rnd">
              <a:noFill/>
              <a:round/>
              <a:headEnd/>
              <a:tailEnd/>
            </a:ln>
            <a:effectLst/>
          </p:spPr>
          <p:txBody>
            <a:bodyPr/>
            <a:lstStyle/>
            <a:p>
              <a:endParaRPr lang="et-EE"/>
            </a:p>
          </p:txBody>
        </p:sp>
        <p:sp>
          <p:nvSpPr>
            <p:cNvPr id="34828" name="Freeform 12"/>
            <p:cNvSpPr>
              <a:spLocks/>
            </p:cNvSpPr>
            <p:nvPr/>
          </p:nvSpPr>
          <p:spPr bwMode="auto">
            <a:xfrm>
              <a:off x="173" y="3054"/>
              <a:ext cx="18" cy="31"/>
            </a:xfrm>
            <a:custGeom>
              <a:avLst/>
              <a:gdLst/>
              <a:ahLst/>
              <a:cxnLst>
                <a:cxn ang="0">
                  <a:pos x="7" y="0"/>
                </a:cxn>
                <a:cxn ang="0">
                  <a:pos x="0" y="30"/>
                </a:cxn>
                <a:cxn ang="0">
                  <a:pos x="17" y="29"/>
                </a:cxn>
                <a:cxn ang="0">
                  <a:pos x="7" y="0"/>
                </a:cxn>
              </a:cxnLst>
              <a:rect l="0" t="0" r="r" b="b"/>
              <a:pathLst>
                <a:path w="18" h="31">
                  <a:moveTo>
                    <a:pt x="7" y="0"/>
                  </a:moveTo>
                  <a:lnTo>
                    <a:pt x="0" y="30"/>
                  </a:lnTo>
                  <a:lnTo>
                    <a:pt x="17" y="29"/>
                  </a:lnTo>
                  <a:lnTo>
                    <a:pt x="7" y="0"/>
                  </a:lnTo>
                </a:path>
              </a:pathLst>
            </a:custGeom>
            <a:solidFill>
              <a:srgbClr val="FFFFFF"/>
            </a:solidFill>
            <a:ln w="9525" cap="rnd">
              <a:noFill/>
              <a:round/>
              <a:headEnd/>
              <a:tailEnd/>
            </a:ln>
            <a:effectLst/>
          </p:spPr>
          <p:txBody>
            <a:bodyPr/>
            <a:lstStyle/>
            <a:p>
              <a:endParaRPr lang="et-EE"/>
            </a:p>
          </p:txBody>
        </p:sp>
        <p:sp>
          <p:nvSpPr>
            <p:cNvPr id="34829" name="Freeform 13"/>
            <p:cNvSpPr>
              <a:spLocks/>
            </p:cNvSpPr>
            <p:nvPr/>
          </p:nvSpPr>
          <p:spPr bwMode="auto">
            <a:xfrm>
              <a:off x="148" y="3099"/>
              <a:ext cx="67" cy="113"/>
            </a:xfrm>
            <a:custGeom>
              <a:avLst/>
              <a:gdLst/>
              <a:ahLst/>
              <a:cxnLst>
                <a:cxn ang="0">
                  <a:pos x="21" y="112"/>
                </a:cxn>
                <a:cxn ang="0">
                  <a:pos x="22" y="92"/>
                </a:cxn>
                <a:cxn ang="0">
                  <a:pos x="20" y="89"/>
                </a:cxn>
                <a:cxn ang="0">
                  <a:pos x="14" y="81"/>
                </a:cxn>
                <a:cxn ang="0">
                  <a:pos x="8" y="70"/>
                </a:cxn>
                <a:cxn ang="0">
                  <a:pos x="3" y="56"/>
                </a:cxn>
                <a:cxn ang="0">
                  <a:pos x="0" y="41"/>
                </a:cxn>
                <a:cxn ang="0">
                  <a:pos x="0" y="26"/>
                </a:cxn>
                <a:cxn ang="0">
                  <a:pos x="7" y="11"/>
                </a:cxn>
                <a:cxn ang="0">
                  <a:pos x="22" y="0"/>
                </a:cxn>
                <a:cxn ang="0">
                  <a:pos x="42" y="0"/>
                </a:cxn>
                <a:cxn ang="0">
                  <a:pos x="45" y="0"/>
                </a:cxn>
                <a:cxn ang="0">
                  <a:pos x="50" y="4"/>
                </a:cxn>
                <a:cxn ang="0">
                  <a:pos x="56" y="10"/>
                </a:cxn>
                <a:cxn ang="0">
                  <a:pos x="62" y="19"/>
                </a:cxn>
                <a:cxn ang="0">
                  <a:pos x="66" y="31"/>
                </a:cxn>
                <a:cxn ang="0">
                  <a:pos x="65" y="47"/>
                </a:cxn>
                <a:cxn ang="0">
                  <a:pos x="58" y="66"/>
                </a:cxn>
                <a:cxn ang="0">
                  <a:pos x="42" y="89"/>
                </a:cxn>
                <a:cxn ang="0">
                  <a:pos x="42" y="112"/>
                </a:cxn>
                <a:cxn ang="0">
                  <a:pos x="21" y="112"/>
                </a:cxn>
              </a:cxnLst>
              <a:rect l="0" t="0" r="r" b="b"/>
              <a:pathLst>
                <a:path w="67" h="113">
                  <a:moveTo>
                    <a:pt x="21" y="112"/>
                  </a:moveTo>
                  <a:lnTo>
                    <a:pt x="22" y="92"/>
                  </a:lnTo>
                  <a:lnTo>
                    <a:pt x="20" y="89"/>
                  </a:lnTo>
                  <a:lnTo>
                    <a:pt x="14" y="81"/>
                  </a:lnTo>
                  <a:lnTo>
                    <a:pt x="8" y="70"/>
                  </a:lnTo>
                  <a:lnTo>
                    <a:pt x="3" y="56"/>
                  </a:lnTo>
                  <a:lnTo>
                    <a:pt x="0" y="41"/>
                  </a:lnTo>
                  <a:lnTo>
                    <a:pt x="0" y="26"/>
                  </a:lnTo>
                  <a:lnTo>
                    <a:pt x="7" y="11"/>
                  </a:lnTo>
                  <a:lnTo>
                    <a:pt x="22" y="0"/>
                  </a:lnTo>
                  <a:lnTo>
                    <a:pt x="42" y="0"/>
                  </a:lnTo>
                  <a:lnTo>
                    <a:pt x="45" y="0"/>
                  </a:lnTo>
                  <a:lnTo>
                    <a:pt x="50" y="4"/>
                  </a:lnTo>
                  <a:lnTo>
                    <a:pt x="56" y="10"/>
                  </a:lnTo>
                  <a:lnTo>
                    <a:pt x="62" y="19"/>
                  </a:lnTo>
                  <a:lnTo>
                    <a:pt x="66" y="31"/>
                  </a:lnTo>
                  <a:lnTo>
                    <a:pt x="65" y="47"/>
                  </a:lnTo>
                  <a:lnTo>
                    <a:pt x="58" y="66"/>
                  </a:lnTo>
                  <a:lnTo>
                    <a:pt x="42" y="89"/>
                  </a:lnTo>
                  <a:lnTo>
                    <a:pt x="42" y="112"/>
                  </a:lnTo>
                  <a:lnTo>
                    <a:pt x="21" y="112"/>
                  </a:lnTo>
                </a:path>
              </a:pathLst>
            </a:custGeom>
            <a:solidFill>
              <a:srgbClr val="FFFFFF"/>
            </a:solidFill>
            <a:ln w="9525" cap="rnd">
              <a:noFill/>
              <a:round/>
              <a:headEnd/>
              <a:tailEnd/>
            </a:ln>
            <a:effectLst/>
          </p:spPr>
          <p:txBody>
            <a:bodyPr/>
            <a:lstStyle/>
            <a:p>
              <a:endParaRPr lang="et-EE"/>
            </a:p>
          </p:txBody>
        </p:sp>
        <p:sp>
          <p:nvSpPr>
            <p:cNvPr id="34830" name="Freeform 14"/>
            <p:cNvSpPr>
              <a:spLocks/>
            </p:cNvSpPr>
            <p:nvPr/>
          </p:nvSpPr>
          <p:spPr bwMode="auto">
            <a:xfrm>
              <a:off x="174" y="3120"/>
              <a:ext cx="18" cy="86"/>
            </a:xfrm>
            <a:custGeom>
              <a:avLst/>
              <a:gdLst/>
              <a:ahLst/>
              <a:cxnLst>
                <a:cxn ang="0">
                  <a:pos x="4" y="0"/>
                </a:cxn>
                <a:cxn ang="0">
                  <a:pos x="7" y="5"/>
                </a:cxn>
                <a:cxn ang="0">
                  <a:pos x="2" y="6"/>
                </a:cxn>
                <a:cxn ang="0">
                  <a:pos x="2" y="77"/>
                </a:cxn>
                <a:cxn ang="0">
                  <a:pos x="0" y="78"/>
                </a:cxn>
                <a:cxn ang="0">
                  <a:pos x="0" y="85"/>
                </a:cxn>
                <a:cxn ang="0">
                  <a:pos x="2" y="85"/>
                </a:cxn>
                <a:cxn ang="0">
                  <a:pos x="4" y="85"/>
                </a:cxn>
                <a:cxn ang="0">
                  <a:pos x="7" y="85"/>
                </a:cxn>
                <a:cxn ang="0">
                  <a:pos x="9" y="84"/>
                </a:cxn>
                <a:cxn ang="0">
                  <a:pos x="14" y="84"/>
                </a:cxn>
                <a:cxn ang="0">
                  <a:pos x="17" y="83"/>
                </a:cxn>
                <a:cxn ang="0">
                  <a:pos x="17" y="81"/>
                </a:cxn>
                <a:cxn ang="0">
                  <a:pos x="17" y="78"/>
                </a:cxn>
                <a:cxn ang="0">
                  <a:pos x="17" y="47"/>
                </a:cxn>
                <a:cxn ang="0">
                  <a:pos x="14" y="46"/>
                </a:cxn>
                <a:cxn ang="0">
                  <a:pos x="14" y="38"/>
                </a:cxn>
                <a:cxn ang="0">
                  <a:pos x="14" y="4"/>
                </a:cxn>
                <a:cxn ang="0">
                  <a:pos x="4" y="0"/>
                </a:cxn>
              </a:cxnLst>
              <a:rect l="0" t="0" r="r" b="b"/>
              <a:pathLst>
                <a:path w="18" h="86">
                  <a:moveTo>
                    <a:pt x="4" y="0"/>
                  </a:moveTo>
                  <a:lnTo>
                    <a:pt x="7" y="5"/>
                  </a:lnTo>
                  <a:lnTo>
                    <a:pt x="2" y="6"/>
                  </a:lnTo>
                  <a:lnTo>
                    <a:pt x="2" y="77"/>
                  </a:lnTo>
                  <a:lnTo>
                    <a:pt x="0" y="78"/>
                  </a:lnTo>
                  <a:lnTo>
                    <a:pt x="0" y="85"/>
                  </a:lnTo>
                  <a:lnTo>
                    <a:pt x="2" y="85"/>
                  </a:lnTo>
                  <a:lnTo>
                    <a:pt x="4" y="85"/>
                  </a:lnTo>
                  <a:lnTo>
                    <a:pt x="7" y="85"/>
                  </a:lnTo>
                  <a:lnTo>
                    <a:pt x="9" y="84"/>
                  </a:lnTo>
                  <a:lnTo>
                    <a:pt x="14" y="84"/>
                  </a:lnTo>
                  <a:lnTo>
                    <a:pt x="17" y="83"/>
                  </a:lnTo>
                  <a:lnTo>
                    <a:pt x="17" y="81"/>
                  </a:lnTo>
                  <a:lnTo>
                    <a:pt x="17" y="78"/>
                  </a:lnTo>
                  <a:lnTo>
                    <a:pt x="17" y="47"/>
                  </a:lnTo>
                  <a:lnTo>
                    <a:pt x="14" y="46"/>
                  </a:lnTo>
                  <a:lnTo>
                    <a:pt x="14" y="38"/>
                  </a:lnTo>
                  <a:lnTo>
                    <a:pt x="14" y="4"/>
                  </a:lnTo>
                  <a:lnTo>
                    <a:pt x="4" y="0"/>
                  </a:lnTo>
                </a:path>
              </a:pathLst>
            </a:custGeom>
            <a:solidFill>
              <a:srgbClr val="000000"/>
            </a:solidFill>
            <a:ln w="9525" cap="rnd">
              <a:noFill/>
              <a:round/>
              <a:headEnd/>
              <a:tailEnd/>
            </a:ln>
            <a:effectLst/>
          </p:spPr>
          <p:txBody>
            <a:bodyPr/>
            <a:lstStyle/>
            <a:p>
              <a:endParaRPr lang="et-EE"/>
            </a:p>
          </p:txBody>
        </p:sp>
      </p:grpSp>
      <p:sp>
        <p:nvSpPr>
          <p:cNvPr id="34832" name="Rectangle 16"/>
          <p:cNvSpPr>
            <a:spLocks noChangeArrowheads="1"/>
          </p:cNvSpPr>
          <p:nvPr/>
        </p:nvSpPr>
        <p:spPr bwMode="auto">
          <a:xfrm>
            <a:off x="492125" y="5111750"/>
            <a:ext cx="5100638" cy="4006850"/>
          </a:xfrm>
          <a:prstGeom prst="rect">
            <a:avLst/>
          </a:prstGeom>
          <a:noFill/>
          <a:ln w="9525">
            <a:noFill/>
            <a:miter lim="800000"/>
            <a:headEnd/>
            <a:tailEnd/>
          </a:ln>
          <a:effectLst/>
        </p:spPr>
        <p:txBody>
          <a:bodyPr wrap="none" anchor="ctr"/>
          <a:lstStyle/>
          <a:p>
            <a:endParaRPr lang="et-E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ln cap="flat"/>
        </p:spPr>
      </p:sp>
      <p:sp>
        <p:nvSpPr>
          <p:cNvPr id="36867" name="Rectangle 3"/>
          <p:cNvSpPr>
            <a:spLocks noGrp="1" noChangeArrowheads="1"/>
          </p:cNvSpPr>
          <p:nvPr>
            <p:ph type="body" idx="1"/>
          </p:nvPr>
        </p:nvSpPr>
        <p:spPr>
          <a:noFill/>
          <a:ln/>
        </p:spPr>
        <p:txBody>
          <a:bodyPr/>
          <a:lstStyle/>
          <a:p>
            <a:r>
              <a:rPr lang="en-GB">
                <a:solidFill>
                  <a:srgbClr val="000000"/>
                </a:solidFill>
              </a:rPr>
              <a:t>Controlling Side Effects</a:t>
            </a:r>
          </a:p>
          <a:p>
            <a:pPr lvl="1"/>
            <a:r>
              <a:rPr lang="en-GB">
                <a:solidFill>
                  <a:srgbClr val="000000"/>
                </a:solidFill>
              </a:rPr>
              <a:t>To execute a SQL statement that calls a stored function, the Oracle Server must know whether the function is free of </a:t>
            </a:r>
            <a:r>
              <a:rPr lang="en-GB">
                <a:solidFill>
                  <a:srgbClr val="FC0128"/>
                </a:solidFill>
              </a:rPr>
              <a:t>side effects.</a:t>
            </a:r>
            <a:r>
              <a:rPr lang="en-GB">
                <a:solidFill>
                  <a:srgbClr val="000000"/>
                </a:solidFill>
              </a:rPr>
              <a:t> Side effects are changes to database tables. Side effects could delay the executions of a query or yield order-dependent (therefore indeterminate) results. Therefore, restrictions apply to stored functions called from SQL expressions.</a:t>
            </a:r>
          </a:p>
          <a:p>
            <a:r>
              <a:rPr lang="en-GB">
                <a:solidFill>
                  <a:srgbClr val="000000"/>
                </a:solidFill>
              </a:rPr>
              <a:t>Restrictions</a:t>
            </a:r>
          </a:p>
          <a:p>
            <a:pPr lvl="2"/>
            <a:r>
              <a:rPr lang="en-GB">
                <a:solidFill>
                  <a:srgbClr val="000000"/>
                </a:solidFill>
              </a:rPr>
              <a:t>The function cannot modify database tables; it cannot execute an INSERT, UPDATE, or DELETE statement.</a:t>
            </a:r>
          </a:p>
          <a:p>
            <a:pPr lvl="2"/>
            <a:r>
              <a:rPr lang="en-GB">
                <a:solidFill>
                  <a:srgbClr val="000000"/>
                </a:solidFill>
              </a:rPr>
              <a:t>The function cannot call another subprogram that breaks one of the above restrictions.</a:t>
            </a:r>
          </a:p>
          <a:p>
            <a:pPr lvl="2">
              <a:buFontTx/>
              <a:buNone/>
            </a:pPr>
            <a:endParaRPr lang="en-GB">
              <a:solidFill>
                <a:srgbClr val="000000"/>
              </a:solidFill>
            </a:endParaRPr>
          </a:p>
          <a:p>
            <a:endParaRPr lang="en-GB">
              <a:solidFill>
                <a:schemeClr val="accent1"/>
              </a:solidFill>
            </a:endParaRPr>
          </a:p>
          <a:p>
            <a:endParaRPr lang="en-GB">
              <a:solidFill>
                <a:schemeClr val="accent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a:ln cap="flat"/>
        </p:spPr>
      </p:sp>
      <p:sp>
        <p:nvSpPr>
          <p:cNvPr id="38915" name="Rectangle 3"/>
          <p:cNvSpPr>
            <a:spLocks noGrp="1" noChangeArrowheads="1"/>
          </p:cNvSpPr>
          <p:nvPr>
            <p:ph type="body" idx="1"/>
          </p:nvPr>
        </p:nvSpPr>
        <p:spPr>
          <a:noFill/>
          <a:ln/>
        </p:spPr>
        <p:txBody>
          <a:bodyPr/>
          <a:lstStyle/>
          <a:p>
            <a:r>
              <a:rPr lang="en-GB"/>
              <a:t>Removing Functions</a:t>
            </a:r>
          </a:p>
          <a:p>
            <a:pPr lvl="1"/>
            <a:r>
              <a:rPr lang="en-GB"/>
              <a:t>When a stored function is no longer required, you can use a SQL statement in SQL*Plus or Procedure Builder interpreter pane, to </a:t>
            </a:r>
            <a:r>
              <a:rPr lang="en-GB">
                <a:solidFill>
                  <a:srgbClr val="FC0128"/>
                </a:solidFill>
              </a:rPr>
              <a:t>DROP i</a:t>
            </a:r>
            <a:r>
              <a:rPr lang="en-GB"/>
              <a:t>t. Alternatively, there are other ways in Procedure Builder that you can use to delete program units. The methods are slightly different, depending on whether the function is a server-side or client-side function.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ln cap="flat"/>
        </p:spPr>
      </p:sp>
      <p:sp>
        <p:nvSpPr>
          <p:cNvPr id="40963" name="Rectangle 3"/>
          <p:cNvSpPr>
            <a:spLocks noGrp="1" noChangeArrowheads="1"/>
          </p:cNvSpPr>
          <p:nvPr>
            <p:ph type="body" idx="1"/>
          </p:nvPr>
        </p:nvSpPr>
        <p:spPr>
          <a:noFill/>
          <a:ln/>
        </p:spPr>
        <p:txBody>
          <a:bodyPr/>
          <a:lstStyle/>
          <a:p>
            <a:pPr lvl="1"/>
            <a:r>
              <a:rPr lang="en-GB"/>
              <a:t>To remove a server-side function using SQL*Plus, execute the SQL command </a:t>
            </a:r>
            <a:r>
              <a:rPr lang="en-GB">
                <a:solidFill>
                  <a:srgbClr val="FC0128"/>
                </a:solidFill>
              </a:rPr>
              <a:t>DROP FUNCTION.</a:t>
            </a:r>
            <a:endParaRPr lang="en-GB"/>
          </a:p>
          <a:p>
            <a:pPr lvl="1"/>
            <a:r>
              <a:rPr lang="en-GB"/>
              <a:t>Rollback is not possible after executing a data definition language (DDL) command such as DROP FUNCTION.</a:t>
            </a:r>
          </a:p>
        </p:txBody>
      </p:sp>
      <p:grpSp>
        <p:nvGrpSpPr>
          <p:cNvPr id="40969" name="Group 9"/>
          <p:cNvGrpSpPr>
            <a:grpSpLocks/>
          </p:cNvGrpSpPr>
          <p:nvPr/>
        </p:nvGrpSpPr>
        <p:grpSpPr bwMode="auto">
          <a:xfrm>
            <a:off x="88900" y="5430838"/>
            <a:ext cx="277813" cy="312737"/>
            <a:chOff x="57" y="3186"/>
            <a:chExt cx="179" cy="183"/>
          </a:xfrm>
        </p:grpSpPr>
        <p:sp>
          <p:nvSpPr>
            <p:cNvPr id="40964" name="Freeform 4"/>
            <p:cNvSpPr>
              <a:spLocks/>
            </p:cNvSpPr>
            <p:nvPr/>
          </p:nvSpPr>
          <p:spPr bwMode="auto">
            <a:xfrm>
              <a:off x="57" y="3186"/>
              <a:ext cx="179" cy="183"/>
            </a:xfrm>
            <a:custGeom>
              <a:avLst/>
              <a:gdLst/>
              <a:ahLst/>
              <a:cxnLst>
                <a:cxn ang="0">
                  <a:pos x="178" y="182"/>
                </a:cxn>
                <a:cxn ang="0">
                  <a:pos x="178" y="0"/>
                </a:cxn>
                <a:cxn ang="0">
                  <a:pos x="0" y="0"/>
                </a:cxn>
                <a:cxn ang="0">
                  <a:pos x="0" y="182"/>
                </a:cxn>
                <a:cxn ang="0">
                  <a:pos x="178" y="182"/>
                </a:cxn>
              </a:cxnLst>
              <a:rect l="0" t="0" r="r" b="b"/>
              <a:pathLst>
                <a:path w="179" h="183">
                  <a:moveTo>
                    <a:pt x="178" y="182"/>
                  </a:moveTo>
                  <a:lnTo>
                    <a:pt x="178" y="0"/>
                  </a:lnTo>
                  <a:lnTo>
                    <a:pt x="0" y="0"/>
                  </a:lnTo>
                  <a:lnTo>
                    <a:pt x="0" y="182"/>
                  </a:lnTo>
                  <a:lnTo>
                    <a:pt x="178" y="182"/>
                  </a:lnTo>
                </a:path>
              </a:pathLst>
            </a:custGeom>
            <a:solidFill>
              <a:srgbClr val="000000"/>
            </a:solidFill>
            <a:ln w="9525" cap="rnd">
              <a:noFill/>
              <a:round/>
              <a:headEnd/>
              <a:tailEnd/>
            </a:ln>
            <a:effectLst/>
          </p:spPr>
          <p:txBody>
            <a:bodyPr/>
            <a:lstStyle/>
            <a:p>
              <a:endParaRPr lang="et-EE"/>
            </a:p>
          </p:txBody>
        </p:sp>
        <p:sp>
          <p:nvSpPr>
            <p:cNvPr id="40965" name="Freeform 5"/>
            <p:cNvSpPr>
              <a:spLocks/>
            </p:cNvSpPr>
            <p:nvPr/>
          </p:nvSpPr>
          <p:spPr bwMode="auto">
            <a:xfrm>
              <a:off x="68" y="3194"/>
              <a:ext cx="162" cy="164"/>
            </a:xfrm>
            <a:custGeom>
              <a:avLst/>
              <a:gdLst/>
              <a:ahLst/>
              <a:cxnLst>
                <a:cxn ang="0">
                  <a:pos x="82" y="0"/>
                </a:cxn>
                <a:cxn ang="0">
                  <a:pos x="0" y="163"/>
                </a:cxn>
                <a:cxn ang="0">
                  <a:pos x="161" y="163"/>
                </a:cxn>
                <a:cxn ang="0">
                  <a:pos x="82" y="0"/>
                </a:cxn>
              </a:cxnLst>
              <a:rect l="0" t="0" r="r" b="b"/>
              <a:pathLst>
                <a:path w="162" h="164">
                  <a:moveTo>
                    <a:pt x="82" y="0"/>
                  </a:moveTo>
                  <a:lnTo>
                    <a:pt x="0" y="163"/>
                  </a:lnTo>
                  <a:lnTo>
                    <a:pt x="161" y="163"/>
                  </a:lnTo>
                  <a:lnTo>
                    <a:pt x="82" y="0"/>
                  </a:lnTo>
                </a:path>
              </a:pathLst>
            </a:custGeom>
            <a:solidFill>
              <a:srgbClr val="FFFFFF"/>
            </a:solidFill>
            <a:ln w="9525" cap="rnd">
              <a:noFill/>
              <a:round/>
              <a:headEnd/>
              <a:tailEnd/>
            </a:ln>
            <a:effectLst/>
          </p:spPr>
          <p:txBody>
            <a:bodyPr/>
            <a:lstStyle/>
            <a:p>
              <a:endParaRPr lang="et-EE"/>
            </a:p>
          </p:txBody>
        </p:sp>
        <p:sp>
          <p:nvSpPr>
            <p:cNvPr id="40966" name="Freeform 6"/>
            <p:cNvSpPr>
              <a:spLocks/>
            </p:cNvSpPr>
            <p:nvPr/>
          </p:nvSpPr>
          <p:spPr bwMode="auto">
            <a:xfrm>
              <a:off x="85" y="3212"/>
              <a:ext cx="133" cy="134"/>
            </a:xfrm>
            <a:custGeom>
              <a:avLst/>
              <a:gdLst/>
              <a:ahLst/>
              <a:cxnLst>
                <a:cxn ang="0">
                  <a:pos x="65" y="0"/>
                </a:cxn>
                <a:cxn ang="0">
                  <a:pos x="0" y="133"/>
                </a:cxn>
                <a:cxn ang="0">
                  <a:pos x="132" y="133"/>
                </a:cxn>
                <a:cxn ang="0">
                  <a:pos x="65" y="0"/>
                </a:cxn>
              </a:cxnLst>
              <a:rect l="0" t="0" r="r" b="b"/>
              <a:pathLst>
                <a:path w="133" h="134">
                  <a:moveTo>
                    <a:pt x="65" y="0"/>
                  </a:moveTo>
                  <a:lnTo>
                    <a:pt x="0" y="133"/>
                  </a:lnTo>
                  <a:lnTo>
                    <a:pt x="132" y="133"/>
                  </a:lnTo>
                  <a:lnTo>
                    <a:pt x="65" y="0"/>
                  </a:lnTo>
                </a:path>
              </a:pathLst>
            </a:custGeom>
            <a:solidFill>
              <a:srgbClr val="000000"/>
            </a:solidFill>
            <a:ln w="9525" cap="rnd">
              <a:noFill/>
              <a:round/>
              <a:headEnd/>
              <a:tailEnd/>
            </a:ln>
            <a:effectLst/>
          </p:spPr>
          <p:txBody>
            <a:bodyPr/>
            <a:lstStyle/>
            <a:p>
              <a:endParaRPr lang="et-EE"/>
            </a:p>
          </p:txBody>
        </p:sp>
        <p:sp>
          <p:nvSpPr>
            <p:cNvPr id="40967" name="Freeform 7"/>
            <p:cNvSpPr>
              <a:spLocks/>
            </p:cNvSpPr>
            <p:nvPr/>
          </p:nvSpPr>
          <p:spPr bwMode="auto">
            <a:xfrm>
              <a:off x="141" y="3323"/>
              <a:ext cx="19" cy="19"/>
            </a:xfrm>
            <a:custGeom>
              <a:avLst/>
              <a:gdLst/>
              <a:ahLst/>
              <a:cxnLst>
                <a:cxn ang="0">
                  <a:pos x="9" y="18"/>
                </a:cxn>
                <a:cxn ang="0">
                  <a:pos x="10" y="16"/>
                </a:cxn>
                <a:cxn ang="0">
                  <a:pos x="12" y="16"/>
                </a:cxn>
                <a:cxn ang="0">
                  <a:pos x="14" y="15"/>
                </a:cxn>
                <a:cxn ang="0">
                  <a:pos x="15" y="14"/>
                </a:cxn>
                <a:cxn ang="0">
                  <a:pos x="16" y="13"/>
                </a:cxn>
                <a:cxn ang="0">
                  <a:pos x="17" y="11"/>
                </a:cxn>
                <a:cxn ang="0">
                  <a:pos x="17" y="10"/>
                </a:cxn>
                <a:cxn ang="0">
                  <a:pos x="18" y="8"/>
                </a:cxn>
                <a:cxn ang="0">
                  <a:pos x="17" y="6"/>
                </a:cxn>
                <a:cxn ang="0">
                  <a:pos x="17" y="5"/>
                </a:cxn>
                <a:cxn ang="0">
                  <a:pos x="16" y="3"/>
                </a:cxn>
                <a:cxn ang="0">
                  <a:pos x="15" y="2"/>
                </a:cxn>
                <a:cxn ang="0">
                  <a:pos x="14" y="1"/>
                </a:cxn>
                <a:cxn ang="0">
                  <a:pos x="12" y="0"/>
                </a:cxn>
                <a:cxn ang="0">
                  <a:pos x="10" y="0"/>
                </a:cxn>
                <a:cxn ang="0">
                  <a:pos x="9" y="0"/>
                </a:cxn>
                <a:cxn ang="0">
                  <a:pos x="7" y="0"/>
                </a:cxn>
                <a:cxn ang="0">
                  <a:pos x="5" y="0"/>
                </a:cxn>
                <a:cxn ang="0">
                  <a:pos x="4" y="1"/>
                </a:cxn>
                <a:cxn ang="0">
                  <a:pos x="2" y="2"/>
                </a:cxn>
                <a:cxn ang="0">
                  <a:pos x="1" y="3"/>
                </a:cxn>
                <a:cxn ang="0">
                  <a:pos x="1" y="5"/>
                </a:cxn>
                <a:cxn ang="0">
                  <a:pos x="0" y="6"/>
                </a:cxn>
                <a:cxn ang="0">
                  <a:pos x="0" y="8"/>
                </a:cxn>
                <a:cxn ang="0">
                  <a:pos x="0" y="10"/>
                </a:cxn>
                <a:cxn ang="0">
                  <a:pos x="1" y="11"/>
                </a:cxn>
                <a:cxn ang="0">
                  <a:pos x="1" y="13"/>
                </a:cxn>
                <a:cxn ang="0">
                  <a:pos x="2" y="14"/>
                </a:cxn>
                <a:cxn ang="0">
                  <a:pos x="4" y="15"/>
                </a:cxn>
                <a:cxn ang="0">
                  <a:pos x="5" y="16"/>
                </a:cxn>
                <a:cxn ang="0">
                  <a:pos x="7" y="16"/>
                </a:cxn>
                <a:cxn ang="0">
                  <a:pos x="9" y="18"/>
                </a:cxn>
              </a:cxnLst>
              <a:rect l="0" t="0" r="r" b="b"/>
              <a:pathLst>
                <a:path w="19" h="19">
                  <a:moveTo>
                    <a:pt x="9" y="18"/>
                  </a:moveTo>
                  <a:lnTo>
                    <a:pt x="10" y="16"/>
                  </a:lnTo>
                  <a:lnTo>
                    <a:pt x="12" y="16"/>
                  </a:lnTo>
                  <a:lnTo>
                    <a:pt x="14" y="15"/>
                  </a:lnTo>
                  <a:lnTo>
                    <a:pt x="15" y="14"/>
                  </a:lnTo>
                  <a:lnTo>
                    <a:pt x="16" y="13"/>
                  </a:lnTo>
                  <a:lnTo>
                    <a:pt x="17" y="11"/>
                  </a:lnTo>
                  <a:lnTo>
                    <a:pt x="17" y="10"/>
                  </a:lnTo>
                  <a:lnTo>
                    <a:pt x="18" y="8"/>
                  </a:lnTo>
                  <a:lnTo>
                    <a:pt x="17" y="6"/>
                  </a:lnTo>
                  <a:lnTo>
                    <a:pt x="17" y="5"/>
                  </a:lnTo>
                  <a:lnTo>
                    <a:pt x="16" y="3"/>
                  </a:lnTo>
                  <a:lnTo>
                    <a:pt x="15" y="2"/>
                  </a:lnTo>
                  <a:lnTo>
                    <a:pt x="14" y="1"/>
                  </a:lnTo>
                  <a:lnTo>
                    <a:pt x="12" y="0"/>
                  </a:lnTo>
                  <a:lnTo>
                    <a:pt x="10" y="0"/>
                  </a:lnTo>
                  <a:lnTo>
                    <a:pt x="9" y="0"/>
                  </a:lnTo>
                  <a:lnTo>
                    <a:pt x="7" y="0"/>
                  </a:lnTo>
                  <a:lnTo>
                    <a:pt x="5" y="0"/>
                  </a:lnTo>
                  <a:lnTo>
                    <a:pt x="4" y="1"/>
                  </a:lnTo>
                  <a:lnTo>
                    <a:pt x="2" y="2"/>
                  </a:lnTo>
                  <a:lnTo>
                    <a:pt x="1" y="3"/>
                  </a:lnTo>
                  <a:lnTo>
                    <a:pt x="1" y="5"/>
                  </a:lnTo>
                  <a:lnTo>
                    <a:pt x="0" y="6"/>
                  </a:lnTo>
                  <a:lnTo>
                    <a:pt x="0" y="8"/>
                  </a:lnTo>
                  <a:lnTo>
                    <a:pt x="0" y="10"/>
                  </a:lnTo>
                  <a:lnTo>
                    <a:pt x="1" y="11"/>
                  </a:lnTo>
                  <a:lnTo>
                    <a:pt x="1" y="13"/>
                  </a:lnTo>
                  <a:lnTo>
                    <a:pt x="2" y="14"/>
                  </a:lnTo>
                  <a:lnTo>
                    <a:pt x="4" y="15"/>
                  </a:lnTo>
                  <a:lnTo>
                    <a:pt x="5" y="16"/>
                  </a:lnTo>
                  <a:lnTo>
                    <a:pt x="7" y="16"/>
                  </a:lnTo>
                  <a:lnTo>
                    <a:pt x="9" y="18"/>
                  </a:lnTo>
                </a:path>
              </a:pathLst>
            </a:custGeom>
            <a:solidFill>
              <a:srgbClr val="FFFFFF"/>
            </a:solidFill>
            <a:ln w="9525" cap="rnd">
              <a:noFill/>
              <a:round/>
              <a:headEnd/>
              <a:tailEnd/>
            </a:ln>
            <a:effectLst/>
          </p:spPr>
          <p:txBody>
            <a:bodyPr/>
            <a:lstStyle/>
            <a:p>
              <a:endParaRPr lang="et-EE"/>
            </a:p>
          </p:txBody>
        </p:sp>
        <p:sp>
          <p:nvSpPr>
            <p:cNvPr id="40968" name="Freeform 8"/>
            <p:cNvSpPr>
              <a:spLocks/>
            </p:cNvSpPr>
            <p:nvPr/>
          </p:nvSpPr>
          <p:spPr bwMode="auto">
            <a:xfrm>
              <a:off x="141" y="3241"/>
              <a:ext cx="18" cy="80"/>
            </a:xfrm>
            <a:custGeom>
              <a:avLst/>
              <a:gdLst/>
              <a:ahLst/>
              <a:cxnLst>
                <a:cxn ang="0">
                  <a:pos x="9" y="0"/>
                </a:cxn>
                <a:cxn ang="0">
                  <a:pos x="10" y="0"/>
                </a:cxn>
                <a:cxn ang="0">
                  <a:pos x="12" y="0"/>
                </a:cxn>
                <a:cxn ang="0">
                  <a:pos x="14" y="2"/>
                </a:cxn>
                <a:cxn ang="0">
                  <a:pos x="16" y="7"/>
                </a:cxn>
                <a:cxn ang="0">
                  <a:pos x="17" y="15"/>
                </a:cxn>
                <a:cxn ang="0">
                  <a:pos x="17" y="29"/>
                </a:cxn>
                <a:cxn ang="0">
                  <a:pos x="14" y="50"/>
                </a:cxn>
                <a:cxn ang="0">
                  <a:pos x="9" y="79"/>
                </a:cxn>
                <a:cxn ang="0">
                  <a:pos x="4" y="63"/>
                </a:cxn>
                <a:cxn ang="0">
                  <a:pos x="1" y="48"/>
                </a:cxn>
                <a:cxn ang="0">
                  <a:pos x="0" y="34"/>
                </a:cxn>
                <a:cxn ang="0">
                  <a:pos x="0" y="22"/>
                </a:cxn>
                <a:cxn ang="0">
                  <a:pos x="0" y="11"/>
                </a:cxn>
                <a:cxn ang="0">
                  <a:pos x="3" y="4"/>
                </a:cxn>
                <a:cxn ang="0">
                  <a:pos x="6" y="0"/>
                </a:cxn>
                <a:cxn ang="0">
                  <a:pos x="9" y="0"/>
                </a:cxn>
              </a:cxnLst>
              <a:rect l="0" t="0" r="r" b="b"/>
              <a:pathLst>
                <a:path w="18" h="80">
                  <a:moveTo>
                    <a:pt x="9" y="0"/>
                  </a:moveTo>
                  <a:lnTo>
                    <a:pt x="10" y="0"/>
                  </a:lnTo>
                  <a:lnTo>
                    <a:pt x="12" y="0"/>
                  </a:lnTo>
                  <a:lnTo>
                    <a:pt x="14" y="2"/>
                  </a:lnTo>
                  <a:lnTo>
                    <a:pt x="16" y="7"/>
                  </a:lnTo>
                  <a:lnTo>
                    <a:pt x="17" y="15"/>
                  </a:lnTo>
                  <a:lnTo>
                    <a:pt x="17" y="29"/>
                  </a:lnTo>
                  <a:lnTo>
                    <a:pt x="14" y="50"/>
                  </a:lnTo>
                  <a:lnTo>
                    <a:pt x="9" y="79"/>
                  </a:lnTo>
                  <a:lnTo>
                    <a:pt x="4" y="63"/>
                  </a:lnTo>
                  <a:lnTo>
                    <a:pt x="1" y="48"/>
                  </a:lnTo>
                  <a:lnTo>
                    <a:pt x="0" y="34"/>
                  </a:lnTo>
                  <a:lnTo>
                    <a:pt x="0" y="22"/>
                  </a:lnTo>
                  <a:lnTo>
                    <a:pt x="0" y="11"/>
                  </a:lnTo>
                  <a:lnTo>
                    <a:pt x="3" y="4"/>
                  </a:lnTo>
                  <a:lnTo>
                    <a:pt x="6" y="0"/>
                  </a:lnTo>
                  <a:lnTo>
                    <a:pt x="9" y="0"/>
                  </a:lnTo>
                </a:path>
              </a:pathLst>
            </a:custGeom>
            <a:solidFill>
              <a:srgbClr val="FFFFFF"/>
            </a:solidFill>
            <a:ln w="9525" cap="rnd">
              <a:noFill/>
              <a:round/>
              <a:headEnd/>
              <a:tailEnd/>
            </a:ln>
            <a:effectLst/>
          </p:spPr>
          <p:txBody>
            <a:bodyPr/>
            <a:lstStyle/>
            <a:p>
              <a:endParaRPr lang="et-EE"/>
            </a:p>
          </p:txBody>
        </p:sp>
      </p:gr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a:ln cap="flat"/>
        </p:spPr>
      </p:sp>
      <p:sp>
        <p:nvSpPr>
          <p:cNvPr id="43011" name="Rectangle 3"/>
          <p:cNvSpPr>
            <a:spLocks noGrp="1" noChangeArrowheads="1"/>
          </p:cNvSpPr>
          <p:nvPr>
            <p:ph type="body" idx="1"/>
          </p:nvPr>
        </p:nvSpPr>
        <p:spPr>
          <a:noFill/>
          <a:ln/>
        </p:spPr>
        <p:txBody>
          <a:bodyPr/>
          <a:lstStyle/>
          <a:p>
            <a:pPr lvl="1"/>
            <a:r>
              <a:rPr lang="en-GB"/>
              <a:t>When you decide to delete a stored function, an alert box displays with the following message:</a:t>
            </a:r>
          </a:p>
          <a:p>
            <a:pPr lvl="1"/>
            <a:r>
              <a:rPr lang="en-GB"/>
              <a:t>Do you really want to drop stored program unit TAX?</a:t>
            </a:r>
          </a:p>
          <a:p>
            <a:pPr lvl="1"/>
            <a:r>
              <a:rPr lang="en-GB"/>
              <a:t>In the Stored Program Units Editor, click DROP to remove the function from the server.</a:t>
            </a:r>
          </a:p>
        </p:txBody>
      </p:sp>
      <p:grpSp>
        <p:nvGrpSpPr>
          <p:cNvPr id="43023" name="Group 15"/>
          <p:cNvGrpSpPr>
            <a:grpSpLocks/>
          </p:cNvGrpSpPr>
          <p:nvPr/>
        </p:nvGrpSpPr>
        <p:grpSpPr bwMode="auto">
          <a:xfrm>
            <a:off x="117475" y="5664200"/>
            <a:ext cx="273050" cy="319088"/>
            <a:chOff x="76" y="3322"/>
            <a:chExt cx="176" cy="188"/>
          </a:xfrm>
        </p:grpSpPr>
        <p:sp>
          <p:nvSpPr>
            <p:cNvPr id="43012" name="Freeform 4"/>
            <p:cNvSpPr>
              <a:spLocks/>
            </p:cNvSpPr>
            <p:nvPr/>
          </p:nvSpPr>
          <p:spPr bwMode="auto">
            <a:xfrm>
              <a:off x="76" y="3322"/>
              <a:ext cx="176" cy="181"/>
            </a:xfrm>
            <a:custGeom>
              <a:avLst/>
              <a:gdLst/>
              <a:ahLst/>
              <a:cxnLst>
                <a:cxn ang="0">
                  <a:pos x="175" y="180"/>
                </a:cxn>
                <a:cxn ang="0">
                  <a:pos x="175" y="0"/>
                </a:cxn>
                <a:cxn ang="0">
                  <a:pos x="0" y="0"/>
                </a:cxn>
                <a:cxn ang="0">
                  <a:pos x="0" y="180"/>
                </a:cxn>
                <a:cxn ang="0">
                  <a:pos x="175" y="180"/>
                </a:cxn>
              </a:cxnLst>
              <a:rect l="0" t="0" r="r" b="b"/>
              <a:pathLst>
                <a:path w="176" h="181">
                  <a:moveTo>
                    <a:pt x="175" y="180"/>
                  </a:moveTo>
                  <a:lnTo>
                    <a:pt x="175" y="0"/>
                  </a:lnTo>
                  <a:lnTo>
                    <a:pt x="0" y="0"/>
                  </a:lnTo>
                  <a:lnTo>
                    <a:pt x="0" y="180"/>
                  </a:lnTo>
                  <a:lnTo>
                    <a:pt x="175" y="180"/>
                  </a:lnTo>
                </a:path>
              </a:pathLst>
            </a:custGeom>
            <a:solidFill>
              <a:srgbClr val="000000"/>
            </a:solidFill>
            <a:ln w="9525" cap="rnd">
              <a:noFill/>
              <a:round/>
              <a:headEnd/>
              <a:tailEnd/>
            </a:ln>
            <a:effectLst/>
          </p:spPr>
          <p:txBody>
            <a:bodyPr/>
            <a:lstStyle/>
            <a:p>
              <a:endParaRPr lang="et-EE"/>
            </a:p>
          </p:txBody>
        </p:sp>
        <p:sp>
          <p:nvSpPr>
            <p:cNvPr id="43013" name="Freeform 5"/>
            <p:cNvSpPr>
              <a:spLocks/>
            </p:cNvSpPr>
            <p:nvPr/>
          </p:nvSpPr>
          <p:spPr bwMode="auto">
            <a:xfrm>
              <a:off x="156" y="3493"/>
              <a:ext cx="25" cy="17"/>
            </a:xfrm>
            <a:custGeom>
              <a:avLst/>
              <a:gdLst/>
              <a:ahLst/>
              <a:cxnLst>
                <a:cxn ang="0">
                  <a:pos x="24" y="16"/>
                </a:cxn>
                <a:cxn ang="0">
                  <a:pos x="24" y="0"/>
                </a:cxn>
                <a:cxn ang="0">
                  <a:pos x="0" y="0"/>
                </a:cxn>
                <a:cxn ang="0">
                  <a:pos x="0" y="16"/>
                </a:cxn>
                <a:cxn ang="0">
                  <a:pos x="24" y="16"/>
                </a:cxn>
              </a:cxnLst>
              <a:rect l="0" t="0" r="r" b="b"/>
              <a:pathLst>
                <a:path w="25" h="17">
                  <a:moveTo>
                    <a:pt x="24" y="16"/>
                  </a:moveTo>
                  <a:lnTo>
                    <a:pt x="24" y="0"/>
                  </a:lnTo>
                  <a:lnTo>
                    <a:pt x="0" y="0"/>
                  </a:lnTo>
                  <a:lnTo>
                    <a:pt x="0" y="16"/>
                  </a:lnTo>
                  <a:lnTo>
                    <a:pt x="24" y="16"/>
                  </a:lnTo>
                </a:path>
              </a:pathLst>
            </a:custGeom>
            <a:solidFill>
              <a:srgbClr val="FFFFFF"/>
            </a:solidFill>
            <a:ln w="9525" cap="rnd">
              <a:noFill/>
              <a:round/>
              <a:headEnd/>
              <a:tailEnd/>
            </a:ln>
            <a:effectLst/>
          </p:spPr>
          <p:txBody>
            <a:bodyPr/>
            <a:lstStyle/>
            <a:p>
              <a:endParaRPr lang="et-EE"/>
            </a:p>
          </p:txBody>
        </p:sp>
        <p:sp>
          <p:nvSpPr>
            <p:cNvPr id="43014" name="Freeform 6"/>
            <p:cNvSpPr>
              <a:spLocks/>
            </p:cNvSpPr>
            <p:nvPr/>
          </p:nvSpPr>
          <p:spPr bwMode="auto">
            <a:xfrm>
              <a:off x="97" y="3373"/>
              <a:ext cx="32" cy="21"/>
            </a:xfrm>
            <a:custGeom>
              <a:avLst/>
              <a:gdLst/>
              <a:ahLst/>
              <a:cxnLst>
                <a:cxn ang="0">
                  <a:pos x="0" y="0"/>
                </a:cxn>
                <a:cxn ang="0">
                  <a:pos x="25" y="20"/>
                </a:cxn>
                <a:cxn ang="0">
                  <a:pos x="31" y="9"/>
                </a:cxn>
                <a:cxn ang="0">
                  <a:pos x="0" y="0"/>
                </a:cxn>
              </a:cxnLst>
              <a:rect l="0" t="0" r="r" b="b"/>
              <a:pathLst>
                <a:path w="32" h="21">
                  <a:moveTo>
                    <a:pt x="0" y="0"/>
                  </a:moveTo>
                  <a:lnTo>
                    <a:pt x="25" y="20"/>
                  </a:lnTo>
                  <a:lnTo>
                    <a:pt x="31" y="9"/>
                  </a:lnTo>
                  <a:lnTo>
                    <a:pt x="0" y="0"/>
                  </a:lnTo>
                </a:path>
              </a:pathLst>
            </a:custGeom>
            <a:solidFill>
              <a:srgbClr val="FFFFFF"/>
            </a:solidFill>
            <a:ln w="9525" cap="rnd">
              <a:noFill/>
              <a:round/>
              <a:headEnd/>
              <a:tailEnd/>
            </a:ln>
            <a:effectLst/>
          </p:spPr>
          <p:txBody>
            <a:bodyPr/>
            <a:lstStyle/>
            <a:p>
              <a:endParaRPr lang="et-EE"/>
            </a:p>
          </p:txBody>
        </p:sp>
        <p:sp>
          <p:nvSpPr>
            <p:cNvPr id="43015" name="Freeform 7"/>
            <p:cNvSpPr>
              <a:spLocks/>
            </p:cNvSpPr>
            <p:nvPr/>
          </p:nvSpPr>
          <p:spPr bwMode="auto">
            <a:xfrm>
              <a:off x="206" y="3374"/>
              <a:ext cx="33" cy="20"/>
            </a:xfrm>
            <a:custGeom>
              <a:avLst/>
              <a:gdLst/>
              <a:ahLst/>
              <a:cxnLst>
                <a:cxn ang="0">
                  <a:pos x="32" y="0"/>
                </a:cxn>
                <a:cxn ang="0">
                  <a:pos x="5" y="19"/>
                </a:cxn>
                <a:cxn ang="0">
                  <a:pos x="0" y="9"/>
                </a:cxn>
                <a:cxn ang="0">
                  <a:pos x="32" y="0"/>
                </a:cxn>
              </a:cxnLst>
              <a:rect l="0" t="0" r="r" b="b"/>
              <a:pathLst>
                <a:path w="33" h="20">
                  <a:moveTo>
                    <a:pt x="32" y="0"/>
                  </a:moveTo>
                  <a:lnTo>
                    <a:pt x="5" y="19"/>
                  </a:lnTo>
                  <a:lnTo>
                    <a:pt x="0" y="9"/>
                  </a:lnTo>
                  <a:lnTo>
                    <a:pt x="32" y="0"/>
                  </a:lnTo>
                </a:path>
              </a:pathLst>
            </a:custGeom>
            <a:solidFill>
              <a:srgbClr val="FFFFFF"/>
            </a:solidFill>
            <a:ln w="9525" cap="rnd">
              <a:noFill/>
              <a:round/>
              <a:headEnd/>
              <a:tailEnd/>
            </a:ln>
            <a:effectLst/>
          </p:spPr>
          <p:txBody>
            <a:bodyPr/>
            <a:lstStyle/>
            <a:p>
              <a:endParaRPr lang="et-EE"/>
            </a:p>
          </p:txBody>
        </p:sp>
        <p:sp>
          <p:nvSpPr>
            <p:cNvPr id="43016" name="Freeform 8"/>
            <p:cNvSpPr>
              <a:spLocks/>
            </p:cNvSpPr>
            <p:nvPr/>
          </p:nvSpPr>
          <p:spPr bwMode="auto">
            <a:xfrm>
              <a:off x="94" y="3413"/>
              <a:ext cx="33" cy="18"/>
            </a:xfrm>
            <a:custGeom>
              <a:avLst/>
              <a:gdLst/>
              <a:ahLst/>
              <a:cxnLst>
                <a:cxn ang="0">
                  <a:pos x="0" y="17"/>
                </a:cxn>
                <a:cxn ang="0">
                  <a:pos x="32" y="13"/>
                </a:cxn>
                <a:cxn ang="0">
                  <a:pos x="30" y="0"/>
                </a:cxn>
                <a:cxn ang="0">
                  <a:pos x="0" y="17"/>
                </a:cxn>
              </a:cxnLst>
              <a:rect l="0" t="0" r="r" b="b"/>
              <a:pathLst>
                <a:path w="33" h="18">
                  <a:moveTo>
                    <a:pt x="0" y="17"/>
                  </a:moveTo>
                  <a:lnTo>
                    <a:pt x="32" y="13"/>
                  </a:lnTo>
                  <a:lnTo>
                    <a:pt x="30" y="0"/>
                  </a:lnTo>
                  <a:lnTo>
                    <a:pt x="0" y="17"/>
                  </a:lnTo>
                </a:path>
              </a:pathLst>
            </a:custGeom>
            <a:solidFill>
              <a:srgbClr val="FFFFFF"/>
            </a:solidFill>
            <a:ln w="9525" cap="rnd">
              <a:noFill/>
              <a:round/>
              <a:headEnd/>
              <a:tailEnd/>
            </a:ln>
            <a:effectLst/>
          </p:spPr>
          <p:txBody>
            <a:bodyPr/>
            <a:lstStyle/>
            <a:p>
              <a:endParaRPr lang="et-EE"/>
            </a:p>
          </p:txBody>
        </p:sp>
        <p:sp>
          <p:nvSpPr>
            <p:cNvPr id="43017" name="Freeform 9"/>
            <p:cNvSpPr>
              <a:spLocks/>
            </p:cNvSpPr>
            <p:nvPr/>
          </p:nvSpPr>
          <p:spPr bwMode="auto">
            <a:xfrm>
              <a:off x="209" y="3414"/>
              <a:ext cx="33" cy="17"/>
            </a:xfrm>
            <a:custGeom>
              <a:avLst/>
              <a:gdLst/>
              <a:ahLst/>
              <a:cxnLst>
                <a:cxn ang="0">
                  <a:pos x="32" y="16"/>
                </a:cxn>
                <a:cxn ang="0">
                  <a:pos x="0" y="13"/>
                </a:cxn>
                <a:cxn ang="0">
                  <a:pos x="1" y="0"/>
                </a:cxn>
                <a:cxn ang="0">
                  <a:pos x="32" y="16"/>
                </a:cxn>
              </a:cxnLst>
              <a:rect l="0" t="0" r="r" b="b"/>
              <a:pathLst>
                <a:path w="33" h="17">
                  <a:moveTo>
                    <a:pt x="32" y="16"/>
                  </a:moveTo>
                  <a:lnTo>
                    <a:pt x="0" y="13"/>
                  </a:lnTo>
                  <a:lnTo>
                    <a:pt x="1" y="0"/>
                  </a:lnTo>
                  <a:lnTo>
                    <a:pt x="32" y="16"/>
                  </a:lnTo>
                </a:path>
              </a:pathLst>
            </a:custGeom>
            <a:solidFill>
              <a:srgbClr val="FFFFFF"/>
            </a:solidFill>
            <a:ln w="9525" cap="rnd">
              <a:noFill/>
              <a:round/>
              <a:headEnd/>
              <a:tailEnd/>
            </a:ln>
            <a:effectLst/>
          </p:spPr>
          <p:txBody>
            <a:bodyPr/>
            <a:lstStyle/>
            <a:p>
              <a:endParaRPr lang="et-EE"/>
            </a:p>
          </p:txBody>
        </p:sp>
        <p:sp>
          <p:nvSpPr>
            <p:cNvPr id="43018" name="Freeform 10"/>
            <p:cNvSpPr>
              <a:spLocks/>
            </p:cNvSpPr>
            <p:nvPr/>
          </p:nvSpPr>
          <p:spPr bwMode="auto">
            <a:xfrm>
              <a:off x="119" y="3336"/>
              <a:ext cx="26" cy="31"/>
            </a:xfrm>
            <a:custGeom>
              <a:avLst/>
              <a:gdLst/>
              <a:ahLst/>
              <a:cxnLst>
                <a:cxn ang="0">
                  <a:pos x="0" y="0"/>
                </a:cxn>
                <a:cxn ang="0">
                  <a:pos x="15" y="30"/>
                </a:cxn>
                <a:cxn ang="0">
                  <a:pos x="25" y="23"/>
                </a:cxn>
                <a:cxn ang="0">
                  <a:pos x="0" y="0"/>
                </a:cxn>
              </a:cxnLst>
              <a:rect l="0" t="0" r="r" b="b"/>
              <a:pathLst>
                <a:path w="26" h="31">
                  <a:moveTo>
                    <a:pt x="0" y="0"/>
                  </a:moveTo>
                  <a:lnTo>
                    <a:pt x="15" y="30"/>
                  </a:lnTo>
                  <a:lnTo>
                    <a:pt x="25" y="23"/>
                  </a:lnTo>
                  <a:lnTo>
                    <a:pt x="0" y="0"/>
                  </a:lnTo>
                </a:path>
              </a:pathLst>
            </a:custGeom>
            <a:solidFill>
              <a:srgbClr val="FFFFFF"/>
            </a:solidFill>
            <a:ln w="9525" cap="rnd">
              <a:noFill/>
              <a:round/>
              <a:headEnd/>
              <a:tailEnd/>
            </a:ln>
            <a:effectLst/>
          </p:spPr>
          <p:txBody>
            <a:bodyPr/>
            <a:lstStyle/>
            <a:p>
              <a:endParaRPr lang="et-EE"/>
            </a:p>
          </p:txBody>
        </p:sp>
        <p:sp>
          <p:nvSpPr>
            <p:cNvPr id="43019" name="Freeform 11"/>
            <p:cNvSpPr>
              <a:spLocks/>
            </p:cNvSpPr>
            <p:nvPr/>
          </p:nvSpPr>
          <p:spPr bwMode="auto">
            <a:xfrm>
              <a:off x="186" y="3338"/>
              <a:ext cx="27" cy="32"/>
            </a:xfrm>
            <a:custGeom>
              <a:avLst/>
              <a:gdLst/>
              <a:ahLst/>
              <a:cxnLst>
                <a:cxn ang="0">
                  <a:pos x="26" y="0"/>
                </a:cxn>
                <a:cxn ang="0">
                  <a:pos x="11" y="31"/>
                </a:cxn>
                <a:cxn ang="0">
                  <a:pos x="0" y="23"/>
                </a:cxn>
                <a:cxn ang="0">
                  <a:pos x="26" y="0"/>
                </a:cxn>
              </a:cxnLst>
              <a:rect l="0" t="0" r="r" b="b"/>
              <a:pathLst>
                <a:path w="27" h="32">
                  <a:moveTo>
                    <a:pt x="26" y="0"/>
                  </a:moveTo>
                  <a:lnTo>
                    <a:pt x="11" y="31"/>
                  </a:lnTo>
                  <a:lnTo>
                    <a:pt x="0" y="23"/>
                  </a:lnTo>
                  <a:lnTo>
                    <a:pt x="26" y="0"/>
                  </a:lnTo>
                </a:path>
              </a:pathLst>
            </a:custGeom>
            <a:solidFill>
              <a:srgbClr val="FFFFFF"/>
            </a:solidFill>
            <a:ln w="9525" cap="rnd">
              <a:noFill/>
              <a:round/>
              <a:headEnd/>
              <a:tailEnd/>
            </a:ln>
            <a:effectLst/>
          </p:spPr>
          <p:txBody>
            <a:bodyPr/>
            <a:lstStyle/>
            <a:p>
              <a:endParaRPr lang="et-EE"/>
            </a:p>
          </p:txBody>
        </p:sp>
        <p:sp>
          <p:nvSpPr>
            <p:cNvPr id="43020" name="Freeform 12"/>
            <p:cNvSpPr>
              <a:spLocks/>
            </p:cNvSpPr>
            <p:nvPr/>
          </p:nvSpPr>
          <p:spPr bwMode="auto">
            <a:xfrm>
              <a:off x="160" y="3328"/>
              <a:ext cx="18" cy="31"/>
            </a:xfrm>
            <a:custGeom>
              <a:avLst/>
              <a:gdLst/>
              <a:ahLst/>
              <a:cxnLst>
                <a:cxn ang="0">
                  <a:pos x="7" y="0"/>
                </a:cxn>
                <a:cxn ang="0">
                  <a:pos x="0" y="30"/>
                </a:cxn>
                <a:cxn ang="0">
                  <a:pos x="17" y="29"/>
                </a:cxn>
                <a:cxn ang="0">
                  <a:pos x="7" y="0"/>
                </a:cxn>
              </a:cxnLst>
              <a:rect l="0" t="0" r="r" b="b"/>
              <a:pathLst>
                <a:path w="18" h="31">
                  <a:moveTo>
                    <a:pt x="7" y="0"/>
                  </a:moveTo>
                  <a:lnTo>
                    <a:pt x="0" y="30"/>
                  </a:lnTo>
                  <a:lnTo>
                    <a:pt x="17" y="29"/>
                  </a:lnTo>
                  <a:lnTo>
                    <a:pt x="7" y="0"/>
                  </a:lnTo>
                </a:path>
              </a:pathLst>
            </a:custGeom>
            <a:solidFill>
              <a:srgbClr val="FFFFFF"/>
            </a:solidFill>
            <a:ln w="9525" cap="rnd">
              <a:noFill/>
              <a:round/>
              <a:headEnd/>
              <a:tailEnd/>
            </a:ln>
            <a:effectLst/>
          </p:spPr>
          <p:txBody>
            <a:bodyPr/>
            <a:lstStyle/>
            <a:p>
              <a:endParaRPr lang="et-EE"/>
            </a:p>
          </p:txBody>
        </p:sp>
        <p:sp>
          <p:nvSpPr>
            <p:cNvPr id="43021" name="Freeform 13"/>
            <p:cNvSpPr>
              <a:spLocks/>
            </p:cNvSpPr>
            <p:nvPr/>
          </p:nvSpPr>
          <p:spPr bwMode="auto">
            <a:xfrm>
              <a:off x="135" y="3372"/>
              <a:ext cx="66" cy="114"/>
            </a:xfrm>
            <a:custGeom>
              <a:avLst/>
              <a:gdLst/>
              <a:ahLst/>
              <a:cxnLst>
                <a:cxn ang="0">
                  <a:pos x="21" y="113"/>
                </a:cxn>
                <a:cxn ang="0">
                  <a:pos x="22" y="93"/>
                </a:cxn>
                <a:cxn ang="0">
                  <a:pos x="20" y="90"/>
                </a:cxn>
                <a:cxn ang="0">
                  <a:pos x="14" y="82"/>
                </a:cxn>
                <a:cxn ang="0">
                  <a:pos x="8" y="71"/>
                </a:cxn>
                <a:cxn ang="0">
                  <a:pos x="3" y="57"/>
                </a:cxn>
                <a:cxn ang="0">
                  <a:pos x="0" y="41"/>
                </a:cxn>
                <a:cxn ang="0">
                  <a:pos x="0" y="26"/>
                </a:cxn>
                <a:cxn ang="0">
                  <a:pos x="7" y="11"/>
                </a:cxn>
                <a:cxn ang="0">
                  <a:pos x="22" y="0"/>
                </a:cxn>
                <a:cxn ang="0">
                  <a:pos x="41" y="0"/>
                </a:cxn>
                <a:cxn ang="0">
                  <a:pos x="44" y="0"/>
                </a:cxn>
                <a:cxn ang="0">
                  <a:pos x="49" y="4"/>
                </a:cxn>
                <a:cxn ang="0">
                  <a:pos x="55" y="10"/>
                </a:cxn>
                <a:cxn ang="0">
                  <a:pos x="61" y="19"/>
                </a:cxn>
                <a:cxn ang="0">
                  <a:pos x="65" y="31"/>
                </a:cxn>
                <a:cxn ang="0">
                  <a:pos x="64" y="47"/>
                </a:cxn>
                <a:cxn ang="0">
                  <a:pos x="57" y="67"/>
                </a:cxn>
                <a:cxn ang="0">
                  <a:pos x="41" y="90"/>
                </a:cxn>
                <a:cxn ang="0">
                  <a:pos x="41" y="113"/>
                </a:cxn>
                <a:cxn ang="0">
                  <a:pos x="21" y="113"/>
                </a:cxn>
              </a:cxnLst>
              <a:rect l="0" t="0" r="r" b="b"/>
              <a:pathLst>
                <a:path w="66" h="114">
                  <a:moveTo>
                    <a:pt x="21" y="113"/>
                  </a:moveTo>
                  <a:lnTo>
                    <a:pt x="22" y="93"/>
                  </a:lnTo>
                  <a:lnTo>
                    <a:pt x="20" y="90"/>
                  </a:lnTo>
                  <a:lnTo>
                    <a:pt x="14" y="82"/>
                  </a:lnTo>
                  <a:lnTo>
                    <a:pt x="8" y="71"/>
                  </a:lnTo>
                  <a:lnTo>
                    <a:pt x="3" y="57"/>
                  </a:lnTo>
                  <a:lnTo>
                    <a:pt x="0" y="41"/>
                  </a:lnTo>
                  <a:lnTo>
                    <a:pt x="0" y="26"/>
                  </a:lnTo>
                  <a:lnTo>
                    <a:pt x="7" y="11"/>
                  </a:lnTo>
                  <a:lnTo>
                    <a:pt x="22" y="0"/>
                  </a:lnTo>
                  <a:lnTo>
                    <a:pt x="41" y="0"/>
                  </a:lnTo>
                  <a:lnTo>
                    <a:pt x="44" y="0"/>
                  </a:lnTo>
                  <a:lnTo>
                    <a:pt x="49" y="4"/>
                  </a:lnTo>
                  <a:lnTo>
                    <a:pt x="55" y="10"/>
                  </a:lnTo>
                  <a:lnTo>
                    <a:pt x="61" y="19"/>
                  </a:lnTo>
                  <a:lnTo>
                    <a:pt x="65" y="31"/>
                  </a:lnTo>
                  <a:lnTo>
                    <a:pt x="64" y="47"/>
                  </a:lnTo>
                  <a:lnTo>
                    <a:pt x="57" y="67"/>
                  </a:lnTo>
                  <a:lnTo>
                    <a:pt x="41" y="90"/>
                  </a:lnTo>
                  <a:lnTo>
                    <a:pt x="41" y="113"/>
                  </a:lnTo>
                  <a:lnTo>
                    <a:pt x="21" y="113"/>
                  </a:lnTo>
                </a:path>
              </a:pathLst>
            </a:custGeom>
            <a:solidFill>
              <a:srgbClr val="FFFFFF"/>
            </a:solidFill>
            <a:ln w="9525" cap="rnd">
              <a:noFill/>
              <a:round/>
              <a:headEnd/>
              <a:tailEnd/>
            </a:ln>
            <a:effectLst/>
          </p:spPr>
          <p:txBody>
            <a:bodyPr/>
            <a:lstStyle/>
            <a:p>
              <a:endParaRPr lang="et-EE"/>
            </a:p>
          </p:txBody>
        </p:sp>
        <p:sp>
          <p:nvSpPr>
            <p:cNvPr id="43022" name="Freeform 14"/>
            <p:cNvSpPr>
              <a:spLocks/>
            </p:cNvSpPr>
            <p:nvPr/>
          </p:nvSpPr>
          <p:spPr bwMode="auto">
            <a:xfrm>
              <a:off x="160" y="3394"/>
              <a:ext cx="18" cy="86"/>
            </a:xfrm>
            <a:custGeom>
              <a:avLst/>
              <a:gdLst/>
              <a:ahLst/>
              <a:cxnLst>
                <a:cxn ang="0">
                  <a:pos x="4" y="0"/>
                </a:cxn>
                <a:cxn ang="0">
                  <a:pos x="7" y="5"/>
                </a:cxn>
                <a:cxn ang="0">
                  <a:pos x="2" y="6"/>
                </a:cxn>
                <a:cxn ang="0">
                  <a:pos x="2" y="77"/>
                </a:cxn>
                <a:cxn ang="0">
                  <a:pos x="0" y="78"/>
                </a:cxn>
                <a:cxn ang="0">
                  <a:pos x="0" y="85"/>
                </a:cxn>
                <a:cxn ang="0">
                  <a:pos x="2" y="85"/>
                </a:cxn>
                <a:cxn ang="0">
                  <a:pos x="4" y="85"/>
                </a:cxn>
                <a:cxn ang="0">
                  <a:pos x="7" y="85"/>
                </a:cxn>
                <a:cxn ang="0">
                  <a:pos x="9" y="84"/>
                </a:cxn>
                <a:cxn ang="0">
                  <a:pos x="14" y="84"/>
                </a:cxn>
                <a:cxn ang="0">
                  <a:pos x="17" y="83"/>
                </a:cxn>
                <a:cxn ang="0">
                  <a:pos x="17" y="81"/>
                </a:cxn>
                <a:cxn ang="0">
                  <a:pos x="17" y="78"/>
                </a:cxn>
                <a:cxn ang="0">
                  <a:pos x="17" y="47"/>
                </a:cxn>
                <a:cxn ang="0">
                  <a:pos x="14" y="46"/>
                </a:cxn>
                <a:cxn ang="0">
                  <a:pos x="14" y="38"/>
                </a:cxn>
                <a:cxn ang="0">
                  <a:pos x="14" y="4"/>
                </a:cxn>
                <a:cxn ang="0">
                  <a:pos x="4" y="0"/>
                </a:cxn>
              </a:cxnLst>
              <a:rect l="0" t="0" r="r" b="b"/>
              <a:pathLst>
                <a:path w="18" h="86">
                  <a:moveTo>
                    <a:pt x="4" y="0"/>
                  </a:moveTo>
                  <a:lnTo>
                    <a:pt x="7" y="5"/>
                  </a:lnTo>
                  <a:lnTo>
                    <a:pt x="2" y="6"/>
                  </a:lnTo>
                  <a:lnTo>
                    <a:pt x="2" y="77"/>
                  </a:lnTo>
                  <a:lnTo>
                    <a:pt x="0" y="78"/>
                  </a:lnTo>
                  <a:lnTo>
                    <a:pt x="0" y="85"/>
                  </a:lnTo>
                  <a:lnTo>
                    <a:pt x="2" y="85"/>
                  </a:lnTo>
                  <a:lnTo>
                    <a:pt x="4" y="85"/>
                  </a:lnTo>
                  <a:lnTo>
                    <a:pt x="7" y="85"/>
                  </a:lnTo>
                  <a:lnTo>
                    <a:pt x="9" y="84"/>
                  </a:lnTo>
                  <a:lnTo>
                    <a:pt x="14" y="84"/>
                  </a:lnTo>
                  <a:lnTo>
                    <a:pt x="17" y="83"/>
                  </a:lnTo>
                  <a:lnTo>
                    <a:pt x="17" y="81"/>
                  </a:lnTo>
                  <a:lnTo>
                    <a:pt x="17" y="78"/>
                  </a:lnTo>
                  <a:lnTo>
                    <a:pt x="17" y="47"/>
                  </a:lnTo>
                  <a:lnTo>
                    <a:pt x="14" y="46"/>
                  </a:lnTo>
                  <a:lnTo>
                    <a:pt x="14" y="38"/>
                  </a:lnTo>
                  <a:lnTo>
                    <a:pt x="14" y="4"/>
                  </a:lnTo>
                  <a:lnTo>
                    <a:pt x="4" y="0"/>
                  </a:lnTo>
                </a:path>
              </a:pathLst>
            </a:custGeom>
            <a:solidFill>
              <a:srgbClr val="000000"/>
            </a:solidFill>
            <a:ln w="9525" cap="rnd">
              <a:noFill/>
              <a:round/>
              <a:headEnd/>
              <a:tailEnd/>
            </a:ln>
            <a:effectLst/>
          </p:spPr>
          <p:txBody>
            <a:bodyPr/>
            <a:lstStyle/>
            <a:p>
              <a:endParaRPr lang="et-EE"/>
            </a:p>
          </p:txBody>
        </p:sp>
      </p:gr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noTextEdit="1"/>
          </p:cNvSpPr>
          <p:nvPr>
            <p:ph type="sldImg"/>
          </p:nvPr>
        </p:nvSpPr>
        <p:spPr>
          <a:ln cap="flat"/>
        </p:spPr>
      </p:sp>
      <p:sp>
        <p:nvSpPr>
          <p:cNvPr id="8195" name="Rectangle 3"/>
          <p:cNvSpPr>
            <a:spLocks noGrp="1" noChangeArrowheads="1"/>
          </p:cNvSpPr>
          <p:nvPr>
            <p:ph type="body" idx="1"/>
          </p:nvPr>
        </p:nvSpPr>
        <p:spPr>
          <a:noFill/>
          <a:ln/>
        </p:spPr>
        <p:txBody>
          <a:bodyPr/>
          <a:lstStyle/>
          <a:p>
            <a:r>
              <a:rPr lang="en-GB"/>
              <a:t>Lesson Aim </a:t>
            </a:r>
          </a:p>
          <a:p>
            <a:pPr lvl="1"/>
            <a:r>
              <a:rPr lang="en-GB"/>
              <a:t>In this lesson, you will learn how to create and invoke </a:t>
            </a:r>
            <a:r>
              <a:rPr lang="en-GB">
                <a:solidFill>
                  <a:srgbClr val="FC0128"/>
                </a:solidFill>
              </a:rPr>
              <a:t>functions i</a:t>
            </a:r>
            <a:r>
              <a:rPr lang="en-GB"/>
              <a:t>n client-side and server-side environments.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ln cap="flat"/>
        </p:spPr>
      </p:sp>
      <p:sp>
        <p:nvSpPr>
          <p:cNvPr id="45059" name="Rectangle 3"/>
          <p:cNvSpPr>
            <a:spLocks noGrp="1" noChangeArrowheads="1"/>
          </p:cNvSpPr>
          <p:nvPr>
            <p:ph type="body" idx="1"/>
          </p:nvPr>
        </p:nvSpPr>
        <p:spPr>
          <a:noFill/>
          <a:ln/>
        </p:spPr>
        <p:txBody>
          <a:bodyPr/>
          <a:lstStyle/>
          <a:p>
            <a:pPr lvl="1"/>
            <a:r>
              <a:rPr lang="en-GB"/>
              <a:t>Follow the above steps to remove the function from Procedure Builder. If you have </a:t>
            </a:r>
            <a:r>
              <a:rPr lang="en-GB" i="1"/>
              <a:t>exported</a:t>
            </a:r>
            <a:r>
              <a:rPr lang="en-GB"/>
              <a:t> the code that built your function to a text file and you want to </a:t>
            </a:r>
            <a:r>
              <a:rPr lang="en-GB">
                <a:solidFill>
                  <a:srgbClr val="FC0128"/>
                </a:solidFill>
              </a:rPr>
              <a:t>delete</a:t>
            </a:r>
            <a:r>
              <a:rPr lang="en-GB"/>
              <a:t> that file from the client, you must do so in the operating system.</a:t>
            </a:r>
          </a:p>
        </p:txBody>
      </p:sp>
      <p:grpSp>
        <p:nvGrpSpPr>
          <p:cNvPr id="45071" name="Group 15"/>
          <p:cNvGrpSpPr>
            <a:grpSpLocks/>
          </p:cNvGrpSpPr>
          <p:nvPr/>
        </p:nvGrpSpPr>
        <p:grpSpPr bwMode="auto">
          <a:xfrm>
            <a:off x="122238" y="5191125"/>
            <a:ext cx="274637" cy="320675"/>
            <a:chOff x="79" y="3045"/>
            <a:chExt cx="177" cy="188"/>
          </a:xfrm>
        </p:grpSpPr>
        <p:sp>
          <p:nvSpPr>
            <p:cNvPr id="45060" name="Freeform 4"/>
            <p:cNvSpPr>
              <a:spLocks/>
            </p:cNvSpPr>
            <p:nvPr/>
          </p:nvSpPr>
          <p:spPr bwMode="auto">
            <a:xfrm>
              <a:off x="79" y="3045"/>
              <a:ext cx="177" cy="181"/>
            </a:xfrm>
            <a:custGeom>
              <a:avLst/>
              <a:gdLst/>
              <a:ahLst/>
              <a:cxnLst>
                <a:cxn ang="0">
                  <a:pos x="176" y="180"/>
                </a:cxn>
                <a:cxn ang="0">
                  <a:pos x="176" y="0"/>
                </a:cxn>
                <a:cxn ang="0">
                  <a:pos x="0" y="0"/>
                </a:cxn>
                <a:cxn ang="0">
                  <a:pos x="0" y="180"/>
                </a:cxn>
                <a:cxn ang="0">
                  <a:pos x="176" y="180"/>
                </a:cxn>
              </a:cxnLst>
              <a:rect l="0" t="0" r="r" b="b"/>
              <a:pathLst>
                <a:path w="177" h="181">
                  <a:moveTo>
                    <a:pt x="176" y="180"/>
                  </a:moveTo>
                  <a:lnTo>
                    <a:pt x="176" y="0"/>
                  </a:lnTo>
                  <a:lnTo>
                    <a:pt x="0" y="0"/>
                  </a:lnTo>
                  <a:lnTo>
                    <a:pt x="0" y="180"/>
                  </a:lnTo>
                  <a:lnTo>
                    <a:pt x="176" y="180"/>
                  </a:lnTo>
                </a:path>
              </a:pathLst>
            </a:custGeom>
            <a:solidFill>
              <a:srgbClr val="000000"/>
            </a:solidFill>
            <a:ln w="9525" cap="rnd">
              <a:noFill/>
              <a:round/>
              <a:headEnd/>
              <a:tailEnd/>
            </a:ln>
            <a:effectLst/>
          </p:spPr>
          <p:txBody>
            <a:bodyPr/>
            <a:lstStyle/>
            <a:p>
              <a:endParaRPr lang="et-EE"/>
            </a:p>
          </p:txBody>
        </p:sp>
        <p:sp>
          <p:nvSpPr>
            <p:cNvPr id="45061" name="Freeform 5"/>
            <p:cNvSpPr>
              <a:spLocks/>
            </p:cNvSpPr>
            <p:nvPr/>
          </p:nvSpPr>
          <p:spPr bwMode="auto">
            <a:xfrm>
              <a:off x="158" y="3216"/>
              <a:ext cx="26" cy="17"/>
            </a:xfrm>
            <a:custGeom>
              <a:avLst/>
              <a:gdLst/>
              <a:ahLst/>
              <a:cxnLst>
                <a:cxn ang="0">
                  <a:pos x="25" y="16"/>
                </a:cxn>
                <a:cxn ang="0">
                  <a:pos x="25" y="0"/>
                </a:cxn>
                <a:cxn ang="0">
                  <a:pos x="0" y="0"/>
                </a:cxn>
                <a:cxn ang="0">
                  <a:pos x="0" y="16"/>
                </a:cxn>
                <a:cxn ang="0">
                  <a:pos x="25" y="16"/>
                </a:cxn>
              </a:cxnLst>
              <a:rect l="0" t="0" r="r" b="b"/>
              <a:pathLst>
                <a:path w="26" h="17">
                  <a:moveTo>
                    <a:pt x="25" y="16"/>
                  </a:moveTo>
                  <a:lnTo>
                    <a:pt x="25" y="0"/>
                  </a:lnTo>
                  <a:lnTo>
                    <a:pt x="0" y="0"/>
                  </a:lnTo>
                  <a:lnTo>
                    <a:pt x="0" y="16"/>
                  </a:lnTo>
                  <a:lnTo>
                    <a:pt x="25" y="16"/>
                  </a:lnTo>
                </a:path>
              </a:pathLst>
            </a:custGeom>
            <a:solidFill>
              <a:srgbClr val="FFFFFF"/>
            </a:solidFill>
            <a:ln w="9525" cap="rnd">
              <a:noFill/>
              <a:round/>
              <a:headEnd/>
              <a:tailEnd/>
            </a:ln>
            <a:effectLst/>
          </p:spPr>
          <p:txBody>
            <a:bodyPr/>
            <a:lstStyle/>
            <a:p>
              <a:endParaRPr lang="et-EE"/>
            </a:p>
          </p:txBody>
        </p:sp>
        <p:sp>
          <p:nvSpPr>
            <p:cNvPr id="45062" name="Freeform 6"/>
            <p:cNvSpPr>
              <a:spLocks/>
            </p:cNvSpPr>
            <p:nvPr/>
          </p:nvSpPr>
          <p:spPr bwMode="auto">
            <a:xfrm>
              <a:off x="101" y="3096"/>
              <a:ext cx="32" cy="21"/>
            </a:xfrm>
            <a:custGeom>
              <a:avLst/>
              <a:gdLst/>
              <a:ahLst/>
              <a:cxnLst>
                <a:cxn ang="0">
                  <a:pos x="0" y="0"/>
                </a:cxn>
                <a:cxn ang="0">
                  <a:pos x="25" y="20"/>
                </a:cxn>
                <a:cxn ang="0">
                  <a:pos x="31" y="9"/>
                </a:cxn>
                <a:cxn ang="0">
                  <a:pos x="0" y="0"/>
                </a:cxn>
              </a:cxnLst>
              <a:rect l="0" t="0" r="r" b="b"/>
              <a:pathLst>
                <a:path w="32" h="21">
                  <a:moveTo>
                    <a:pt x="0" y="0"/>
                  </a:moveTo>
                  <a:lnTo>
                    <a:pt x="25" y="20"/>
                  </a:lnTo>
                  <a:lnTo>
                    <a:pt x="31" y="9"/>
                  </a:lnTo>
                  <a:lnTo>
                    <a:pt x="0" y="0"/>
                  </a:lnTo>
                </a:path>
              </a:pathLst>
            </a:custGeom>
            <a:solidFill>
              <a:srgbClr val="FFFFFF"/>
            </a:solidFill>
            <a:ln w="9525" cap="rnd">
              <a:noFill/>
              <a:round/>
              <a:headEnd/>
              <a:tailEnd/>
            </a:ln>
            <a:effectLst/>
          </p:spPr>
          <p:txBody>
            <a:bodyPr/>
            <a:lstStyle/>
            <a:p>
              <a:endParaRPr lang="et-EE"/>
            </a:p>
          </p:txBody>
        </p:sp>
        <p:sp>
          <p:nvSpPr>
            <p:cNvPr id="45063" name="Freeform 7"/>
            <p:cNvSpPr>
              <a:spLocks/>
            </p:cNvSpPr>
            <p:nvPr/>
          </p:nvSpPr>
          <p:spPr bwMode="auto">
            <a:xfrm>
              <a:off x="210" y="3097"/>
              <a:ext cx="33" cy="20"/>
            </a:xfrm>
            <a:custGeom>
              <a:avLst/>
              <a:gdLst/>
              <a:ahLst/>
              <a:cxnLst>
                <a:cxn ang="0">
                  <a:pos x="32" y="0"/>
                </a:cxn>
                <a:cxn ang="0">
                  <a:pos x="5" y="19"/>
                </a:cxn>
                <a:cxn ang="0">
                  <a:pos x="0" y="9"/>
                </a:cxn>
                <a:cxn ang="0">
                  <a:pos x="32" y="0"/>
                </a:cxn>
              </a:cxnLst>
              <a:rect l="0" t="0" r="r" b="b"/>
              <a:pathLst>
                <a:path w="33" h="20">
                  <a:moveTo>
                    <a:pt x="32" y="0"/>
                  </a:moveTo>
                  <a:lnTo>
                    <a:pt x="5" y="19"/>
                  </a:lnTo>
                  <a:lnTo>
                    <a:pt x="0" y="9"/>
                  </a:lnTo>
                  <a:lnTo>
                    <a:pt x="32" y="0"/>
                  </a:lnTo>
                </a:path>
              </a:pathLst>
            </a:custGeom>
            <a:solidFill>
              <a:srgbClr val="FFFFFF"/>
            </a:solidFill>
            <a:ln w="9525" cap="rnd">
              <a:noFill/>
              <a:round/>
              <a:headEnd/>
              <a:tailEnd/>
            </a:ln>
            <a:effectLst/>
          </p:spPr>
          <p:txBody>
            <a:bodyPr/>
            <a:lstStyle/>
            <a:p>
              <a:endParaRPr lang="et-EE"/>
            </a:p>
          </p:txBody>
        </p:sp>
        <p:sp>
          <p:nvSpPr>
            <p:cNvPr id="45064" name="Freeform 8"/>
            <p:cNvSpPr>
              <a:spLocks/>
            </p:cNvSpPr>
            <p:nvPr/>
          </p:nvSpPr>
          <p:spPr bwMode="auto">
            <a:xfrm>
              <a:off x="98" y="3135"/>
              <a:ext cx="33" cy="18"/>
            </a:xfrm>
            <a:custGeom>
              <a:avLst/>
              <a:gdLst/>
              <a:ahLst/>
              <a:cxnLst>
                <a:cxn ang="0">
                  <a:pos x="0" y="17"/>
                </a:cxn>
                <a:cxn ang="0">
                  <a:pos x="32" y="13"/>
                </a:cxn>
                <a:cxn ang="0">
                  <a:pos x="30" y="0"/>
                </a:cxn>
                <a:cxn ang="0">
                  <a:pos x="0" y="17"/>
                </a:cxn>
              </a:cxnLst>
              <a:rect l="0" t="0" r="r" b="b"/>
              <a:pathLst>
                <a:path w="33" h="18">
                  <a:moveTo>
                    <a:pt x="0" y="17"/>
                  </a:moveTo>
                  <a:lnTo>
                    <a:pt x="32" y="13"/>
                  </a:lnTo>
                  <a:lnTo>
                    <a:pt x="30" y="0"/>
                  </a:lnTo>
                  <a:lnTo>
                    <a:pt x="0" y="17"/>
                  </a:lnTo>
                </a:path>
              </a:pathLst>
            </a:custGeom>
            <a:solidFill>
              <a:srgbClr val="FFFFFF"/>
            </a:solidFill>
            <a:ln w="9525" cap="rnd">
              <a:noFill/>
              <a:round/>
              <a:headEnd/>
              <a:tailEnd/>
            </a:ln>
            <a:effectLst/>
          </p:spPr>
          <p:txBody>
            <a:bodyPr/>
            <a:lstStyle/>
            <a:p>
              <a:endParaRPr lang="et-EE"/>
            </a:p>
          </p:txBody>
        </p:sp>
        <p:sp>
          <p:nvSpPr>
            <p:cNvPr id="45065" name="Freeform 9"/>
            <p:cNvSpPr>
              <a:spLocks/>
            </p:cNvSpPr>
            <p:nvPr/>
          </p:nvSpPr>
          <p:spPr bwMode="auto">
            <a:xfrm>
              <a:off x="213" y="3136"/>
              <a:ext cx="33" cy="18"/>
            </a:xfrm>
            <a:custGeom>
              <a:avLst/>
              <a:gdLst/>
              <a:ahLst/>
              <a:cxnLst>
                <a:cxn ang="0">
                  <a:pos x="32" y="17"/>
                </a:cxn>
                <a:cxn ang="0">
                  <a:pos x="0" y="14"/>
                </a:cxn>
                <a:cxn ang="0">
                  <a:pos x="1" y="0"/>
                </a:cxn>
                <a:cxn ang="0">
                  <a:pos x="32" y="17"/>
                </a:cxn>
              </a:cxnLst>
              <a:rect l="0" t="0" r="r" b="b"/>
              <a:pathLst>
                <a:path w="33" h="18">
                  <a:moveTo>
                    <a:pt x="32" y="17"/>
                  </a:moveTo>
                  <a:lnTo>
                    <a:pt x="0" y="14"/>
                  </a:lnTo>
                  <a:lnTo>
                    <a:pt x="1" y="0"/>
                  </a:lnTo>
                  <a:lnTo>
                    <a:pt x="32" y="17"/>
                  </a:lnTo>
                </a:path>
              </a:pathLst>
            </a:custGeom>
            <a:solidFill>
              <a:srgbClr val="FFFFFF"/>
            </a:solidFill>
            <a:ln w="9525" cap="rnd">
              <a:noFill/>
              <a:round/>
              <a:headEnd/>
              <a:tailEnd/>
            </a:ln>
            <a:effectLst/>
          </p:spPr>
          <p:txBody>
            <a:bodyPr/>
            <a:lstStyle/>
            <a:p>
              <a:endParaRPr lang="et-EE"/>
            </a:p>
          </p:txBody>
        </p:sp>
        <p:sp>
          <p:nvSpPr>
            <p:cNvPr id="45066" name="Freeform 10"/>
            <p:cNvSpPr>
              <a:spLocks/>
            </p:cNvSpPr>
            <p:nvPr/>
          </p:nvSpPr>
          <p:spPr bwMode="auto">
            <a:xfrm>
              <a:off x="123" y="3059"/>
              <a:ext cx="26" cy="30"/>
            </a:xfrm>
            <a:custGeom>
              <a:avLst/>
              <a:gdLst/>
              <a:ahLst/>
              <a:cxnLst>
                <a:cxn ang="0">
                  <a:pos x="0" y="0"/>
                </a:cxn>
                <a:cxn ang="0">
                  <a:pos x="15" y="29"/>
                </a:cxn>
                <a:cxn ang="0">
                  <a:pos x="25" y="22"/>
                </a:cxn>
                <a:cxn ang="0">
                  <a:pos x="0" y="0"/>
                </a:cxn>
              </a:cxnLst>
              <a:rect l="0" t="0" r="r" b="b"/>
              <a:pathLst>
                <a:path w="26" h="30">
                  <a:moveTo>
                    <a:pt x="0" y="0"/>
                  </a:moveTo>
                  <a:lnTo>
                    <a:pt x="15" y="29"/>
                  </a:lnTo>
                  <a:lnTo>
                    <a:pt x="25" y="22"/>
                  </a:lnTo>
                  <a:lnTo>
                    <a:pt x="0" y="0"/>
                  </a:lnTo>
                </a:path>
              </a:pathLst>
            </a:custGeom>
            <a:solidFill>
              <a:srgbClr val="FFFFFF"/>
            </a:solidFill>
            <a:ln w="9525" cap="rnd">
              <a:noFill/>
              <a:round/>
              <a:headEnd/>
              <a:tailEnd/>
            </a:ln>
            <a:effectLst/>
          </p:spPr>
          <p:txBody>
            <a:bodyPr/>
            <a:lstStyle/>
            <a:p>
              <a:endParaRPr lang="et-EE"/>
            </a:p>
          </p:txBody>
        </p:sp>
        <p:sp>
          <p:nvSpPr>
            <p:cNvPr id="45067" name="Freeform 11"/>
            <p:cNvSpPr>
              <a:spLocks/>
            </p:cNvSpPr>
            <p:nvPr/>
          </p:nvSpPr>
          <p:spPr bwMode="auto">
            <a:xfrm>
              <a:off x="189" y="3061"/>
              <a:ext cx="28" cy="31"/>
            </a:xfrm>
            <a:custGeom>
              <a:avLst/>
              <a:gdLst/>
              <a:ahLst/>
              <a:cxnLst>
                <a:cxn ang="0">
                  <a:pos x="27" y="0"/>
                </a:cxn>
                <a:cxn ang="0">
                  <a:pos x="11" y="30"/>
                </a:cxn>
                <a:cxn ang="0">
                  <a:pos x="0" y="22"/>
                </a:cxn>
                <a:cxn ang="0">
                  <a:pos x="27" y="0"/>
                </a:cxn>
              </a:cxnLst>
              <a:rect l="0" t="0" r="r" b="b"/>
              <a:pathLst>
                <a:path w="28" h="31">
                  <a:moveTo>
                    <a:pt x="27" y="0"/>
                  </a:moveTo>
                  <a:lnTo>
                    <a:pt x="11" y="30"/>
                  </a:lnTo>
                  <a:lnTo>
                    <a:pt x="0" y="22"/>
                  </a:lnTo>
                  <a:lnTo>
                    <a:pt x="27" y="0"/>
                  </a:lnTo>
                </a:path>
              </a:pathLst>
            </a:custGeom>
            <a:solidFill>
              <a:srgbClr val="FFFFFF"/>
            </a:solidFill>
            <a:ln w="9525" cap="rnd">
              <a:noFill/>
              <a:round/>
              <a:headEnd/>
              <a:tailEnd/>
            </a:ln>
            <a:effectLst/>
          </p:spPr>
          <p:txBody>
            <a:bodyPr/>
            <a:lstStyle/>
            <a:p>
              <a:endParaRPr lang="et-EE"/>
            </a:p>
          </p:txBody>
        </p:sp>
        <p:sp>
          <p:nvSpPr>
            <p:cNvPr id="45068" name="Freeform 12"/>
            <p:cNvSpPr>
              <a:spLocks/>
            </p:cNvSpPr>
            <p:nvPr/>
          </p:nvSpPr>
          <p:spPr bwMode="auto">
            <a:xfrm>
              <a:off x="163" y="3051"/>
              <a:ext cx="18" cy="30"/>
            </a:xfrm>
            <a:custGeom>
              <a:avLst/>
              <a:gdLst/>
              <a:ahLst/>
              <a:cxnLst>
                <a:cxn ang="0">
                  <a:pos x="7" y="0"/>
                </a:cxn>
                <a:cxn ang="0">
                  <a:pos x="0" y="29"/>
                </a:cxn>
                <a:cxn ang="0">
                  <a:pos x="17" y="28"/>
                </a:cxn>
                <a:cxn ang="0">
                  <a:pos x="7" y="0"/>
                </a:cxn>
              </a:cxnLst>
              <a:rect l="0" t="0" r="r" b="b"/>
              <a:pathLst>
                <a:path w="18" h="30">
                  <a:moveTo>
                    <a:pt x="7" y="0"/>
                  </a:moveTo>
                  <a:lnTo>
                    <a:pt x="0" y="29"/>
                  </a:lnTo>
                  <a:lnTo>
                    <a:pt x="17" y="28"/>
                  </a:lnTo>
                  <a:lnTo>
                    <a:pt x="7" y="0"/>
                  </a:lnTo>
                </a:path>
              </a:pathLst>
            </a:custGeom>
            <a:solidFill>
              <a:srgbClr val="FFFFFF"/>
            </a:solidFill>
            <a:ln w="9525" cap="rnd">
              <a:noFill/>
              <a:round/>
              <a:headEnd/>
              <a:tailEnd/>
            </a:ln>
            <a:effectLst/>
          </p:spPr>
          <p:txBody>
            <a:bodyPr/>
            <a:lstStyle/>
            <a:p>
              <a:endParaRPr lang="et-EE"/>
            </a:p>
          </p:txBody>
        </p:sp>
        <p:sp>
          <p:nvSpPr>
            <p:cNvPr id="45069" name="Freeform 13"/>
            <p:cNvSpPr>
              <a:spLocks/>
            </p:cNvSpPr>
            <p:nvPr/>
          </p:nvSpPr>
          <p:spPr bwMode="auto">
            <a:xfrm>
              <a:off x="139" y="3095"/>
              <a:ext cx="66" cy="113"/>
            </a:xfrm>
            <a:custGeom>
              <a:avLst/>
              <a:gdLst/>
              <a:ahLst/>
              <a:cxnLst>
                <a:cxn ang="0">
                  <a:pos x="21" y="112"/>
                </a:cxn>
                <a:cxn ang="0">
                  <a:pos x="22" y="92"/>
                </a:cxn>
                <a:cxn ang="0">
                  <a:pos x="20" y="89"/>
                </a:cxn>
                <a:cxn ang="0">
                  <a:pos x="14" y="81"/>
                </a:cxn>
                <a:cxn ang="0">
                  <a:pos x="8" y="70"/>
                </a:cxn>
                <a:cxn ang="0">
                  <a:pos x="3" y="56"/>
                </a:cxn>
                <a:cxn ang="0">
                  <a:pos x="0" y="41"/>
                </a:cxn>
                <a:cxn ang="0">
                  <a:pos x="0" y="26"/>
                </a:cxn>
                <a:cxn ang="0">
                  <a:pos x="7" y="11"/>
                </a:cxn>
                <a:cxn ang="0">
                  <a:pos x="22" y="0"/>
                </a:cxn>
                <a:cxn ang="0">
                  <a:pos x="41" y="0"/>
                </a:cxn>
                <a:cxn ang="0">
                  <a:pos x="44" y="0"/>
                </a:cxn>
                <a:cxn ang="0">
                  <a:pos x="49" y="4"/>
                </a:cxn>
                <a:cxn ang="0">
                  <a:pos x="55" y="10"/>
                </a:cxn>
                <a:cxn ang="0">
                  <a:pos x="61" y="19"/>
                </a:cxn>
                <a:cxn ang="0">
                  <a:pos x="65" y="31"/>
                </a:cxn>
                <a:cxn ang="0">
                  <a:pos x="64" y="47"/>
                </a:cxn>
                <a:cxn ang="0">
                  <a:pos x="57" y="66"/>
                </a:cxn>
                <a:cxn ang="0">
                  <a:pos x="41" y="89"/>
                </a:cxn>
                <a:cxn ang="0">
                  <a:pos x="41" y="112"/>
                </a:cxn>
                <a:cxn ang="0">
                  <a:pos x="21" y="112"/>
                </a:cxn>
              </a:cxnLst>
              <a:rect l="0" t="0" r="r" b="b"/>
              <a:pathLst>
                <a:path w="66" h="113">
                  <a:moveTo>
                    <a:pt x="21" y="112"/>
                  </a:moveTo>
                  <a:lnTo>
                    <a:pt x="22" y="92"/>
                  </a:lnTo>
                  <a:lnTo>
                    <a:pt x="20" y="89"/>
                  </a:lnTo>
                  <a:lnTo>
                    <a:pt x="14" y="81"/>
                  </a:lnTo>
                  <a:lnTo>
                    <a:pt x="8" y="70"/>
                  </a:lnTo>
                  <a:lnTo>
                    <a:pt x="3" y="56"/>
                  </a:lnTo>
                  <a:lnTo>
                    <a:pt x="0" y="41"/>
                  </a:lnTo>
                  <a:lnTo>
                    <a:pt x="0" y="26"/>
                  </a:lnTo>
                  <a:lnTo>
                    <a:pt x="7" y="11"/>
                  </a:lnTo>
                  <a:lnTo>
                    <a:pt x="22" y="0"/>
                  </a:lnTo>
                  <a:lnTo>
                    <a:pt x="41" y="0"/>
                  </a:lnTo>
                  <a:lnTo>
                    <a:pt x="44" y="0"/>
                  </a:lnTo>
                  <a:lnTo>
                    <a:pt x="49" y="4"/>
                  </a:lnTo>
                  <a:lnTo>
                    <a:pt x="55" y="10"/>
                  </a:lnTo>
                  <a:lnTo>
                    <a:pt x="61" y="19"/>
                  </a:lnTo>
                  <a:lnTo>
                    <a:pt x="65" y="31"/>
                  </a:lnTo>
                  <a:lnTo>
                    <a:pt x="64" y="47"/>
                  </a:lnTo>
                  <a:lnTo>
                    <a:pt x="57" y="66"/>
                  </a:lnTo>
                  <a:lnTo>
                    <a:pt x="41" y="89"/>
                  </a:lnTo>
                  <a:lnTo>
                    <a:pt x="41" y="112"/>
                  </a:lnTo>
                  <a:lnTo>
                    <a:pt x="21" y="112"/>
                  </a:lnTo>
                </a:path>
              </a:pathLst>
            </a:custGeom>
            <a:solidFill>
              <a:srgbClr val="FFFFFF"/>
            </a:solidFill>
            <a:ln w="9525" cap="rnd">
              <a:noFill/>
              <a:round/>
              <a:headEnd/>
              <a:tailEnd/>
            </a:ln>
            <a:effectLst/>
          </p:spPr>
          <p:txBody>
            <a:bodyPr/>
            <a:lstStyle/>
            <a:p>
              <a:endParaRPr lang="et-EE"/>
            </a:p>
          </p:txBody>
        </p:sp>
        <p:sp>
          <p:nvSpPr>
            <p:cNvPr id="45070" name="Freeform 14"/>
            <p:cNvSpPr>
              <a:spLocks/>
            </p:cNvSpPr>
            <p:nvPr/>
          </p:nvSpPr>
          <p:spPr bwMode="auto">
            <a:xfrm>
              <a:off x="163" y="3117"/>
              <a:ext cx="18" cy="85"/>
            </a:xfrm>
            <a:custGeom>
              <a:avLst/>
              <a:gdLst/>
              <a:ahLst/>
              <a:cxnLst>
                <a:cxn ang="0">
                  <a:pos x="4" y="0"/>
                </a:cxn>
                <a:cxn ang="0">
                  <a:pos x="7" y="5"/>
                </a:cxn>
                <a:cxn ang="0">
                  <a:pos x="2" y="6"/>
                </a:cxn>
                <a:cxn ang="0">
                  <a:pos x="2" y="76"/>
                </a:cxn>
                <a:cxn ang="0">
                  <a:pos x="0" y="77"/>
                </a:cxn>
                <a:cxn ang="0">
                  <a:pos x="0" y="84"/>
                </a:cxn>
                <a:cxn ang="0">
                  <a:pos x="2" y="84"/>
                </a:cxn>
                <a:cxn ang="0">
                  <a:pos x="4" y="84"/>
                </a:cxn>
                <a:cxn ang="0">
                  <a:pos x="7" y="84"/>
                </a:cxn>
                <a:cxn ang="0">
                  <a:pos x="9" y="83"/>
                </a:cxn>
                <a:cxn ang="0">
                  <a:pos x="14" y="83"/>
                </a:cxn>
                <a:cxn ang="0">
                  <a:pos x="17" y="82"/>
                </a:cxn>
                <a:cxn ang="0">
                  <a:pos x="17" y="80"/>
                </a:cxn>
                <a:cxn ang="0">
                  <a:pos x="17" y="77"/>
                </a:cxn>
                <a:cxn ang="0">
                  <a:pos x="17" y="46"/>
                </a:cxn>
                <a:cxn ang="0">
                  <a:pos x="14" y="45"/>
                </a:cxn>
                <a:cxn ang="0">
                  <a:pos x="14" y="38"/>
                </a:cxn>
                <a:cxn ang="0">
                  <a:pos x="14" y="4"/>
                </a:cxn>
                <a:cxn ang="0">
                  <a:pos x="4" y="0"/>
                </a:cxn>
              </a:cxnLst>
              <a:rect l="0" t="0" r="r" b="b"/>
              <a:pathLst>
                <a:path w="18" h="85">
                  <a:moveTo>
                    <a:pt x="4" y="0"/>
                  </a:moveTo>
                  <a:lnTo>
                    <a:pt x="7" y="5"/>
                  </a:lnTo>
                  <a:lnTo>
                    <a:pt x="2" y="6"/>
                  </a:lnTo>
                  <a:lnTo>
                    <a:pt x="2" y="76"/>
                  </a:lnTo>
                  <a:lnTo>
                    <a:pt x="0" y="77"/>
                  </a:lnTo>
                  <a:lnTo>
                    <a:pt x="0" y="84"/>
                  </a:lnTo>
                  <a:lnTo>
                    <a:pt x="2" y="84"/>
                  </a:lnTo>
                  <a:lnTo>
                    <a:pt x="4" y="84"/>
                  </a:lnTo>
                  <a:lnTo>
                    <a:pt x="7" y="84"/>
                  </a:lnTo>
                  <a:lnTo>
                    <a:pt x="9" y="83"/>
                  </a:lnTo>
                  <a:lnTo>
                    <a:pt x="14" y="83"/>
                  </a:lnTo>
                  <a:lnTo>
                    <a:pt x="17" y="82"/>
                  </a:lnTo>
                  <a:lnTo>
                    <a:pt x="17" y="80"/>
                  </a:lnTo>
                  <a:lnTo>
                    <a:pt x="17" y="77"/>
                  </a:lnTo>
                  <a:lnTo>
                    <a:pt x="17" y="46"/>
                  </a:lnTo>
                  <a:lnTo>
                    <a:pt x="14" y="45"/>
                  </a:lnTo>
                  <a:lnTo>
                    <a:pt x="14" y="38"/>
                  </a:lnTo>
                  <a:lnTo>
                    <a:pt x="14" y="4"/>
                  </a:lnTo>
                  <a:lnTo>
                    <a:pt x="4" y="0"/>
                  </a:lnTo>
                </a:path>
              </a:pathLst>
            </a:custGeom>
            <a:solidFill>
              <a:srgbClr val="000000"/>
            </a:solidFill>
            <a:ln w="9525" cap="rnd">
              <a:noFill/>
              <a:round/>
              <a:headEnd/>
              <a:tailEnd/>
            </a:ln>
            <a:effectLst/>
          </p:spPr>
          <p:txBody>
            <a:bodyPr/>
            <a:lstStyle/>
            <a:p>
              <a:endParaRPr lang="et-EE"/>
            </a:p>
          </p:txBody>
        </p:sp>
      </p:gr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a:ln cap="flat"/>
        </p:spPr>
      </p:sp>
      <p:sp>
        <p:nvSpPr>
          <p:cNvPr id="47107" name="Rectangle 3"/>
          <p:cNvSpPr>
            <a:spLocks noGrp="1" noChangeArrowheads="1"/>
          </p:cNvSpPr>
          <p:nvPr>
            <p:ph type="body" idx="1"/>
          </p:nvPr>
        </p:nvSpPr>
        <p:spPr>
          <a:noFill/>
          <a:ln/>
        </p:spPr>
        <p:txBody>
          <a:bodyPr/>
          <a:lstStyle/>
          <a:p>
            <a:pPr lvl="1"/>
            <a:r>
              <a:rPr lang="en-GB"/>
              <a:t>You create a procedure to store a series of actions for later execution. A procedure can contain zero or more parameters that can be transferred to and from the calling environment, but does not have to return a value.</a:t>
            </a:r>
          </a:p>
          <a:p>
            <a:pPr lvl="1"/>
            <a:r>
              <a:rPr lang="en-GB"/>
              <a:t>You create a function when you want to compute a value, which must be returned to the calling environment. A function can contain zero or more parameters that are transferred from the calling environment. As functions should only return a single value, you should not declare OUT and IN OUT parameters for a function.</a:t>
            </a:r>
          </a:p>
          <a:p>
            <a:endParaRPr lang="en-GB" b="0">
              <a:solidFill>
                <a:srgbClr val="000000"/>
              </a:solidFill>
              <a:latin typeface="Times New Roman" pitchFamily="18" charset="0"/>
            </a:endParaRPr>
          </a:p>
          <a:p>
            <a:endParaRPr lang="en-GB" b="0">
              <a:solidFill>
                <a:srgbClr val="000000"/>
              </a:solidFill>
              <a:latin typeface="Times New Roman" pitchFamily="18" charset="0"/>
            </a:endParaRPr>
          </a:p>
          <a:p>
            <a:endParaRPr lang="en-GB" b="0">
              <a:solidFill>
                <a:srgbClr val="000000"/>
              </a:solidFill>
              <a:latin typeface="Times New Roman" pitchFamily="18" charset="0"/>
            </a:endParaRPr>
          </a:p>
          <a:p>
            <a:endParaRPr lang="en-GB" b="0">
              <a:solidFill>
                <a:srgbClr val="000000"/>
              </a:solidFill>
              <a:latin typeface="Times New Roman" pitchFamily="18" charset="0"/>
            </a:endParaRPr>
          </a:p>
          <a:p>
            <a:endParaRPr lang="en-GB" b="0">
              <a:solidFill>
                <a:srgbClr val="000000"/>
              </a:solidFill>
              <a:latin typeface="Times New Roman" pitchFamily="18" charset="0"/>
            </a:endParaRPr>
          </a:p>
          <a:p>
            <a:endParaRPr lang="en-GB" b="0">
              <a:solidFill>
                <a:srgbClr val="000000"/>
              </a:solidFill>
              <a:latin typeface="Times New Roman" pitchFamily="18" charset="0"/>
            </a:endParaRPr>
          </a:p>
          <a:p>
            <a:endParaRPr lang="en-GB" b="0">
              <a:solidFill>
                <a:srgbClr val="000000"/>
              </a:solidFill>
              <a:latin typeface="Times New Roman" pitchFamily="18" charset="0"/>
            </a:endParaRPr>
          </a:p>
          <a:p>
            <a:endParaRPr lang="en-GB" b="0">
              <a:solidFill>
                <a:srgbClr val="000000"/>
              </a:solidFill>
              <a:latin typeface="Times New Roman" pitchFamily="18" charset="0"/>
            </a:endParaRPr>
          </a:p>
          <a:p>
            <a:r>
              <a:rPr lang="en-GB">
                <a:solidFill>
                  <a:schemeClr val="accent2"/>
                </a:solidFill>
              </a:rPr>
              <a:t>Class Management Note</a:t>
            </a:r>
          </a:p>
          <a:p>
            <a:pPr lvl="1"/>
            <a:r>
              <a:rPr lang="en-GB">
                <a:solidFill>
                  <a:schemeClr val="accent2"/>
                </a:solidFill>
              </a:rPr>
              <a:t>The PL/SQL compiler does not return compilation errors for functions with OUT or IN OUT arguments, but emphasize to the students that functions should not contain these types of arguments.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ln cap="flat"/>
        </p:spPr>
      </p:sp>
      <p:sp>
        <p:nvSpPr>
          <p:cNvPr id="49155" name="Rectangle 3"/>
          <p:cNvSpPr>
            <a:spLocks noGrp="1" noChangeArrowheads="1"/>
          </p:cNvSpPr>
          <p:nvPr>
            <p:ph type="body" idx="1"/>
          </p:nvPr>
        </p:nvSpPr>
        <p:spPr>
          <a:noFill/>
          <a:ln/>
        </p:spPr>
        <p:txBody>
          <a:bodyPr/>
          <a:lstStyle/>
          <a:p>
            <a:pPr lvl="1"/>
            <a:r>
              <a:rPr lang="en-GB"/>
              <a:t>A procedure containing one OUT parameter can be rewritten as a function containing a RETURN statement.</a:t>
            </a:r>
          </a:p>
        </p:txBody>
      </p:sp>
      <p:grpSp>
        <p:nvGrpSpPr>
          <p:cNvPr id="49167" name="Group 15"/>
          <p:cNvGrpSpPr>
            <a:grpSpLocks/>
          </p:cNvGrpSpPr>
          <p:nvPr/>
        </p:nvGrpSpPr>
        <p:grpSpPr bwMode="auto">
          <a:xfrm>
            <a:off x="134938" y="5173663"/>
            <a:ext cx="274637" cy="320675"/>
            <a:chOff x="87" y="3035"/>
            <a:chExt cx="177" cy="188"/>
          </a:xfrm>
        </p:grpSpPr>
        <p:sp>
          <p:nvSpPr>
            <p:cNvPr id="49156" name="Freeform 4"/>
            <p:cNvSpPr>
              <a:spLocks/>
            </p:cNvSpPr>
            <p:nvPr/>
          </p:nvSpPr>
          <p:spPr bwMode="auto">
            <a:xfrm>
              <a:off x="87" y="3035"/>
              <a:ext cx="177" cy="181"/>
            </a:xfrm>
            <a:custGeom>
              <a:avLst/>
              <a:gdLst/>
              <a:ahLst/>
              <a:cxnLst>
                <a:cxn ang="0">
                  <a:pos x="176" y="180"/>
                </a:cxn>
                <a:cxn ang="0">
                  <a:pos x="176" y="0"/>
                </a:cxn>
                <a:cxn ang="0">
                  <a:pos x="0" y="0"/>
                </a:cxn>
                <a:cxn ang="0">
                  <a:pos x="0" y="180"/>
                </a:cxn>
                <a:cxn ang="0">
                  <a:pos x="176" y="180"/>
                </a:cxn>
              </a:cxnLst>
              <a:rect l="0" t="0" r="r" b="b"/>
              <a:pathLst>
                <a:path w="177" h="181">
                  <a:moveTo>
                    <a:pt x="176" y="180"/>
                  </a:moveTo>
                  <a:lnTo>
                    <a:pt x="176" y="0"/>
                  </a:lnTo>
                  <a:lnTo>
                    <a:pt x="0" y="0"/>
                  </a:lnTo>
                  <a:lnTo>
                    <a:pt x="0" y="180"/>
                  </a:lnTo>
                  <a:lnTo>
                    <a:pt x="176" y="180"/>
                  </a:lnTo>
                </a:path>
              </a:pathLst>
            </a:custGeom>
            <a:solidFill>
              <a:srgbClr val="000000"/>
            </a:solidFill>
            <a:ln w="9525" cap="rnd">
              <a:noFill/>
              <a:round/>
              <a:headEnd/>
              <a:tailEnd/>
            </a:ln>
            <a:effectLst/>
          </p:spPr>
          <p:txBody>
            <a:bodyPr/>
            <a:lstStyle/>
            <a:p>
              <a:endParaRPr lang="et-EE"/>
            </a:p>
          </p:txBody>
        </p:sp>
        <p:sp>
          <p:nvSpPr>
            <p:cNvPr id="49157" name="Freeform 5"/>
            <p:cNvSpPr>
              <a:spLocks/>
            </p:cNvSpPr>
            <p:nvPr/>
          </p:nvSpPr>
          <p:spPr bwMode="auto">
            <a:xfrm>
              <a:off x="166" y="3206"/>
              <a:ext cx="26" cy="17"/>
            </a:xfrm>
            <a:custGeom>
              <a:avLst/>
              <a:gdLst/>
              <a:ahLst/>
              <a:cxnLst>
                <a:cxn ang="0">
                  <a:pos x="25" y="16"/>
                </a:cxn>
                <a:cxn ang="0">
                  <a:pos x="25" y="0"/>
                </a:cxn>
                <a:cxn ang="0">
                  <a:pos x="0" y="0"/>
                </a:cxn>
                <a:cxn ang="0">
                  <a:pos x="0" y="16"/>
                </a:cxn>
                <a:cxn ang="0">
                  <a:pos x="25" y="16"/>
                </a:cxn>
              </a:cxnLst>
              <a:rect l="0" t="0" r="r" b="b"/>
              <a:pathLst>
                <a:path w="26" h="17">
                  <a:moveTo>
                    <a:pt x="25" y="16"/>
                  </a:moveTo>
                  <a:lnTo>
                    <a:pt x="25" y="0"/>
                  </a:lnTo>
                  <a:lnTo>
                    <a:pt x="0" y="0"/>
                  </a:lnTo>
                  <a:lnTo>
                    <a:pt x="0" y="16"/>
                  </a:lnTo>
                  <a:lnTo>
                    <a:pt x="25" y="16"/>
                  </a:lnTo>
                </a:path>
              </a:pathLst>
            </a:custGeom>
            <a:solidFill>
              <a:srgbClr val="FFFFFF"/>
            </a:solidFill>
            <a:ln w="9525" cap="rnd">
              <a:noFill/>
              <a:round/>
              <a:headEnd/>
              <a:tailEnd/>
            </a:ln>
            <a:effectLst/>
          </p:spPr>
          <p:txBody>
            <a:bodyPr/>
            <a:lstStyle/>
            <a:p>
              <a:endParaRPr lang="et-EE"/>
            </a:p>
          </p:txBody>
        </p:sp>
        <p:sp>
          <p:nvSpPr>
            <p:cNvPr id="49158" name="Freeform 6"/>
            <p:cNvSpPr>
              <a:spLocks/>
            </p:cNvSpPr>
            <p:nvPr/>
          </p:nvSpPr>
          <p:spPr bwMode="auto">
            <a:xfrm>
              <a:off x="109" y="3086"/>
              <a:ext cx="32" cy="21"/>
            </a:xfrm>
            <a:custGeom>
              <a:avLst/>
              <a:gdLst/>
              <a:ahLst/>
              <a:cxnLst>
                <a:cxn ang="0">
                  <a:pos x="0" y="0"/>
                </a:cxn>
                <a:cxn ang="0">
                  <a:pos x="25" y="20"/>
                </a:cxn>
                <a:cxn ang="0">
                  <a:pos x="31" y="9"/>
                </a:cxn>
                <a:cxn ang="0">
                  <a:pos x="0" y="0"/>
                </a:cxn>
              </a:cxnLst>
              <a:rect l="0" t="0" r="r" b="b"/>
              <a:pathLst>
                <a:path w="32" h="21">
                  <a:moveTo>
                    <a:pt x="0" y="0"/>
                  </a:moveTo>
                  <a:lnTo>
                    <a:pt x="25" y="20"/>
                  </a:lnTo>
                  <a:lnTo>
                    <a:pt x="31" y="9"/>
                  </a:lnTo>
                  <a:lnTo>
                    <a:pt x="0" y="0"/>
                  </a:lnTo>
                </a:path>
              </a:pathLst>
            </a:custGeom>
            <a:solidFill>
              <a:srgbClr val="FFFFFF"/>
            </a:solidFill>
            <a:ln w="9525" cap="rnd">
              <a:noFill/>
              <a:round/>
              <a:headEnd/>
              <a:tailEnd/>
            </a:ln>
            <a:effectLst/>
          </p:spPr>
          <p:txBody>
            <a:bodyPr/>
            <a:lstStyle/>
            <a:p>
              <a:endParaRPr lang="et-EE"/>
            </a:p>
          </p:txBody>
        </p:sp>
        <p:sp>
          <p:nvSpPr>
            <p:cNvPr id="49159" name="Freeform 7"/>
            <p:cNvSpPr>
              <a:spLocks/>
            </p:cNvSpPr>
            <p:nvPr/>
          </p:nvSpPr>
          <p:spPr bwMode="auto">
            <a:xfrm>
              <a:off x="218" y="3087"/>
              <a:ext cx="33" cy="20"/>
            </a:xfrm>
            <a:custGeom>
              <a:avLst/>
              <a:gdLst/>
              <a:ahLst/>
              <a:cxnLst>
                <a:cxn ang="0">
                  <a:pos x="32" y="0"/>
                </a:cxn>
                <a:cxn ang="0">
                  <a:pos x="5" y="19"/>
                </a:cxn>
                <a:cxn ang="0">
                  <a:pos x="0" y="9"/>
                </a:cxn>
                <a:cxn ang="0">
                  <a:pos x="32" y="0"/>
                </a:cxn>
              </a:cxnLst>
              <a:rect l="0" t="0" r="r" b="b"/>
              <a:pathLst>
                <a:path w="33" h="20">
                  <a:moveTo>
                    <a:pt x="32" y="0"/>
                  </a:moveTo>
                  <a:lnTo>
                    <a:pt x="5" y="19"/>
                  </a:lnTo>
                  <a:lnTo>
                    <a:pt x="0" y="9"/>
                  </a:lnTo>
                  <a:lnTo>
                    <a:pt x="32" y="0"/>
                  </a:lnTo>
                </a:path>
              </a:pathLst>
            </a:custGeom>
            <a:solidFill>
              <a:srgbClr val="FFFFFF"/>
            </a:solidFill>
            <a:ln w="9525" cap="rnd">
              <a:noFill/>
              <a:round/>
              <a:headEnd/>
              <a:tailEnd/>
            </a:ln>
            <a:effectLst/>
          </p:spPr>
          <p:txBody>
            <a:bodyPr/>
            <a:lstStyle/>
            <a:p>
              <a:endParaRPr lang="et-EE"/>
            </a:p>
          </p:txBody>
        </p:sp>
        <p:sp>
          <p:nvSpPr>
            <p:cNvPr id="49160" name="Freeform 8"/>
            <p:cNvSpPr>
              <a:spLocks/>
            </p:cNvSpPr>
            <p:nvPr/>
          </p:nvSpPr>
          <p:spPr bwMode="auto">
            <a:xfrm>
              <a:off x="106" y="3126"/>
              <a:ext cx="33" cy="17"/>
            </a:xfrm>
            <a:custGeom>
              <a:avLst/>
              <a:gdLst/>
              <a:ahLst/>
              <a:cxnLst>
                <a:cxn ang="0">
                  <a:pos x="0" y="16"/>
                </a:cxn>
                <a:cxn ang="0">
                  <a:pos x="32" y="12"/>
                </a:cxn>
                <a:cxn ang="0">
                  <a:pos x="30" y="0"/>
                </a:cxn>
                <a:cxn ang="0">
                  <a:pos x="0" y="16"/>
                </a:cxn>
              </a:cxnLst>
              <a:rect l="0" t="0" r="r" b="b"/>
              <a:pathLst>
                <a:path w="33" h="17">
                  <a:moveTo>
                    <a:pt x="0" y="16"/>
                  </a:moveTo>
                  <a:lnTo>
                    <a:pt x="32" y="12"/>
                  </a:lnTo>
                  <a:lnTo>
                    <a:pt x="30" y="0"/>
                  </a:lnTo>
                  <a:lnTo>
                    <a:pt x="0" y="16"/>
                  </a:lnTo>
                </a:path>
              </a:pathLst>
            </a:custGeom>
            <a:solidFill>
              <a:srgbClr val="FFFFFF"/>
            </a:solidFill>
            <a:ln w="9525" cap="rnd">
              <a:noFill/>
              <a:round/>
              <a:headEnd/>
              <a:tailEnd/>
            </a:ln>
            <a:effectLst/>
          </p:spPr>
          <p:txBody>
            <a:bodyPr/>
            <a:lstStyle/>
            <a:p>
              <a:endParaRPr lang="et-EE"/>
            </a:p>
          </p:txBody>
        </p:sp>
        <p:sp>
          <p:nvSpPr>
            <p:cNvPr id="49161" name="Freeform 9"/>
            <p:cNvSpPr>
              <a:spLocks/>
            </p:cNvSpPr>
            <p:nvPr/>
          </p:nvSpPr>
          <p:spPr bwMode="auto">
            <a:xfrm>
              <a:off x="221" y="3127"/>
              <a:ext cx="33" cy="17"/>
            </a:xfrm>
            <a:custGeom>
              <a:avLst/>
              <a:gdLst/>
              <a:ahLst/>
              <a:cxnLst>
                <a:cxn ang="0">
                  <a:pos x="32" y="16"/>
                </a:cxn>
                <a:cxn ang="0">
                  <a:pos x="0" y="13"/>
                </a:cxn>
                <a:cxn ang="0">
                  <a:pos x="1" y="0"/>
                </a:cxn>
                <a:cxn ang="0">
                  <a:pos x="32" y="16"/>
                </a:cxn>
              </a:cxnLst>
              <a:rect l="0" t="0" r="r" b="b"/>
              <a:pathLst>
                <a:path w="33" h="17">
                  <a:moveTo>
                    <a:pt x="32" y="16"/>
                  </a:moveTo>
                  <a:lnTo>
                    <a:pt x="0" y="13"/>
                  </a:lnTo>
                  <a:lnTo>
                    <a:pt x="1" y="0"/>
                  </a:lnTo>
                  <a:lnTo>
                    <a:pt x="32" y="16"/>
                  </a:lnTo>
                </a:path>
              </a:pathLst>
            </a:custGeom>
            <a:solidFill>
              <a:srgbClr val="FFFFFF"/>
            </a:solidFill>
            <a:ln w="9525" cap="rnd">
              <a:noFill/>
              <a:round/>
              <a:headEnd/>
              <a:tailEnd/>
            </a:ln>
            <a:effectLst/>
          </p:spPr>
          <p:txBody>
            <a:bodyPr/>
            <a:lstStyle/>
            <a:p>
              <a:endParaRPr lang="et-EE"/>
            </a:p>
          </p:txBody>
        </p:sp>
        <p:sp>
          <p:nvSpPr>
            <p:cNvPr id="49162" name="Freeform 10"/>
            <p:cNvSpPr>
              <a:spLocks/>
            </p:cNvSpPr>
            <p:nvPr/>
          </p:nvSpPr>
          <p:spPr bwMode="auto">
            <a:xfrm>
              <a:off x="131" y="3049"/>
              <a:ext cx="26" cy="31"/>
            </a:xfrm>
            <a:custGeom>
              <a:avLst/>
              <a:gdLst/>
              <a:ahLst/>
              <a:cxnLst>
                <a:cxn ang="0">
                  <a:pos x="0" y="0"/>
                </a:cxn>
                <a:cxn ang="0">
                  <a:pos x="15" y="30"/>
                </a:cxn>
                <a:cxn ang="0">
                  <a:pos x="25" y="23"/>
                </a:cxn>
                <a:cxn ang="0">
                  <a:pos x="0" y="0"/>
                </a:cxn>
              </a:cxnLst>
              <a:rect l="0" t="0" r="r" b="b"/>
              <a:pathLst>
                <a:path w="26" h="31">
                  <a:moveTo>
                    <a:pt x="0" y="0"/>
                  </a:moveTo>
                  <a:lnTo>
                    <a:pt x="15" y="30"/>
                  </a:lnTo>
                  <a:lnTo>
                    <a:pt x="25" y="23"/>
                  </a:lnTo>
                  <a:lnTo>
                    <a:pt x="0" y="0"/>
                  </a:lnTo>
                </a:path>
              </a:pathLst>
            </a:custGeom>
            <a:solidFill>
              <a:srgbClr val="FFFFFF"/>
            </a:solidFill>
            <a:ln w="9525" cap="rnd">
              <a:noFill/>
              <a:round/>
              <a:headEnd/>
              <a:tailEnd/>
            </a:ln>
            <a:effectLst/>
          </p:spPr>
          <p:txBody>
            <a:bodyPr/>
            <a:lstStyle/>
            <a:p>
              <a:endParaRPr lang="et-EE"/>
            </a:p>
          </p:txBody>
        </p:sp>
        <p:sp>
          <p:nvSpPr>
            <p:cNvPr id="49163" name="Freeform 11"/>
            <p:cNvSpPr>
              <a:spLocks/>
            </p:cNvSpPr>
            <p:nvPr/>
          </p:nvSpPr>
          <p:spPr bwMode="auto">
            <a:xfrm>
              <a:off x="197" y="3051"/>
              <a:ext cx="28" cy="32"/>
            </a:xfrm>
            <a:custGeom>
              <a:avLst/>
              <a:gdLst/>
              <a:ahLst/>
              <a:cxnLst>
                <a:cxn ang="0">
                  <a:pos x="27" y="0"/>
                </a:cxn>
                <a:cxn ang="0">
                  <a:pos x="11" y="31"/>
                </a:cxn>
                <a:cxn ang="0">
                  <a:pos x="0" y="23"/>
                </a:cxn>
                <a:cxn ang="0">
                  <a:pos x="27" y="0"/>
                </a:cxn>
              </a:cxnLst>
              <a:rect l="0" t="0" r="r" b="b"/>
              <a:pathLst>
                <a:path w="28" h="32">
                  <a:moveTo>
                    <a:pt x="27" y="0"/>
                  </a:moveTo>
                  <a:lnTo>
                    <a:pt x="11" y="31"/>
                  </a:lnTo>
                  <a:lnTo>
                    <a:pt x="0" y="23"/>
                  </a:lnTo>
                  <a:lnTo>
                    <a:pt x="27" y="0"/>
                  </a:lnTo>
                </a:path>
              </a:pathLst>
            </a:custGeom>
            <a:solidFill>
              <a:srgbClr val="FFFFFF"/>
            </a:solidFill>
            <a:ln w="9525" cap="rnd">
              <a:noFill/>
              <a:round/>
              <a:headEnd/>
              <a:tailEnd/>
            </a:ln>
            <a:effectLst/>
          </p:spPr>
          <p:txBody>
            <a:bodyPr/>
            <a:lstStyle/>
            <a:p>
              <a:endParaRPr lang="et-EE"/>
            </a:p>
          </p:txBody>
        </p:sp>
        <p:sp>
          <p:nvSpPr>
            <p:cNvPr id="49164" name="Freeform 12"/>
            <p:cNvSpPr>
              <a:spLocks/>
            </p:cNvSpPr>
            <p:nvPr/>
          </p:nvSpPr>
          <p:spPr bwMode="auto">
            <a:xfrm>
              <a:off x="171" y="3041"/>
              <a:ext cx="18" cy="31"/>
            </a:xfrm>
            <a:custGeom>
              <a:avLst/>
              <a:gdLst/>
              <a:ahLst/>
              <a:cxnLst>
                <a:cxn ang="0">
                  <a:pos x="7" y="0"/>
                </a:cxn>
                <a:cxn ang="0">
                  <a:pos x="0" y="30"/>
                </a:cxn>
                <a:cxn ang="0">
                  <a:pos x="17" y="29"/>
                </a:cxn>
                <a:cxn ang="0">
                  <a:pos x="7" y="0"/>
                </a:cxn>
              </a:cxnLst>
              <a:rect l="0" t="0" r="r" b="b"/>
              <a:pathLst>
                <a:path w="18" h="31">
                  <a:moveTo>
                    <a:pt x="7" y="0"/>
                  </a:moveTo>
                  <a:lnTo>
                    <a:pt x="0" y="30"/>
                  </a:lnTo>
                  <a:lnTo>
                    <a:pt x="17" y="29"/>
                  </a:lnTo>
                  <a:lnTo>
                    <a:pt x="7" y="0"/>
                  </a:lnTo>
                </a:path>
              </a:pathLst>
            </a:custGeom>
            <a:solidFill>
              <a:srgbClr val="FFFFFF"/>
            </a:solidFill>
            <a:ln w="9525" cap="rnd">
              <a:noFill/>
              <a:round/>
              <a:headEnd/>
              <a:tailEnd/>
            </a:ln>
            <a:effectLst/>
          </p:spPr>
          <p:txBody>
            <a:bodyPr/>
            <a:lstStyle/>
            <a:p>
              <a:endParaRPr lang="et-EE"/>
            </a:p>
          </p:txBody>
        </p:sp>
        <p:sp>
          <p:nvSpPr>
            <p:cNvPr id="49165" name="Freeform 13"/>
            <p:cNvSpPr>
              <a:spLocks/>
            </p:cNvSpPr>
            <p:nvPr/>
          </p:nvSpPr>
          <p:spPr bwMode="auto">
            <a:xfrm>
              <a:off x="147" y="3085"/>
              <a:ext cx="66" cy="114"/>
            </a:xfrm>
            <a:custGeom>
              <a:avLst/>
              <a:gdLst/>
              <a:ahLst/>
              <a:cxnLst>
                <a:cxn ang="0">
                  <a:pos x="21" y="113"/>
                </a:cxn>
                <a:cxn ang="0">
                  <a:pos x="22" y="93"/>
                </a:cxn>
                <a:cxn ang="0">
                  <a:pos x="20" y="90"/>
                </a:cxn>
                <a:cxn ang="0">
                  <a:pos x="14" y="82"/>
                </a:cxn>
                <a:cxn ang="0">
                  <a:pos x="8" y="71"/>
                </a:cxn>
                <a:cxn ang="0">
                  <a:pos x="3" y="57"/>
                </a:cxn>
                <a:cxn ang="0">
                  <a:pos x="0" y="41"/>
                </a:cxn>
                <a:cxn ang="0">
                  <a:pos x="0" y="26"/>
                </a:cxn>
                <a:cxn ang="0">
                  <a:pos x="7" y="11"/>
                </a:cxn>
                <a:cxn ang="0">
                  <a:pos x="22" y="0"/>
                </a:cxn>
                <a:cxn ang="0">
                  <a:pos x="41" y="0"/>
                </a:cxn>
                <a:cxn ang="0">
                  <a:pos x="44" y="0"/>
                </a:cxn>
                <a:cxn ang="0">
                  <a:pos x="49" y="4"/>
                </a:cxn>
                <a:cxn ang="0">
                  <a:pos x="55" y="10"/>
                </a:cxn>
                <a:cxn ang="0">
                  <a:pos x="61" y="19"/>
                </a:cxn>
                <a:cxn ang="0">
                  <a:pos x="65" y="31"/>
                </a:cxn>
                <a:cxn ang="0">
                  <a:pos x="64" y="47"/>
                </a:cxn>
                <a:cxn ang="0">
                  <a:pos x="57" y="67"/>
                </a:cxn>
                <a:cxn ang="0">
                  <a:pos x="41" y="90"/>
                </a:cxn>
                <a:cxn ang="0">
                  <a:pos x="41" y="113"/>
                </a:cxn>
                <a:cxn ang="0">
                  <a:pos x="21" y="113"/>
                </a:cxn>
              </a:cxnLst>
              <a:rect l="0" t="0" r="r" b="b"/>
              <a:pathLst>
                <a:path w="66" h="114">
                  <a:moveTo>
                    <a:pt x="21" y="113"/>
                  </a:moveTo>
                  <a:lnTo>
                    <a:pt x="22" y="93"/>
                  </a:lnTo>
                  <a:lnTo>
                    <a:pt x="20" y="90"/>
                  </a:lnTo>
                  <a:lnTo>
                    <a:pt x="14" y="82"/>
                  </a:lnTo>
                  <a:lnTo>
                    <a:pt x="8" y="71"/>
                  </a:lnTo>
                  <a:lnTo>
                    <a:pt x="3" y="57"/>
                  </a:lnTo>
                  <a:lnTo>
                    <a:pt x="0" y="41"/>
                  </a:lnTo>
                  <a:lnTo>
                    <a:pt x="0" y="26"/>
                  </a:lnTo>
                  <a:lnTo>
                    <a:pt x="7" y="11"/>
                  </a:lnTo>
                  <a:lnTo>
                    <a:pt x="22" y="0"/>
                  </a:lnTo>
                  <a:lnTo>
                    <a:pt x="41" y="0"/>
                  </a:lnTo>
                  <a:lnTo>
                    <a:pt x="44" y="0"/>
                  </a:lnTo>
                  <a:lnTo>
                    <a:pt x="49" y="4"/>
                  </a:lnTo>
                  <a:lnTo>
                    <a:pt x="55" y="10"/>
                  </a:lnTo>
                  <a:lnTo>
                    <a:pt x="61" y="19"/>
                  </a:lnTo>
                  <a:lnTo>
                    <a:pt x="65" y="31"/>
                  </a:lnTo>
                  <a:lnTo>
                    <a:pt x="64" y="47"/>
                  </a:lnTo>
                  <a:lnTo>
                    <a:pt x="57" y="67"/>
                  </a:lnTo>
                  <a:lnTo>
                    <a:pt x="41" y="90"/>
                  </a:lnTo>
                  <a:lnTo>
                    <a:pt x="41" y="113"/>
                  </a:lnTo>
                  <a:lnTo>
                    <a:pt x="21" y="113"/>
                  </a:lnTo>
                </a:path>
              </a:pathLst>
            </a:custGeom>
            <a:solidFill>
              <a:srgbClr val="FFFFFF"/>
            </a:solidFill>
            <a:ln w="9525" cap="rnd">
              <a:noFill/>
              <a:round/>
              <a:headEnd/>
              <a:tailEnd/>
            </a:ln>
            <a:effectLst/>
          </p:spPr>
          <p:txBody>
            <a:bodyPr/>
            <a:lstStyle/>
            <a:p>
              <a:endParaRPr lang="et-EE"/>
            </a:p>
          </p:txBody>
        </p:sp>
        <p:sp>
          <p:nvSpPr>
            <p:cNvPr id="49166" name="Freeform 14"/>
            <p:cNvSpPr>
              <a:spLocks/>
            </p:cNvSpPr>
            <p:nvPr/>
          </p:nvSpPr>
          <p:spPr bwMode="auto">
            <a:xfrm>
              <a:off x="171" y="3107"/>
              <a:ext cx="18" cy="86"/>
            </a:xfrm>
            <a:custGeom>
              <a:avLst/>
              <a:gdLst/>
              <a:ahLst/>
              <a:cxnLst>
                <a:cxn ang="0">
                  <a:pos x="4" y="0"/>
                </a:cxn>
                <a:cxn ang="0">
                  <a:pos x="7" y="5"/>
                </a:cxn>
                <a:cxn ang="0">
                  <a:pos x="2" y="6"/>
                </a:cxn>
                <a:cxn ang="0">
                  <a:pos x="2" y="77"/>
                </a:cxn>
                <a:cxn ang="0">
                  <a:pos x="0" y="78"/>
                </a:cxn>
                <a:cxn ang="0">
                  <a:pos x="0" y="85"/>
                </a:cxn>
                <a:cxn ang="0">
                  <a:pos x="2" y="85"/>
                </a:cxn>
                <a:cxn ang="0">
                  <a:pos x="4" y="85"/>
                </a:cxn>
                <a:cxn ang="0">
                  <a:pos x="7" y="85"/>
                </a:cxn>
                <a:cxn ang="0">
                  <a:pos x="9" y="84"/>
                </a:cxn>
                <a:cxn ang="0">
                  <a:pos x="14" y="84"/>
                </a:cxn>
                <a:cxn ang="0">
                  <a:pos x="17" y="83"/>
                </a:cxn>
                <a:cxn ang="0">
                  <a:pos x="17" y="81"/>
                </a:cxn>
                <a:cxn ang="0">
                  <a:pos x="17" y="78"/>
                </a:cxn>
                <a:cxn ang="0">
                  <a:pos x="17" y="47"/>
                </a:cxn>
                <a:cxn ang="0">
                  <a:pos x="14" y="46"/>
                </a:cxn>
                <a:cxn ang="0">
                  <a:pos x="14" y="38"/>
                </a:cxn>
                <a:cxn ang="0">
                  <a:pos x="14" y="4"/>
                </a:cxn>
                <a:cxn ang="0">
                  <a:pos x="4" y="0"/>
                </a:cxn>
              </a:cxnLst>
              <a:rect l="0" t="0" r="r" b="b"/>
              <a:pathLst>
                <a:path w="18" h="86">
                  <a:moveTo>
                    <a:pt x="4" y="0"/>
                  </a:moveTo>
                  <a:lnTo>
                    <a:pt x="7" y="5"/>
                  </a:lnTo>
                  <a:lnTo>
                    <a:pt x="2" y="6"/>
                  </a:lnTo>
                  <a:lnTo>
                    <a:pt x="2" y="77"/>
                  </a:lnTo>
                  <a:lnTo>
                    <a:pt x="0" y="78"/>
                  </a:lnTo>
                  <a:lnTo>
                    <a:pt x="0" y="85"/>
                  </a:lnTo>
                  <a:lnTo>
                    <a:pt x="2" y="85"/>
                  </a:lnTo>
                  <a:lnTo>
                    <a:pt x="4" y="85"/>
                  </a:lnTo>
                  <a:lnTo>
                    <a:pt x="7" y="85"/>
                  </a:lnTo>
                  <a:lnTo>
                    <a:pt x="9" y="84"/>
                  </a:lnTo>
                  <a:lnTo>
                    <a:pt x="14" y="84"/>
                  </a:lnTo>
                  <a:lnTo>
                    <a:pt x="17" y="83"/>
                  </a:lnTo>
                  <a:lnTo>
                    <a:pt x="17" y="81"/>
                  </a:lnTo>
                  <a:lnTo>
                    <a:pt x="17" y="78"/>
                  </a:lnTo>
                  <a:lnTo>
                    <a:pt x="17" y="47"/>
                  </a:lnTo>
                  <a:lnTo>
                    <a:pt x="14" y="46"/>
                  </a:lnTo>
                  <a:lnTo>
                    <a:pt x="14" y="38"/>
                  </a:lnTo>
                  <a:lnTo>
                    <a:pt x="14" y="4"/>
                  </a:lnTo>
                  <a:lnTo>
                    <a:pt x="4" y="0"/>
                  </a:lnTo>
                </a:path>
              </a:pathLst>
            </a:custGeom>
            <a:solidFill>
              <a:srgbClr val="000000"/>
            </a:solidFill>
            <a:ln w="9525" cap="rnd">
              <a:noFill/>
              <a:round/>
              <a:headEnd/>
              <a:tailEnd/>
            </a:ln>
            <a:effectLst/>
          </p:spPr>
          <p:txBody>
            <a:bodyPr/>
            <a:lstStyle/>
            <a:p>
              <a:endParaRPr lang="et-EE"/>
            </a:p>
          </p:txBody>
        </p:sp>
      </p:gr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ln cap="flat"/>
        </p:spPr>
      </p:sp>
      <p:sp>
        <p:nvSpPr>
          <p:cNvPr id="51203" name="Rectangle 3"/>
          <p:cNvSpPr>
            <a:spLocks noGrp="1" noChangeArrowheads="1"/>
          </p:cNvSpPr>
          <p:nvPr>
            <p:ph type="body" idx="1"/>
          </p:nvPr>
        </p:nvSpPr>
        <p:spPr>
          <a:noFill/>
          <a:ln/>
        </p:spPr>
        <p:txBody>
          <a:bodyPr/>
          <a:lstStyle/>
          <a:p>
            <a:r>
              <a:rPr lang="en-GB"/>
              <a:t>Benefits of Stored Procedures and Functions</a:t>
            </a:r>
          </a:p>
          <a:p>
            <a:pPr lvl="1"/>
            <a:r>
              <a:rPr lang="en-GB">
                <a:solidFill>
                  <a:srgbClr val="000000"/>
                </a:solidFill>
              </a:rPr>
              <a:t>In addition to modularizing application development, stored procedures and functions have the following </a:t>
            </a:r>
            <a:r>
              <a:rPr lang="en-GB">
                <a:solidFill>
                  <a:srgbClr val="FC0128"/>
                </a:solidFill>
              </a:rPr>
              <a:t>benefits:</a:t>
            </a:r>
          </a:p>
          <a:p>
            <a:pPr lvl="2"/>
            <a:r>
              <a:rPr lang="en-GB"/>
              <a:t>Improved</a:t>
            </a:r>
            <a:r>
              <a:rPr lang="en-GB" b="1"/>
              <a:t> </a:t>
            </a:r>
            <a:r>
              <a:rPr lang="en-GB"/>
              <a:t>Performance</a:t>
            </a:r>
          </a:p>
          <a:p>
            <a:pPr lvl="3"/>
            <a:r>
              <a:rPr lang="en-GB"/>
              <a:t>Avoid reparsing for multiple users by exploiting the shared SQL area.</a:t>
            </a:r>
          </a:p>
          <a:p>
            <a:pPr lvl="3"/>
            <a:r>
              <a:rPr lang="en-GB"/>
              <a:t>Avoid PL/SQL parsing at runtime by parsing at compile time.</a:t>
            </a:r>
          </a:p>
          <a:p>
            <a:pPr lvl="3"/>
            <a:r>
              <a:rPr lang="en-GB"/>
              <a:t>Reduce the number of calls to the database and decrease network traffic by bundling commands.</a:t>
            </a:r>
          </a:p>
          <a:p>
            <a:pPr lvl="2"/>
            <a:r>
              <a:rPr lang="en-GB"/>
              <a:t>Improved Maintenance</a:t>
            </a:r>
          </a:p>
          <a:p>
            <a:pPr lvl="3"/>
            <a:r>
              <a:rPr lang="en-GB"/>
              <a:t>Modify routines online without interfering with other users.</a:t>
            </a:r>
          </a:p>
          <a:p>
            <a:pPr lvl="3"/>
            <a:r>
              <a:rPr lang="en-GB"/>
              <a:t>Modify one routine to affect multiple applications.</a:t>
            </a:r>
          </a:p>
          <a:p>
            <a:pPr lvl="3"/>
            <a:r>
              <a:rPr lang="en-GB"/>
              <a:t>Modify one routine to eliminate duplicate testing.</a:t>
            </a:r>
          </a:p>
          <a:p>
            <a:pPr lvl="2"/>
            <a:r>
              <a:rPr lang="en-GB"/>
              <a:t>Improved Data Security and Integrity</a:t>
            </a:r>
          </a:p>
          <a:p>
            <a:pPr lvl="3"/>
            <a:r>
              <a:rPr lang="en-GB"/>
              <a:t>Control indirect access to database objects from nonprivileged users with security privileges.</a:t>
            </a:r>
          </a:p>
          <a:p>
            <a:pPr lvl="3"/>
            <a:r>
              <a:rPr lang="en-GB"/>
              <a:t>Ensure that related actions are performed together, or not at all, by funneling activity for related tables through a single path.</a:t>
            </a:r>
          </a:p>
          <a:p>
            <a:endParaRPr lang="en-GB" b="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ln cap="flat"/>
        </p:spPr>
      </p:sp>
      <p:sp>
        <p:nvSpPr>
          <p:cNvPr id="53251" name="Rectangle 3"/>
          <p:cNvSpPr>
            <a:spLocks noGrp="1" noChangeArrowheads="1"/>
          </p:cNvSpPr>
          <p:nvPr>
            <p:ph type="body" idx="1"/>
          </p:nvPr>
        </p:nvSpPr>
        <p:spPr>
          <a:ln/>
        </p:spPr>
        <p:txBody>
          <a:bodyPr/>
          <a:lstStyle/>
          <a:p>
            <a:endParaRPr lang="et-E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xfrm>
            <a:off x="179388" y="211138"/>
            <a:ext cx="6302375" cy="4727575"/>
          </a:xfrm>
          <a:ln cap="flat"/>
        </p:spPr>
      </p:sp>
      <p:sp>
        <p:nvSpPr>
          <p:cNvPr id="55299" name="Rectangle 3"/>
          <p:cNvSpPr>
            <a:spLocks noGrp="1" noChangeArrowheads="1"/>
          </p:cNvSpPr>
          <p:nvPr>
            <p:ph type="body" idx="1"/>
          </p:nvPr>
        </p:nvSpPr>
        <p:spPr>
          <a:xfrm>
            <a:off x="417513" y="5116513"/>
            <a:ext cx="5826125" cy="3962400"/>
          </a:xfrm>
          <a:noFill/>
          <a:ln/>
        </p:spPr>
        <p:txBody>
          <a:bodyPr/>
          <a:lstStyle/>
          <a:p>
            <a:pPr lvl="1"/>
            <a:r>
              <a:rPr lang="en-GB"/>
              <a:t>Use either SQL*Plus or Procedure Builder to do the practices.</a:t>
            </a:r>
          </a:p>
          <a:p>
            <a:pPr lvl="1"/>
            <a:r>
              <a:rPr lang="en-GB"/>
              <a:t>If you encounter compilation errors using SQL*Plus, use the SHOW ERRORS command.</a:t>
            </a:r>
          </a:p>
          <a:p>
            <a:pPr lvl="1"/>
            <a:r>
              <a:rPr lang="en-GB"/>
              <a:t>If you correct any compilation errors in SQL*Plus, do so in the original script file, not in the buffer, and then re-run the new version of the file. This will save a new version of the program unit to the data dictionary.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xfrm>
            <a:off x="400050" y="423863"/>
            <a:ext cx="5859463" cy="8720137"/>
          </a:xfrm>
          <a:noFill/>
          <a:ln/>
        </p:spPr>
        <p:txBody>
          <a:bodyPr/>
          <a:lstStyle/>
          <a:p>
            <a:r>
              <a:rPr lang="en-GB"/>
              <a:t>Practice 4 </a:t>
            </a:r>
          </a:p>
          <a:p>
            <a:pPr marL="446088" lvl="2">
              <a:buFontTx/>
              <a:buNone/>
            </a:pPr>
            <a:r>
              <a:rPr lang="en-GB"/>
              <a:t>1.	Create and invoke the Q_PROD function to return a product description.</a:t>
            </a:r>
          </a:p>
          <a:p>
            <a:pPr marL="800100" lvl="3" indent="-239713">
              <a:buFontTx/>
              <a:buNone/>
            </a:pPr>
            <a:r>
              <a:rPr lang="en-GB"/>
              <a:t>a.	Create a function called Q_PROD to return a product description to a host variable.</a:t>
            </a:r>
          </a:p>
          <a:p>
            <a:pPr marL="800100" lvl="3" indent="-239713">
              <a:buFontTx/>
              <a:buNone/>
            </a:pPr>
            <a:r>
              <a:rPr lang="en-GB"/>
              <a:t>b.</a:t>
            </a:r>
            <a:r>
              <a:rPr lang="en-GB" b="1"/>
              <a:t>	</a:t>
            </a:r>
            <a:r>
              <a:rPr lang="en-GB"/>
              <a:t>Compile the code, invoke the function, and then query the host variable to view the 	result.</a:t>
            </a:r>
          </a:p>
          <a:p>
            <a:pPr marL="446088" lvl="2">
              <a:buFontTx/>
              <a:buNone/>
            </a:pPr>
            <a:r>
              <a:rPr lang="en-GB"/>
              <a:t>2.	Create a stored function ANNUAL_COMP to return the annual salary when passed an 		employee’s monthly salary and commission. The function should address NULL values.</a:t>
            </a:r>
          </a:p>
          <a:p>
            <a:pPr marL="800100" lvl="3" indent="-239713">
              <a:buFontTx/>
              <a:buNone/>
            </a:pPr>
            <a:r>
              <a:rPr lang="en-GB"/>
              <a:t>a.	Create and invoke the function ANNUAL_COMP, passing in values for monthly salary 	and commission. Either or both values passed could be NULL, but the function should still return an annual salary, which is not null. The annual salary, is defined by the basic formula:</a:t>
            </a:r>
          </a:p>
          <a:p>
            <a:pPr marL="800100" lvl="3" indent="-239713">
              <a:buFontTx/>
              <a:buNone/>
            </a:pPr>
            <a:r>
              <a:rPr lang="en-GB"/>
              <a:t>		</a:t>
            </a:r>
            <a:r>
              <a:rPr lang="en-GB">
                <a:latin typeface="Courier New" pitchFamily="49" charset="0"/>
              </a:rPr>
              <a:t>(sal*12) + comm</a:t>
            </a:r>
          </a:p>
          <a:p>
            <a:pPr marL="800100" lvl="3" indent="-239713">
              <a:buFontTx/>
              <a:buNone/>
            </a:pPr>
            <a:r>
              <a:rPr lang="en-GB"/>
              <a:t>b.	Use the stored function in a SELECT statement against the EMP table.</a:t>
            </a:r>
          </a:p>
          <a:p>
            <a:pPr marL="446088" lvl="2">
              <a:buFontTx/>
              <a:buNone/>
            </a:pPr>
            <a:r>
              <a:rPr lang="en-GB"/>
              <a:t>3.	Create a procedure, NEW_EMP, to insert a new employee into the EMP table. The procedure 	should contain a call to the function VALID_DEPTNO to check whether the department number specified for the new employee exists in the DEPT table.</a:t>
            </a:r>
          </a:p>
          <a:p>
            <a:pPr marL="800100" lvl="3" indent="-239713">
              <a:buFontTx/>
              <a:buNone/>
            </a:pPr>
            <a:r>
              <a:rPr lang="en-GB"/>
              <a:t>a.	Create a function VALID_DEPTNO to validate a specified department number. The 		function should return a BOOLEAN.</a:t>
            </a:r>
          </a:p>
          <a:p>
            <a:pPr marL="800100" lvl="3" indent="-239713">
              <a:buFontTx/>
              <a:buNone/>
            </a:pPr>
            <a:r>
              <a:rPr lang="en-GB"/>
              <a:t>b.	Then create the procedure NEW_EMP to add an employee to the EMP table. A new 		record should be added to EMP if the function returns TRUE. If the function returns 		FALSE, the procedure should alert the user with an appropriate message. </a:t>
            </a:r>
          </a:p>
          <a:p>
            <a:pPr marL="800100" lvl="3" indent="-239713">
              <a:buFontTx/>
              <a:buNone/>
            </a:pPr>
            <a:r>
              <a:rPr lang="en-GB"/>
              <a:t>		Define DEFAULT values for most arguments. The default commission is 0, the default 	salary is 1000, the default department number is 30, the default job is SALESMAN and the default manager number is 7839. For the employee’s ID number, use the sequence 	SEQ_EMPNO. Create a sequence in a SQL*Plus session, by running the </a:t>
            </a:r>
            <a:r>
              <a:rPr lang="en-GB" i="1"/>
              <a:t>cre_seq.sql</a:t>
            </a:r>
            <a:r>
              <a:rPr lang="en-GB"/>
              <a:t> script.</a:t>
            </a:r>
          </a:p>
          <a:p>
            <a:pPr marL="800100" lvl="3" indent="-239713">
              <a:buFontTx/>
              <a:buNone/>
            </a:pPr>
            <a:r>
              <a:rPr lang="en-GB"/>
              <a:t>c.	Test your NEW_EMP procedure by adding a new employee named HARRIS to department 99. Let all other parameters default. What was the result?</a:t>
            </a:r>
          </a:p>
          <a:p>
            <a:pPr marL="800100" lvl="3" indent="-239713">
              <a:buFontTx/>
              <a:buNone/>
            </a:pPr>
            <a:r>
              <a:rPr lang="en-GB"/>
              <a:t>d.	Test your NEW_EMP procedure by adding a new employee named HARRIS to department 30. Let all other parameters default. What was the result?</a:t>
            </a:r>
          </a:p>
        </p:txBody>
      </p:sp>
      <p:sp>
        <p:nvSpPr>
          <p:cNvPr id="57347" name="Rectangle 3"/>
          <p:cNvSpPr>
            <a:spLocks noChangeArrowheads="1"/>
          </p:cNvSpPr>
          <p:nvPr/>
        </p:nvSpPr>
        <p:spPr bwMode="auto">
          <a:xfrm>
            <a:off x="1265238" y="2768600"/>
            <a:ext cx="4864100" cy="204788"/>
          </a:xfrm>
          <a:prstGeom prst="rect">
            <a:avLst/>
          </a:prstGeom>
          <a:noFill/>
          <a:ln w="12700">
            <a:solidFill>
              <a:schemeClr val="tx2"/>
            </a:solidFill>
            <a:miter lim="800000"/>
            <a:headEnd/>
            <a:tailEnd/>
          </a:ln>
          <a:effectLst/>
        </p:spPr>
        <p:txBody>
          <a:bodyPr wrap="none" anchor="ctr"/>
          <a:lstStyle/>
          <a:p>
            <a:endParaRPr lang="et-E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noTextEdit="1"/>
          </p:cNvSpPr>
          <p:nvPr>
            <p:ph type="sldImg"/>
          </p:nvPr>
        </p:nvSpPr>
        <p:spPr>
          <a:ln cap="flat"/>
        </p:spPr>
      </p:sp>
      <p:sp>
        <p:nvSpPr>
          <p:cNvPr id="10243" name="Rectangle 3"/>
          <p:cNvSpPr>
            <a:spLocks noGrp="1" noChangeArrowheads="1"/>
          </p:cNvSpPr>
          <p:nvPr>
            <p:ph type="body" idx="1"/>
          </p:nvPr>
        </p:nvSpPr>
        <p:spPr>
          <a:noFill/>
          <a:ln/>
        </p:spPr>
        <p:txBody>
          <a:bodyPr/>
          <a:lstStyle/>
          <a:p>
            <a:pPr lvl="1"/>
            <a:r>
              <a:rPr lang="en-GB"/>
              <a:t>A stored function is a named PL/SQL block that can take </a:t>
            </a:r>
            <a:r>
              <a:rPr lang="en-GB">
                <a:solidFill>
                  <a:srgbClr val="FC0128"/>
                </a:solidFill>
              </a:rPr>
              <a:t>parameters a</a:t>
            </a:r>
            <a:r>
              <a:rPr lang="en-GB"/>
              <a:t>nd be invoked. Generally speaking you use a function to compute a value. Functions and procedures are structured alike, except that a function must return a value to the calling environment. Like a procedure, a function has a header, a declarative part, an executable part, and an optional exception-handling part. A function must have a RETURN clause in the the header, and at least one RETURN statement in the executable section.</a:t>
            </a:r>
          </a:p>
          <a:p>
            <a:pPr lvl="1"/>
            <a:r>
              <a:rPr lang="en-GB"/>
              <a:t>Functions promote reusability and maintainability. Once validated they can be used in any number of applications. If the definition changes, only the function is affected, this greatly simplifies maintenance.</a:t>
            </a:r>
          </a:p>
          <a:p>
            <a:pPr lvl="1"/>
            <a:r>
              <a:rPr lang="en-GB"/>
              <a:t>Functions can be called as part of a SQL expression or as part of a PL/SQL expression. In a SQL expression, a function must obey certain rules to control side effects. In a PL/SQL expression the function identifier acts like a variable whose value depends on the parameters passed to it.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noTextEdit="1"/>
          </p:cNvSpPr>
          <p:nvPr>
            <p:ph type="sldImg"/>
          </p:nvPr>
        </p:nvSpPr>
        <p:spPr>
          <a:ln cap="flat"/>
        </p:spPr>
      </p:sp>
      <p:sp>
        <p:nvSpPr>
          <p:cNvPr id="12291" name="Rectangle 3"/>
          <p:cNvSpPr>
            <a:spLocks noGrp="1" noChangeArrowheads="1"/>
          </p:cNvSpPr>
          <p:nvPr>
            <p:ph type="body" idx="1"/>
          </p:nvPr>
        </p:nvSpPr>
        <p:spPr>
          <a:noFill/>
          <a:ln/>
        </p:spPr>
        <p:txBody>
          <a:bodyPr/>
          <a:lstStyle/>
          <a:p>
            <a:pPr lvl="1"/>
            <a:r>
              <a:rPr lang="en-GB"/>
              <a:t>A function is a PL/SQL block that returns a value. You create new functions with the </a:t>
            </a:r>
            <a:r>
              <a:rPr lang="en-GB">
                <a:solidFill>
                  <a:srgbClr val="FC0128"/>
                </a:solidFill>
              </a:rPr>
              <a:t>CREATE FUNCTION statement,</a:t>
            </a:r>
            <a:r>
              <a:rPr lang="en-GB"/>
              <a:t> which may declare a list of parameters, must return one value, and must define the actions to be performed by the standard PL/SQL block.</a:t>
            </a:r>
          </a:p>
          <a:p>
            <a:pPr lvl="2"/>
            <a:r>
              <a:rPr lang="en-GB">
                <a:solidFill>
                  <a:srgbClr val="000000"/>
                </a:solidFill>
              </a:rPr>
              <a:t>The REPLACE option indicates that if the function exists, it will be dropped and replaced with the new version created by the statement.</a:t>
            </a:r>
          </a:p>
          <a:p>
            <a:pPr lvl="2"/>
            <a:r>
              <a:rPr lang="en-GB">
                <a:solidFill>
                  <a:srgbClr val="000000"/>
                </a:solidFill>
              </a:rPr>
              <a:t>RETURN datatype must not include size specification.</a:t>
            </a:r>
          </a:p>
          <a:p>
            <a:pPr lvl="2"/>
            <a:r>
              <a:rPr lang="en-GB">
                <a:solidFill>
                  <a:srgbClr val="000000"/>
                </a:solidFill>
              </a:rPr>
              <a:t>PL/SQL blocks start with either BEGIN or the declaration of local variables and end with either END or END </a:t>
            </a:r>
            <a:r>
              <a:rPr lang="en-GB" i="1">
                <a:solidFill>
                  <a:srgbClr val="000000"/>
                </a:solidFill>
              </a:rPr>
              <a:t>function name. </a:t>
            </a:r>
            <a:r>
              <a:rPr lang="en-GB">
                <a:solidFill>
                  <a:srgbClr val="000000"/>
                </a:solidFill>
              </a:rPr>
              <a:t>There must be at least one </a:t>
            </a:r>
            <a:r>
              <a:rPr lang="en-GB">
                <a:solidFill>
                  <a:srgbClr val="FC0128"/>
                </a:solidFill>
              </a:rPr>
              <a:t>RETURN (variable) statement.</a:t>
            </a:r>
            <a:r>
              <a:rPr lang="en-GB">
                <a:solidFill>
                  <a:srgbClr val="000000"/>
                </a:solidFill>
              </a:rPr>
              <a:t> You cannot reference host or bind variables in the PL/SQL block of a stored function. </a:t>
            </a:r>
          </a:p>
          <a:p>
            <a:r>
              <a:rPr lang="en-GB">
                <a:latin typeface="Times New Roman" pitchFamily="18" charset="0"/>
              </a:rPr>
              <a:t>Syntax Definitions</a:t>
            </a:r>
          </a:p>
        </p:txBody>
      </p:sp>
      <p:grpSp>
        <p:nvGrpSpPr>
          <p:cNvPr id="12303" name="Group 15"/>
          <p:cNvGrpSpPr>
            <a:grpSpLocks/>
          </p:cNvGrpSpPr>
          <p:nvPr/>
        </p:nvGrpSpPr>
        <p:grpSpPr bwMode="auto">
          <a:xfrm>
            <a:off x="180975" y="5192713"/>
            <a:ext cx="273050" cy="320675"/>
            <a:chOff x="117" y="3046"/>
            <a:chExt cx="176" cy="188"/>
          </a:xfrm>
        </p:grpSpPr>
        <p:sp>
          <p:nvSpPr>
            <p:cNvPr id="12292" name="Freeform 4"/>
            <p:cNvSpPr>
              <a:spLocks/>
            </p:cNvSpPr>
            <p:nvPr/>
          </p:nvSpPr>
          <p:spPr bwMode="auto">
            <a:xfrm>
              <a:off x="117" y="3046"/>
              <a:ext cx="176" cy="181"/>
            </a:xfrm>
            <a:custGeom>
              <a:avLst/>
              <a:gdLst/>
              <a:ahLst/>
              <a:cxnLst>
                <a:cxn ang="0">
                  <a:pos x="175" y="180"/>
                </a:cxn>
                <a:cxn ang="0">
                  <a:pos x="175" y="0"/>
                </a:cxn>
                <a:cxn ang="0">
                  <a:pos x="0" y="0"/>
                </a:cxn>
                <a:cxn ang="0">
                  <a:pos x="0" y="180"/>
                </a:cxn>
                <a:cxn ang="0">
                  <a:pos x="175" y="180"/>
                </a:cxn>
              </a:cxnLst>
              <a:rect l="0" t="0" r="r" b="b"/>
              <a:pathLst>
                <a:path w="176" h="181">
                  <a:moveTo>
                    <a:pt x="175" y="180"/>
                  </a:moveTo>
                  <a:lnTo>
                    <a:pt x="175" y="0"/>
                  </a:lnTo>
                  <a:lnTo>
                    <a:pt x="0" y="0"/>
                  </a:lnTo>
                  <a:lnTo>
                    <a:pt x="0" y="180"/>
                  </a:lnTo>
                  <a:lnTo>
                    <a:pt x="175" y="180"/>
                  </a:lnTo>
                </a:path>
              </a:pathLst>
            </a:custGeom>
            <a:solidFill>
              <a:srgbClr val="000000"/>
            </a:solidFill>
            <a:ln w="9525" cap="rnd">
              <a:noFill/>
              <a:round/>
              <a:headEnd/>
              <a:tailEnd/>
            </a:ln>
            <a:effectLst/>
          </p:spPr>
          <p:txBody>
            <a:bodyPr/>
            <a:lstStyle/>
            <a:p>
              <a:endParaRPr lang="et-EE"/>
            </a:p>
          </p:txBody>
        </p:sp>
        <p:sp>
          <p:nvSpPr>
            <p:cNvPr id="12293" name="Freeform 5"/>
            <p:cNvSpPr>
              <a:spLocks/>
            </p:cNvSpPr>
            <p:nvPr/>
          </p:nvSpPr>
          <p:spPr bwMode="auto">
            <a:xfrm>
              <a:off x="196" y="3217"/>
              <a:ext cx="26" cy="17"/>
            </a:xfrm>
            <a:custGeom>
              <a:avLst/>
              <a:gdLst/>
              <a:ahLst/>
              <a:cxnLst>
                <a:cxn ang="0">
                  <a:pos x="25" y="16"/>
                </a:cxn>
                <a:cxn ang="0">
                  <a:pos x="25" y="0"/>
                </a:cxn>
                <a:cxn ang="0">
                  <a:pos x="0" y="0"/>
                </a:cxn>
                <a:cxn ang="0">
                  <a:pos x="0" y="16"/>
                </a:cxn>
                <a:cxn ang="0">
                  <a:pos x="25" y="16"/>
                </a:cxn>
              </a:cxnLst>
              <a:rect l="0" t="0" r="r" b="b"/>
              <a:pathLst>
                <a:path w="26" h="17">
                  <a:moveTo>
                    <a:pt x="25" y="16"/>
                  </a:moveTo>
                  <a:lnTo>
                    <a:pt x="25" y="0"/>
                  </a:lnTo>
                  <a:lnTo>
                    <a:pt x="0" y="0"/>
                  </a:lnTo>
                  <a:lnTo>
                    <a:pt x="0" y="16"/>
                  </a:lnTo>
                  <a:lnTo>
                    <a:pt x="25" y="16"/>
                  </a:lnTo>
                </a:path>
              </a:pathLst>
            </a:custGeom>
            <a:solidFill>
              <a:srgbClr val="FFFFFF"/>
            </a:solidFill>
            <a:ln w="9525" cap="rnd">
              <a:noFill/>
              <a:round/>
              <a:headEnd/>
              <a:tailEnd/>
            </a:ln>
            <a:effectLst/>
          </p:spPr>
          <p:txBody>
            <a:bodyPr/>
            <a:lstStyle/>
            <a:p>
              <a:endParaRPr lang="et-EE"/>
            </a:p>
          </p:txBody>
        </p:sp>
        <p:sp>
          <p:nvSpPr>
            <p:cNvPr id="12294" name="Freeform 6"/>
            <p:cNvSpPr>
              <a:spLocks/>
            </p:cNvSpPr>
            <p:nvPr/>
          </p:nvSpPr>
          <p:spPr bwMode="auto">
            <a:xfrm>
              <a:off x="138" y="3097"/>
              <a:ext cx="32" cy="20"/>
            </a:xfrm>
            <a:custGeom>
              <a:avLst/>
              <a:gdLst/>
              <a:ahLst/>
              <a:cxnLst>
                <a:cxn ang="0">
                  <a:pos x="0" y="0"/>
                </a:cxn>
                <a:cxn ang="0">
                  <a:pos x="25" y="19"/>
                </a:cxn>
                <a:cxn ang="0">
                  <a:pos x="31" y="8"/>
                </a:cxn>
                <a:cxn ang="0">
                  <a:pos x="0" y="0"/>
                </a:cxn>
              </a:cxnLst>
              <a:rect l="0" t="0" r="r" b="b"/>
              <a:pathLst>
                <a:path w="32" h="20">
                  <a:moveTo>
                    <a:pt x="0" y="0"/>
                  </a:moveTo>
                  <a:lnTo>
                    <a:pt x="25" y="19"/>
                  </a:lnTo>
                  <a:lnTo>
                    <a:pt x="31" y="8"/>
                  </a:lnTo>
                  <a:lnTo>
                    <a:pt x="0" y="0"/>
                  </a:lnTo>
                </a:path>
              </a:pathLst>
            </a:custGeom>
            <a:solidFill>
              <a:srgbClr val="FFFFFF"/>
            </a:solidFill>
            <a:ln w="9525" cap="rnd">
              <a:noFill/>
              <a:round/>
              <a:headEnd/>
              <a:tailEnd/>
            </a:ln>
            <a:effectLst/>
          </p:spPr>
          <p:txBody>
            <a:bodyPr/>
            <a:lstStyle/>
            <a:p>
              <a:endParaRPr lang="et-EE"/>
            </a:p>
          </p:txBody>
        </p:sp>
        <p:sp>
          <p:nvSpPr>
            <p:cNvPr id="12295" name="Freeform 7"/>
            <p:cNvSpPr>
              <a:spLocks/>
            </p:cNvSpPr>
            <p:nvPr/>
          </p:nvSpPr>
          <p:spPr bwMode="auto">
            <a:xfrm>
              <a:off x="247" y="3098"/>
              <a:ext cx="34" cy="19"/>
            </a:xfrm>
            <a:custGeom>
              <a:avLst/>
              <a:gdLst/>
              <a:ahLst/>
              <a:cxnLst>
                <a:cxn ang="0">
                  <a:pos x="33" y="0"/>
                </a:cxn>
                <a:cxn ang="0">
                  <a:pos x="6" y="18"/>
                </a:cxn>
                <a:cxn ang="0">
                  <a:pos x="0" y="8"/>
                </a:cxn>
                <a:cxn ang="0">
                  <a:pos x="33" y="0"/>
                </a:cxn>
              </a:cxnLst>
              <a:rect l="0" t="0" r="r" b="b"/>
              <a:pathLst>
                <a:path w="34" h="19">
                  <a:moveTo>
                    <a:pt x="33" y="0"/>
                  </a:moveTo>
                  <a:lnTo>
                    <a:pt x="6" y="18"/>
                  </a:lnTo>
                  <a:lnTo>
                    <a:pt x="0" y="8"/>
                  </a:lnTo>
                  <a:lnTo>
                    <a:pt x="33" y="0"/>
                  </a:lnTo>
                </a:path>
              </a:pathLst>
            </a:custGeom>
            <a:solidFill>
              <a:srgbClr val="FFFFFF"/>
            </a:solidFill>
            <a:ln w="9525" cap="rnd">
              <a:noFill/>
              <a:round/>
              <a:headEnd/>
              <a:tailEnd/>
            </a:ln>
            <a:effectLst/>
          </p:spPr>
          <p:txBody>
            <a:bodyPr/>
            <a:lstStyle/>
            <a:p>
              <a:endParaRPr lang="et-EE"/>
            </a:p>
          </p:txBody>
        </p:sp>
        <p:sp>
          <p:nvSpPr>
            <p:cNvPr id="12296" name="Freeform 8"/>
            <p:cNvSpPr>
              <a:spLocks/>
            </p:cNvSpPr>
            <p:nvPr/>
          </p:nvSpPr>
          <p:spPr bwMode="auto">
            <a:xfrm>
              <a:off x="135" y="3136"/>
              <a:ext cx="33" cy="17"/>
            </a:xfrm>
            <a:custGeom>
              <a:avLst/>
              <a:gdLst/>
              <a:ahLst/>
              <a:cxnLst>
                <a:cxn ang="0">
                  <a:pos x="0" y="16"/>
                </a:cxn>
                <a:cxn ang="0">
                  <a:pos x="32" y="12"/>
                </a:cxn>
                <a:cxn ang="0">
                  <a:pos x="30" y="0"/>
                </a:cxn>
                <a:cxn ang="0">
                  <a:pos x="0" y="16"/>
                </a:cxn>
              </a:cxnLst>
              <a:rect l="0" t="0" r="r" b="b"/>
              <a:pathLst>
                <a:path w="33" h="17">
                  <a:moveTo>
                    <a:pt x="0" y="16"/>
                  </a:moveTo>
                  <a:lnTo>
                    <a:pt x="32" y="12"/>
                  </a:lnTo>
                  <a:lnTo>
                    <a:pt x="30" y="0"/>
                  </a:lnTo>
                  <a:lnTo>
                    <a:pt x="0" y="16"/>
                  </a:lnTo>
                </a:path>
              </a:pathLst>
            </a:custGeom>
            <a:solidFill>
              <a:srgbClr val="FFFFFF"/>
            </a:solidFill>
            <a:ln w="9525" cap="rnd">
              <a:noFill/>
              <a:round/>
              <a:headEnd/>
              <a:tailEnd/>
            </a:ln>
            <a:effectLst/>
          </p:spPr>
          <p:txBody>
            <a:bodyPr/>
            <a:lstStyle/>
            <a:p>
              <a:endParaRPr lang="et-EE"/>
            </a:p>
          </p:txBody>
        </p:sp>
        <p:sp>
          <p:nvSpPr>
            <p:cNvPr id="12297" name="Freeform 9"/>
            <p:cNvSpPr>
              <a:spLocks/>
            </p:cNvSpPr>
            <p:nvPr/>
          </p:nvSpPr>
          <p:spPr bwMode="auto">
            <a:xfrm>
              <a:off x="249" y="3137"/>
              <a:ext cx="35" cy="17"/>
            </a:xfrm>
            <a:custGeom>
              <a:avLst/>
              <a:gdLst/>
              <a:ahLst/>
              <a:cxnLst>
                <a:cxn ang="0">
                  <a:pos x="34" y="16"/>
                </a:cxn>
                <a:cxn ang="0">
                  <a:pos x="0" y="13"/>
                </a:cxn>
                <a:cxn ang="0">
                  <a:pos x="2" y="0"/>
                </a:cxn>
                <a:cxn ang="0">
                  <a:pos x="34" y="16"/>
                </a:cxn>
              </a:cxnLst>
              <a:rect l="0" t="0" r="r" b="b"/>
              <a:pathLst>
                <a:path w="35" h="17">
                  <a:moveTo>
                    <a:pt x="34" y="16"/>
                  </a:moveTo>
                  <a:lnTo>
                    <a:pt x="0" y="13"/>
                  </a:lnTo>
                  <a:lnTo>
                    <a:pt x="2" y="0"/>
                  </a:lnTo>
                  <a:lnTo>
                    <a:pt x="34" y="16"/>
                  </a:lnTo>
                </a:path>
              </a:pathLst>
            </a:custGeom>
            <a:solidFill>
              <a:srgbClr val="FFFFFF"/>
            </a:solidFill>
            <a:ln w="9525" cap="rnd">
              <a:noFill/>
              <a:round/>
              <a:headEnd/>
              <a:tailEnd/>
            </a:ln>
            <a:effectLst/>
          </p:spPr>
          <p:txBody>
            <a:bodyPr/>
            <a:lstStyle/>
            <a:p>
              <a:endParaRPr lang="et-EE"/>
            </a:p>
          </p:txBody>
        </p:sp>
        <p:sp>
          <p:nvSpPr>
            <p:cNvPr id="12298" name="Freeform 10"/>
            <p:cNvSpPr>
              <a:spLocks/>
            </p:cNvSpPr>
            <p:nvPr/>
          </p:nvSpPr>
          <p:spPr bwMode="auto">
            <a:xfrm>
              <a:off x="160" y="3059"/>
              <a:ext cx="27" cy="31"/>
            </a:xfrm>
            <a:custGeom>
              <a:avLst/>
              <a:gdLst/>
              <a:ahLst/>
              <a:cxnLst>
                <a:cxn ang="0">
                  <a:pos x="0" y="0"/>
                </a:cxn>
                <a:cxn ang="0">
                  <a:pos x="15" y="30"/>
                </a:cxn>
                <a:cxn ang="0">
                  <a:pos x="26" y="23"/>
                </a:cxn>
                <a:cxn ang="0">
                  <a:pos x="0" y="0"/>
                </a:cxn>
              </a:cxnLst>
              <a:rect l="0" t="0" r="r" b="b"/>
              <a:pathLst>
                <a:path w="27" h="31">
                  <a:moveTo>
                    <a:pt x="0" y="0"/>
                  </a:moveTo>
                  <a:lnTo>
                    <a:pt x="15" y="30"/>
                  </a:lnTo>
                  <a:lnTo>
                    <a:pt x="26" y="23"/>
                  </a:lnTo>
                  <a:lnTo>
                    <a:pt x="0" y="0"/>
                  </a:lnTo>
                </a:path>
              </a:pathLst>
            </a:custGeom>
            <a:solidFill>
              <a:srgbClr val="FFFFFF"/>
            </a:solidFill>
            <a:ln w="9525" cap="rnd">
              <a:noFill/>
              <a:round/>
              <a:headEnd/>
              <a:tailEnd/>
            </a:ln>
            <a:effectLst/>
          </p:spPr>
          <p:txBody>
            <a:bodyPr/>
            <a:lstStyle/>
            <a:p>
              <a:endParaRPr lang="et-EE"/>
            </a:p>
          </p:txBody>
        </p:sp>
        <p:sp>
          <p:nvSpPr>
            <p:cNvPr id="12299" name="Freeform 11"/>
            <p:cNvSpPr>
              <a:spLocks/>
            </p:cNvSpPr>
            <p:nvPr/>
          </p:nvSpPr>
          <p:spPr bwMode="auto">
            <a:xfrm>
              <a:off x="227" y="3061"/>
              <a:ext cx="26" cy="32"/>
            </a:xfrm>
            <a:custGeom>
              <a:avLst/>
              <a:gdLst/>
              <a:ahLst/>
              <a:cxnLst>
                <a:cxn ang="0">
                  <a:pos x="25" y="0"/>
                </a:cxn>
                <a:cxn ang="0">
                  <a:pos x="10" y="31"/>
                </a:cxn>
                <a:cxn ang="0">
                  <a:pos x="0" y="23"/>
                </a:cxn>
                <a:cxn ang="0">
                  <a:pos x="25" y="0"/>
                </a:cxn>
              </a:cxnLst>
              <a:rect l="0" t="0" r="r" b="b"/>
              <a:pathLst>
                <a:path w="26" h="32">
                  <a:moveTo>
                    <a:pt x="25" y="0"/>
                  </a:moveTo>
                  <a:lnTo>
                    <a:pt x="10" y="31"/>
                  </a:lnTo>
                  <a:lnTo>
                    <a:pt x="0" y="23"/>
                  </a:lnTo>
                  <a:lnTo>
                    <a:pt x="25" y="0"/>
                  </a:lnTo>
                </a:path>
              </a:pathLst>
            </a:custGeom>
            <a:solidFill>
              <a:srgbClr val="FFFFFF"/>
            </a:solidFill>
            <a:ln w="9525" cap="rnd">
              <a:noFill/>
              <a:round/>
              <a:headEnd/>
              <a:tailEnd/>
            </a:ln>
            <a:effectLst/>
          </p:spPr>
          <p:txBody>
            <a:bodyPr/>
            <a:lstStyle/>
            <a:p>
              <a:endParaRPr lang="et-EE"/>
            </a:p>
          </p:txBody>
        </p:sp>
        <p:sp>
          <p:nvSpPr>
            <p:cNvPr id="12300" name="Freeform 12"/>
            <p:cNvSpPr>
              <a:spLocks/>
            </p:cNvSpPr>
            <p:nvPr/>
          </p:nvSpPr>
          <p:spPr bwMode="auto">
            <a:xfrm>
              <a:off x="201" y="3052"/>
              <a:ext cx="17" cy="30"/>
            </a:xfrm>
            <a:custGeom>
              <a:avLst/>
              <a:gdLst/>
              <a:ahLst/>
              <a:cxnLst>
                <a:cxn ang="0">
                  <a:pos x="7" y="0"/>
                </a:cxn>
                <a:cxn ang="0">
                  <a:pos x="0" y="29"/>
                </a:cxn>
                <a:cxn ang="0">
                  <a:pos x="16" y="28"/>
                </a:cxn>
                <a:cxn ang="0">
                  <a:pos x="7" y="0"/>
                </a:cxn>
              </a:cxnLst>
              <a:rect l="0" t="0" r="r" b="b"/>
              <a:pathLst>
                <a:path w="17" h="30">
                  <a:moveTo>
                    <a:pt x="7" y="0"/>
                  </a:moveTo>
                  <a:lnTo>
                    <a:pt x="0" y="29"/>
                  </a:lnTo>
                  <a:lnTo>
                    <a:pt x="16" y="28"/>
                  </a:lnTo>
                  <a:lnTo>
                    <a:pt x="7" y="0"/>
                  </a:lnTo>
                </a:path>
              </a:pathLst>
            </a:custGeom>
            <a:solidFill>
              <a:srgbClr val="FFFFFF"/>
            </a:solidFill>
            <a:ln w="9525" cap="rnd">
              <a:noFill/>
              <a:round/>
              <a:headEnd/>
              <a:tailEnd/>
            </a:ln>
            <a:effectLst/>
          </p:spPr>
          <p:txBody>
            <a:bodyPr/>
            <a:lstStyle/>
            <a:p>
              <a:endParaRPr lang="et-EE"/>
            </a:p>
          </p:txBody>
        </p:sp>
        <p:sp>
          <p:nvSpPr>
            <p:cNvPr id="12301" name="Freeform 13"/>
            <p:cNvSpPr>
              <a:spLocks/>
            </p:cNvSpPr>
            <p:nvPr/>
          </p:nvSpPr>
          <p:spPr bwMode="auto">
            <a:xfrm>
              <a:off x="175" y="3096"/>
              <a:ext cx="68" cy="113"/>
            </a:xfrm>
            <a:custGeom>
              <a:avLst/>
              <a:gdLst/>
              <a:ahLst/>
              <a:cxnLst>
                <a:cxn ang="0">
                  <a:pos x="22" y="112"/>
                </a:cxn>
                <a:cxn ang="0">
                  <a:pos x="23" y="92"/>
                </a:cxn>
                <a:cxn ang="0">
                  <a:pos x="21" y="89"/>
                </a:cxn>
                <a:cxn ang="0">
                  <a:pos x="15" y="81"/>
                </a:cxn>
                <a:cxn ang="0">
                  <a:pos x="9" y="70"/>
                </a:cxn>
                <a:cxn ang="0">
                  <a:pos x="4" y="56"/>
                </a:cxn>
                <a:cxn ang="0">
                  <a:pos x="0" y="41"/>
                </a:cxn>
                <a:cxn ang="0">
                  <a:pos x="1" y="26"/>
                </a:cxn>
                <a:cxn ang="0">
                  <a:pos x="8" y="11"/>
                </a:cxn>
                <a:cxn ang="0">
                  <a:pos x="23" y="0"/>
                </a:cxn>
                <a:cxn ang="0">
                  <a:pos x="43" y="0"/>
                </a:cxn>
                <a:cxn ang="0">
                  <a:pos x="46" y="0"/>
                </a:cxn>
                <a:cxn ang="0">
                  <a:pos x="51" y="4"/>
                </a:cxn>
                <a:cxn ang="0">
                  <a:pos x="57" y="10"/>
                </a:cxn>
                <a:cxn ang="0">
                  <a:pos x="63" y="19"/>
                </a:cxn>
                <a:cxn ang="0">
                  <a:pos x="67" y="31"/>
                </a:cxn>
                <a:cxn ang="0">
                  <a:pos x="66" y="47"/>
                </a:cxn>
                <a:cxn ang="0">
                  <a:pos x="59" y="66"/>
                </a:cxn>
                <a:cxn ang="0">
                  <a:pos x="43" y="89"/>
                </a:cxn>
                <a:cxn ang="0">
                  <a:pos x="43" y="112"/>
                </a:cxn>
                <a:cxn ang="0">
                  <a:pos x="22" y="112"/>
                </a:cxn>
              </a:cxnLst>
              <a:rect l="0" t="0" r="r" b="b"/>
              <a:pathLst>
                <a:path w="68" h="113">
                  <a:moveTo>
                    <a:pt x="22" y="112"/>
                  </a:moveTo>
                  <a:lnTo>
                    <a:pt x="23" y="92"/>
                  </a:lnTo>
                  <a:lnTo>
                    <a:pt x="21" y="89"/>
                  </a:lnTo>
                  <a:lnTo>
                    <a:pt x="15" y="81"/>
                  </a:lnTo>
                  <a:lnTo>
                    <a:pt x="9" y="70"/>
                  </a:lnTo>
                  <a:lnTo>
                    <a:pt x="4" y="56"/>
                  </a:lnTo>
                  <a:lnTo>
                    <a:pt x="0" y="41"/>
                  </a:lnTo>
                  <a:lnTo>
                    <a:pt x="1" y="26"/>
                  </a:lnTo>
                  <a:lnTo>
                    <a:pt x="8" y="11"/>
                  </a:lnTo>
                  <a:lnTo>
                    <a:pt x="23" y="0"/>
                  </a:lnTo>
                  <a:lnTo>
                    <a:pt x="43" y="0"/>
                  </a:lnTo>
                  <a:lnTo>
                    <a:pt x="46" y="0"/>
                  </a:lnTo>
                  <a:lnTo>
                    <a:pt x="51" y="4"/>
                  </a:lnTo>
                  <a:lnTo>
                    <a:pt x="57" y="10"/>
                  </a:lnTo>
                  <a:lnTo>
                    <a:pt x="63" y="19"/>
                  </a:lnTo>
                  <a:lnTo>
                    <a:pt x="67" y="31"/>
                  </a:lnTo>
                  <a:lnTo>
                    <a:pt x="66" y="47"/>
                  </a:lnTo>
                  <a:lnTo>
                    <a:pt x="59" y="66"/>
                  </a:lnTo>
                  <a:lnTo>
                    <a:pt x="43" y="89"/>
                  </a:lnTo>
                  <a:lnTo>
                    <a:pt x="43" y="112"/>
                  </a:lnTo>
                  <a:lnTo>
                    <a:pt x="22" y="112"/>
                  </a:lnTo>
                </a:path>
              </a:pathLst>
            </a:custGeom>
            <a:solidFill>
              <a:srgbClr val="FFFFFF"/>
            </a:solidFill>
            <a:ln w="9525" cap="rnd">
              <a:noFill/>
              <a:round/>
              <a:headEnd/>
              <a:tailEnd/>
            </a:ln>
            <a:effectLst/>
          </p:spPr>
          <p:txBody>
            <a:bodyPr/>
            <a:lstStyle/>
            <a:p>
              <a:endParaRPr lang="et-EE"/>
            </a:p>
          </p:txBody>
        </p:sp>
        <p:sp>
          <p:nvSpPr>
            <p:cNvPr id="12302" name="Freeform 14"/>
            <p:cNvSpPr>
              <a:spLocks/>
            </p:cNvSpPr>
            <p:nvPr/>
          </p:nvSpPr>
          <p:spPr bwMode="auto">
            <a:xfrm>
              <a:off x="202" y="3117"/>
              <a:ext cx="17" cy="86"/>
            </a:xfrm>
            <a:custGeom>
              <a:avLst/>
              <a:gdLst/>
              <a:ahLst/>
              <a:cxnLst>
                <a:cxn ang="0">
                  <a:pos x="4" y="0"/>
                </a:cxn>
                <a:cxn ang="0">
                  <a:pos x="6" y="5"/>
                </a:cxn>
                <a:cxn ang="0">
                  <a:pos x="2" y="6"/>
                </a:cxn>
                <a:cxn ang="0">
                  <a:pos x="2" y="77"/>
                </a:cxn>
                <a:cxn ang="0">
                  <a:pos x="0" y="78"/>
                </a:cxn>
                <a:cxn ang="0">
                  <a:pos x="0" y="85"/>
                </a:cxn>
                <a:cxn ang="0">
                  <a:pos x="2" y="85"/>
                </a:cxn>
                <a:cxn ang="0">
                  <a:pos x="4" y="85"/>
                </a:cxn>
                <a:cxn ang="0">
                  <a:pos x="6" y="85"/>
                </a:cxn>
                <a:cxn ang="0">
                  <a:pos x="9" y="84"/>
                </a:cxn>
                <a:cxn ang="0">
                  <a:pos x="13" y="84"/>
                </a:cxn>
                <a:cxn ang="0">
                  <a:pos x="16" y="83"/>
                </a:cxn>
                <a:cxn ang="0">
                  <a:pos x="16" y="81"/>
                </a:cxn>
                <a:cxn ang="0">
                  <a:pos x="16" y="78"/>
                </a:cxn>
                <a:cxn ang="0">
                  <a:pos x="16" y="47"/>
                </a:cxn>
                <a:cxn ang="0">
                  <a:pos x="13" y="46"/>
                </a:cxn>
                <a:cxn ang="0">
                  <a:pos x="13" y="38"/>
                </a:cxn>
                <a:cxn ang="0">
                  <a:pos x="13" y="4"/>
                </a:cxn>
                <a:cxn ang="0">
                  <a:pos x="4" y="0"/>
                </a:cxn>
              </a:cxnLst>
              <a:rect l="0" t="0" r="r" b="b"/>
              <a:pathLst>
                <a:path w="17" h="86">
                  <a:moveTo>
                    <a:pt x="4" y="0"/>
                  </a:moveTo>
                  <a:lnTo>
                    <a:pt x="6" y="5"/>
                  </a:lnTo>
                  <a:lnTo>
                    <a:pt x="2" y="6"/>
                  </a:lnTo>
                  <a:lnTo>
                    <a:pt x="2" y="77"/>
                  </a:lnTo>
                  <a:lnTo>
                    <a:pt x="0" y="78"/>
                  </a:lnTo>
                  <a:lnTo>
                    <a:pt x="0" y="85"/>
                  </a:lnTo>
                  <a:lnTo>
                    <a:pt x="2" y="85"/>
                  </a:lnTo>
                  <a:lnTo>
                    <a:pt x="4" y="85"/>
                  </a:lnTo>
                  <a:lnTo>
                    <a:pt x="6" y="85"/>
                  </a:lnTo>
                  <a:lnTo>
                    <a:pt x="9" y="84"/>
                  </a:lnTo>
                  <a:lnTo>
                    <a:pt x="13" y="84"/>
                  </a:lnTo>
                  <a:lnTo>
                    <a:pt x="16" y="83"/>
                  </a:lnTo>
                  <a:lnTo>
                    <a:pt x="16" y="81"/>
                  </a:lnTo>
                  <a:lnTo>
                    <a:pt x="16" y="78"/>
                  </a:lnTo>
                  <a:lnTo>
                    <a:pt x="16" y="47"/>
                  </a:lnTo>
                  <a:lnTo>
                    <a:pt x="13" y="46"/>
                  </a:lnTo>
                  <a:lnTo>
                    <a:pt x="13" y="38"/>
                  </a:lnTo>
                  <a:lnTo>
                    <a:pt x="13" y="4"/>
                  </a:lnTo>
                  <a:lnTo>
                    <a:pt x="4" y="0"/>
                  </a:lnTo>
                </a:path>
              </a:pathLst>
            </a:custGeom>
            <a:solidFill>
              <a:srgbClr val="000000"/>
            </a:solidFill>
            <a:ln w="9525" cap="rnd">
              <a:noFill/>
              <a:round/>
              <a:headEnd/>
              <a:tailEnd/>
            </a:ln>
            <a:effectLst/>
          </p:spPr>
          <p:txBody>
            <a:bodyPr/>
            <a:lstStyle/>
            <a:p>
              <a:endParaRPr lang="et-EE"/>
            </a:p>
          </p:txBody>
        </p:sp>
      </p:grpSp>
      <p:graphicFrame>
        <p:nvGraphicFramePr>
          <p:cNvPr id="12304" name="Object 16"/>
          <p:cNvGraphicFramePr>
            <a:graphicFrameLocks/>
          </p:cNvGraphicFramePr>
          <p:nvPr/>
        </p:nvGraphicFramePr>
        <p:xfrm>
          <a:off x="266700" y="7218363"/>
          <a:ext cx="6342063" cy="1900237"/>
        </p:xfrm>
        <a:graphic>
          <a:graphicData uri="http://schemas.openxmlformats.org/presentationml/2006/ole">
            <p:oleObj spid="_x0000_s12304" name="Document" r:id="rId4" imgW="5906880" imgH="1769760" progId="Word.Document.6">
              <p:embed/>
            </p:oleObj>
          </a:graphicData>
        </a:graphic>
      </p:graphicFrame>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noFill/>
          <a:ln/>
        </p:spPr>
        <p:txBody>
          <a:bodyPr/>
          <a:lstStyle/>
          <a:p>
            <a:r>
              <a:rPr lang="en-GB"/>
              <a:t>How to Develop Stored Functions</a:t>
            </a:r>
          </a:p>
          <a:p>
            <a:pPr lvl="2">
              <a:buFontTx/>
              <a:buNone/>
            </a:pPr>
            <a:r>
              <a:rPr lang="en-GB"/>
              <a:t>1.	Select your development environment: Procedure Builder or SQL*Plus.</a:t>
            </a:r>
          </a:p>
          <a:p>
            <a:pPr lvl="2">
              <a:buFontTx/>
              <a:buNone/>
            </a:pPr>
            <a:r>
              <a:rPr lang="en-GB"/>
              <a:t>	Write the syntax. If using Procedure Builder, enter the code in the Program Unit Editor. If using SQL*Plus, enter the code in a text editor and save it as a script file.</a:t>
            </a:r>
          </a:p>
          <a:p>
            <a:pPr lvl="2">
              <a:buFontTx/>
              <a:buNone/>
            </a:pPr>
            <a:r>
              <a:rPr lang="en-GB"/>
              <a:t>2. 	Compile the code.  </a:t>
            </a:r>
          </a:p>
          <a:p>
            <a:pPr lvl="2">
              <a:buFontTx/>
              <a:buNone/>
            </a:pPr>
            <a:r>
              <a:rPr lang="en-GB"/>
              <a:t>   	The source code is compiled into </a:t>
            </a:r>
            <a:r>
              <a:rPr lang="en-GB" i="1"/>
              <a:t>p-code</a:t>
            </a:r>
            <a:r>
              <a:rPr lang="en-GB"/>
              <a:t>. If developing in Procedure Builder, click Save. </a:t>
            </a:r>
            <a:br>
              <a:rPr lang="en-GB"/>
            </a:br>
            <a:r>
              <a:rPr lang="en-GB"/>
              <a:t>If developing in SQL*Plus, start the script file to compile your code.</a:t>
            </a:r>
          </a:p>
          <a:p>
            <a:r>
              <a:rPr lang="en-GB"/>
              <a:t>Returning a Value</a:t>
            </a:r>
          </a:p>
          <a:p>
            <a:pPr lvl="2"/>
            <a:r>
              <a:rPr lang="en-GB"/>
              <a:t>Add a </a:t>
            </a:r>
            <a:r>
              <a:rPr lang="en-GB">
                <a:solidFill>
                  <a:srgbClr val="FC0128"/>
                </a:solidFill>
              </a:rPr>
              <a:t>RETURN</a:t>
            </a:r>
            <a:r>
              <a:rPr lang="en-GB"/>
              <a:t> clause with the datatype in the header of the function.</a:t>
            </a:r>
          </a:p>
          <a:p>
            <a:pPr lvl="2"/>
            <a:r>
              <a:rPr lang="en-GB"/>
              <a:t>Include at least one RETURN statement in the executable section.</a:t>
            </a:r>
          </a:p>
          <a:p>
            <a:r>
              <a:rPr lang="en-GB" b="0">
                <a:latin typeface="Times New Roman" pitchFamily="18" charset="0"/>
              </a:rPr>
              <a:t>Multiple RETURN statements are allowed, usually within an IF statement. Only one RETURN statement will be executed.</a:t>
            </a:r>
          </a:p>
          <a:p>
            <a:endParaRPr lang="en-GB" b="0">
              <a:latin typeface="Times New Roman" pitchFamily="18" charset="0"/>
            </a:endParaRPr>
          </a:p>
        </p:txBody>
      </p:sp>
      <p:grpSp>
        <p:nvGrpSpPr>
          <p:cNvPr id="14350" name="Group 14"/>
          <p:cNvGrpSpPr>
            <a:grpSpLocks/>
          </p:cNvGrpSpPr>
          <p:nvPr/>
        </p:nvGrpSpPr>
        <p:grpSpPr bwMode="auto">
          <a:xfrm>
            <a:off x="107950" y="7418388"/>
            <a:ext cx="273050" cy="319087"/>
            <a:chOff x="70" y="4351"/>
            <a:chExt cx="176" cy="188"/>
          </a:xfrm>
        </p:grpSpPr>
        <p:sp>
          <p:nvSpPr>
            <p:cNvPr id="14339" name="Freeform 3"/>
            <p:cNvSpPr>
              <a:spLocks/>
            </p:cNvSpPr>
            <p:nvPr/>
          </p:nvSpPr>
          <p:spPr bwMode="auto">
            <a:xfrm>
              <a:off x="70" y="4351"/>
              <a:ext cx="176" cy="181"/>
            </a:xfrm>
            <a:custGeom>
              <a:avLst/>
              <a:gdLst/>
              <a:ahLst/>
              <a:cxnLst>
                <a:cxn ang="0">
                  <a:pos x="175" y="180"/>
                </a:cxn>
                <a:cxn ang="0">
                  <a:pos x="175" y="0"/>
                </a:cxn>
                <a:cxn ang="0">
                  <a:pos x="0" y="0"/>
                </a:cxn>
                <a:cxn ang="0">
                  <a:pos x="0" y="180"/>
                </a:cxn>
                <a:cxn ang="0">
                  <a:pos x="175" y="180"/>
                </a:cxn>
              </a:cxnLst>
              <a:rect l="0" t="0" r="r" b="b"/>
              <a:pathLst>
                <a:path w="176" h="181">
                  <a:moveTo>
                    <a:pt x="175" y="180"/>
                  </a:moveTo>
                  <a:lnTo>
                    <a:pt x="175" y="0"/>
                  </a:lnTo>
                  <a:lnTo>
                    <a:pt x="0" y="0"/>
                  </a:lnTo>
                  <a:lnTo>
                    <a:pt x="0" y="180"/>
                  </a:lnTo>
                  <a:lnTo>
                    <a:pt x="175" y="180"/>
                  </a:lnTo>
                </a:path>
              </a:pathLst>
            </a:custGeom>
            <a:solidFill>
              <a:srgbClr val="000000"/>
            </a:solidFill>
            <a:ln w="9525" cap="rnd">
              <a:noFill/>
              <a:round/>
              <a:headEnd/>
              <a:tailEnd/>
            </a:ln>
            <a:effectLst/>
          </p:spPr>
          <p:txBody>
            <a:bodyPr/>
            <a:lstStyle/>
            <a:p>
              <a:endParaRPr lang="et-EE"/>
            </a:p>
          </p:txBody>
        </p:sp>
        <p:sp>
          <p:nvSpPr>
            <p:cNvPr id="14340" name="Freeform 4"/>
            <p:cNvSpPr>
              <a:spLocks/>
            </p:cNvSpPr>
            <p:nvPr/>
          </p:nvSpPr>
          <p:spPr bwMode="auto">
            <a:xfrm>
              <a:off x="149" y="4522"/>
              <a:ext cx="25" cy="17"/>
            </a:xfrm>
            <a:custGeom>
              <a:avLst/>
              <a:gdLst/>
              <a:ahLst/>
              <a:cxnLst>
                <a:cxn ang="0">
                  <a:pos x="24" y="16"/>
                </a:cxn>
                <a:cxn ang="0">
                  <a:pos x="24" y="0"/>
                </a:cxn>
                <a:cxn ang="0">
                  <a:pos x="0" y="0"/>
                </a:cxn>
                <a:cxn ang="0">
                  <a:pos x="0" y="16"/>
                </a:cxn>
                <a:cxn ang="0">
                  <a:pos x="24" y="16"/>
                </a:cxn>
              </a:cxnLst>
              <a:rect l="0" t="0" r="r" b="b"/>
              <a:pathLst>
                <a:path w="25" h="17">
                  <a:moveTo>
                    <a:pt x="24" y="16"/>
                  </a:moveTo>
                  <a:lnTo>
                    <a:pt x="24" y="0"/>
                  </a:lnTo>
                  <a:lnTo>
                    <a:pt x="0" y="0"/>
                  </a:lnTo>
                  <a:lnTo>
                    <a:pt x="0" y="16"/>
                  </a:lnTo>
                  <a:lnTo>
                    <a:pt x="24" y="16"/>
                  </a:lnTo>
                </a:path>
              </a:pathLst>
            </a:custGeom>
            <a:solidFill>
              <a:srgbClr val="FFFFFF"/>
            </a:solidFill>
            <a:ln w="9525" cap="rnd">
              <a:noFill/>
              <a:round/>
              <a:headEnd/>
              <a:tailEnd/>
            </a:ln>
            <a:effectLst/>
          </p:spPr>
          <p:txBody>
            <a:bodyPr/>
            <a:lstStyle/>
            <a:p>
              <a:endParaRPr lang="et-EE"/>
            </a:p>
          </p:txBody>
        </p:sp>
        <p:sp>
          <p:nvSpPr>
            <p:cNvPr id="14341" name="Freeform 5"/>
            <p:cNvSpPr>
              <a:spLocks/>
            </p:cNvSpPr>
            <p:nvPr/>
          </p:nvSpPr>
          <p:spPr bwMode="auto">
            <a:xfrm>
              <a:off x="91" y="4402"/>
              <a:ext cx="32" cy="20"/>
            </a:xfrm>
            <a:custGeom>
              <a:avLst/>
              <a:gdLst/>
              <a:ahLst/>
              <a:cxnLst>
                <a:cxn ang="0">
                  <a:pos x="0" y="0"/>
                </a:cxn>
                <a:cxn ang="0">
                  <a:pos x="25" y="19"/>
                </a:cxn>
                <a:cxn ang="0">
                  <a:pos x="31" y="8"/>
                </a:cxn>
                <a:cxn ang="0">
                  <a:pos x="0" y="0"/>
                </a:cxn>
              </a:cxnLst>
              <a:rect l="0" t="0" r="r" b="b"/>
              <a:pathLst>
                <a:path w="32" h="20">
                  <a:moveTo>
                    <a:pt x="0" y="0"/>
                  </a:moveTo>
                  <a:lnTo>
                    <a:pt x="25" y="19"/>
                  </a:lnTo>
                  <a:lnTo>
                    <a:pt x="31" y="8"/>
                  </a:lnTo>
                  <a:lnTo>
                    <a:pt x="0" y="0"/>
                  </a:lnTo>
                </a:path>
              </a:pathLst>
            </a:custGeom>
            <a:solidFill>
              <a:srgbClr val="FFFFFF"/>
            </a:solidFill>
            <a:ln w="9525" cap="rnd">
              <a:noFill/>
              <a:round/>
              <a:headEnd/>
              <a:tailEnd/>
            </a:ln>
            <a:effectLst/>
          </p:spPr>
          <p:txBody>
            <a:bodyPr/>
            <a:lstStyle/>
            <a:p>
              <a:endParaRPr lang="et-EE"/>
            </a:p>
          </p:txBody>
        </p:sp>
        <p:sp>
          <p:nvSpPr>
            <p:cNvPr id="14342" name="Freeform 6"/>
            <p:cNvSpPr>
              <a:spLocks/>
            </p:cNvSpPr>
            <p:nvPr/>
          </p:nvSpPr>
          <p:spPr bwMode="auto">
            <a:xfrm>
              <a:off x="200" y="4403"/>
              <a:ext cx="35" cy="19"/>
            </a:xfrm>
            <a:custGeom>
              <a:avLst/>
              <a:gdLst/>
              <a:ahLst/>
              <a:cxnLst>
                <a:cxn ang="0">
                  <a:pos x="34" y="0"/>
                </a:cxn>
                <a:cxn ang="0">
                  <a:pos x="6" y="18"/>
                </a:cxn>
                <a:cxn ang="0">
                  <a:pos x="0" y="8"/>
                </a:cxn>
                <a:cxn ang="0">
                  <a:pos x="34" y="0"/>
                </a:cxn>
              </a:cxnLst>
              <a:rect l="0" t="0" r="r" b="b"/>
              <a:pathLst>
                <a:path w="35" h="19">
                  <a:moveTo>
                    <a:pt x="34" y="0"/>
                  </a:moveTo>
                  <a:lnTo>
                    <a:pt x="6" y="18"/>
                  </a:lnTo>
                  <a:lnTo>
                    <a:pt x="0" y="8"/>
                  </a:lnTo>
                  <a:lnTo>
                    <a:pt x="34" y="0"/>
                  </a:lnTo>
                </a:path>
              </a:pathLst>
            </a:custGeom>
            <a:solidFill>
              <a:srgbClr val="FFFFFF"/>
            </a:solidFill>
            <a:ln w="9525" cap="rnd">
              <a:noFill/>
              <a:round/>
              <a:headEnd/>
              <a:tailEnd/>
            </a:ln>
            <a:effectLst/>
          </p:spPr>
          <p:txBody>
            <a:bodyPr/>
            <a:lstStyle/>
            <a:p>
              <a:endParaRPr lang="et-EE"/>
            </a:p>
          </p:txBody>
        </p:sp>
        <p:sp>
          <p:nvSpPr>
            <p:cNvPr id="14343" name="Freeform 7"/>
            <p:cNvSpPr>
              <a:spLocks/>
            </p:cNvSpPr>
            <p:nvPr/>
          </p:nvSpPr>
          <p:spPr bwMode="auto">
            <a:xfrm>
              <a:off x="88" y="4441"/>
              <a:ext cx="33" cy="17"/>
            </a:xfrm>
            <a:custGeom>
              <a:avLst/>
              <a:gdLst/>
              <a:ahLst/>
              <a:cxnLst>
                <a:cxn ang="0">
                  <a:pos x="0" y="16"/>
                </a:cxn>
                <a:cxn ang="0">
                  <a:pos x="32" y="12"/>
                </a:cxn>
                <a:cxn ang="0">
                  <a:pos x="30" y="0"/>
                </a:cxn>
                <a:cxn ang="0">
                  <a:pos x="0" y="16"/>
                </a:cxn>
              </a:cxnLst>
              <a:rect l="0" t="0" r="r" b="b"/>
              <a:pathLst>
                <a:path w="33" h="17">
                  <a:moveTo>
                    <a:pt x="0" y="16"/>
                  </a:moveTo>
                  <a:lnTo>
                    <a:pt x="32" y="12"/>
                  </a:lnTo>
                  <a:lnTo>
                    <a:pt x="30" y="0"/>
                  </a:lnTo>
                  <a:lnTo>
                    <a:pt x="0" y="16"/>
                  </a:lnTo>
                </a:path>
              </a:pathLst>
            </a:custGeom>
            <a:solidFill>
              <a:srgbClr val="FFFFFF"/>
            </a:solidFill>
            <a:ln w="9525" cap="rnd">
              <a:noFill/>
              <a:round/>
              <a:headEnd/>
              <a:tailEnd/>
            </a:ln>
            <a:effectLst/>
          </p:spPr>
          <p:txBody>
            <a:bodyPr/>
            <a:lstStyle/>
            <a:p>
              <a:endParaRPr lang="et-EE"/>
            </a:p>
          </p:txBody>
        </p:sp>
        <p:sp>
          <p:nvSpPr>
            <p:cNvPr id="14344" name="Freeform 8"/>
            <p:cNvSpPr>
              <a:spLocks/>
            </p:cNvSpPr>
            <p:nvPr/>
          </p:nvSpPr>
          <p:spPr bwMode="auto">
            <a:xfrm>
              <a:off x="202" y="4442"/>
              <a:ext cx="35" cy="17"/>
            </a:xfrm>
            <a:custGeom>
              <a:avLst/>
              <a:gdLst/>
              <a:ahLst/>
              <a:cxnLst>
                <a:cxn ang="0">
                  <a:pos x="34" y="16"/>
                </a:cxn>
                <a:cxn ang="0">
                  <a:pos x="0" y="13"/>
                </a:cxn>
                <a:cxn ang="0">
                  <a:pos x="2" y="0"/>
                </a:cxn>
                <a:cxn ang="0">
                  <a:pos x="34" y="16"/>
                </a:cxn>
              </a:cxnLst>
              <a:rect l="0" t="0" r="r" b="b"/>
              <a:pathLst>
                <a:path w="35" h="17">
                  <a:moveTo>
                    <a:pt x="34" y="16"/>
                  </a:moveTo>
                  <a:lnTo>
                    <a:pt x="0" y="13"/>
                  </a:lnTo>
                  <a:lnTo>
                    <a:pt x="2" y="0"/>
                  </a:lnTo>
                  <a:lnTo>
                    <a:pt x="34" y="16"/>
                  </a:lnTo>
                </a:path>
              </a:pathLst>
            </a:custGeom>
            <a:solidFill>
              <a:srgbClr val="FFFFFF"/>
            </a:solidFill>
            <a:ln w="9525" cap="rnd">
              <a:noFill/>
              <a:round/>
              <a:headEnd/>
              <a:tailEnd/>
            </a:ln>
            <a:effectLst/>
          </p:spPr>
          <p:txBody>
            <a:bodyPr/>
            <a:lstStyle/>
            <a:p>
              <a:endParaRPr lang="et-EE"/>
            </a:p>
          </p:txBody>
        </p:sp>
        <p:sp>
          <p:nvSpPr>
            <p:cNvPr id="14345" name="Freeform 9"/>
            <p:cNvSpPr>
              <a:spLocks/>
            </p:cNvSpPr>
            <p:nvPr/>
          </p:nvSpPr>
          <p:spPr bwMode="auto">
            <a:xfrm>
              <a:off x="114" y="4364"/>
              <a:ext cx="26" cy="31"/>
            </a:xfrm>
            <a:custGeom>
              <a:avLst/>
              <a:gdLst/>
              <a:ahLst/>
              <a:cxnLst>
                <a:cxn ang="0">
                  <a:pos x="0" y="0"/>
                </a:cxn>
                <a:cxn ang="0">
                  <a:pos x="15" y="30"/>
                </a:cxn>
                <a:cxn ang="0">
                  <a:pos x="25" y="23"/>
                </a:cxn>
                <a:cxn ang="0">
                  <a:pos x="0" y="0"/>
                </a:cxn>
              </a:cxnLst>
              <a:rect l="0" t="0" r="r" b="b"/>
              <a:pathLst>
                <a:path w="26" h="31">
                  <a:moveTo>
                    <a:pt x="0" y="0"/>
                  </a:moveTo>
                  <a:lnTo>
                    <a:pt x="15" y="30"/>
                  </a:lnTo>
                  <a:lnTo>
                    <a:pt x="25" y="23"/>
                  </a:lnTo>
                  <a:lnTo>
                    <a:pt x="0" y="0"/>
                  </a:lnTo>
                </a:path>
              </a:pathLst>
            </a:custGeom>
            <a:solidFill>
              <a:srgbClr val="FFFFFF"/>
            </a:solidFill>
            <a:ln w="9525" cap="rnd">
              <a:noFill/>
              <a:round/>
              <a:headEnd/>
              <a:tailEnd/>
            </a:ln>
            <a:effectLst/>
          </p:spPr>
          <p:txBody>
            <a:bodyPr/>
            <a:lstStyle/>
            <a:p>
              <a:endParaRPr lang="et-EE"/>
            </a:p>
          </p:txBody>
        </p:sp>
        <p:sp>
          <p:nvSpPr>
            <p:cNvPr id="14346" name="Freeform 10"/>
            <p:cNvSpPr>
              <a:spLocks/>
            </p:cNvSpPr>
            <p:nvPr/>
          </p:nvSpPr>
          <p:spPr bwMode="auto">
            <a:xfrm>
              <a:off x="179" y="4366"/>
              <a:ext cx="27" cy="32"/>
            </a:xfrm>
            <a:custGeom>
              <a:avLst/>
              <a:gdLst/>
              <a:ahLst/>
              <a:cxnLst>
                <a:cxn ang="0">
                  <a:pos x="26" y="0"/>
                </a:cxn>
                <a:cxn ang="0">
                  <a:pos x="11" y="31"/>
                </a:cxn>
                <a:cxn ang="0">
                  <a:pos x="0" y="23"/>
                </a:cxn>
                <a:cxn ang="0">
                  <a:pos x="26" y="0"/>
                </a:cxn>
              </a:cxnLst>
              <a:rect l="0" t="0" r="r" b="b"/>
              <a:pathLst>
                <a:path w="27" h="32">
                  <a:moveTo>
                    <a:pt x="26" y="0"/>
                  </a:moveTo>
                  <a:lnTo>
                    <a:pt x="11" y="31"/>
                  </a:lnTo>
                  <a:lnTo>
                    <a:pt x="0" y="23"/>
                  </a:lnTo>
                  <a:lnTo>
                    <a:pt x="26" y="0"/>
                  </a:lnTo>
                </a:path>
              </a:pathLst>
            </a:custGeom>
            <a:solidFill>
              <a:srgbClr val="FFFFFF"/>
            </a:solidFill>
            <a:ln w="9525" cap="rnd">
              <a:noFill/>
              <a:round/>
              <a:headEnd/>
              <a:tailEnd/>
            </a:ln>
            <a:effectLst/>
          </p:spPr>
          <p:txBody>
            <a:bodyPr/>
            <a:lstStyle/>
            <a:p>
              <a:endParaRPr lang="et-EE"/>
            </a:p>
          </p:txBody>
        </p:sp>
        <p:sp>
          <p:nvSpPr>
            <p:cNvPr id="14347" name="Freeform 11"/>
            <p:cNvSpPr>
              <a:spLocks/>
            </p:cNvSpPr>
            <p:nvPr/>
          </p:nvSpPr>
          <p:spPr bwMode="auto">
            <a:xfrm>
              <a:off x="154" y="4357"/>
              <a:ext cx="17" cy="30"/>
            </a:xfrm>
            <a:custGeom>
              <a:avLst/>
              <a:gdLst/>
              <a:ahLst/>
              <a:cxnLst>
                <a:cxn ang="0">
                  <a:pos x="7" y="0"/>
                </a:cxn>
                <a:cxn ang="0">
                  <a:pos x="0" y="29"/>
                </a:cxn>
                <a:cxn ang="0">
                  <a:pos x="16" y="28"/>
                </a:cxn>
                <a:cxn ang="0">
                  <a:pos x="7" y="0"/>
                </a:cxn>
              </a:cxnLst>
              <a:rect l="0" t="0" r="r" b="b"/>
              <a:pathLst>
                <a:path w="17" h="30">
                  <a:moveTo>
                    <a:pt x="7" y="0"/>
                  </a:moveTo>
                  <a:lnTo>
                    <a:pt x="0" y="29"/>
                  </a:lnTo>
                  <a:lnTo>
                    <a:pt x="16" y="28"/>
                  </a:lnTo>
                  <a:lnTo>
                    <a:pt x="7" y="0"/>
                  </a:lnTo>
                </a:path>
              </a:pathLst>
            </a:custGeom>
            <a:solidFill>
              <a:srgbClr val="FFFFFF"/>
            </a:solidFill>
            <a:ln w="9525" cap="rnd">
              <a:noFill/>
              <a:round/>
              <a:headEnd/>
              <a:tailEnd/>
            </a:ln>
            <a:effectLst/>
          </p:spPr>
          <p:txBody>
            <a:bodyPr/>
            <a:lstStyle/>
            <a:p>
              <a:endParaRPr lang="et-EE"/>
            </a:p>
          </p:txBody>
        </p:sp>
        <p:sp>
          <p:nvSpPr>
            <p:cNvPr id="14348" name="Freeform 12"/>
            <p:cNvSpPr>
              <a:spLocks/>
            </p:cNvSpPr>
            <p:nvPr/>
          </p:nvSpPr>
          <p:spPr bwMode="auto">
            <a:xfrm>
              <a:off x="128" y="4401"/>
              <a:ext cx="69" cy="113"/>
            </a:xfrm>
            <a:custGeom>
              <a:avLst/>
              <a:gdLst/>
              <a:ahLst/>
              <a:cxnLst>
                <a:cxn ang="0">
                  <a:pos x="22" y="112"/>
                </a:cxn>
                <a:cxn ang="0">
                  <a:pos x="23" y="92"/>
                </a:cxn>
                <a:cxn ang="0">
                  <a:pos x="21" y="89"/>
                </a:cxn>
                <a:cxn ang="0">
                  <a:pos x="15" y="81"/>
                </a:cxn>
                <a:cxn ang="0">
                  <a:pos x="9" y="70"/>
                </a:cxn>
                <a:cxn ang="0">
                  <a:pos x="4" y="56"/>
                </a:cxn>
                <a:cxn ang="0">
                  <a:pos x="0" y="41"/>
                </a:cxn>
                <a:cxn ang="0">
                  <a:pos x="1" y="26"/>
                </a:cxn>
                <a:cxn ang="0">
                  <a:pos x="8" y="11"/>
                </a:cxn>
                <a:cxn ang="0">
                  <a:pos x="23" y="0"/>
                </a:cxn>
                <a:cxn ang="0">
                  <a:pos x="43" y="0"/>
                </a:cxn>
                <a:cxn ang="0">
                  <a:pos x="46" y="0"/>
                </a:cxn>
                <a:cxn ang="0">
                  <a:pos x="51" y="4"/>
                </a:cxn>
                <a:cxn ang="0">
                  <a:pos x="57" y="10"/>
                </a:cxn>
                <a:cxn ang="0">
                  <a:pos x="63" y="19"/>
                </a:cxn>
                <a:cxn ang="0">
                  <a:pos x="68" y="31"/>
                </a:cxn>
                <a:cxn ang="0">
                  <a:pos x="66" y="47"/>
                </a:cxn>
                <a:cxn ang="0">
                  <a:pos x="59" y="66"/>
                </a:cxn>
                <a:cxn ang="0">
                  <a:pos x="43" y="89"/>
                </a:cxn>
                <a:cxn ang="0">
                  <a:pos x="43" y="112"/>
                </a:cxn>
                <a:cxn ang="0">
                  <a:pos x="22" y="112"/>
                </a:cxn>
              </a:cxnLst>
              <a:rect l="0" t="0" r="r" b="b"/>
              <a:pathLst>
                <a:path w="69" h="113">
                  <a:moveTo>
                    <a:pt x="22" y="112"/>
                  </a:moveTo>
                  <a:lnTo>
                    <a:pt x="23" y="92"/>
                  </a:lnTo>
                  <a:lnTo>
                    <a:pt x="21" y="89"/>
                  </a:lnTo>
                  <a:lnTo>
                    <a:pt x="15" y="81"/>
                  </a:lnTo>
                  <a:lnTo>
                    <a:pt x="9" y="70"/>
                  </a:lnTo>
                  <a:lnTo>
                    <a:pt x="4" y="56"/>
                  </a:lnTo>
                  <a:lnTo>
                    <a:pt x="0" y="41"/>
                  </a:lnTo>
                  <a:lnTo>
                    <a:pt x="1" y="26"/>
                  </a:lnTo>
                  <a:lnTo>
                    <a:pt x="8" y="11"/>
                  </a:lnTo>
                  <a:lnTo>
                    <a:pt x="23" y="0"/>
                  </a:lnTo>
                  <a:lnTo>
                    <a:pt x="43" y="0"/>
                  </a:lnTo>
                  <a:lnTo>
                    <a:pt x="46" y="0"/>
                  </a:lnTo>
                  <a:lnTo>
                    <a:pt x="51" y="4"/>
                  </a:lnTo>
                  <a:lnTo>
                    <a:pt x="57" y="10"/>
                  </a:lnTo>
                  <a:lnTo>
                    <a:pt x="63" y="19"/>
                  </a:lnTo>
                  <a:lnTo>
                    <a:pt x="68" y="31"/>
                  </a:lnTo>
                  <a:lnTo>
                    <a:pt x="66" y="47"/>
                  </a:lnTo>
                  <a:lnTo>
                    <a:pt x="59" y="66"/>
                  </a:lnTo>
                  <a:lnTo>
                    <a:pt x="43" y="89"/>
                  </a:lnTo>
                  <a:lnTo>
                    <a:pt x="43" y="112"/>
                  </a:lnTo>
                  <a:lnTo>
                    <a:pt x="22" y="112"/>
                  </a:lnTo>
                </a:path>
              </a:pathLst>
            </a:custGeom>
            <a:solidFill>
              <a:srgbClr val="FFFFFF"/>
            </a:solidFill>
            <a:ln w="9525" cap="rnd">
              <a:noFill/>
              <a:round/>
              <a:headEnd/>
              <a:tailEnd/>
            </a:ln>
            <a:effectLst/>
          </p:spPr>
          <p:txBody>
            <a:bodyPr/>
            <a:lstStyle/>
            <a:p>
              <a:endParaRPr lang="et-EE"/>
            </a:p>
          </p:txBody>
        </p:sp>
        <p:sp>
          <p:nvSpPr>
            <p:cNvPr id="14349" name="Freeform 13"/>
            <p:cNvSpPr>
              <a:spLocks/>
            </p:cNvSpPr>
            <p:nvPr/>
          </p:nvSpPr>
          <p:spPr bwMode="auto">
            <a:xfrm>
              <a:off x="155" y="4422"/>
              <a:ext cx="17" cy="86"/>
            </a:xfrm>
            <a:custGeom>
              <a:avLst/>
              <a:gdLst/>
              <a:ahLst/>
              <a:cxnLst>
                <a:cxn ang="0">
                  <a:pos x="4" y="0"/>
                </a:cxn>
                <a:cxn ang="0">
                  <a:pos x="6" y="5"/>
                </a:cxn>
                <a:cxn ang="0">
                  <a:pos x="2" y="6"/>
                </a:cxn>
                <a:cxn ang="0">
                  <a:pos x="2" y="77"/>
                </a:cxn>
                <a:cxn ang="0">
                  <a:pos x="0" y="78"/>
                </a:cxn>
                <a:cxn ang="0">
                  <a:pos x="0" y="85"/>
                </a:cxn>
                <a:cxn ang="0">
                  <a:pos x="2" y="85"/>
                </a:cxn>
                <a:cxn ang="0">
                  <a:pos x="4" y="85"/>
                </a:cxn>
                <a:cxn ang="0">
                  <a:pos x="6" y="85"/>
                </a:cxn>
                <a:cxn ang="0">
                  <a:pos x="9" y="84"/>
                </a:cxn>
                <a:cxn ang="0">
                  <a:pos x="13" y="84"/>
                </a:cxn>
                <a:cxn ang="0">
                  <a:pos x="16" y="83"/>
                </a:cxn>
                <a:cxn ang="0">
                  <a:pos x="16" y="81"/>
                </a:cxn>
                <a:cxn ang="0">
                  <a:pos x="16" y="78"/>
                </a:cxn>
                <a:cxn ang="0">
                  <a:pos x="16" y="47"/>
                </a:cxn>
                <a:cxn ang="0">
                  <a:pos x="13" y="46"/>
                </a:cxn>
                <a:cxn ang="0">
                  <a:pos x="13" y="38"/>
                </a:cxn>
                <a:cxn ang="0">
                  <a:pos x="13" y="4"/>
                </a:cxn>
                <a:cxn ang="0">
                  <a:pos x="4" y="0"/>
                </a:cxn>
              </a:cxnLst>
              <a:rect l="0" t="0" r="r" b="b"/>
              <a:pathLst>
                <a:path w="17" h="86">
                  <a:moveTo>
                    <a:pt x="4" y="0"/>
                  </a:moveTo>
                  <a:lnTo>
                    <a:pt x="6" y="5"/>
                  </a:lnTo>
                  <a:lnTo>
                    <a:pt x="2" y="6"/>
                  </a:lnTo>
                  <a:lnTo>
                    <a:pt x="2" y="77"/>
                  </a:lnTo>
                  <a:lnTo>
                    <a:pt x="0" y="78"/>
                  </a:lnTo>
                  <a:lnTo>
                    <a:pt x="0" y="85"/>
                  </a:lnTo>
                  <a:lnTo>
                    <a:pt x="2" y="85"/>
                  </a:lnTo>
                  <a:lnTo>
                    <a:pt x="4" y="85"/>
                  </a:lnTo>
                  <a:lnTo>
                    <a:pt x="6" y="85"/>
                  </a:lnTo>
                  <a:lnTo>
                    <a:pt x="9" y="84"/>
                  </a:lnTo>
                  <a:lnTo>
                    <a:pt x="13" y="84"/>
                  </a:lnTo>
                  <a:lnTo>
                    <a:pt x="16" y="83"/>
                  </a:lnTo>
                  <a:lnTo>
                    <a:pt x="16" y="81"/>
                  </a:lnTo>
                  <a:lnTo>
                    <a:pt x="16" y="78"/>
                  </a:lnTo>
                  <a:lnTo>
                    <a:pt x="16" y="47"/>
                  </a:lnTo>
                  <a:lnTo>
                    <a:pt x="13" y="46"/>
                  </a:lnTo>
                  <a:lnTo>
                    <a:pt x="13" y="38"/>
                  </a:lnTo>
                  <a:lnTo>
                    <a:pt x="13" y="4"/>
                  </a:lnTo>
                  <a:lnTo>
                    <a:pt x="4" y="0"/>
                  </a:lnTo>
                </a:path>
              </a:pathLst>
            </a:custGeom>
            <a:solidFill>
              <a:srgbClr val="000000"/>
            </a:solidFill>
            <a:ln w="9525" cap="rnd">
              <a:noFill/>
              <a:round/>
              <a:headEnd/>
              <a:tailEnd/>
            </a:ln>
            <a:effectLst/>
          </p:spPr>
          <p:txBody>
            <a:bodyPr/>
            <a:lstStyle/>
            <a:p>
              <a:endParaRPr lang="et-EE"/>
            </a:p>
          </p:txBody>
        </p:sp>
      </p:grpSp>
      <p:sp>
        <p:nvSpPr>
          <p:cNvPr id="14351" name="Rectangle 15"/>
          <p:cNvSpPr>
            <a:spLocks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noTextEdit="1"/>
          </p:cNvSpPr>
          <p:nvPr>
            <p:ph type="sldImg"/>
          </p:nvPr>
        </p:nvSpPr>
        <p:spPr>
          <a:ln cap="flat"/>
        </p:spPr>
      </p:sp>
      <p:sp>
        <p:nvSpPr>
          <p:cNvPr id="16387" name="Rectangle 3"/>
          <p:cNvSpPr>
            <a:spLocks noGrp="1" noChangeArrowheads="1"/>
          </p:cNvSpPr>
          <p:nvPr>
            <p:ph type="body" idx="1"/>
          </p:nvPr>
        </p:nvSpPr>
        <p:spPr>
          <a:noFill/>
          <a:ln/>
        </p:spPr>
        <p:txBody>
          <a:bodyPr/>
          <a:lstStyle/>
          <a:p>
            <a:pPr lvl="1"/>
            <a:r>
              <a:rPr lang="en-GB"/>
              <a:t>A script file with the CREATE FUNCTION statement allows you to change the statement if there are any compilation or run time errors, or to make subsequent changes to the statement. You cannot successfully invoke a function that contains any compilation or run time errors. In SQL*Plus, use </a:t>
            </a:r>
            <a:r>
              <a:rPr lang="en-GB">
                <a:solidFill>
                  <a:srgbClr val="FC0128"/>
                </a:solidFill>
              </a:rPr>
              <a:t>SHOW ERRORS t</a:t>
            </a:r>
            <a:r>
              <a:rPr lang="en-GB"/>
              <a:t>o see any compilation errors.</a:t>
            </a:r>
          </a:p>
          <a:p>
            <a:pPr lvl="1"/>
            <a:r>
              <a:rPr lang="en-GB"/>
              <a:t>Running the CREATE FUNCTION statement stores the source code in the data dictionary when the function contains compilation errors.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noTextEdit="1"/>
          </p:cNvSpPr>
          <p:nvPr>
            <p:ph type="sldImg"/>
          </p:nvPr>
        </p:nvSpPr>
        <p:spPr>
          <a:ln cap="flat"/>
        </p:spPr>
      </p:sp>
      <p:sp>
        <p:nvSpPr>
          <p:cNvPr id="18435" name="Rectangle 3"/>
          <p:cNvSpPr>
            <a:spLocks noGrp="1" noChangeArrowheads="1"/>
          </p:cNvSpPr>
          <p:nvPr>
            <p:ph type="body" idx="1"/>
          </p:nvPr>
        </p:nvSpPr>
        <p:spPr>
          <a:noFill/>
          <a:ln/>
        </p:spPr>
        <p:txBody>
          <a:bodyPr/>
          <a:lstStyle/>
          <a:p>
            <a:r>
              <a:rPr lang="en-GB"/>
              <a:t>Example</a:t>
            </a:r>
            <a:endParaRPr lang="en-GB" b="0">
              <a:latin typeface="Times New Roman" pitchFamily="18" charset="0"/>
            </a:endParaRPr>
          </a:p>
          <a:p>
            <a:pPr lvl="1"/>
            <a:r>
              <a:rPr lang="en-GB">
                <a:solidFill>
                  <a:srgbClr val="FC0128"/>
                </a:solidFill>
              </a:rPr>
              <a:t>Create a function w</a:t>
            </a:r>
            <a:r>
              <a:rPr lang="en-GB"/>
              <a:t>ith one IN parameter to return a number.</a:t>
            </a:r>
          </a:p>
          <a:p>
            <a:pPr lvl="1"/>
            <a:r>
              <a:rPr lang="en-GB"/>
              <a:t>Run the statement to create the GET_SAL function. Invoke a function as part of a PL/SQL expression. This is because of the way the RETURN statement works.</a:t>
            </a:r>
          </a:p>
          <a:p>
            <a:pPr lvl="1"/>
            <a:r>
              <a:rPr lang="en-GB"/>
              <a:t>The CREATE keyword is not required in Procedure Builder.</a:t>
            </a:r>
          </a:p>
        </p:txBody>
      </p:sp>
      <p:grpSp>
        <p:nvGrpSpPr>
          <p:cNvPr id="18441" name="Group 9"/>
          <p:cNvGrpSpPr>
            <a:grpSpLocks/>
          </p:cNvGrpSpPr>
          <p:nvPr/>
        </p:nvGrpSpPr>
        <p:grpSpPr bwMode="auto">
          <a:xfrm>
            <a:off x="134938" y="6078538"/>
            <a:ext cx="276225" cy="311150"/>
            <a:chOff x="87" y="3565"/>
            <a:chExt cx="178" cy="183"/>
          </a:xfrm>
        </p:grpSpPr>
        <p:sp>
          <p:nvSpPr>
            <p:cNvPr id="18436" name="Freeform 4"/>
            <p:cNvSpPr>
              <a:spLocks/>
            </p:cNvSpPr>
            <p:nvPr/>
          </p:nvSpPr>
          <p:spPr bwMode="auto">
            <a:xfrm>
              <a:off x="87" y="3565"/>
              <a:ext cx="178" cy="183"/>
            </a:xfrm>
            <a:custGeom>
              <a:avLst/>
              <a:gdLst/>
              <a:ahLst/>
              <a:cxnLst>
                <a:cxn ang="0">
                  <a:pos x="177" y="182"/>
                </a:cxn>
                <a:cxn ang="0">
                  <a:pos x="177" y="0"/>
                </a:cxn>
                <a:cxn ang="0">
                  <a:pos x="0" y="0"/>
                </a:cxn>
                <a:cxn ang="0">
                  <a:pos x="0" y="182"/>
                </a:cxn>
                <a:cxn ang="0">
                  <a:pos x="177" y="182"/>
                </a:cxn>
              </a:cxnLst>
              <a:rect l="0" t="0" r="r" b="b"/>
              <a:pathLst>
                <a:path w="178" h="183">
                  <a:moveTo>
                    <a:pt x="177" y="182"/>
                  </a:moveTo>
                  <a:lnTo>
                    <a:pt x="177" y="0"/>
                  </a:lnTo>
                  <a:lnTo>
                    <a:pt x="0" y="0"/>
                  </a:lnTo>
                  <a:lnTo>
                    <a:pt x="0" y="182"/>
                  </a:lnTo>
                  <a:lnTo>
                    <a:pt x="177" y="182"/>
                  </a:lnTo>
                </a:path>
              </a:pathLst>
            </a:custGeom>
            <a:solidFill>
              <a:srgbClr val="000000"/>
            </a:solidFill>
            <a:ln w="9525" cap="rnd">
              <a:noFill/>
              <a:round/>
              <a:headEnd/>
              <a:tailEnd/>
            </a:ln>
            <a:effectLst/>
          </p:spPr>
          <p:txBody>
            <a:bodyPr/>
            <a:lstStyle/>
            <a:p>
              <a:endParaRPr lang="et-EE"/>
            </a:p>
          </p:txBody>
        </p:sp>
        <p:sp>
          <p:nvSpPr>
            <p:cNvPr id="18437" name="Freeform 5"/>
            <p:cNvSpPr>
              <a:spLocks/>
            </p:cNvSpPr>
            <p:nvPr/>
          </p:nvSpPr>
          <p:spPr bwMode="auto">
            <a:xfrm>
              <a:off x="97" y="3573"/>
              <a:ext cx="162" cy="164"/>
            </a:xfrm>
            <a:custGeom>
              <a:avLst/>
              <a:gdLst/>
              <a:ahLst/>
              <a:cxnLst>
                <a:cxn ang="0">
                  <a:pos x="82" y="0"/>
                </a:cxn>
                <a:cxn ang="0">
                  <a:pos x="0" y="163"/>
                </a:cxn>
                <a:cxn ang="0">
                  <a:pos x="161" y="163"/>
                </a:cxn>
                <a:cxn ang="0">
                  <a:pos x="82" y="0"/>
                </a:cxn>
              </a:cxnLst>
              <a:rect l="0" t="0" r="r" b="b"/>
              <a:pathLst>
                <a:path w="162" h="164">
                  <a:moveTo>
                    <a:pt x="82" y="0"/>
                  </a:moveTo>
                  <a:lnTo>
                    <a:pt x="0" y="163"/>
                  </a:lnTo>
                  <a:lnTo>
                    <a:pt x="161" y="163"/>
                  </a:lnTo>
                  <a:lnTo>
                    <a:pt x="82" y="0"/>
                  </a:lnTo>
                </a:path>
              </a:pathLst>
            </a:custGeom>
            <a:solidFill>
              <a:srgbClr val="FFFFFF"/>
            </a:solidFill>
            <a:ln w="9525" cap="rnd">
              <a:noFill/>
              <a:round/>
              <a:headEnd/>
              <a:tailEnd/>
            </a:ln>
            <a:effectLst/>
          </p:spPr>
          <p:txBody>
            <a:bodyPr/>
            <a:lstStyle/>
            <a:p>
              <a:endParaRPr lang="et-EE"/>
            </a:p>
          </p:txBody>
        </p:sp>
        <p:sp>
          <p:nvSpPr>
            <p:cNvPr id="18438" name="Freeform 6"/>
            <p:cNvSpPr>
              <a:spLocks/>
            </p:cNvSpPr>
            <p:nvPr/>
          </p:nvSpPr>
          <p:spPr bwMode="auto">
            <a:xfrm>
              <a:off x="115" y="3592"/>
              <a:ext cx="132" cy="133"/>
            </a:xfrm>
            <a:custGeom>
              <a:avLst/>
              <a:gdLst/>
              <a:ahLst/>
              <a:cxnLst>
                <a:cxn ang="0">
                  <a:pos x="64" y="0"/>
                </a:cxn>
                <a:cxn ang="0">
                  <a:pos x="0" y="132"/>
                </a:cxn>
                <a:cxn ang="0">
                  <a:pos x="131" y="132"/>
                </a:cxn>
                <a:cxn ang="0">
                  <a:pos x="64" y="0"/>
                </a:cxn>
              </a:cxnLst>
              <a:rect l="0" t="0" r="r" b="b"/>
              <a:pathLst>
                <a:path w="132" h="133">
                  <a:moveTo>
                    <a:pt x="64" y="0"/>
                  </a:moveTo>
                  <a:lnTo>
                    <a:pt x="0" y="132"/>
                  </a:lnTo>
                  <a:lnTo>
                    <a:pt x="131" y="132"/>
                  </a:lnTo>
                  <a:lnTo>
                    <a:pt x="64" y="0"/>
                  </a:lnTo>
                </a:path>
              </a:pathLst>
            </a:custGeom>
            <a:solidFill>
              <a:srgbClr val="000000"/>
            </a:solidFill>
            <a:ln w="9525" cap="rnd">
              <a:noFill/>
              <a:round/>
              <a:headEnd/>
              <a:tailEnd/>
            </a:ln>
            <a:effectLst/>
          </p:spPr>
          <p:txBody>
            <a:bodyPr/>
            <a:lstStyle/>
            <a:p>
              <a:endParaRPr lang="et-EE"/>
            </a:p>
          </p:txBody>
        </p:sp>
        <p:sp>
          <p:nvSpPr>
            <p:cNvPr id="18439" name="Freeform 7"/>
            <p:cNvSpPr>
              <a:spLocks/>
            </p:cNvSpPr>
            <p:nvPr/>
          </p:nvSpPr>
          <p:spPr bwMode="auto">
            <a:xfrm>
              <a:off x="170" y="3703"/>
              <a:ext cx="20" cy="18"/>
            </a:xfrm>
            <a:custGeom>
              <a:avLst/>
              <a:gdLst/>
              <a:ahLst/>
              <a:cxnLst>
                <a:cxn ang="0">
                  <a:pos x="9" y="17"/>
                </a:cxn>
                <a:cxn ang="0">
                  <a:pos x="10" y="16"/>
                </a:cxn>
                <a:cxn ang="0">
                  <a:pos x="12" y="16"/>
                </a:cxn>
                <a:cxn ang="0">
                  <a:pos x="14" y="15"/>
                </a:cxn>
                <a:cxn ang="0">
                  <a:pos x="15" y="14"/>
                </a:cxn>
                <a:cxn ang="0">
                  <a:pos x="16" y="13"/>
                </a:cxn>
                <a:cxn ang="0">
                  <a:pos x="17" y="11"/>
                </a:cxn>
                <a:cxn ang="0">
                  <a:pos x="17" y="10"/>
                </a:cxn>
                <a:cxn ang="0">
                  <a:pos x="19" y="8"/>
                </a:cxn>
                <a:cxn ang="0">
                  <a:pos x="17" y="6"/>
                </a:cxn>
                <a:cxn ang="0">
                  <a:pos x="17" y="5"/>
                </a:cxn>
                <a:cxn ang="0">
                  <a:pos x="16" y="3"/>
                </a:cxn>
                <a:cxn ang="0">
                  <a:pos x="15" y="2"/>
                </a:cxn>
                <a:cxn ang="0">
                  <a:pos x="14" y="1"/>
                </a:cxn>
                <a:cxn ang="0">
                  <a:pos x="12" y="0"/>
                </a:cxn>
                <a:cxn ang="0">
                  <a:pos x="10" y="0"/>
                </a:cxn>
                <a:cxn ang="0">
                  <a:pos x="9" y="0"/>
                </a:cxn>
                <a:cxn ang="0">
                  <a:pos x="7" y="0"/>
                </a:cxn>
                <a:cxn ang="0">
                  <a:pos x="5" y="0"/>
                </a:cxn>
                <a:cxn ang="0">
                  <a:pos x="4" y="1"/>
                </a:cxn>
                <a:cxn ang="0">
                  <a:pos x="2" y="2"/>
                </a:cxn>
                <a:cxn ang="0">
                  <a:pos x="1" y="3"/>
                </a:cxn>
                <a:cxn ang="0">
                  <a:pos x="1" y="5"/>
                </a:cxn>
                <a:cxn ang="0">
                  <a:pos x="0" y="6"/>
                </a:cxn>
                <a:cxn ang="0">
                  <a:pos x="0" y="8"/>
                </a:cxn>
                <a:cxn ang="0">
                  <a:pos x="0" y="10"/>
                </a:cxn>
                <a:cxn ang="0">
                  <a:pos x="1" y="11"/>
                </a:cxn>
                <a:cxn ang="0">
                  <a:pos x="1" y="13"/>
                </a:cxn>
                <a:cxn ang="0">
                  <a:pos x="2" y="14"/>
                </a:cxn>
                <a:cxn ang="0">
                  <a:pos x="4" y="15"/>
                </a:cxn>
                <a:cxn ang="0">
                  <a:pos x="5" y="16"/>
                </a:cxn>
                <a:cxn ang="0">
                  <a:pos x="7" y="16"/>
                </a:cxn>
                <a:cxn ang="0">
                  <a:pos x="9" y="17"/>
                </a:cxn>
              </a:cxnLst>
              <a:rect l="0" t="0" r="r" b="b"/>
              <a:pathLst>
                <a:path w="20" h="18">
                  <a:moveTo>
                    <a:pt x="9" y="17"/>
                  </a:moveTo>
                  <a:lnTo>
                    <a:pt x="10" y="16"/>
                  </a:lnTo>
                  <a:lnTo>
                    <a:pt x="12" y="16"/>
                  </a:lnTo>
                  <a:lnTo>
                    <a:pt x="14" y="15"/>
                  </a:lnTo>
                  <a:lnTo>
                    <a:pt x="15" y="14"/>
                  </a:lnTo>
                  <a:lnTo>
                    <a:pt x="16" y="13"/>
                  </a:lnTo>
                  <a:lnTo>
                    <a:pt x="17" y="11"/>
                  </a:lnTo>
                  <a:lnTo>
                    <a:pt x="17" y="10"/>
                  </a:lnTo>
                  <a:lnTo>
                    <a:pt x="19" y="8"/>
                  </a:lnTo>
                  <a:lnTo>
                    <a:pt x="17" y="6"/>
                  </a:lnTo>
                  <a:lnTo>
                    <a:pt x="17" y="5"/>
                  </a:lnTo>
                  <a:lnTo>
                    <a:pt x="16" y="3"/>
                  </a:lnTo>
                  <a:lnTo>
                    <a:pt x="15" y="2"/>
                  </a:lnTo>
                  <a:lnTo>
                    <a:pt x="14" y="1"/>
                  </a:lnTo>
                  <a:lnTo>
                    <a:pt x="12" y="0"/>
                  </a:lnTo>
                  <a:lnTo>
                    <a:pt x="10" y="0"/>
                  </a:lnTo>
                  <a:lnTo>
                    <a:pt x="9" y="0"/>
                  </a:lnTo>
                  <a:lnTo>
                    <a:pt x="7" y="0"/>
                  </a:lnTo>
                  <a:lnTo>
                    <a:pt x="5" y="0"/>
                  </a:lnTo>
                  <a:lnTo>
                    <a:pt x="4" y="1"/>
                  </a:lnTo>
                  <a:lnTo>
                    <a:pt x="2" y="2"/>
                  </a:lnTo>
                  <a:lnTo>
                    <a:pt x="1" y="3"/>
                  </a:lnTo>
                  <a:lnTo>
                    <a:pt x="1" y="5"/>
                  </a:lnTo>
                  <a:lnTo>
                    <a:pt x="0" y="6"/>
                  </a:lnTo>
                  <a:lnTo>
                    <a:pt x="0" y="8"/>
                  </a:lnTo>
                  <a:lnTo>
                    <a:pt x="0" y="10"/>
                  </a:lnTo>
                  <a:lnTo>
                    <a:pt x="1" y="11"/>
                  </a:lnTo>
                  <a:lnTo>
                    <a:pt x="1" y="13"/>
                  </a:lnTo>
                  <a:lnTo>
                    <a:pt x="2" y="14"/>
                  </a:lnTo>
                  <a:lnTo>
                    <a:pt x="4" y="15"/>
                  </a:lnTo>
                  <a:lnTo>
                    <a:pt x="5" y="16"/>
                  </a:lnTo>
                  <a:lnTo>
                    <a:pt x="7" y="16"/>
                  </a:lnTo>
                  <a:lnTo>
                    <a:pt x="9" y="17"/>
                  </a:lnTo>
                </a:path>
              </a:pathLst>
            </a:custGeom>
            <a:solidFill>
              <a:srgbClr val="FFFFFF"/>
            </a:solidFill>
            <a:ln w="9525" cap="rnd">
              <a:noFill/>
              <a:round/>
              <a:headEnd/>
              <a:tailEnd/>
            </a:ln>
            <a:effectLst/>
          </p:spPr>
          <p:txBody>
            <a:bodyPr/>
            <a:lstStyle/>
            <a:p>
              <a:endParaRPr lang="et-EE"/>
            </a:p>
          </p:txBody>
        </p:sp>
        <p:sp>
          <p:nvSpPr>
            <p:cNvPr id="18440" name="Freeform 8"/>
            <p:cNvSpPr>
              <a:spLocks/>
            </p:cNvSpPr>
            <p:nvPr/>
          </p:nvSpPr>
          <p:spPr bwMode="auto">
            <a:xfrm>
              <a:off x="170" y="3620"/>
              <a:ext cx="19" cy="80"/>
            </a:xfrm>
            <a:custGeom>
              <a:avLst/>
              <a:gdLst/>
              <a:ahLst/>
              <a:cxnLst>
                <a:cxn ang="0">
                  <a:pos x="10" y="0"/>
                </a:cxn>
                <a:cxn ang="0">
                  <a:pos x="11" y="0"/>
                </a:cxn>
                <a:cxn ang="0">
                  <a:pos x="13" y="0"/>
                </a:cxn>
                <a:cxn ang="0">
                  <a:pos x="15" y="2"/>
                </a:cxn>
                <a:cxn ang="0">
                  <a:pos x="17" y="7"/>
                </a:cxn>
                <a:cxn ang="0">
                  <a:pos x="18" y="15"/>
                </a:cxn>
                <a:cxn ang="0">
                  <a:pos x="18" y="29"/>
                </a:cxn>
                <a:cxn ang="0">
                  <a:pos x="15" y="50"/>
                </a:cxn>
                <a:cxn ang="0">
                  <a:pos x="10" y="79"/>
                </a:cxn>
                <a:cxn ang="0">
                  <a:pos x="5" y="63"/>
                </a:cxn>
                <a:cxn ang="0">
                  <a:pos x="2" y="48"/>
                </a:cxn>
                <a:cxn ang="0">
                  <a:pos x="0" y="34"/>
                </a:cxn>
                <a:cxn ang="0">
                  <a:pos x="0" y="22"/>
                </a:cxn>
                <a:cxn ang="0">
                  <a:pos x="1" y="11"/>
                </a:cxn>
                <a:cxn ang="0">
                  <a:pos x="4" y="4"/>
                </a:cxn>
                <a:cxn ang="0">
                  <a:pos x="7" y="0"/>
                </a:cxn>
                <a:cxn ang="0">
                  <a:pos x="10" y="0"/>
                </a:cxn>
              </a:cxnLst>
              <a:rect l="0" t="0" r="r" b="b"/>
              <a:pathLst>
                <a:path w="19" h="80">
                  <a:moveTo>
                    <a:pt x="10" y="0"/>
                  </a:moveTo>
                  <a:lnTo>
                    <a:pt x="11" y="0"/>
                  </a:lnTo>
                  <a:lnTo>
                    <a:pt x="13" y="0"/>
                  </a:lnTo>
                  <a:lnTo>
                    <a:pt x="15" y="2"/>
                  </a:lnTo>
                  <a:lnTo>
                    <a:pt x="17" y="7"/>
                  </a:lnTo>
                  <a:lnTo>
                    <a:pt x="18" y="15"/>
                  </a:lnTo>
                  <a:lnTo>
                    <a:pt x="18" y="29"/>
                  </a:lnTo>
                  <a:lnTo>
                    <a:pt x="15" y="50"/>
                  </a:lnTo>
                  <a:lnTo>
                    <a:pt x="10" y="79"/>
                  </a:lnTo>
                  <a:lnTo>
                    <a:pt x="5" y="63"/>
                  </a:lnTo>
                  <a:lnTo>
                    <a:pt x="2" y="48"/>
                  </a:lnTo>
                  <a:lnTo>
                    <a:pt x="0" y="34"/>
                  </a:lnTo>
                  <a:lnTo>
                    <a:pt x="0" y="22"/>
                  </a:lnTo>
                  <a:lnTo>
                    <a:pt x="1" y="11"/>
                  </a:lnTo>
                  <a:lnTo>
                    <a:pt x="4" y="4"/>
                  </a:lnTo>
                  <a:lnTo>
                    <a:pt x="7" y="0"/>
                  </a:lnTo>
                  <a:lnTo>
                    <a:pt x="10" y="0"/>
                  </a:lnTo>
                </a:path>
              </a:pathLst>
            </a:custGeom>
            <a:solidFill>
              <a:srgbClr val="FFFFFF"/>
            </a:solidFill>
            <a:ln w="9525" cap="rnd">
              <a:noFill/>
              <a:round/>
              <a:headEnd/>
              <a:tailEnd/>
            </a:ln>
            <a:effectLst/>
          </p:spPr>
          <p:txBody>
            <a:bodyPr/>
            <a:lstStyle/>
            <a:p>
              <a:endParaRPr lang="et-EE"/>
            </a:p>
          </p:txBody>
        </p:sp>
      </p:gr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noTextEdit="1"/>
          </p:cNvSpPr>
          <p:nvPr>
            <p:ph type="sldImg"/>
          </p:nvPr>
        </p:nvSpPr>
        <p:spPr>
          <a:ln cap="flat"/>
        </p:spPr>
      </p:sp>
      <p:sp>
        <p:nvSpPr>
          <p:cNvPr id="20483" name="Rectangle 3"/>
          <p:cNvSpPr>
            <a:spLocks noGrp="1" noChangeArrowheads="1"/>
          </p:cNvSpPr>
          <p:nvPr>
            <p:ph type="body" idx="1"/>
          </p:nvPr>
        </p:nvSpPr>
        <p:spPr>
          <a:noFill/>
          <a:ln/>
        </p:spPr>
        <p:txBody>
          <a:bodyPr/>
          <a:lstStyle/>
          <a:p>
            <a:pPr lvl="1"/>
            <a:r>
              <a:rPr lang="en-GB"/>
              <a:t>Because there is a PL/SQL engine in the client tool Procedure Builder, you can develop </a:t>
            </a:r>
            <a:r>
              <a:rPr lang="en-GB">
                <a:solidFill>
                  <a:srgbClr val="FC0128"/>
                </a:solidFill>
              </a:rPr>
              <a:t>client-side functions.</a:t>
            </a:r>
            <a:r>
              <a:rPr lang="en-GB"/>
              <a:t> Using Procedure Builder, you can use the server’s PL/SQL engine and develop </a:t>
            </a:r>
            <a:r>
              <a:rPr lang="en-GB">
                <a:solidFill>
                  <a:srgbClr val="FC0128"/>
                </a:solidFill>
              </a:rPr>
              <a:t>server-side functions.</a:t>
            </a:r>
            <a:r>
              <a:rPr lang="en-GB"/>
              <a:t> </a:t>
            </a:r>
          </a:p>
          <a:p>
            <a:pPr lvl="1"/>
            <a:r>
              <a:rPr lang="en-GB"/>
              <a:t>Drag and drop functionality in Procedure Builder allows you to move your functions easily between the client and the server.</a:t>
            </a:r>
          </a:p>
          <a:p>
            <a:endParaRPr lang="en-GB" b="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a:ln cap="flat"/>
        </p:spPr>
      </p:sp>
      <p:sp>
        <p:nvSpPr>
          <p:cNvPr id="22531" name="Rectangle 3"/>
          <p:cNvSpPr>
            <a:spLocks noGrp="1" noChangeArrowheads="1"/>
          </p:cNvSpPr>
          <p:nvPr>
            <p:ph type="body" idx="1"/>
          </p:nvPr>
        </p:nvSpPr>
        <p:spPr>
          <a:noFill/>
          <a:ln/>
        </p:spPr>
        <p:txBody>
          <a:bodyPr/>
          <a:lstStyle/>
          <a:p>
            <a:r>
              <a:rPr lang="en-GB"/>
              <a:t>Steps to Create a Client-Side Function Using Procedure Builder</a:t>
            </a:r>
          </a:p>
          <a:p>
            <a:pPr lvl="2">
              <a:buFontTx/>
              <a:buNone/>
            </a:pPr>
            <a:r>
              <a:rPr lang="en-GB"/>
              <a:t>1.	Click the Program Units node in the Object Navigator.</a:t>
            </a:r>
          </a:p>
          <a:p>
            <a:pPr lvl="2">
              <a:buFontTx/>
              <a:buNone/>
            </a:pPr>
            <a:r>
              <a:rPr lang="en-GB"/>
              <a:t>2.	Click </a:t>
            </a:r>
            <a:r>
              <a:rPr lang="en-GB">
                <a:solidFill>
                  <a:srgbClr val="FC0128"/>
                </a:solidFill>
              </a:rPr>
              <a:t>Create.</a:t>
            </a:r>
            <a:endParaRPr lang="en-GB"/>
          </a:p>
          <a:p>
            <a:pPr lvl="2">
              <a:buFontTx/>
              <a:buNone/>
            </a:pPr>
            <a:r>
              <a:rPr lang="en-GB"/>
              <a:t>3.	Enter the function name in the New Program Units dialog box: tax.</a:t>
            </a:r>
          </a:p>
          <a:p>
            <a:pPr lvl="2">
              <a:buFontTx/>
              <a:buNone/>
            </a:pPr>
            <a:r>
              <a:rPr lang="en-GB"/>
              <a:t>  	Select the radio button for the program unit type: function.</a:t>
            </a:r>
          </a:p>
          <a:p>
            <a:pPr lvl="2">
              <a:buFontTx/>
              <a:buNone/>
            </a:pPr>
            <a:r>
              <a:rPr lang="en-GB"/>
              <a:t>4.	Click OK to accept these entries.</a:t>
            </a:r>
          </a:p>
          <a:p>
            <a:pPr lvl="2">
              <a:buFontTx/>
              <a:buNone/>
            </a:pPr>
            <a:r>
              <a:rPr lang="en-GB"/>
              <a:t>5.	In the Program Unit Editor, enter the code shown above.</a:t>
            </a:r>
          </a:p>
          <a:p>
            <a:pPr lvl="2">
              <a:buFontTx/>
              <a:buNone/>
            </a:pPr>
            <a:r>
              <a:rPr lang="en-GB"/>
              <a:t>6.	Click Compile. Note “Successfully Compiled.”</a:t>
            </a:r>
          </a:p>
          <a:p>
            <a:pPr lvl="2">
              <a:buFontTx/>
              <a:buNone/>
            </a:pPr>
            <a:r>
              <a:rPr lang="en-GB"/>
              <a:t>7.	Click Close.</a:t>
            </a:r>
          </a:p>
          <a:p>
            <a:r>
              <a:rPr lang="en-GB" b="0">
                <a:latin typeface="Times New Roman" pitchFamily="18" charset="0"/>
              </a:rPr>
              <a:t>Avoid using OUT and IN OUT mode parameters with functions. Functions are designed to return a single value.</a:t>
            </a:r>
          </a:p>
        </p:txBody>
      </p:sp>
      <p:grpSp>
        <p:nvGrpSpPr>
          <p:cNvPr id="22543" name="Group 15"/>
          <p:cNvGrpSpPr>
            <a:grpSpLocks/>
          </p:cNvGrpSpPr>
          <p:nvPr/>
        </p:nvGrpSpPr>
        <p:grpSpPr bwMode="auto">
          <a:xfrm>
            <a:off x="98425" y="7312025"/>
            <a:ext cx="274638" cy="323850"/>
            <a:chOff x="63" y="4289"/>
            <a:chExt cx="177" cy="190"/>
          </a:xfrm>
        </p:grpSpPr>
        <p:sp>
          <p:nvSpPr>
            <p:cNvPr id="22532" name="Freeform 4"/>
            <p:cNvSpPr>
              <a:spLocks/>
            </p:cNvSpPr>
            <p:nvPr/>
          </p:nvSpPr>
          <p:spPr bwMode="auto">
            <a:xfrm>
              <a:off x="63" y="4289"/>
              <a:ext cx="177" cy="183"/>
            </a:xfrm>
            <a:custGeom>
              <a:avLst/>
              <a:gdLst/>
              <a:ahLst/>
              <a:cxnLst>
                <a:cxn ang="0">
                  <a:pos x="176" y="182"/>
                </a:cxn>
                <a:cxn ang="0">
                  <a:pos x="176" y="0"/>
                </a:cxn>
                <a:cxn ang="0">
                  <a:pos x="0" y="0"/>
                </a:cxn>
                <a:cxn ang="0">
                  <a:pos x="0" y="182"/>
                </a:cxn>
                <a:cxn ang="0">
                  <a:pos x="176" y="182"/>
                </a:cxn>
              </a:cxnLst>
              <a:rect l="0" t="0" r="r" b="b"/>
              <a:pathLst>
                <a:path w="177" h="183">
                  <a:moveTo>
                    <a:pt x="176" y="182"/>
                  </a:moveTo>
                  <a:lnTo>
                    <a:pt x="176" y="0"/>
                  </a:lnTo>
                  <a:lnTo>
                    <a:pt x="0" y="0"/>
                  </a:lnTo>
                  <a:lnTo>
                    <a:pt x="0" y="182"/>
                  </a:lnTo>
                  <a:lnTo>
                    <a:pt x="176" y="182"/>
                  </a:lnTo>
                </a:path>
              </a:pathLst>
            </a:custGeom>
            <a:solidFill>
              <a:srgbClr val="000000"/>
            </a:solidFill>
            <a:ln w="9525" cap="rnd">
              <a:noFill/>
              <a:round/>
              <a:headEnd/>
              <a:tailEnd/>
            </a:ln>
            <a:effectLst/>
          </p:spPr>
          <p:txBody>
            <a:bodyPr/>
            <a:lstStyle/>
            <a:p>
              <a:endParaRPr lang="et-EE"/>
            </a:p>
          </p:txBody>
        </p:sp>
        <p:sp>
          <p:nvSpPr>
            <p:cNvPr id="22533" name="Freeform 5"/>
            <p:cNvSpPr>
              <a:spLocks/>
            </p:cNvSpPr>
            <p:nvPr/>
          </p:nvSpPr>
          <p:spPr bwMode="auto">
            <a:xfrm>
              <a:off x="142" y="4462"/>
              <a:ext cx="25" cy="17"/>
            </a:xfrm>
            <a:custGeom>
              <a:avLst/>
              <a:gdLst/>
              <a:ahLst/>
              <a:cxnLst>
                <a:cxn ang="0">
                  <a:pos x="24" y="16"/>
                </a:cxn>
                <a:cxn ang="0">
                  <a:pos x="24" y="0"/>
                </a:cxn>
                <a:cxn ang="0">
                  <a:pos x="0" y="0"/>
                </a:cxn>
                <a:cxn ang="0">
                  <a:pos x="0" y="16"/>
                </a:cxn>
                <a:cxn ang="0">
                  <a:pos x="24" y="16"/>
                </a:cxn>
              </a:cxnLst>
              <a:rect l="0" t="0" r="r" b="b"/>
              <a:pathLst>
                <a:path w="25" h="17">
                  <a:moveTo>
                    <a:pt x="24" y="16"/>
                  </a:moveTo>
                  <a:lnTo>
                    <a:pt x="24" y="0"/>
                  </a:lnTo>
                  <a:lnTo>
                    <a:pt x="0" y="0"/>
                  </a:lnTo>
                  <a:lnTo>
                    <a:pt x="0" y="16"/>
                  </a:lnTo>
                  <a:lnTo>
                    <a:pt x="24" y="16"/>
                  </a:lnTo>
                </a:path>
              </a:pathLst>
            </a:custGeom>
            <a:solidFill>
              <a:srgbClr val="FFFFFF"/>
            </a:solidFill>
            <a:ln w="9525" cap="rnd">
              <a:noFill/>
              <a:round/>
              <a:headEnd/>
              <a:tailEnd/>
            </a:ln>
            <a:effectLst/>
          </p:spPr>
          <p:txBody>
            <a:bodyPr/>
            <a:lstStyle/>
            <a:p>
              <a:endParaRPr lang="et-EE"/>
            </a:p>
          </p:txBody>
        </p:sp>
        <p:sp>
          <p:nvSpPr>
            <p:cNvPr id="22534" name="Freeform 6"/>
            <p:cNvSpPr>
              <a:spLocks/>
            </p:cNvSpPr>
            <p:nvPr/>
          </p:nvSpPr>
          <p:spPr bwMode="auto">
            <a:xfrm>
              <a:off x="84" y="4342"/>
              <a:ext cx="33" cy="19"/>
            </a:xfrm>
            <a:custGeom>
              <a:avLst/>
              <a:gdLst/>
              <a:ahLst/>
              <a:cxnLst>
                <a:cxn ang="0">
                  <a:pos x="0" y="0"/>
                </a:cxn>
                <a:cxn ang="0">
                  <a:pos x="26" y="18"/>
                </a:cxn>
                <a:cxn ang="0">
                  <a:pos x="32" y="8"/>
                </a:cxn>
                <a:cxn ang="0">
                  <a:pos x="0" y="0"/>
                </a:cxn>
              </a:cxnLst>
              <a:rect l="0" t="0" r="r" b="b"/>
              <a:pathLst>
                <a:path w="33" h="19">
                  <a:moveTo>
                    <a:pt x="0" y="0"/>
                  </a:moveTo>
                  <a:lnTo>
                    <a:pt x="26" y="18"/>
                  </a:lnTo>
                  <a:lnTo>
                    <a:pt x="32" y="8"/>
                  </a:lnTo>
                  <a:lnTo>
                    <a:pt x="0" y="0"/>
                  </a:lnTo>
                </a:path>
              </a:pathLst>
            </a:custGeom>
            <a:solidFill>
              <a:srgbClr val="FFFFFF"/>
            </a:solidFill>
            <a:ln w="9525" cap="rnd">
              <a:noFill/>
              <a:round/>
              <a:headEnd/>
              <a:tailEnd/>
            </a:ln>
            <a:effectLst/>
          </p:spPr>
          <p:txBody>
            <a:bodyPr/>
            <a:lstStyle/>
            <a:p>
              <a:endParaRPr lang="et-EE"/>
            </a:p>
          </p:txBody>
        </p:sp>
        <p:sp>
          <p:nvSpPr>
            <p:cNvPr id="22535" name="Freeform 7"/>
            <p:cNvSpPr>
              <a:spLocks/>
            </p:cNvSpPr>
            <p:nvPr/>
          </p:nvSpPr>
          <p:spPr bwMode="auto">
            <a:xfrm>
              <a:off x="194" y="4343"/>
              <a:ext cx="34" cy="18"/>
            </a:xfrm>
            <a:custGeom>
              <a:avLst/>
              <a:gdLst/>
              <a:ahLst/>
              <a:cxnLst>
                <a:cxn ang="0">
                  <a:pos x="33" y="0"/>
                </a:cxn>
                <a:cxn ang="0">
                  <a:pos x="6" y="17"/>
                </a:cxn>
                <a:cxn ang="0">
                  <a:pos x="0" y="8"/>
                </a:cxn>
                <a:cxn ang="0">
                  <a:pos x="33" y="0"/>
                </a:cxn>
              </a:cxnLst>
              <a:rect l="0" t="0" r="r" b="b"/>
              <a:pathLst>
                <a:path w="34" h="18">
                  <a:moveTo>
                    <a:pt x="33" y="0"/>
                  </a:moveTo>
                  <a:lnTo>
                    <a:pt x="6" y="17"/>
                  </a:lnTo>
                  <a:lnTo>
                    <a:pt x="0" y="8"/>
                  </a:lnTo>
                  <a:lnTo>
                    <a:pt x="33" y="0"/>
                  </a:lnTo>
                </a:path>
              </a:pathLst>
            </a:custGeom>
            <a:solidFill>
              <a:srgbClr val="FFFFFF"/>
            </a:solidFill>
            <a:ln w="9525" cap="rnd">
              <a:noFill/>
              <a:round/>
              <a:headEnd/>
              <a:tailEnd/>
            </a:ln>
            <a:effectLst/>
          </p:spPr>
          <p:txBody>
            <a:bodyPr/>
            <a:lstStyle/>
            <a:p>
              <a:endParaRPr lang="et-EE"/>
            </a:p>
          </p:txBody>
        </p:sp>
        <p:sp>
          <p:nvSpPr>
            <p:cNvPr id="22536" name="Freeform 8"/>
            <p:cNvSpPr>
              <a:spLocks/>
            </p:cNvSpPr>
            <p:nvPr/>
          </p:nvSpPr>
          <p:spPr bwMode="auto">
            <a:xfrm>
              <a:off x="82" y="4381"/>
              <a:ext cx="33" cy="17"/>
            </a:xfrm>
            <a:custGeom>
              <a:avLst/>
              <a:gdLst/>
              <a:ahLst/>
              <a:cxnLst>
                <a:cxn ang="0">
                  <a:pos x="0" y="16"/>
                </a:cxn>
                <a:cxn ang="0">
                  <a:pos x="32" y="12"/>
                </a:cxn>
                <a:cxn ang="0">
                  <a:pos x="30" y="0"/>
                </a:cxn>
                <a:cxn ang="0">
                  <a:pos x="0" y="16"/>
                </a:cxn>
              </a:cxnLst>
              <a:rect l="0" t="0" r="r" b="b"/>
              <a:pathLst>
                <a:path w="33" h="17">
                  <a:moveTo>
                    <a:pt x="0" y="16"/>
                  </a:moveTo>
                  <a:lnTo>
                    <a:pt x="32" y="12"/>
                  </a:lnTo>
                  <a:lnTo>
                    <a:pt x="30" y="0"/>
                  </a:lnTo>
                  <a:lnTo>
                    <a:pt x="0" y="16"/>
                  </a:lnTo>
                </a:path>
              </a:pathLst>
            </a:custGeom>
            <a:solidFill>
              <a:srgbClr val="FFFFFF"/>
            </a:solidFill>
            <a:ln w="9525" cap="rnd">
              <a:noFill/>
              <a:round/>
              <a:headEnd/>
              <a:tailEnd/>
            </a:ln>
            <a:effectLst/>
          </p:spPr>
          <p:txBody>
            <a:bodyPr/>
            <a:lstStyle/>
            <a:p>
              <a:endParaRPr lang="et-EE"/>
            </a:p>
          </p:txBody>
        </p:sp>
        <p:sp>
          <p:nvSpPr>
            <p:cNvPr id="22537" name="Freeform 9"/>
            <p:cNvSpPr>
              <a:spLocks/>
            </p:cNvSpPr>
            <p:nvPr/>
          </p:nvSpPr>
          <p:spPr bwMode="auto">
            <a:xfrm>
              <a:off x="196" y="4382"/>
              <a:ext cx="35" cy="17"/>
            </a:xfrm>
            <a:custGeom>
              <a:avLst/>
              <a:gdLst/>
              <a:ahLst/>
              <a:cxnLst>
                <a:cxn ang="0">
                  <a:pos x="34" y="16"/>
                </a:cxn>
                <a:cxn ang="0">
                  <a:pos x="0" y="13"/>
                </a:cxn>
                <a:cxn ang="0">
                  <a:pos x="2" y="0"/>
                </a:cxn>
                <a:cxn ang="0">
                  <a:pos x="34" y="16"/>
                </a:cxn>
              </a:cxnLst>
              <a:rect l="0" t="0" r="r" b="b"/>
              <a:pathLst>
                <a:path w="35" h="17">
                  <a:moveTo>
                    <a:pt x="34" y="16"/>
                  </a:moveTo>
                  <a:lnTo>
                    <a:pt x="0" y="13"/>
                  </a:lnTo>
                  <a:lnTo>
                    <a:pt x="2" y="0"/>
                  </a:lnTo>
                  <a:lnTo>
                    <a:pt x="34" y="16"/>
                  </a:lnTo>
                </a:path>
              </a:pathLst>
            </a:custGeom>
            <a:solidFill>
              <a:srgbClr val="FFFFFF"/>
            </a:solidFill>
            <a:ln w="9525" cap="rnd">
              <a:noFill/>
              <a:round/>
              <a:headEnd/>
              <a:tailEnd/>
            </a:ln>
            <a:effectLst/>
          </p:spPr>
          <p:txBody>
            <a:bodyPr/>
            <a:lstStyle/>
            <a:p>
              <a:endParaRPr lang="et-EE"/>
            </a:p>
          </p:txBody>
        </p:sp>
        <p:sp>
          <p:nvSpPr>
            <p:cNvPr id="22538" name="Freeform 10"/>
            <p:cNvSpPr>
              <a:spLocks/>
            </p:cNvSpPr>
            <p:nvPr/>
          </p:nvSpPr>
          <p:spPr bwMode="auto">
            <a:xfrm>
              <a:off x="107" y="4302"/>
              <a:ext cx="26" cy="32"/>
            </a:xfrm>
            <a:custGeom>
              <a:avLst/>
              <a:gdLst/>
              <a:ahLst/>
              <a:cxnLst>
                <a:cxn ang="0">
                  <a:pos x="0" y="0"/>
                </a:cxn>
                <a:cxn ang="0">
                  <a:pos x="15" y="31"/>
                </a:cxn>
                <a:cxn ang="0">
                  <a:pos x="25" y="23"/>
                </a:cxn>
                <a:cxn ang="0">
                  <a:pos x="0" y="0"/>
                </a:cxn>
              </a:cxnLst>
              <a:rect l="0" t="0" r="r" b="b"/>
              <a:pathLst>
                <a:path w="26" h="32">
                  <a:moveTo>
                    <a:pt x="0" y="0"/>
                  </a:moveTo>
                  <a:lnTo>
                    <a:pt x="15" y="31"/>
                  </a:lnTo>
                  <a:lnTo>
                    <a:pt x="25" y="23"/>
                  </a:lnTo>
                  <a:lnTo>
                    <a:pt x="0" y="0"/>
                  </a:lnTo>
                </a:path>
              </a:pathLst>
            </a:custGeom>
            <a:solidFill>
              <a:srgbClr val="FFFFFF"/>
            </a:solidFill>
            <a:ln w="9525" cap="rnd">
              <a:noFill/>
              <a:round/>
              <a:headEnd/>
              <a:tailEnd/>
            </a:ln>
            <a:effectLst/>
          </p:spPr>
          <p:txBody>
            <a:bodyPr/>
            <a:lstStyle/>
            <a:p>
              <a:endParaRPr lang="et-EE"/>
            </a:p>
          </p:txBody>
        </p:sp>
        <p:sp>
          <p:nvSpPr>
            <p:cNvPr id="22539" name="Freeform 11"/>
            <p:cNvSpPr>
              <a:spLocks/>
            </p:cNvSpPr>
            <p:nvPr/>
          </p:nvSpPr>
          <p:spPr bwMode="auto">
            <a:xfrm>
              <a:off x="172" y="4304"/>
              <a:ext cx="28" cy="33"/>
            </a:xfrm>
            <a:custGeom>
              <a:avLst/>
              <a:gdLst/>
              <a:ahLst/>
              <a:cxnLst>
                <a:cxn ang="0">
                  <a:pos x="27" y="0"/>
                </a:cxn>
                <a:cxn ang="0">
                  <a:pos x="11" y="32"/>
                </a:cxn>
                <a:cxn ang="0">
                  <a:pos x="0" y="23"/>
                </a:cxn>
                <a:cxn ang="0">
                  <a:pos x="27" y="0"/>
                </a:cxn>
              </a:cxnLst>
              <a:rect l="0" t="0" r="r" b="b"/>
              <a:pathLst>
                <a:path w="28" h="33">
                  <a:moveTo>
                    <a:pt x="27" y="0"/>
                  </a:moveTo>
                  <a:lnTo>
                    <a:pt x="11" y="32"/>
                  </a:lnTo>
                  <a:lnTo>
                    <a:pt x="0" y="23"/>
                  </a:lnTo>
                  <a:lnTo>
                    <a:pt x="27" y="0"/>
                  </a:lnTo>
                </a:path>
              </a:pathLst>
            </a:custGeom>
            <a:solidFill>
              <a:srgbClr val="FFFFFF"/>
            </a:solidFill>
            <a:ln w="9525" cap="rnd">
              <a:noFill/>
              <a:round/>
              <a:headEnd/>
              <a:tailEnd/>
            </a:ln>
            <a:effectLst/>
          </p:spPr>
          <p:txBody>
            <a:bodyPr/>
            <a:lstStyle/>
            <a:p>
              <a:endParaRPr lang="et-EE"/>
            </a:p>
          </p:txBody>
        </p:sp>
        <p:sp>
          <p:nvSpPr>
            <p:cNvPr id="22540" name="Freeform 12"/>
            <p:cNvSpPr>
              <a:spLocks/>
            </p:cNvSpPr>
            <p:nvPr/>
          </p:nvSpPr>
          <p:spPr bwMode="auto">
            <a:xfrm>
              <a:off x="147" y="4295"/>
              <a:ext cx="17" cy="31"/>
            </a:xfrm>
            <a:custGeom>
              <a:avLst/>
              <a:gdLst/>
              <a:ahLst/>
              <a:cxnLst>
                <a:cxn ang="0">
                  <a:pos x="7" y="0"/>
                </a:cxn>
                <a:cxn ang="0">
                  <a:pos x="0" y="30"/>
                </a:cxn>
                <a:cxn ang="0">
                  <a:pos x="16" y="29"/>
                </a:cxn>
                <a:cxn ang="0">
                  <a:pos x="7" y="0"/>
                </a:cxn>
              </a:cxnLst>
              <a:rect l="0" t="0" r="r" b="b"/>
              <a:pathLst>
                <a:path w="17" h="31">
                  <a:moveTo>
                    <a:pt x="7" y="0"/>
                  </a:moveTo>
                  <a:lnTo>
                    <a:pt x="0" y="30"/>
                  </a:lnTo>
                  <a:lnTo>
                    <a:pt x="16" y="29"/>
                  </a:lnTo>
                  <a:lnTo>
                    <a:pt x="7" y="0"/>
                  </a:lnTo>
                </a:path>
              </a:pathLst>
            </a:custGeom>
            <a:solidFill>
              <a:srgbClr val="FFFFFF"/>
            </a:solidFill>
            <a:ln w="9525" cap="rnd">
              <a:noFill/>
              <a:round/>
              <a:headEnd/>
              <a:tailEnd/>
            </a:ln>
            <a:effectLst/>
          </p:spPr>
          <p:txBody>
            <a:bodyPr/>
            <a:lstStyle/>
            <a:p>
              <a:endParaRPr lang="et-EE"/>
            </a:p>
          </p:txBody>
        </p:sp>
        <p:sp>
          <p:nvSpPr>
            <p:cNvPr id="22541" name="Freeform 13"/>
            <p:cNvSpPr>
              <a:spLocks/>
            </p:cNvSpPr>
            <p:nvPr/>
          </p:nvSpPr>
          <p:spPr bwMode="auto">
            <a:xfrm>
              <a:off x="121" y="4341"/>
              <a:ext cx="69" cy="114"/>
            </a:xfrm>
            <a:custGeom>
              <a:avLst/>
              <a:gdLst/>
              <a:ahLst/>
              <a:cxnLst>
                <a:cxn ang="0">
                  <a:pos x="22" y="113"/>
                </a:cxn>
                <a:cxn ang="0">
                  <a:pos x="23" y="93"/>
                </a:cxn>
                <a:cxn ang="0">
                  <a:pos x="21" y="90"/>
                </a:cxn>
                <a:cxn ang="0">
                  <a:pos x="15" y="82"/>
                </a:cxn>
                <a:cxn ang="0">
                  <a:pos x="9" y="71"/>
                </a:cxn>
                <a:cxn ang="0">
                  <a:pos x="4" y="57"/>
                </a:cxn>
                <a:cxn ang="0">
                  <a:pos x="0" y="41"/>
                </a:cxn>
                <a:cxn ang="0">
                  <a:pos x="1" y="26"/>
                </a:cxn>
                <a:cxn ang="0">
                  <a:pos x="8" y="11"/>
                </a:cxn>
                <a:cxn ang="0">
                  <a:pos x="23" y="0"/>
                </a:cxn>
                <a:cxn ang="0">
                  <a:pos x="43" y="0"/>
                </a:cxn>
                <a:cxn ang="0">
                  <a:pos x="46" y="0"/>
                </a:cxn>
                <a:cxn ang="0">
                  <a:pos x="51" y="4"/>
                </a:cxn>
                <a:cxn ang="0">
                  <a:pos x="57" y="10"/>
                </a:cxn>
                <a:cxn ang="0">
                  <a:pos x="63" y="19"/>
                </a:cxn>
                <a:cxn ang="0">
                  <a:pos x="68" y="31"/>
                </a:cxn>
                <a:cxn ang="0">
                  <a:pos x="66" y="47"/>
                </a:cxn>
                <a:cxn ang="0">
                  <a:pos x="59" y="67"/>
                </a:cxn>
                <a:cxn ang="0">
                  <a:pos x="43" y="90"/>
                </a:cxn>
                <a:cxn ang="0">
                  <a:pos x="43" y="113"/>
                </a:cxn>
                <a:cxn ang="0">
                  <a:pos x="22" y="113"/>
                </a:cxn>
              </a:cxnLst>
              <a:rect l="0" t="0" r="r" b="b"/>
              <a:pathLst>
                <a:path w="69" h="114">
                  <a:moveTo>
                    <a:pt x="22" y="113"/>
                  </a:moveTo>
                  <a:lnTo>
                    <a:pt x="23" y="93"/>
                  </a:lnTo>
                  <a:lnTo>
                    <a:pt x="21" y="90"/>
                  </a:lnTo>
                  <a:lnTo>
                    <a:pt x="15" y="82"/>
                  </a:lnTo>
                  <a:lnTo>
                    <a:pt x="9" y="71"/>
                  </a:lnTo>
                  <a:lnTo>
                    <a:pt x="4" y="57"/>
                  </a:lnTo>
                  <a:lnTo>
                    <a:pt x="0" y="41"/>
                  </a:lnTo>
                  <a:lnTo>
                    <a:pt x="1" y="26"/>
                  </a:lnTo>
                  <a:lnTo>
                    <a:pt x="8" y="11"/>
                  </a:lnTo>
                  <a:lnTo>
                    <a:pt x="23" y="0"/>
                  </a:lnTo>
                  <a:lnTo>
                    <a:pt x="43" y="0"/>
                  </a:lnTo>
                  <a:lnTo>
                    <a:pt x="46" y="0"/>
                  </a:lnTo>
                  <a:lnTo>
                    <a:pt x="51" y="4"/>
                  </a:lnTo>
                  <a:lnTo>
                    <a:pt x="57" y="10"/>
                  </a:lnTo>
                  <a:lnTo>
                    <a:pt x="63" y="19"/>
                  </a:lnTo>
                  <a:lnTo>
                    <a:pt x="68" y="31"/>
                  </a:lnTo>
                  <a:lnTo>
                    <a:pt x="66" y="47"/>
                  </a:lnTo>
                  <a:lnTo>
                    <a:pt x="59" y="67"/>
                  </a:lnTo>
                  <a:lnTo>
                    <a:pt x="43" y="90"/>
                  </a:lnTo>
                  <a:lnTo>
                    <a:pt x="43" y="113"/>
                  </a:lnTo>
                  <a:lnTo>
                    <a:pt x="22" y="113"/>
                  </a:lnTo>
                </a:path>
              </a:pathLst>
            </a:custGeom>
            <a:solidFill>
              <a:srgbClr val="FFFFFF"/>
            </a:solidFill>
            <a:ln w="9525" cap="rnd">
              <a:noFill/>
              <a:round/>
              <a:headEnd/>
              <a:tailEnd/>
            </a:ln>
            <a:effectLst/>
          </p:spPr>
          <p:txBody>
            <a:bodyPr/>
            <a:lstStyle/>
            <a:p>
              <a:endParaRPr lang="et-EE"/>
            </a:p>
          </p:txBody>
        </p:sp>
        <p:sp>
          <p:nvSpPr>
            <p:cNvPr id="22542" name="Freeform 14"/>
            <p:cNvSpPr>
              <a:spLocks/>
            </p:cNvSpPr>
            <p:nvPr/>
          </p:nvSpPr>
          <p:spPr bwMode="auto">
            <a:xfrm>
              <a:off x="148" y="4361"/>
              <a:ext cx="17" cy="88"/>
            </a:xfrm>
            <a:custGeom>
              <a:avLst/>
              <a:gdLst/>
              <a:ahLst/>
              <a:cxnLst>
                <a:cxn ang="0">
                  <a:pos x="4" y="0"/>
                </a:cxn>
                <a:cxn ang="0">
                  <a:pos x="6" y="6"/>
                </a:cxn>
                <a:cxn ang="0">
                  <a:pos x="2" y="7"/>
                </a:cxn>
                <a:cxn ang="0">
                  <a:pos x="2" y="78"/>
                </a:cxn>
                <a:cxn ang="0">
                  <a:pos x="0" y="79"/>
                </a:cxn>
                <a:cxn ang="0">
                  <a:pos x="0" y="87"/>
                </a:cxn>
                <a:cxn ang="0">
                  <a:pos x="2" y="87"/>
                </a:cxn>
                <a:cxn ang="0">
                  <a:pos x="4" y="87"/>
                </a:cxn>
                <a:cxn ang="0">
                  <a:pos x="6" y="87"/>
                </a:cxn>
                <a:cxn ang="0">
                  <a:pos x="9" y="85"/>
                </a:cxn>
                <a:cxn ang="0">
                  <a:pos x="13" y="85"/>
                </a:cxn>
                <a:cxn ang="0">
                  <a:pos x="16" y="84"/>
                </a:cxn>
                <a:cxn ang="0">
                  <a:pos x="16" y="82"/>
                </a:cxn>
                <a:cxn ang="0">
                  <a:pos x="16" y="79"/>
                </a:cxn>
                <a:cxn ang="0">
                  <a:pos x="16" y="48"/>
                </a:cxn>
                <a:cxn ang="0">
                  <a:pos x="13" y="47"/>
                </a:cxn>
                <a:cxn ang="0">
                  <a:pos x="13" y="39"/>
                </a:cxn>
                <a:cxn ang="0">
                  <a:pos x="13" y="5"/>
                </a:cxn>
                <a:cxn ang="0">
                  <a:pos x="4" y="0"/>
                </a:cxn>
              </a:cxnLst>
              <a:rect l="0" t="0" r="r" b="b"/>
              <a:pathLst>
                <a:path w="17" h="88">
                  <a:moveTo>
                    <a:pt x="4" y="0"/>
                  </a:moveTo>
                  <a:lnTo>
                    <a:pt x="6" y="6"/>
                  </a:lnTo>
                  <a:lnTo>
                    <a:pt x="2" y="7"/>
                  </a:lnTo>
                  <a:lnTo>
                    <a:pt x="2" y="78"/>
                  </a:lnTo>
                  <a:lnTo>
                    <a:pt x="0" y="79"/>
                  </a:lnTo>
                  <a:lnTo>
                    <a:pt x="0" y="87"/>
                  </a:lnTo>
                  <a:lnTo>
                    <a:pt x="2" y="87"/>
                  </a:lnTo>
                  <a:lnTo>
                    <a:pt x="4" y="87"/>
                  </a:lnTo>
                  <a:lnTo>
                    <a:pt x="6" y="87"/>
                  </a:lnTo>
                  <a:lnTo>
                    <a:pt x="9" y="85"/>
                  </a:lnTo>
                  <a:lnTo>
                    <a:pt x="13" y="85"/>
                  </a:lnTo>
                  <a:lnTo>
                    <a:pt x="16" y="84"/>
                  </a:lnTo>
                  <a:lnTo>
                    <a:pt x="16" y="82"/>
                  </a:lnTo>
                  <a:lnTo>
                    <a:pt x="16" y="79"/>
                  </a:lnTo>
                  <a:lnTo>
                    <a:pt x="16" y="48"/>
                  </a:lnTo>
                  <a:lnTo>
                    <a:pt x="13" y="47"/>
                  </a:lnTo>
                  <a:lnTo>
                    <a:pt x="13" y="39"/>
                  </a:lnTo>
                  <a:lnTo>
                    <a:pt x="13" y="5"/>
                  </a:lnTo>
                  <a:lnTo>
                    <a:pt x="4" y="0"/>
                  </a:lnTo>
                </a:path>
              </a:pathLst>
            </a:custGeom>
            <a:solidFill>
              <a:srgbClr val="000000"/>
            </a:solidFill>
            <a:ln w="9525" cap="rnd">
              <a:noFill/>
              <a:round/>
              <a:headEnd/>
              <a:tailEnd/>
            </a:ln>
            <a:effectLst/>
          </p:spPr>
          <p:txBody>
            <a:bodyPr/>
            <a:lstStyle/>
            <a:p>
              <a:endParaRPr lang="et-EE"/>
            </a:p>
          </p:txBody>
        </p:sp>
      </p:gr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hidden">
          <a:xfrm>
            <a:off x="0" y="0"/>
            <a:ext cx="8648700" cy="6038850"/>
          </a:xfrm>
          <a:prstGeom prst="rect">
            <a:avLst/>
          </a:prstGeom>
          <a:gradFill rotWithShape="0">
            <a:gsLst>
              <a:gs pos="0">
                <a:srgbClr val="000066"/>
              </a:gs>
              <a:gs pos="100000">
                <a:srgbClr val="660033"/>
              </a:gs>
            </a:gsLst>
            <a:lin ang="2700000" scaled="1"/>
          </a:gradFill>
          <a:ln w="9525">
            <a:noFill/>
            <a:miter lim="800000"/>
            <a:headEnd/>
            <a:tailEnd/>
          </a:ln>
          <a:effectLst/>
        </p:spPr>
        <p:txBody>
          <a:bodyPr wrap="none" anchor="ctr"/>
          <a:lstStyle/>
          <a:p>
            <a:endParaRPr lang="et-EE"/>
          </a:p>
        </p:txBody>
      </p:sp>
      <p:pic>
        <p:nvPicPr>
          <p:cNvPr id="3075" name="Picture 3"/>
          <p:cNvPicPr>
            <a:picLocks noChangeArrowheads="1"/>
          </p:cNvPicPr>
          <p:nvPr/>
        </p:nvPicPr>
        <p:blipFill>
          <a:blip r:embed="rId2"/>
          <a:srcRect/>
          <a:stretch>
            <a:fillRect/>
          </a:stretch>
        </p:blipFill>
        <p:spPr bwMode="auto">
          <a:xfrm>
            <a:off x="6634163" y="6335713"/>
            <a:ext cx="1604962" cy="177800"/>
          </a:xfrm>
          <a:prstGeom prst="rect">
            <a:avLst/>
          </a:prstGeom>
          <a:noFill/>
          <a:ln w="9525">
            <a:noFill/>
            <a:miter lim="800000"/>
            <a:headEnd/>
            <a:tailEnd/>
          </a:ln>
          <a:effectLst/>
        </p:spPr>
      </p:pic>
      <p:sp>
        <p:nvSpPr>
          <p:cNvPr id="3076" name="Rectangle 4"/>
          <p:cNvSpPr>
            <a:spLocks noChangeArrowheads="1"/>
          </p:cNvSpPr>
          <p:nvPr/>
        </p:nvSpPr>
        <p:spPr bwMode="auto">
          <a:xfrm>
            <a:off x="2420938" y="6311900"/>
            <a:ext cx="4102100" cy="274638"/>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en-GB" sz="1200" b="0">
                <a:solidFill>
                  <a:srgbClr val="0066FF"/>
                </a:solidFill>
                <a:latin typeface="Arial" charset="0"/>
              </a:rPr>
              <a:t>Copyright </a:t>
            </a:r>
            <a:r>
              <a:rPr lang="en-GB" sz="1200" b="0">
                <a:solidFill>
                  <a:srgbClr val="0066FF"/>
                </a:solidFill>
                <a:latin typeface="Symbol" pitchFamily="18" charset="2"/>
              </a:rPr>
              <a:t>Ó</a:t>
            </a:r>
            <a:r>
              <a:rPr lang="en-GB" sz="1200" b="0">
                <a:solidFill>
                  <a:srgbClr val="0066FF"/>
                </a:solidFill>
                <a:latin typeface="Arial" charset="0"/>
              </a:rPr>
              <a:t> Oracle Corporation, 1998. All rights reserved.</a:t>
            </a:r>
          </a:p>
        </p:txBody>
      </p:sp>
      <p:sp>
        <p:nvSpPr>
          <p:cNvPr id="3077" name="Rectangle 5"/>
          <p:cNvSpPr>
            <a:spLocks noGrp="1" noChangeArrowheads="1"/>
          </p:cNvSpPr>
          <p:nvPr>
            <p:ph type="ctrTitle" sz="quarter"/>
          </p:nvPr>
        </p:nvSpPr>
        <p:spPr>
          <a:xfrm>
            <a:off x="927100" y="2667000"/>
            <a:ext cx="7302500" cy="1181100"/>
          </a:xfrm>
        </p:spPr>
        <p:txBody>
          <a:bodyPr/>
          <a:lstStyle>
            <a:lvl1pPr>
              <a:defRPr/>
            </a:lvl1pPr>
          </a:lstStyle>
          <a:p>
            <a:r>
              <a:rPr lang="en-GB"/>
              <a:t>Click to edit Master title style</a:t>
            </a:r>
          </a:p>
        </p:txBody>
      </p:sp>
      <p:sp>
        <p:nvSpPr>
          <p:cNvPr id="3078" name="Rectangle 6"/>
          <p:cNvSpPr>
            <a:spLocks noGrp="1" noChangeArrowheads="1"/>
          </p:cNvSpPr>
          <p:nvPr>
            <p:ph type="subTitle" sz="quarter" idx="1"/>
          </p:nvPr>
        </p:nvSpPr>
        <p:spPr>
          <a:xfrm>
            <a:off x="914400" y="3886200"/>
            <a:ext cx="7327900" cy="641350"/>
          </a:xfrm>
        </p:spPr>
        <p:txBody>
          <a:bodyPr/>
          <a:lstStyle>
            <a:lvl1pPr algn="ctr" defTabSz="914400">
              <a:tabLst/>
              <a:defRPr/>
            </a:lvl1pPr>
          </a:lstStyle>
          <a:p>
            <a:r>
              <a:rPr lang="en-GB"/>
              <a:t>Click to edit Master subtitle style</a:t>
            </a:r>
          </a:p>
        </p:txBody>
      </p:sp>
      <p:sp>
        <p:nvSpPr>
          <p:cNvPr id="3079" name="Rectangle 7"/>
          <p:cNvSpPr>
            <a:spLocks noChangeArrowheads="1"/>
          </p:cNvSpPr>
          <p:nvPr/>
        </p:nvSpPr>
        <p:spPr bwMode="hidden">
          <a:xfrm>
            <a:off x="4064000" y="1104900"/>
            <a:ext cx="1028700" cy="1028700"/>
          </a:xfrm>
          <a:prstGeom prst="rect">
            <a:avLst/>
          </a:prstGeom>
          <a:gradFill rotWithShape="0">
            <a:gsLst>
              <a:gs pos="0">
                <a:srgbClr val="660033">
                  <a:gamma/>
                  <a:shade val="69804"/>
                  <a:invGamma/>
                </a:srgbClr>
              </a:gs>
              <a:gs pos="100000">
                <a:srgbClr val="660033"/>
              </a:gs>
            </a:gsLst>
            <a:lin ang="2700000" scaled="1"/>
          </a:gradFill>
          <a:ln w="9525">
            <a:noFill/>
            <a:miter lim="800000"/>
            <a:headEnd/>
            <a:tailEnd/>
          </a:ln>
          <a:effectLst>
            <a:outerShdw dist="53882" dir="2700000" algn="ctr" rotWithShape="0">
              <a:srgbClr val="000000"/>
            </a:outerShdw>
          </a:effectLst>
        </p:spPr>
        <p:txBody>
          <a:bodyPr wrap="none" anchor="ctr"/>
          <a:lstStyle/>
          <a:p>
            <a:endParaRPr lang="et-EE"/>
          </a:p>
        </p:txBody>
      </p:sp>
      <p:sp>
        <p:nvSpPr>
          <p:cNvPr id="3080" name="Rectangle 8"/>
          <p:cNvSpPr>
            <a:spLocks noChangeArrowheads="1"/>
          </p:cNvSpPr>
          <p:nvPr/>
        </p:nvSpPr>
        <p:spPr bwMode="black">
          <a:xfrm>
            <a:off x="4268788" y="1154113"/>
            <a:ext cx="608012" cy="1006475"/>
          </a:xfrm>
          <a:prstGeom prst="rect">
            <a:avLst/>
          </a:prstGeom>
          <a:noFill/>
          <a:ln w="9525">
            <a:noFill/>
            <a:miter lim="800000"/>
            <a:headEnd/>
            <a:tailEnd/>
          </a:ln>
          <a:effectLst/>
        </p:spPr>
        <p:txBody>
          <a:bodyPr wrap="none" lIns="92075" tIns="46038" rIns="92075" bIns="46038">
            <a:spAutoFit/>
          </a:bodyPr>
          <a:lstStyle/>
          <a:p>
            <a:pPr>
              <a:lnSpc>
                <a:spcPct val="100000"/>
              </a:lnSpc>
              <a:spcBef>
                <a:spcPct val="0"/>
              </a:spcBef>
            </a:pPr>
            <a:r>
              <a:rPr lang="en-GB" sz="6000">
                <a:solidFill>
                  <a:srgbClr val="FFCC66"/>
                </a:solidFill>
                <a:effectLst>
                  <a:outerShdw blurRad="38100" dist="38100" dir="2700000" algn="tl">
                    <a:srgbClr val="000000"/>
                  </a:outerShdw>
                </a:effectLst>
                <a:latin typeface="Arial" charset="0"/>
              </a:rPr>
              <a:t>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99213" y="511175"/>
            <a:ext cx="1846262" cy="3449638"/>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860425" y="511175"/>
            <a:ext cx="5386388" cy="3449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60425" y="1795463"/>
            <a:ext cx="3616325" cy="2165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29150" y="1795463"/>
            <a:ext cx="3616325" cy="2165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80"/>
            </a:gs>
            <a:gs pos="100000">
              <a:srgbClr val="000080">
                <a:gamma/>
                <a:shade val="49804"/>
                <a:invGamma/>
              </a:srgbClr>
            </a:gs>
          </a:gsLst>
          <a:lin ang="27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hidden">
          <a:xfrm>
            <a:off x="0" y="0"/>
            <a:ext cx="8648700" cy="6038850"/>
          </a:xfrm>
          <a:prstGeom prst="rect">
            <a:avLst/>
          </a:prstGeom>
          <a:gradFill rotWithShape="0">
            <a:gsLst>
              <a:gs pos="0">
                <a:srgbClr val="000066"/>
              </a:gs>
              <a:gs pos="100000">
                <a:srgbClr val="660033"/>
              </a:gs>
            </a:gsLst>
            <a:lin ang="2700000" scaled="1"/>
          </a:gradFill>
          <a:ln w="9525">
            <a:noFill/>
            <a:miter lim="800000"/>
            <a:headEnd/>
            <a:tailEnd/>
          </a:ln>
          <a:effectLst/>
        </p:spPr>
        <p:txBody>
          <a:bodyPr wrap="none" anchor="ctr"/>
          <a:lstStyle/>
          <a:p>
            <a:endParaRPr lang="et-EE"/>
          </a:p>
        </p:txBody>
      </p:sp>
      <p:sp>
        <p:nvSpPr>
          <p:cNvPr id="1027" name="Rectangle 3"/>
          <p:cNvSpPr>
            <a:spLocks noGrp="1" noChangeArrowheads="1"/>
          </p:cNvSpPr>
          <p:nvPr>
            <p:ph type="title"/>
          </p:nvPr>
        </p:nvSpPr>
        <p:spPr bwMode="auto">
          <a:xfrm>
            <a:off x="922338" y="511175"/>
            <a:ext cx="7299325" cy="881063"/>
          </a:xfrm>
          <a:prstGeom prst="rect">
            <a:avLst/>
          </a:prstGeom>
          <a:noFill/>
          <a:ln w="9525">
            <a:noFill/>
            <a:miter lim="800000"/>
            <a:headEnd/>
            <a:tailEnd/>
          </a:ln>
          <a:effectLst>
            <a:outerShdw dist="53882" dir="2700000" algn="ctr" rotWithShape="0">
              <a:srgbClr val="000000"/>
            </a:outerShdw>
          </a:effectLst>
        </p:spPr>
        <p:txBody>
          <a:bodyPr vert="horz" wrap="square" lIns="92075" tIns="46038" rIns="92075" bIns="46038" numCol="1" anchor="t"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body" idx="1"/>
          </p:nvPr>
        </p:nvSpPr>
        <p:spPr bwMode="auto">
          <a:xfrm>
            <a:off x="860425" y="1795463"/>
            <a:ext cx="7385050" cy="2165350"/>
          </a:xfrm>
          <a:prstGeom prst="rect">
            <a:avLst/>
          </a:prstGeom>
          <a:noFill/>
          <a:ln w="9525">
            <a:noFill/>
            <a:miter lim="800000"/>
            <a:headEnd/>
            <a:tailEnd/>
          </a:ln>
          <a:effectLst>
            <a:outerShdw dist="53882" dir="2700000" algn="ctr" rotWithShape="0">
              <a:srgbClr val="000000"/>
            </a:outerShdw>
          </a:effectLst>
        </p:spPr>
        <p:txBody>
          <a:bodyPr vert="horz" wrap="square" lIns="92075" tIns="46038" rIns="92075" bIns="46038" numCol="1" anchor="t" anchorCtr="0" compatLnSpc="1">
            <a:prstTxWarp prst="textNoShape">
              <a:avLst/>
            </a:prstTxWarp>
            <a:spAutoFit/>
          </a:bodyPr>
          <a:lstStyle/>
          <a:p>
            <a:pPr lvl="0"/>
            <a:endParaRPr lang="en-GB" smtClean="0"/>
          </a:p>
          <a:p>
            <a:pPr lvl="1"/>
            <a:r>
              <a:rPr lang="en-GB" smtClean="0"/>
              <a:t>First Level</a:t>
            </a:r>
          </a:p>
          <a:p>
            <a:pPr lvl="2"/>
            <a:r>
              <a:rPr lang="en-GB" smtClean="0"/>
              <a:t>Second Level</a:t>
            </a:r>
          </a:p>
          <a:p>
            <a:pPr lvl="0"/>
            <a:r>
              <a:rPr lang="en-GB" smtClean="0"/>
              <a:t>	</a:t>
            </a:r>
          </a:p>
        </p:txBody>
      </p:sp>
      <p:sp>
        <p:nvSpPr>
          <p:cNvPr id="1029" name="Rectangle 5"/>
          <p:cNvSpPr>
            <a:spLocks noChangeArrowheads="1"/>
          </p:cNvSpPr>
          <p:nvPr/>
        </p:nvSpPr>
        <p:spPr bwMode="auto">
          <a:xfrm>
            <a:off x="815975" y="6294438"/>
            <a:ext cx="504825" cy="274637"/>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en-GB" sz="1200" b="0">
                <a:solidFill>
                  <a:srgbClr val="0066FF"/>
                </a:solidFill>
                <a:latin typeface="Arial" charset="0"/>
              </a:rPr>
              <a:t>4-</a:t>
            </a:r>
            <a:fld id="{59F72258-0BA4-4CA8-876F-86F03C78956C}" type="slidenum">
              <a:rPr lang="en-GB" sz="1200" b="0">
                <a:solidFill>
                  <a:srgbClr val="0066FF"/>
                </a:solidFill>
                <a:latin typeface="Arial" charset="0"/>
              </a:rPr>
              <a:pPr algn="l">
                <a:lnSpc>
                  <a:spcPct val="100000"/>
                </a:lnSpc>
                <a:spcBef>
                  <a:spcPct val="0"/>
                </a:spcBef>
              </a:pPr>
              <a:t>‹#›</a:t>
            </a:fld>
            <a:endParaRPr lang="en-GB" sz="1200" b="0">
              <a:solidFill>
                <a:srgbClr val="0066FF"/>
              </a:solidFill>
              <a:latin typeface="Arial" charset="0"/>
            </a:endParaRPr>
          </a:p>
        </p:txBody>
      </p:sp>
      <p:pic>
        <p:nvPicPr>
          <p:cNvPr id="1030" name="Picture 6"/>
          <p:cNvPicPr>
            <a:picLocks noChangeArrowheads="1"/>
          </p:cNvPicPr>
          <p:nvPr/>
        </p:nvPicPr>
        <p:blipFill>
          <a:blip r:embed="rId13"/>
          <a:srcRect/>
          <a:stretch>
            <a:fillRect/>
          </a:stretch>
        </p:blipFill>
        <p:spPr bwMode="auto">
          <a:xfrm>
            <a:off x="6634163" y="6335713"/>
            <a:ext cx="1604962" cy="177800"/>
          </a:xfrm>
          <a:prstGeom prst="rect">
            <a:avLst/>
          </a:prstGeom>
          <a:noFill/>
          <a:ln w="9525">
            <a:noFill/>
            <a:miter lim="800000"/>
            <a:headEnd/>
            <a:tailEnd/>
          </a:ln>
          <a:effectLst/>
        </p:spPr>
      </p:pic>
      <p:sp>
        <p:nvSpPr>
          <p:cNvPr id="1031" name="Rectangle 7"/>
          <p:cNvSpPr>
            <a:spLocks noChangeArrowheads="1"/>
          </p:cNvSpPr>
          <p:nvPr/>
        </p:nvSpPr>
        <p:spPr bwMode="auto">
          <a:xfrm>
            <a:off x="2420938" y="6311900"/>
            <a:ext cx="4102100" cy="274638"/>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en-GB" sz="1200" b="0">
                <a:solidFill>
                  <a:srgbClr val="0066FF"/>
                </a:solidFill>
                <a:latin typeface="Arial" charset="0"/>
              </a:rPr>
              <a:t>Copyright </a:t>
            </a:r>
            <a:r>
              <a:rPr lang="en-GB" sz="1200" b="0">
                <a:solidFill>
                  <a:srgbClr val="0066FF"/>
                </a:solidFill>
                <a:latin typeface="Symbol" pitchFamily="18" charset="2"/>
              </a:rPr>
              <a:t>Ó</a:t>
            </a:r>
            <a:r>
              <a:rPr lang="en-GB" sz="1200" b="0">
                <a:solidFill>
                  <a:srgbClr val="0066FF"/>
                </a:solidFill>
                <a:latin typeface="Arial" charset="0"/>
              </a:rPr>
              <a:t> Oracle Corporation, 1998. All rights reserved.</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Arial" charset="0"/>
        </a:defRPr>
      </a:lvl2pPr>
      <a:lvl3pPr algn="ctr" rtl="0" eaLnBrk="0" fontAlgn="base" hangingPunct="0">
        <a:spcBef>
          <a:spcPct val="0"/>
        </a:spcBef>
        <a:spcAft>
          <a:spcPct val="0"/>
        </a:spcAft>
        <a:defRPr sz="3600" b="1">
          <a:solidFill>
            <a:srgbClr val="FFCC66"/>
          </a:solidFill>
          <a:latin typeface="Arial" charset="0"/>
        </a:defRPr>
      </a:lvl3pPr>
      <a:lvl4pPr algn="ctr" rtl="0" eaLnBrk="0" fontAlgn="base" hangingPunct="0">
        <a:spcBef>
          <a:spcPct val="0"/>
        </a:spcBef>
        <a:spcAft>
          <a:spcPct val="0"/>
        </a:spcAft>
        <a:defRPr sz="3600" b="1">
          <a:solidFill>
            <a:srgbClr val="FFCC66"/>
          </a:solidFill>
          <a:latin typeface="Arial" charset="0"/>
        </a:defRPr>
      </a:lvl4pPr>
      <a:lvl5pPr algn="ctr" rtl="0" eaLnBrk="0" fontAlgn="base" hangingPunct="0">
        <a:spcBef>
          <a:spcPct val="0"/>
        </a:spcBef>
        <a:spcAft>
          <a:spcPct val="0"/>
        </a:spcAft>
        <a:defRPr sz="3600" b="1">
          <a:solidFill>
            <a:srgbClr val="FFCC66"/>
          </a:solidFill>
          <a:latin typeface="Arial" charset="0"/>
        </a:defRPr>
      </a:lvl5pPr>
      <a:lvl6pPr marL="457200" algn="ctr" rtl="0" eaLnBrk="0" fontAlgn="base" hangingPunct="0">
        <a:spcBef>
          <a:spcPct val="0"/>
        </a:spcBef>
        <a:spcAft>
          <a:spcPct val="0"/>
        </a:spcAft>
        <a:defRPr sz="3600" b="1">
          <a:solidFill>
            <a:srgbClr val="FFCC66"/>
          </a:solidFill>
          <a:latin typeface="Arial" charset="0"/>
        </a:defRPr>
      </a:lvl6pPr>
      <a:lvl7pPr marL="914400" algn="ctr" rtl="0" eaLnBrk="0" fontAlgn="base" hangingPunct="0">
        <a:spcBef>
          <a:spcPct val="0"/>
        </a:spcBef>
        <a:spcAft>
          <a:spcPct val="0"/>
        </a:spcAft>
        <a:defRPr sz="3600" b="1">
          <a:solidFill>
            <a:srgbClr val="FFCC66"/>
          </a:solidFill>
          <a:latin typeface="Arial" charset="0"/>
        </a:defRPr>
      </a:lvl7pPr>
      <a:lvl8pPr marL="1371600" algn="ctr" rtl="0" eaLnBrk="0" fontAlgn="base" hangingPunct="0">
        <a:spcBef>
          <a:spcPct val="0"/>
        </a:spcBef>
        <a:spcAft>
          <a:spcPct val="0"/>
        </a:spcAft>
        <a:defRPr sz="3600" b="1">
          <a:solidFill>
            <a:srgbClr val="FFCC66"/>
          </a:solidFill>
          <a:latin typeface="Arial" charset="0"/>
        </a:defRPr>
      </a:lvl8pPr>
      <a:lvl9pPr marL="1828800" algn="ctr" rtl="0" eaLnBrk="0" fontAlgn="base" hangingPunct="0">
        <a:spcBef>
          <a:spcPct val="0"/>
        </a:spcBef>
        <a:spcAft>
          <a:spcPct val="0"/>
        </a:spcAft>
        <a:defRPr sz="3600" b="1">
          <a:solidFill>
            <a:srgbClr val="FFCC66"/>
          </a:solidFill>
          <a:latin typeface="Arial" charset="0"/>
        </a:defRPr>
      </a:lvl9pPr>
    </p:titleStyle>
    <p:bodyStyle>
      <a:lvl1pPr algn="l" defTabSz="346075" rtl="0" eaLnBrk="0" fontAlgn="base" hangingPunct="0">
        <a:lnSpc>
          <a:spcPct val="95000"/>
        </a:lnSpc>
        <a:spcBef>
          <a:spcPct val="35000"/>
        </a:spcBef>
        <a:spcAft>
          <a:spcPct val="0"/>
        </a:spcAft>
        <a:tabLst>
          <a:tab pos="571500" algn="l"/>
        </a:tabLst>
        <a:defRPr sz="2800" b="1">
          <a:solidFill>
            <a:srgbClr val="FFFFCC"/>
          </a:solidFill>
          <a:effectLst>
            <a:outerShdw blurRad="38100" dist="38100" dir="2700000" algn="tl">
              <a:srgbClr val="000000"/>
            </a:outerShdw>
          </a:effectLst>
          <a:latin typeface="+mn-lt"/>
          <a:ea typeface="+mn-ea"/>
          <a:cs typeface="+mn-cs"/>
        </a:defRPr>
      </a:lvl1pPr>
      <a:lvl2pPr marL="341313" indent="-227013" algn="l" defTabSz="346075" rtl="0" eaLnBrk="0" fontAlgn="base" hangingPunct="0">
        <a:lnSpc>
          <a:spcPct val="95000"/>
        </a:lnSpc>
        <a:spcBef>
          <a:spcPct val="35000"/>
        </a:spcBef>
        <a:spcAft>
          <a:spcPct val="0"/>
        </a:spcAft>
        <a:buClr>
          <a:srgbClr val="FFCC66"/>
        </a:buClr>
        <a:buSzPct val="100000"/>
        <a:buChar char="•"/>
        <a:tabLst>
          <a:tab pos="571500" algn="l"/>
        </a:tabLst>
        <a:defRPr sz="2800" b="1">
          <a:solidFill>
            <a:srgbClr val="F8F8D3"/>
          </a:solidFill>
          <a:latin typeface="+mn-lt"/>
        </a:defRPr>
      </a:lvl2pPr>
      <a:lvl3pPr marL="741363" indent="-285750" algn="l" defTabSz="346075" rtl="0" eaLnBrk="0" fontAlgn="base" hangingPunct="0">
        <a:lnSpc>
          <a:spcPct val="95000"/>
        </a:lnSpc>
        <a:spcBef>
          <a:spcPct val="35000"/>
        </a:spcBef>
        <a:spcAft>
          <a:spcPct val="0"/>
        </a:spcAft>
        <a:buClr>
          <a:srgbClr val="FFCC66"/>
        </a:buClr>
        <a:buSzPct val="90000"/>
        <a:buChar char="–"/>
        <a:tabLst>
          <a:tab pos="571500" algn="l"/>
        </a:tabLst>
        <a:defRPr sz="2800" b="1">
          <a:solidFill>
            <a:srgbClr val="F8F8D3"/>
          </a:solidFill>
          <a:latin typeface="+mn-lt"/>
        </a:defRPr>
      </a:lvl3pPr>
      <a:lvl4pPr marL="1600200" indent="-228600" algn="l" defTabSz="346075" rtl="0" eaLnBrk="0" fontAlgn="base" hangingPunct="0">
        <a:spcBef>
          <a:spcPct val="20000"/>
        </a:spcBef>
        <a:spcAft>
          <a:spcPct val="0"/>
        </a:spcAft>
        <a:buChar char="–"/>
        <a:tabLst>
          <a:tab pos="571500" algn="l"/>
        </a:tabLst>
        <a:defRPr sz="2000">
          <a:solidFill>
            <a:schemeClr val="tx1"/>
          </a:solidFill>
          <a:latin typeface="Times New Roman" pitchFamily="18" charset="0"/>
        </a:defRPr>
      </a:lvl4pPr>
      <a:lvl5pPr marL="2057400" indent="-228600" algn="l" defTabSz="346075" rtl="0" eaLnBrk="0" fontAlgn="base" hangingPunct="0">
        <a:spcBef>
          <a:spcPct val="20000"/>
        </a:spcBef>
        <a:spcAft>
          <a:spcPct val="0"/>
        </a:spcAft>
        <a:buChar char="•"/>
        <a:tabLst>
          <a:tab pos="571500" algn="l"/>
        </a:tabLst>
        <a:defRPr sz="2000">
          <a:solidFill>
            <a:schemeClr val="tx1"/>
          </a:solidFill>
          <a:latin typeface="Times New Roman" pitchFamily="18" charset="0"/>
        </a:defRPr>
      </a:lvl5pPr>
      <a:lvl6pPr marL="2514600" indent="-228600" algn="l" defTabSz="346075" rtl="0" eaLnBrk="0" fontAlgn="base" hangingPunct="0">
        <a:spcBef>
          <a:spcPct val="20000"/>
        </a:spcBef>
        <a:spcAft>
          <a:spcPct val="0"/>
        </a:spcAft>
        <a:buChar char="•"/>
        <a:tabLst>
          <a:tab pos="571500" algn="l"/>
        </a:tabLst>
        <a:defRPr sz="2000">
          <a:solidFill>
            <a:schemeClr val="tx1"/>
          </a:solidFill>
          <a:latin typeface="Times New Roman" pitchFamily="18" charset="0"/>
        </a:defRPr>
      </a:lvl6pPr>
      <a:lvl7pPr marL="2971800" indent="-228600" algn="l" defTabSz="346075" rtl="0" eaLnBrk="0" fontAlgn="base" hangingPunct="0">
        <a:spcBef>
          <a:spcPct val="20000"/>
        </a:spcBef>
        <a:spcAft>
          <a:spcPct val="0"/>
        </a:spcAft>
        <a:buChar char="•"/>
        <a:tabLst>
          <a:tab pos="571500" algn="l"/>
        </a:tabLst>
        <a:defRPr sz="2000">
          <a:solidFill>
            <a:schemeClr val="tx1"/>
          </a:solidFill>
          <a:latin typeface="Times New Roman" pitchFamily="18" charset="0"/>
        </a:defRPr>
      </a:lvl7pPr>
      <a:lvl8pPr marL="3429000" indent="-228600" algn="l" defTabSz="346075" rtl="0" eaLnBrk="0" fontAlgn="base" hangingPunct="0">
        <a:spcBef>
          <a:spcPct val="20000"/>
        </a:spcBef>
        <a:spcAft>
          <a:spcPct val="0"/>
        </a:spcAft>
        <a:buChar char="•"/>
        <a:tabLst>
          <a:tab pos="571500" algn="l"/>
        </a:tabLst>
        <a:defRPr sz="2000">
          <a:solidFill>
            <a:schemeClr val="tx1"/>
          </a:solidFill>
          <a:latin typeface="Times New Roman" pitchFamily="18" charset="0"/>
        </a:defRPr>
      </a:lvl8pPr>
      <a:lvl9pPr marL="3886200" indent="-228600" algn="l" defTabSz="346075" rtl="0" eaLnBrk="0" fontAlgn="base" hangingPunct="0">
        <a:spcBef>
          <a:spcPct val="20000"/>
        </a:spcBef>
        <a:spcAft>
          <a:spcPct val="0"/>
        </a:spcAft>
        <a:buChar char="•"/>
        <a:tabLst>
          <a:tab pos="571500" algn="l"/>
        </a:tabLst>
        <a:defRPr sz="2000">
          <a:solidFill>
            <a:schemeClr val="tx1"/>
          </a:solidFill>
          <a:latin typeface="Times New Roman" pitchFamily="18" charset="0"/>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a:ln/>
        </p:spPr>
        <p:txBody>
          <a:bodyPr/>
          <a:lstStyle/>
          <a:p>
            <a:r>
              <a:rPr lang="en-GB" sz="4000"/>
              <a:t>Creating Functions</a:t>
            </a:r>
          </a:p>
        </p:txBody>
      </p:sp>
    </p:spTree>
  </p:cSld>
  <p:clrMapOvr>
    <a:overrideClrMapping bg1="dk2" tx1="lt1" bg2="dk1" tx2="lt2" accent1="accent1" accent2="accent2" accent3="accent3" accent4="accent4" accent5="accent5" accent6="accent6" hlink="hlink" folHlink="folHlink"/>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GB"/>
              <a:t>Executing Functions</a:t>
            </a:r>
          </a:p>
        </p:txBody>
      </p:sp>
      <p:sp>
        <p:nvSpPr>
          <p:cNvPr id="23555" name="Rectangle 3"/>
          <p:cNvSpPr>
            <a:spLocks noGrp="1" noChangeArrowheads="1"/>
          </p:cNvSpPr>
          <p:nvPr>
            <p:ph type="body" idx="1"/>
          </p:nvPr>
        </p:nvSpPr>
        <p:spPr>
          <a:xfrm>
            <a:off x="860425" y="1814513"/>
            <a:ext cx="7385050" cy="2828925"/>
          </a:xfrm>
          <a:noFill/>
          <a:ln/>
        </p:spPr>
        <p:txBody>
          <a:bodyPr/>
          <a:lstStyle/>
          <a:p>
            <a:pPr lvl="1"/>
            <a:r>
              <a:rPr lang="en-GB"/>
              <a:t>Invoke a function as part of a PL/SQL expression.</a:t>
            </a:r>
          </a:p>
          <a:p>
            <a:pPr lvl="1"/>
            <a:r>
              <a:rPr lang="en-GB"/>
              <a:t>Create a host variable to hold the returned value.</a:t>
            </a:r>
          </a:p>
          <a:p>
            <a:pPr lvl="1"/>
            <a:r>
              <a:rPr lang="en-GB"/>
              <a:t>Execute the function. The host variable will be populated by the RETURN value.</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en-GB"/>
              <a:t>Executing Functions in SQL*Plus: Example</a:t>
            </a:r>
          </a:p>
        </p:txBody>
      </p:sp>
      <p:sp>
        <p:nvSpPr>
          <p:cNvPr id="25603" name="Rectangle 3"/>
          <p:cNvSpPr>
            <a:spLocks noChangeArrowheads="1"/>
          </p:cNvSpPr>
          <p:nvPr/>
        </p:nvSpPr>
        <p:spPr bwMode="blackWhite">
          <a:xfrm>
            <a:off x="4540250" y="2052638"/>
            <a:ext cx="3570288" cy="1143000"/>
          </a:xfrm>
          <a:prstGeom prst="rect">
            <a:avLst/>
          </a:prstGeom>
          <a:gradFill rotWithShape="0">
            <a:gsLst>
              <a:gs pos="0">
                <a:srgbClr val="FF6633"/>
              </a:gs>
              <a:gs pos="100000">
                <a:srgbClr val="FF6633">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5604" name="Rectangle 4"/>
          <p:cNvSpPr>
            <a:spLocks noChangeArrowheads="1"/>
          </p:cNvSpPr>
          <p:nvPr/>
        </p:nvSpPr>
        <p:spPr bwMode="blackWhite">
          <a:xfrm>
            <a:off x="971550" y="2052638"/>
            <a:ext cx="3205163" cy="1143000"/>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5605" name="Line 5"/>
          <p:cNvSpPr>
            <a:spLocks noChangeShapeType="1"/>
          </p:cNvSpPr>
          <p:nvPr/>
        </p:nvSpPr>
        <p:spPr bwMode="auto">
          <a:xfrm>
            <a:off x="3938588" y="2365375"/>
            <a:ext cx="825500" cy="0"/>
          </a:xfrm>
          <a:prstGeom prst="line">
            <a:avLst/>
          </a:prstGeom>
          <a:noFill/>
          <a:ln w="50800">
            <a:solidFill>
              <a:srgbClr val="FFCC00"/>
            </a:solidFill>
            <a:round/>
            <a:headEnd type="none" w="sm" len="sm"/>
            <a:tailEnd type="stealth" w="med" len="lg"/>
          </a:ln>
          <a:effectLst>
            <a:outerShdw dist="53882" dir="2700000" algn="ctr" rotWithShape="0">
              <a:srgbClr val="000000"/>
            </a:outerShdw>
          </a:effectLst>
        </p:spPr>
        <p:txBody>
          <a:bodyPr/>
          <a:lstStyle/>
          <a:p>
            <a:endParaRPr lang="et-EE"/>
          </a:p>
        </p:txBody>
      </p:sp>
      <p:sp>
        <p:nvSpPr>
          <p:cNvPr id="25606" name="Rectangle 6"/>
          <p:cNvSpPr>
            <a:spLocks noChangeArrowheads="1"/>
          </p:cNvSpPr>
          <p:nvPr/>
        </p:nvSpPr>
        <p:spPr bwMode="blackWhite">
          <a:xfrm>
            <a:off x="862013" y="1608138"/>
            <a:ext cx="3095625" cy="447675"/>
          </a:xfrm>
          <a:prstGeom prst="rect">
            <a:avLst/>
          </a:prstGeom>
          <a:noFill/>
          <a:ln w="9525">
            <a:noFill/>
            <a:miter lim="800000"/>
            <a:headEnd/>
            <a:tailEnd/>
          </a:ln>
          <a:effectLst/>
        </p:spPr>
        <p:txBody>
          <a:bodyPr wrap="none" lIns="82550" tIns="41275" rIns="82550" bIns="41275">
            <a:spAutoFit/>
          </a:bodyPr>
          <a:lstStyle/>
          <a:p>
            <a:pPr algn="l" defTabSz="739775">
              <a:lnSpc>
                <a:spcPct val="100000"/>
              </a:lnSpc>
              <a:spcBef>
                <a:spcPct val="0"/>
              </a:spcBef>
            </a:pPr>
            <a:r>
              <a:rPr lang="en-GB" sz="2400">
                <a:solidFill>
                  <a:schemeClr val="tx1"/>
                </a:solidFill>
                <a:effectLst>
                  <a:outerShdw blurRad="38100" dist="38100" dir="2700000" algn="tl">
                    <a:srgbClr val="000000"/>
                  </a:outerShdw>
                </a:effectLst>
                <a:latin typeface="Arial" charset="0"/>
              </a:rPr>
              <a:t>Calling environment</a:t>
            </a:r>
          </a:p>
        </p:txBody>
      </p:sp>
      <p:sp>
        <p:nvSpPr>
          <p:cNvPr id="25607" name="Rectangle 7"/>
          <p:cNvSpPr>
            <a:spLocks noChangeArrowheads="1"/>
          </p:cNvSpPr>
          <p:nvPr/>
        </p:nvSpPr>
        <p:spPr bwMode="blackWhite">
          <a:xfrm>
            <a:off x="4446588" y="1608138"/>
            <a:ext cx="4484687" cy="447675"/>
          </a:xfrm>
          <a:prstGeom prst="rect">
            <a:avLst/>
          </a:prstGeom>
          <a:noFill/>
          <a:ln w="9525">
            <a:noFill/>
            <a:miter lim="800000"/>
            <a:headEnd/>
            <a:tailEnd/>
          </a:ln>
          <a:effectLst/>
        </p:spPr>
        <p:txBody>
          <a:bodyPr lIns="82550" tIns="41275" rIns="82550" bIns="41275">
            <a:spAutoFit/>
          </a:bodyPr>
          <a:lstStyle/>
          <a:p>
            <a:pPr algn="l" defTabSz="739775">
              <a:lnSpc>
                <a:spcPct val="100000"/>
              </a:lnSpc>
              <a:spcBef>
                <a:spcPct val="0"/>
              </a:spcBef>
            </a:pPr>
            <a:r>
              <a:rPr lang="en-GB" sz="2400">
                <a:solidFill>
                  <a:schemeClr val="tx1"/>
                </a:solidFill>
                <a:effectLst>
                  <a:outerShdw blurRad="38100" dist="38100" dir="2700000" algn="tl">
                    <a:srgbClr val="000000"/>
                  </a:outerShdw>
                </a:effectLst>
                <a:latin typeface="Arial" charset="0"/>
              </a:rPr>
              <a:t>GET_SAL function</a:t>
            </a:r>
          </a:p>
        </p:txBody>
      </p:sp>
      <p:sp>
        <p:nvSpPr>
          <p:cNvPr id="25608" name="Rectangle 8"/>
          <p:cNvSpPr>
            <a:spLocks noChangeArrowheads="1"/>
          </p:cNvSpPr>
          <p:nvPr/>
        </p:nvSpPr>
        <p:spPr bwMode="blackWhite">
          <a:xfrm>
            <a:off x="4840288" y="2122488"/>
            <a:ext cx="1581150" cy="431800"/>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5609" name="Rectangle 9"/>
          <p:cNvSpPr>
            <a:spLocks noChangeArrowheads="1"/>
          </p:cNvSpPr>
          <p:nvPr/>
        </p:nvSpPr>
        <p:spPr bwMode="blackWhite">
          <a:xfrm>
            <a:off x="6523038" y="2139950"/>
            <a:ext cx="2055812" cy="387350"/>
          </a:xfrm>
          <a:prstGeom prst="rect">
            <a:avLst/>
          </a:prstGeom>
          <a:noFill/>
          <a:ln w="9525">
            <a:noFill/>
            <a:miter lim="800000"/>
            <a:headEnd/>
            <a:tailEnd/>
          </a:ln>
          <a:effectLst/>
        </p:spPr>
        <p:txBody>
          <a:bodyPr lIns="82550" tIns="41275" rIns="82550" bIns="41275">
            <a:spAutoFit/>
          </a:bodyPr>
          <a:lstStyle/>
          <a:p>
            <a:pPr algn="l" defTabSz="739775">
              <a:lnSpc>
                <a:spcPct val="100000"/>
              </a:lnSpc>
              <a:spcBef>
                <a:spcPct val="0"/>
              </a:spcBef>
            </a:pPr>
            <a:r>
              <a:rPr lang="en-GB" sz="2000">
                <a:solidFill>
                  <a:schemeClr val="tx1"/>
                </a:solidFill>
                <a:effectLst>
                  <a:outerShdw blurRad="38100" dist="38100" dir="2700000" algn="tl">
                    <a:srgbClr val="000000"/>
                  </a:outerShdw>
                </a:effectLst>
                <a:latin typeface="Arial" charset="0"/>
              </a:rPr>
              <a:t>v_id</a:t>
            </a:r>
          </a:p>
        </p:txBody>
      </p:sp>
      <p:sp>
        <p:nvSpPr>
          <p:cNvPr id="25610" name="Rectangle 10"/>
          <p:cNvSpPr>
            <a:spLocks noChangeArrowheads="1"/>
          </p:cNvSpPr>
          <p:nvPr/>
        </p:nvSpPr>
        <p:spPr bwMode="blackWhite">
          <a:xfrm>
            <a:off x="2349500" y="2122488"/>
            <a:ext cx="1581150" cy="431800"/>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5611" name="Rectangle 11"/>
          <p:cNvSpPr>
            <a:spLocks noChangeArrowheads="1"/>
          </p:cNvSpPr>
          <p:nvPr/>
        </p:nvSpPr>
        <p:spPr bwMode="blackWhite">
          <a:xfrm>
            <a:off x="2444750" y="2181225"/>
            <a:ext cx="1458913" cy="387350"/>
          </a:xfrm>
          <a:prstGeom prst="rect">
            <a:avLst/>
          </a:prstGeom>
          <a:noFill/>
          <a:ln w="9525">
            <a:noFill/>
            <a:miter lim="800000"/>
            <a:headEnd/>
            <a:tailEnd/>
          </a:ln>
          <a:effectLst/>
        </p:spPr>
        <p:txBody>
          <a:bodyPr lIns="82550" tIns="41275" rIns="82550" bIns="41275">
            <a:spAutoFit/>
          </a:bodyPr>
          <a:lstStyle/>
          <a:p>
            <a:pPr defTabSz="739775">
              <a:lnSpc>
                <a:spcPct val="100000"/>
              </a:lnSpc>
              <a:spcBef>
                <a:spcPct val="0"/>
              </a:spcBef>
            </a:pPr>
            <a:r>
              <a:rPr lang="en-GB" sz="2000">
                <a:solidFill>
                  <a:schemeClr val="tx1"/>
                </a:solidFill>
                <a:effectLst>
                  <a:outerShdw blurRad="38100" dist="38100" dir="2700000" algn="tl">
                    <a:srgbClr val="000000"/>
                  </a:outerShdw>
                </a:effectLst>
                <a:latin typeface="Arial" charset="0"/>
              </a:rPr>
              <a:t>7934</a:t>
            </a:r>
          </a:p>
        </p:txBody>
      </p:sp>
      <p:sp>
        <p:nvSpPr>
          <p:cNvPr id="25612" name="Line 12"/>
          <p:cNvSpPr>
            <a:spLocks noChangeShapeType="1"/>
          </p:cNvSpPr>
          <p:nvPr/>
        </p:nvSpPr>
        <p:spPr bwMode="auto">
          <a:xfrm>
            <a:off x="3979863" y="2889250"/>
            <a:ext cx="825500" cy="0"/>
          </a:xfrm>
          <a:prstGeom prst="line">
            <a:avLst/>
          </a:prstGeom>
          <a:noFill/>
          <a:ln w="50800">
            <a:solidFill>
              <a:srgbClr val="FFCC00"/>
            </a:solidFill>
            <a:round/>
            <a:headEnd type="stealth" w="med" len="lg"/>
            <a:tailEnd type="none" w="sm" len="sm"/>
          </a:ln>
          <a:effectLst>
            <a:outerShdw dist="53882" dir="2700000" algn="ctr" rotWithShape="0">
              <a:srgbClr val="000000"/>
            </a:outerShdw>
          </a:effectLst>
        </p:spPr>
        <p:txBody>
          <a:bodyPr/>
          <a:lstStyle/>
          <a:p>
            <a:endParaRPr lang="et-EE"/>
          </a:p>
        </p:txBody>
      </p:sp>
      <p:sp>
        <p:nvSpPr>
          <p:cNvPr id="25613" name="Rectangle 13"/>
          <p:cNvSpPr>
            <a:spLocks noChangeArrowheads="1"/>
          </p:cNvSpPr>
          <p:nvPr/>
        </p:nvSpPr>
        <p:spPr bwMode="blackWhite">
          <a:xfrm>
            <a:off x="2349500" y="2670175"/>
            <a:ext cx="1581150" cy="431800"/>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5614" name="Rectangle 14"/>
          <p:cNvSpPr>
            <a:spLocks noChangeArrowheads="1"/>
          </p:cNvSpPr>
          <p:nvPr/>
        </p:nvSpPr>
        <p:spPr bwMode="blackWhite">
          <a:xfrm>
            <a:off x="5489575" y="2686050"/>
            <a:ext cx="3173413" cy="387350"/>
          </a:xfrm>
          <a:prstGeom prst="rect">
            <a:avLst/>
          </a:prstGeom>
          <a:noFill/>
          <a:ln w="9525">
            <a:noFill/>
            <a:miter lim="800000"/>
            <a:headEnd/>
            <a:tailEnd/>
          </a:ln>
          <a:effectLst/>
        </p:spPr>
        <p:txBody>
          <a:bodyPr lIns="82550" tIns="41275" rIns="82550" bIns="41275">
            <a:spAutoFit/>
          </a:bodyPr>
          <a:lstStyle/>
          <a:p>
            <a:pPr algn="l" defTabSz="739775">
              <a:lnSpc>
                <a:spcPct val="100000"/>
              </a:lnSpc>
              <a:spcBef>
                <a:spcPct val="0"/>
              </a:spcBef>
            </a:pPr>
            <a:r>
              <a:rPr lang="en-GB" sz="2000">
                <a:solidFill>
                  <a:schemeClr val="tx1"/>
                </a:solidFill>
                <a:effectLst>
                  <a:outerShdw blurRad="38100" dist="38100" dir="2700000" algn="tl">
                    <a:srgbClr val="000000"/>
                  </a:outerShdw>
                </a:effectLst>
                <a:latin typeface="Arial" charset="0"/>
              </a:rPr>
              <a:t>RETURN v_salary</a:t>
            </a:r>
          </a:p>
        </p:txBody>
      </p:sp>
      <p:grpSp>
        <p:nvGrpSpPr>
          <p:cNvPr id="25619" name="Group 19"/>
          <p:cNvGrpSpPr>
            <a:grpSpLocks/>
          </p:cNvGrpSpPr>
          <p:nvPr/>
        </p:nvGrpSpPr>
        <p:grpSpPr bwMode="auto">
          <a:xfrm>
            <a:off x="977900" y="3352800"/>
            <a:ext cx="7126288" cy="2808288"/>
            <a:chOff x="616" y="2112"/>
            <a:chExt cx="4489" cy="1769"/>
          </a:xfrm>
        </p:grpSpPr>
        <p:sp>
          <p:nvSpPr>
            <p:cNvPr id="25615" name="Rectangle 15"/>
            <p:cNvSpPr>
              <a:spLocks noChangeArrowheads="1"/>
            </p:cNvSpPr>
            <p:nvPr/>
          </p:nvSpPr>
          <p:spPr bwMode="blackWhite">
            <a:xfrm>
              <a:off x="616" y="2112"/>
              <a:ext cx="4489" cy="314"/>
            </a:xfrm>
            <a:prstGeom prst="rect">
              <a:avLst/>
            </a:prstGeom>
            <a:solidFill>
              <a:srgbClr val="FFFFCC"/>
            </a:solidFill>
            <a:ln w="25400">
              <a:solidFill>
                <a:srgbClr val="000000"/>
              </a:solidFill>
              <a:miter lim="800000"/>
              <a:headEnd/>
              <a:tailEnd/>
            </a:ln>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SQL&gt; </a:t>
              </a:r>
              <a:r>
                <a:rPr lang="en-GB" sz="1800">
                  <a:solidFill>
                    <a:srgbClr val="000000"/>
                  </a:solidFill>
                  <a:effectLst>
                    <a:outerShdw blurRad="38100" dist="38100" dir="2700000" algn="tl">
                      <a:srgbClr val="FFFFFF"/>
                    </a:outerShdw>
                  </a:effectLst>
                  <a:latin typeface="Courier New" pitchFamily="49" charset="0"/>
                </a:rPr>
                <a:t>START get_salary.sql</a:t>
              </a:r>
            </a:p>
            <a:p>
              <a:pPr algn="l">
                <a:lnSpc>
                  <a:spcPct val="100000"/>
                </a:lnSpc>
                <a:spcBef>
                  <a:spcPct val="0"/>
                </a:spcBef>
                <a:tabLst>
                  <a:tab pos="1200150" algn="l"/>
                </a:tabLst>
              </a:pPr>
              <a:r>
                <a:rPr lang="en-GB" sz="1800">
                  <a:solidFill>
                    <a:srgbClr val="FFCC00"/>
                  </a:solidFill>
                  <a:effectLst>
                    <a:outerShdw blurRad="38100" dist="38100" dir="2700000" algn="tl">
                      <a:srgbClr val="000000"/>
                    </a:outerShdw>
                  </a:effectLst>
                  <a:latin typeface="Courier New" pitchFamily="49" charset="0"/>
                </a:rPr>
                <a:t>Function created</a:t>
              </a:r>
              <a:r>
                <a:rPr lang="en-GB" sz="1800">
                  <a:solidFill>
                    <a:srgbClr val="FFCC00"/>
                  </a:solidFill>
                  <a:latin typeface="Courier New" pitchFamily="49" charset="0"/>
                </a:rPr>
                <a:t>.</a:t>
              </a:r>
            </a:p>
          </p:txBody>
        </p:sp>
        <p:sp>
          <p:nvSpPr>
            <p:cNvPr id="25616" name="Rectangle 16"/>
            <p:cNvSpPr>
              <a:spLocks noChangeArrowheads="1"/>
            </p:cNvSpPr>
            <p:nvPr/>
          </p:nvSpPr>
          <p:spPr bwMode="blackWhite">
            <a:xfrm>
              <a:off x="616" y="2479"/>
              <a:ext cx="4489" cy="189"/>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SQL&gt; VARIABLE g_salary number</a:t>
              </a:r>
            </a:p>
          </p:txBody>
        </p:sp>
        <p:sp>
          <p:nvSpPr>
            <p:cNvPr id="25617" name="Rectangle 17"/>
            <p:cNvSpPr>
              <a:spLocks noChangeArrowheads="1"/>
            </p:cNvSpPr>
            <p:nvPr/>
          </p:nvSpPr>
          <p:spPr bwMode="blackWhite">
            <a:xfrm>
              <a:off x="616" y="2722"/>
              <a:ext cx="4489" cy="355"/>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SQL&gt; EXECUTE :g_salary := get_sal(7934)</a:t>
              </a:r>
            </a:p>
            <a:p>
              <a:pPr algn="l">
                <a:lnSpc>
                  <a:spcPct val="100000"/>
                </a:lnSpc>
                <a:spcBef>
                  <a:spcPct val="0"/>
                </a:spcBef>
                <a:tabLst>
                  <a:tab pos="1200150" algn="l"/>
                </a:tabLst>
              </a:pPr>
              <a:r>
                <a:rPr lang="en-GB" sz="1800">
                  <a:solidFill>
                    <a:srgbClr val="FFCC00"/>
                  </a:solidFill>
                  <a:effectLst>
                    <a:outerShdw blurRad="38100" dist="38100" dir="2700000" algn="tl">
                      <a:srgbClr val="000000"/>
                    </a:outerShdw>
                  </a:effectLst>
                  <a:latin typeface="Courier New" pitchFamily="49" charset="0"/>
                </a:rPr>
                <a:t>PL/SQL procedure successfully completed.</a:t>
              </a:r>
            </a:p>
          </p:txBody>
        </p:sp>
        <p:sp>
          <p:nvSpPr>
            <p:cNvPr id="25618" name="Rectangle 18"/>
            <p:cNvSpPr>
              <a:spLocks noChangeArrowheads="1"/>
            </p:cNvSpPr>
            <p:nvPr/>
          </p:nvSpPr>
          <p:spPr bwMode="blackWhite">
            <a:xfrm>
              <a:off x="616" y="3156"/>
              <a:ext cx="4489" cy="725"/>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SQL&gt; PRINT g_salary</a:t>
              </a:r>
            </a:p>
            <a:p>
              <a:pPr algn="l">
                <a:lnSpc>
                  <a:spcPct val="100000"/>
                </a:lnSpc>
                <a:spcBef>
                  <a:spcPct val="0"/>
                </a:spcBef>
                <a:tabLst>
                  <a:tab pos="1200150" algn="l"/>
                </a:tabLst>
              </a:pPr>
              <a:r>
                <a:rPr lang="en-GB" sz="1800">
                  <a:solidFill>
                    <a:srgbClr val="000000"/>
                  </a:solidFill>
                  <a:latin typeface="Courier New" pitchFamily="49" charset="0"/>
                </a:rPr>
                <a:t>	 G_SALARY</a:t>
              </a:r>
            </a:p>
            <a:p>
              <a:pPr algn="l">
                <a:lnSpc>
                  <a:spcPct val="100000"/>
                </a:lnSpc>
                <a:spcBef>
                  <a:spcPct val="0"/>
                </a:spcBef>
                <a:tabLst>
                  <a:tab pos="1200150" algn="l"/>
                </a:tabLst>
              </a:pPr>
              <a:r>
                <a:rPr lang="en-GB" sz="1800">
                  <a:solidFill>
                    <a:srgbClr val="000000"/>
                  </a:solidFill>
                  <a:latin typeface="Courier New" pitchFamily="49" charset="0"/>
                </a:rPr>
                <a:t>------------------</a:t>
              </a:r>
            </a:p>
            <a:p>
              <a:pPr algn="l">
                <a:lnSpc>
                  <a:spcPct val="100000"/>
                </a:lnSpc>
                <a:spcBef>
                  <a:spcPct val="0"/>
                </a:spcBef>
                <a:tabLst>
                  <a:tab pos="1200150" algn="l"/>
                </a:tabLst>
              </a:pPr>
              <a:r>
                <a:rPr lang="en-GB" sz="1800">
                  <a:solidFill>
                    <a:srgbClr val="000000"/>
                  </a:solidFill>
                  <a:latin typeface="Courier New" pitchFamily="49" charset="0"/>
                </a:rPr>
                <a:t>	   	1300</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5619"/>
                                        </p:tgtEl>
                                        <p:attrNameLst>
                                          <p:attrName>style.visibility</p:attrName>
                                        </p:attrNameLst>
                                      </p:cBhvr>
                                      <p:to>
                                        <p:strVal val="visible"/>
                                      </p:to>
                                    </p:set>
                                    <p:animEffect transition="in" filter="wipe(up)">
                                      <p:cBhvr>
                                        <p:cTn id="7" dur="500"/>
                                        <p:tgtEl>
                                          <p:spTgt spid="25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p:spPr>
        <p:txBody>
          <a:bodyPr/>
          <a:lstStyle/>
          <a:p>
            <a:r>
              <a:rPr lang="en-GB"/>
              <a:t>Executing Functions in Procedure Builder: Example</a:t>
            </a:r>
          </a:p>
        </p:txBody>
      </p:sp>
      <p:sp>
        <p:nvSpPr>
          <p:cNvPr id="27651" name="Rectangle 3"/>
          <p:cNvSpPr>
            <a:spLocks noGrp="1" noChangeArrowheads="1"/>
          </p:cNvSpPr>
          <p:nvPr>
            <p:ph type="body" idx="1"/>
          </p:nvPr>
        </p:nvSpPr>
        <p:spPr>
          <a:xfrm>
            <a:off x="860425" y="3862388"/>
            <a:ext cx="7385050" cy="904875"/>
          </a:xfrm>
          <a:noFill/>
          <a:ln/>
        </p:spPr>
        <p:txBody>
          <a:bodyPr/>
          <a:lstStyle/>
          <a:p>
            <a:r>
              <a:rPr lang="en-GB"/>
              <a:t>Display the tax based on a specified value.</a:t>
            </a:r>
          </a:p>
        </p:txBody>
      </p:sp>
      <p:sp>
        <p:nvSpPr>
          <p:cNvPr id="27652" name="Rectangle 4"/>
          <p:cNvSpPr>
            <a:spLocks noChangeArrowheads="1"/>
          </p:cNvSpPr>
          <p:nvPr/>
        </p:nvSpPr>
        <p:spPr bwMode="blackWhite">
          <a:xfrm>
            <a:off x="977900" y="4791075"/>
            <a:ext cx="7126288" cy="1190625"/>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PL/SQL&gt; .CREATE NUMBER x PRECISION 4</a:t>
            </a:r>
          </a:p>
          <a:p>
            <a:pPr algn="l">
              <a:lnSpc>
                <a:spcPct val="100000"/>
              </a:lnSpc>
              <a:spcBef>
                <a:spcPct val="0"/>
              </a:spcBef>
              <a:tabLst>
                <a:tab pos="1200150" algn="l"/>
              </a:tabLst>
            </a:pPr>
            <a:r>
              <a:rPr lang="en-GB" sz="1800">
                <a:solidFill>
                  <a:srgbClr val="000000"/>
                </a:solidFill>
                <a:latin typeface="Courier New" pitchFamily="49" charset="0"/>
              </a:rPr>
              <a:t>PL/SQL&gt; :x := tax(1000);</a:t>
            </a:r>
          </a:p>
          <a:p>
            <a:pPr algn="l">
              <a:lnSpc>
                <a:spcPct val="100000"/>
              </a:lnSpc>
              <a:spcBef>
                <a:spcPct val="0"/>
              </a:spcBef>
              <a:tabLst>
                <a:tab pos="1200150" algn="l"/>
              </a:tabLst>
            </a:pPr>
            <a:r>
              <a:rPr lang="en-GB" sz="1800">
                <a:solidFill>
                  <a:srgbClr val="000000"/>
                </a:solidFill>
                <a:latin typeface="Courier New" pitchFamily="49" charset="0"/>
              </a:rPr>
              <a:t>PL/SQL&gt; TEXT_IO.PUT_LINE (TO_CHAR(:x));</a:t>
            </a:r>
          </a:p>
          <a:p>
            <a:pPr algn="l">
              <a:lnSpc>
                <a:spcPct val="100000"/>
              </a:lnSpc>
              <a:spcBef>
                <a:spcPct val="0"/>
              </a:spcBef>
              <a:tabLst>
                <a:tab pos="1200150" algn="l"/>
              </a:tabLst>
            </a:pPr>
            <a:r>
              <a:rPr lang="en-GB" sz="1800">
                <a:solidFill>
                  <a:srgbClr val="FFCC00"/>
                </a:solidFill>
                <a:effectLst>
                  <a:outerShdw blurRad="38100" dist="38100" dir="2700000" algn="tl">
                    <a:srgbClr val="000000"/>
                  </a:outerShdw>
                </a:effectLst>
                <a:latin typeface="Courier New" pitchFamily="49" charset="0"/>
              </a:rPr>
              <a:t>80</a:t>
            </a:r>
          </a:p>
        </p:txBody>
      </p:sp>
      <p:sp>
        <p:nvSpPr>
          <p:cNvPr id="27653" name="Rectangle 5"/>
          <p:cNvSpPr>
            <a:spLocks noChangeArrowheads="1"/>
          </p:cNvSpPr>
          <p:nvPr/>
        </p:nvSpPr>
        <p:spPr bwMode="blackWhite">
          <a:xfrm>
            <a:off x="4540250" y="2166938"/>
            <a:ext cx="3570288" cy="1255712"/>
          </a:xfrm>
          <a:prstGeom prst="rect">
            <a:avLst/>
          </a:prstGeom>
          <a:gradFill rotWithShape="0">
            <a:gsLst>
              <a:gs pos="0">
                <a:srgbClr val="FF6633"/>
              </a:gs>
              <a:gs pos="100000">
                <a:srgbClr val="FF6633">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7654" name="Rectangle 6"/>
          <p:cNvSpPr>
            <a:spLocks noChangeArrowheads="1"/>
          </p:cNvSpPr>
          <p:nvPr/>
        </p:nvSpPr>
        <p:spPr bwMode="blackWhite">
          <a:xfrm>
            <a:off x="971550" y="2166938"/>
            <a:ext cx="3205163" cy="1255712"/>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7655" name="Line 7"/>
          <p:cNvSpPr>
            <a:spLocks noChangeShapeType="1"/>
          </p:cNvSpPr>
          <p:nvPr/>
        </p:nvSpPr>
        <p:spPr bwMode="auto">
          <a:xfrm>
            <a:off x="3938588" y="2555875"/>
            <a:ext cx="825500" cy="0"/>
          </a:xfrm>
          <a:prstGeom prst="line">
            <a:avLst/>
          </a:prstGeom>
          <a:noFill/>
          <a:ln w="50800">
            <a:solidFill>
              <a:srgbClr val="FFCC00"/>
            </a:solidFill>
            <a:round/>
            <a:headEnd type="none" w="sm" len="sm"/>
            <a:tailEnd type="stealth" w="med" len="lg"/>
          </a:ln>
          <a:effectLst>
            <a:outerShdw dist="53882" dir="2700000" algn="ctr" rotWithShape="0">
              <a:srgbClr val="000000"/>
            </a:outerShdw>
          </a:effectLst>
        </p:spPr>
        <p:txBody>
          <a:bodyPr/>
          <a:lstStyle/>
          <a:p>
            <a:endParaRPr lang="et-EE"/>
          </a:p>
        </p:txBody>
      </p:sp>
      <p:sp>
        <p:nvSpPr>
          <p:cNvPr id="27656" name="Rectangle 8"/>
          <p:cNvSpPr>
            <a:spLocks noChangeArrowheads="1"/>
          </p:cNvSpPr>
          <p:nvPr/>
        </p:nvSpPr>
        <p:spPr bwMode="blackWhite">
          <a:xfrm>
            <a:off x="862013" y="1722438"/>
            <a:ext cx="3095625" cy="447675"/>
          </a:xfrm>
          <a:prstGeom prst="rect">
            <a:avLst/>
          </a:prstGeom>
          <a:noFill/>
          <a:ln w="9525">
            <a:noFill/>
            <a:miter lim="800000"/>
            <a:headEnd/>
            <a:tailEnd/>
          </a:ln>
          <a:effectLst/>
        </p:spPr>
        <p:txBody>
          <a:bodyPr wrap="none" lIns="82550" tIns="41275" rIns="82550" bIns="41275">
            <a:spAutoFit/>
          </a:bodyPr>
          <a:lstStyle/>
          <a:p>
            <a:pPr algn="l" defTabSz="739775">
              <a:lnSpc>
                <a:spcPct val="100000"/>
              </a:lnSpc>
              <a:spcBef>
                <a:spcPct val="0"/>
              </a:spcBef>
            </a:pPr>
            <a:r>
              <a:rPr lang="en-GB" sz="2400">
                <a:solidFill>
                  <a:schemeClr val="tx1"/>
                </a:solidFill>
                <a:effectLst>
                  <a:outerShdw blurRad="38100" dist="38100" dir="2700000" algn="tl">
                    <a:srgbClr val="000000"/>
                  </a:outerShdw>
                </a:effectLst>
                <a:latin typeface="Arial" charset="0"/>
              </a:rPr>
              <a:t>Calling environment</a:t>
            </a:r>
          </a:p>
        </p:txBody>
      </p:sp>
      <p:sp>
        <p:nvSpPr>
          <p:cNvPr id="27657" name="Rectangle 9"/>
          <p:cNvSpPr>
            <a:spLocks noChangeArrowheads="1"/>
          </p:cNvSpPr>
          <p:nvPr/>
        </p:nvSpPr>
        <p:spPr bwMode="blackWhite">
          <a:xfrm>
            <a:off x="4446588" y="1722438"/>
            <a:ext cx="4484687" cy="447675"/>
          </a:xfrm>
          <a:prstGeom prst="rect">
            <a:avLst/>
          </a:prstGeom>
          <a:noFill/>
          <a:ln w="9525">
            <a:noFill/>
            <a:miter lim="800000"/>
            <a:headEnd/>
            <a:tailEnd/>
          </a:ln>
          <a:effectLst/>
        </p:spPr>
        <p:txBody>
          <a:bodyPr lIns="82550" tIns="41275" rIns="82550" bIns="41275">
            <a:spAutoFit/>
          </a:bodyPr>
          <a:lstStyle/>
          <a:p>
            <a:pPr algn="l" defTabSz="739775">
              <a:lnSpc>
                <a:spcPct val="100000"/>
              </a:lnSpc>
              <a:spcBef>
                <a:spcPct val="0"/>
              </a:spcBef>
            </a:pPr>
            <a:r>
              <a:rPr lang="en-GB" sz="2400">
                <a:solidFill>
                  <a:schemeClr val="tx1"/>
                </a:solidFill>
                <a:effectLst>
                  <a:outerShdw blurRad="38100" dist="38100" dir="2700000" algn="tl">
                    <a:srgbClr val="000000"/>
                  </a:outerShdw>
                </a:effectLst>
                <a:latin typeface="Arial" charset="0"/>
              </a:rPr>
              <a:t>TAX function</a:t>
            </a:r>
          </a:p>
        </p:txBody>
      </p:sp>
      <p:sp>
        <p:nvSpPr>
          <p:cNvPr id="27658" name="Rectangle 10"/>
          <p:cNvSpPr>
            <a:spLocks noChangeArrowheads="1"/>
          </p:cNvSpPr>
          <p:nvPr/>
        </p:nvSpPr>
        <p:spPr bwMode="blackWhite">
          <a:xfrm>
            <a:off x="4840288" y="2312988"/>
            <a:ext cx="1581150" cy="431800"/>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7659" name="Rectangle 11"/>
          <p:cNvSpPr>
            <a:spLocks noChangeArrowheads="1"/>
          </p:cNvSpPr>
          <p:nvPr/>
        </p:nvSpPr>
        <p:spPr bwMode="blackWhite">
          <a:xfrm>
            <a:off x="6523038" y="2330450"/>
            <a:ext cx="2055812" cy="387350"/>
          </a:xfrm>
          <a:prstGeom prst="rect">
            <a:avLst/>
          </a:prstGeom>
          <a:noFill/>
          <a:ln w="9525">
            <a:noFill/>
            <a:miter lim="800000"/>
            <a:headEnd/>
            <a:tailEnd/>
          </a:ln>
          <a:effectLst/>
        </p:spPr>
        <p:txBody>
          <a:bodyPr lIns="82550" tIns="41275" rIns="82550" bIns="41275">
            <a:spAutoFit/>
          </a:bodyPr>
          <a:lstStyle/>
          <a:p>
            <a:pPr algn="l" defTabSz="739775">
              <a:lnSpc>
                <a:spcPct val="100000"/>
              </a:lnSpc>
              <a:spcBef>
                <a:spcPct val="0"/>
              </a:spcBef>
            </a:pPr>
            <a:r>
              <a:rPr lang="en-GB" sz="2000">
                <a:solidFill>
                  <a:schemeClr val="tx1"/>
                </a:solidFill>
                <a:effectLst>
                  <a:outerShdw blurRad="38100" dist="38100" dir="2700000" algn="tl">
                    <a:srgbClr val="000000"/>
                  </a:outerShdw>
                </a:effectLst>
                <a:latin typeface="Arial" charset="0"/>
              </a:rPr>
              <a:t>v_value</a:t>
            </a:r>
          </a:p>
        </p:txBody>
      </p:sp>
      <p:sp>
        <p:nvSpPr>
          <p:cNvPr id="27660" name="Rectangle 12"/>
          <p:cNvSpPr>
            <a:spLocks noChangeArrowheads="1"/>
          </p:cNvSpPr>
          <p:nvPr/>
        </p:nvSpPr>
        <p:spPr bwMode="blackWhite">
          <a:xfrm>
            <a:off x="2349500" y="2312988"/>
            <a:ext cx="1581150" cy="431800"/>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7661" name="Rectangle 13"/>
          <p:cNvSpPr>
            <a:spLocks noChangeArrowheads="1"/>
          </p:cNvSpPr>
          <p:nvPr/>
        </p:nvSpPr>
        <p:spPr bwMode="blackWhite">
          <a:xfrm>
            <a:off x="2444750" y="2371725"/>
            <a:ext cx="1458913" cy="387350"/>
          </a:xfrm>
          <a:prstGeom prst="rect">
            <a:avLst/>
          </a:prstGeom>
          <a:noFill/>
          <a:ln w="9525">
            <a:noFill/>
            <a:miter lim="800000"/>
            <a:headEnd/>
            <a:tailEnd/>
          </a:ln>
          <a:effectLst/>
        </p:spPr>
        <p:txBody>
          <a:bodyPr lIns="82550" tIns="41275" rIns="82550" bIns="41275">
            <a:spAutoFit/>
          </a:bodyPr>
          <a:lstStyle/>
          <a:p>
            <a:pPr defTabSz="739775">
              <a:lnSpc>
                <a:spcPct val="100000"/>
              </a:lnSpc>
              <a:spcBef>
                <a:spcPct val="0"/>
              </a:spcBef>
            </a:pPr>
            <a:r>
              <a:rPr lang="en-GB" sz="2000">
                <a:solidFill>
                  <a:schemeClr val="tx1"/>
                </a:solidFill>
                <a:effectLst>
                  <a:outerShdw blurRad="38100" dist="38100" dir="2700000" algn="tl">
                    <a:srgbClr val="000000"/>
                  </a:outerShdw>
                </a:effectLst>
                <a:latin typeface="Arial" charset="0"/>
              </a:rPr>
              <a:t>1000</a:t>
            </a:r>
          </a:p>
        </p:txBody>
      </p:sp>
      <p:sp>
        <p:nvSpPr>
          <p:cNvPr id="27662" name="Line 14"/>
          <p:cNvSpPr>
            <a:spLocks noChangeShapeType="1"/>
          </p:cNvSpPr>
          <p:nvPr/>
        </p:nvSpPr>
        <p:spPr bwMode="auto">
          <a:xfrm>
            <a:off x="3979863" y="3079750"/>
            <a:ext cx="825500" cy="0"/>
          </a:xfrm>
          <a:prstGeom prst="line">
            <a:avLst/>
          </a:prstGeom>
          <a:noFill/>
          <a:ln w="50800">
            <a:solidFill>
              <a:srgbClr val="FFCC00"/>
            </a:solidFill>
            <a:round/>
            <a:headEnd type="stealth" w="med" len="lg"/>
            <a:tailEnd type="none" w="sm" len="sm"/>
          </a:ln>
          <a:effectLst>
            <a:outerShdw dist="53882" dir="2700000" algn="ctr" rotWithShape="0">
              <a:srgbClr val="000000"/>
            </a:outerShdw>
          </a:effectLst>
        </p:spPr>
        <p:txBody>
          <a:bodyPr/>
          <a:lstStyle/>
          <a:p>
            <a:endParaRPr lang="et-EE"/>
          </a:p>
        </p:txBody>
      </p:sp>
      <p:sp>
        <p:nvSpPr>
          <p:cNvPr id="27663" name="Rectangle 15"/>
          <p:cNvSpPr>
            <a:spLocks noChangeArrowheads="1"/>
          </p:cNvSpPr>
          <p:nvPr/>
        </p:nvSpPr>
        <p:spPr bwMode="blackWhite">
          <a:xfrm>
            <a:off x="2349500" y="2860675"/>
            <a:ext cx="1581150" cy="431800"/>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27664" name="Rectangle 16"/>
          <p:cNvSpPr>
            <a:spLocks noChangeArrowheads="1"/>
          </p:cNvSpPr>
          <p:nvPr/>
        </p:nvSpPr>
        <p:spPr bwMode="blackWhite">
          <a:xfrm>
            <a:off x="4751388" y="2897188"/>
            <a:ext cx="3767137" cy="387350"/>
          </a:xfrm>
          <a:prstGeom prst="rect">
            <a:avLst/>
          </a:prstGeom>
          <a:noFill/>
          <a:ln w="9525">
            <a:noFill/>
            <a:miter lim="800000"/>
            <a:headEnd/>
            <a:tailEnd/>
          </a:ln>
          <a:effectLst/>
        </p:spPr>
        <p:txBody>
          <a:bodyPr lIns="82550" tIns="41275" rIns="82550" bIns="41275">
            <a:spAutoFit/>
          </a:bodyPr>
          <a:lstStyle/>
          <a:p>
            <a:pPr algn="l" defTabSz="739775">
              <a:lnSpc>
                <a:spcPct val="100000"/>
              </a:lnSpc>
              <a:spcBef>
                <a:spcPct val="0"/>
              </a:spcBef>
            </a:pPr>
            <a:r>
              <a:rPr lang="en-GB" sz="2000">
                <a:solidFill>
                  <a:schemeClr val="tx1"/>
                </a:solidFill>
                <a:effectLst>
                  <a:outerShdw blurRad="38100" dist="38100" dir="2700000" algn="tl">
                    <a:srgbClr val="000000"/>
                  </a:outerShdw>
                </a:effectLst>
                <a:latin typeface="Arial" charset="0"/>
              </a:rPr>
              <a:t>RETURN (computed value)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wipe(up)">
                                      <p:cBhvr>
                                        <p:cTn id="7" dur="500"/>
                                        <p:tgtEl>
                                          <p:spTgt spid="27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GB"/>
              <a:t>Advantages of User-Defined Functions in SQL Expressions</a:t>
            </a:r>
          </a:p>
        </p:txBody>
      </p:sp>
      <p:sp>
        <p:nvSpPr>
          <p:cNvPr id="29699" name="Rectangle 3"/>
          <p:cNvSpPr>
            <a:spLocks noChangeArrowheads="1"/>
          </p:cNvSpPr>
          <p:nvPr/>
        </p:nvSpPr>
        <p:spPr bwMode="auto">
          <a:xfrm>
            <a:off x="860425" y="1854200"/>
            <a:ext cx="7385050" cy="3641725"/>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marL="341313" lvl="1" indent="-227013" algn="l" defTabSz="346075">
              <a:lnSpc>
                <a:spcPct val="95000"/>
              </a:lnSpc>
              <a:spcBef>
                <a:spcPct val="35000"/>
              </a:spcBef>
              <a:buClr>
                <a:srgbClr val="FFCC66"/>
              </a:buClr>
              <a:buSzPct val="100000"/>
              <a:buFontTx/>
              <a:buChar char="•"/>
              <a:tabLst>
                <a:tab pos="571500" algn="l"/>
              </a:tabLst>
            </a:pPr>
            <a:r>
              <a:rPr lang="en-GB">
                <a:solidFill>
                  <a:srgbClr val="F8F8D3"/>
                </a:solidFill>
                <a:latin typeface="Arial" charset="0"/>
              </a:rPr>
              <a:t>Extend SQL where activities are too complex, too awkward, or unavailable with SQL</a:t>
            </a:r>
          </a:p>
          <a:p>
            <a:pPr marL="341313" lvl="1" indent="-227013" algn="l" defTabSz="346075">
              <a:lnSpc>
                <a:spcPct val="95000"/>
              </a:lnSpc>
              <a:spcBef>
                <a:spcPct val="35000"/>
              </a:spcBef>
              <a:buClr>
                <a:srgbClr val="FFCC66"/>
              </a:buClr>
              <a:buSzPct val="100000"/>
              <a:buFontTx/>
              <a:buChar char="•"/>
              <a:tabLst>
                <a:tab pos="571500" algn="l"/>
              </a:tabLst>
            </a:pPr>
            <a:r>
              <a:rPr lang="en-GB">
                <a:solidFill>
                  <a:srgbClr val="F8F8D3"/>
                </a:solidFill>
                <a:effectLst>
                  <a:outerShdw blurRad="38100" dist="38100" dir="2700000" algn="tl">
                    <a:srgbClr val="000000"/>
                  </a:outerShdw>
                </a:effectLst>
                <a:latin typeface="Arial" charset="0"/>
              </a:rPr>
              <a:t>Can increase efficiency, by using them in the WHERE clause to filter data, as opposed to filtering the data in the application</a:t>
            </a:r>
          </a:p>
          <a:p>
            <a:pPr marL="341313" lvl="1" indent="-227013" algn="l" defTabSz="346075">
              <a:lnSpc>
                <a:spcPct val="95000"/>
              </a:lnSpc>
              <a:spcBef>
                <a:spcPct val="35000"/>
              </a:spcBef>
              <a:buClr>
                <a:srgbClr val="FFCC66"/>
              </a:buClr>
              <a:buSzPct val="100000"/>
              <a:buFontTx/>
              <a:buChar char="•"/>
              <a:tabLst>
                <a:tab pos="571500" algn="l"/>
              </a:tabLst>
            </a:pPr>
            <a:r>
              <a:rPr lang="en-GB">
                <a:solidFill>
                  <a:srgbClr val="F8F8D3"/>
                </a:solidFill>
                <a:latin typeface="Arial" charset="0"/>
              </a:rPr>
              <a:t>Can manipulate character strings</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GB"/>
              <a:t>Locations to Call User-Defined Functions</a:t>
            </a:r>
          </a:p>
        </p:txBody>
      </p:sp>
      <p:sp>
        <p:nvSpPr>
          <p:cNvPr id="31747" name="Rectangle 3"/>
          <p:cNvSpPr>
            <a:spLocks noGrp="1" noChangeArrowheads="1"/>
          </p:cNvSpPr>
          <p:nvPr>
            <p:ph type="body" idx="1"/>
          </p:nvPr>
        </p:nvSpPr>
        <p:spPr>
          <a:xfrm>
            <a:off x="860425" y="1795463"/>
            <a:ext cx="7385050" cy="3940175"/>
          </a:xfrm>
          <a:noFill/>
          <a:ln/>
        </p:spPr>
        <p:txBody>
          <a:bodyPr/>
          <a:lstStyle/>
          <a:p>
            <a:pPr lvl="1"/>
            <a:r>
              <a:rPr lang="en-GB"/>
              <a:t>Select list of a SELECT command</a:t>
            </a:r>
          </a:p>
          <a:p>
            <a:pPr lvl="1"/>
            <a:r>
              <a:rPr lang="en-GB"/>
              <a:t>Condition of the WHERE and HAVING clauses</a:t>
            </a:r>
          </a:p>
          <a:p>
            <a:pPr lvl="1"/>
            <a:r>
              <a:rPr lang="en-GB"/>
              <a:t>CONNECT BY, START WITH, ORDER BY, and GROUP BY clauses</a:t>
            </a:r>
          </a:p>
          <a:p>
            <a:pPr lvl="1"/>
            <a:r>
              <a:rPr lang="en-GB"/>
              <a:t>VALUES clauses of the INSERT command</a:t>
            </a:r>
          </a:p>
          <a:p>
            <a:pPr lvl="1"/>
            <a:r>
              <a:rPr lang="en-GB"/>
              <a:t>SET clause of the UPDATE command</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22338" y="269875"/>
            <a:ext cx="7299325" cy="881063"/>
          </a:xfrm>
          <a:noFill/>
          <a:ln/>
        </p:spPr>
        <p:txBody>
          <a:bodyPr/>
          <a:lstStyle/>
          <a:p>
            <a:r>
              <a:rPr lang="en-GB"/>
              <a:t>Calling Functions from SQL Expressions: Restrictions</a:t>
            </a:r>
          </a:p>
        </p:txBody>
      </p:sp>
      <p:sp>
        <p:nvSpPr>
          <p:cNvPr id="33795" name="Rectangle 3"/>
          <p:cNvSpPr>
            <a:spLocks noGrp="1" noChangeArrowheads="1"/>
          </p:cNvSpPr>
          <p:nvPr>
            <p:ph type="body" idx="1"/>
          </p:nvPr>
        </p:nvSpPr>
        <p:spPr>
          <a:xfrm>
            <a:off x="860425" y="1516063"/>
            <a:ext cx="7385050" cy="4324350"/>
          </a:xfrm>
          <a:noFill/>
          <a:ln/>
        </p:spPr>
        <p:txBody>
          <a:bodyPr/>
          <a:lstStyle/>
          <a:p>
            <a:pPr lvl="1">
              <a:lnSpc>
                <a:spcPct val="85000"/>
              </a:lnSpc>
            </a:pPr>
            <a:r>
              <a:rPr lang="en-GB"/>
              <a:t>A user-defined function must be a stored function.</a:t>
            </a:r>
          </a:p>
          <a:p>
            <a:pPr lvl="1">
              <a:lnSpc>
                <a:spcPct val="85000"/>
              </a:lnSpc>
            </a:pPr>
            <a:r>
              <a:rPr lang="en-GB"/>
              <a:t>A user-defined function must be a ROW function, not a GROUP function.</a:t>
            </a:r>
          </a:p>
          <a:p>
            <a:pPr lvl="1">
              <a:lnSpc>
                <a:spcPct val="85000"/>
              </a:lnSpc>
            </a:pPr>
            <a:r>
              <a:rPr lang="en-GB"/>
              <a:t>A user-defined function only takes IN parameters, not OUT, or IN OUT.</a:t>
            </a:r>
          </a:p>
          <a:p>
            <a:pPr lvl="1">
              <a:lnSpc>
                <a:spcPct val="85000"/>
              </a:lnSpc>
            </a:pPr>
            <a:r>
              <a:rPr lang="en-GB"/>
              <a:t>Datatypes must be valid SQL datatypes, CHAR, DATE, or NUMBER.</a:t>
            </a:r>
          </a:p>
          <a:p>
            <a:pPr lvl="1">
              <a:lnSpc>
                <a:spcPct val="85000"/>
              </a:lnSpc>
            </a:pPr>
            <a:r>
              <a:rPr lang="en-GB"/>
              <a:t>Datatypes cannot be PL/SQL types such as BOOLEAN, RECORD, or TABLE.</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a:lstStyle/>
          <a:p>
            <a:r>
              <a:rPr lang="en-GB"/>
              <a:t>Calling Functions from SQL Expressions: Restrictions</a:t>
            </a:r>
          </a:p>
        </p:txBody>
      </p:sp>
      <p:sp>
        <p:nvSpPr>
          <p:cNvPr id="35843" name="Rectangle 3"/>
          <p:cNvSpPr>
            <a:spLocks noGrp="1" noChangeArrowheads="1"/>
          </p:cNvSpPr>
          <p:nvPr>
            <p:ph type="body" idx="1"/>
          </p:nvPr>
        </p:nvSpPr>
        <p:spPr>
          <a:xfrm>
            <a:off x="860425" y="1795463"/>
            <a:ext cx="7385050" cy="1866900"/>
          </a:xfrm>
          <a:noFill/>
          <a:ln/>
        </p:spPr>
        <p:txBody>
          <a:bodyPr/>
          <a:lstStyle/>
          <a:p>
            <a:pPr lvl="1"/>
            <a:r>
              <a:rPr lang="en-GB"/>
              <a:t>INSERT, UPDATE, or DELETE commands are not allowed.</a:t>
            </a:r>
          </a:p>
          <a:p>
            <a:pPr lvl="1"/>
            <a:r>
              <a:rPr lang="en-GB"/>
              <a:t>Calls to subprograms that break the above restriction are not allowed.</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a:lstStyle/>
          <a:p>
            <a:r>
              <a:rPr lang="en-GB"/>
              <a:t>Removing Functions</a:t>
            </a:r>
          </a:p>
        </p:txBody>
      </p:sp>
      <p:sp>
        <p:nvSpPr>
          <p:cNvPr id="37891" name="Rectangle 3"/>
          <p:cNvSpPr>
            <a:spLocks noGrp="1" noChangeArrowheads="1"/>
          </p:cNvSpPr>
          <p:nvPr>
            <p:ph type="body" idx="1"/>
          </p:nvPr>
        </p:nvSpPr>
        <p:spPr>
          <a:xfrm>
            <a:off x="860425" y="1795463"/>
            <a:ext cx="7385050" cy="2720975"/>
          </a:xfrm>
          <a:noFill/>
          <a:ln/>
        </p:spPr>
        <p:txBody>
          <a:bodyPr/>
          <a:lstStyle/>
          <a:p>
            <a:pPr lvl="1"/>
            <a:r>
              <a:rPr lang="en-GB"/>
              <a:t>Using SQL*Plus:</a:t>
            </a:r>
          </a:p>
          <a:p>
            <a:pPr lvl="1">
              <a:buFontTx/>
              <a:buNone/>
            </a:pPr>
            <a:r>
              <a:rPr lang="en-GB"/>
              <a:t>	Drop a server-side function.</a:t>
            </a:r>
          </a:p>
          <a:p>
            <a:pPr lvl="1"/>
            <a:r>
              <a:rPr lang="en-GB"/>
              <a:t>Using Procedure Builder:</a:t>
            </a:r>
          </a:p>
          <a:p>
            <a:pPr lvl="2"/>
            <a:r>
              <a:rPr lang="en-GB"/>
              <a:t>Drop a server-side function.</a:t>
            </a:r>
          </a:p>
          <a:p>
            <a:pPr lvl="2"/>
            <a:r>
              <a:rPr lang="en-GB"/>
              <a:t>Delete a client-side function.</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922338" y="511175"/>
            <a:ext cx="7299325" cy="881063"/>
          </a:xfrm>
          <a:prstGeom prst="rect">
            <a:avLst/>
          </a:prstGeom>
          <a:noFill/>
          <a:ln w="9525">
            <a:noFill/>
            <a:miter lim="800000"/>
            <a:headEnd/>
            <a:tailEnd/>
          </a:ln>
          <a:effectLst>
            <a:outerShdw dist="53882" dir="2700000" algn="ctr" rotWithShape="0">
              <a:srgbClr val="000000"/>
            </a:outerShdw>
          </a:effectLst>
        </p:spPr>
        <p:txBody>
          <a:bodyPr lIns="92075" tIns="46038" rIns="92075" bIns="46038"/>
          <a:lstStyle/>
          <a:p>
            <a:pPr>
              <a:lnSpc>
                <a:spcPct val="100000"/>
              </a:lnSpc>
              <a:spcBef>
                <a:spcPct val="0"/>
              </a:spcBef>
            </a:pPr>
            <a:r>
              <a:rPr lang="en-GB" sz="3600">
                <a:solidFill>
                  <a:srgbClr val="FFCC66"/>
                </a:solidFill>
                <a:latin typeface="Arial" charset="0"/>
              </a:rPr>
              <a:t>Removing a Server-Side</a:t>
            </a:r>
            <a:br>
              <a:rPr lang="en-GB" sz="3600">
                <a:solidFill>
                  <a:srgbClr val="FFCC66"/>
                </a:solidFill>
                <a:latin typeface="Arial" charset="0"/>
              </a:rPr>
            </a:br>
            <a:r>
              <a:rPr lang="en-GB" sz="3600">
                <a:solidFill>
                  <a:srgbClr val="FFCC66"/>
                </a:solidFill>
                <a:latin typeface="Arial" charset="0"/>
              </a:rPr>
              <a:t>Function</a:t>
            </a:r>
          </a:p>
        </p:txBody>
      </p:sp>
      <p:sp>
        <p:nvSpPr>
          <p:cNvPr id="39939" name="Rectangle 3"/>
          <p:cNvSpPr>
            <a:spLocks noChangeArrowheads="1"/>
          </p:cNvSpPr>
          <p:nvPr/>
        </p:nvSpPr>
        <p:spPr bwMode="auto">
          <a:xfrm>
            <a:off x="860425" y="1828800"/>
            <a:ext cx="7385050" cy="216535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l" defTabSz="346075">
              <a:lnSpc>
                <a:spcPct val="95000"/>
              </a:lnSpc>
              <a:spcBef>
                <a:spcPct val="35000"/>
              </a:spcBef>
              <a:tabLst>
                <a:tab pos="571500" algn="l"/>
              </a:tabLst>
            </a:pPr>
            <a:r>
              <a:rPr lang="en-GB">
                <a:solidFill>
                  <a:srgbClr val="FFFFCC"/>
                </a:solidFill>
                <a:effectLst>
                  <a:outerShdw blurRad="38100" dist="38100" dir="2700000" algn="tl">
                    <a:srgbClr val="000000"/>
                  </a:outerShdw>
                </a:effectLst>
                <a:latin typeface="Arial" charset="0"/>
              </a:rPr>
              <a:t>Using SQL*Plus</a:t>
            </a:r>
          </a:p>
          <a:p>
            <a:pPr marL="341313" lvl="1" indent="-227013" algn="l" defTabSz="346075">
              <a:lnSpc>
                <a:spcPct val="95000"/>
              </a:lnSpc>
              <a:spcBef>
                <a:spcPct val="35000"/>
              </a:spcBef>
              <a:buClr>
                <a:srgbClr val="FFCC66"/>
              </a:buClr>
              <a:buSzPct val="100000"/>
              <a:buFontTx/>
              <a:buChar char="•"/>
              <a:tabLst>
                <a:tab pos="571500" algn="l"/>
              </a:tabLst>
            </a:pPr>
            <a:r>
              <a:rPr lang="en-GB">
                <a:solidFill>
                  <a:srgbClr val="F8F8D3"/>
                </a:solidFill>
                <a:latin typeface="Arial" charset="0"/>
              </a:rPr>
              <a:t>Syntax</a:t>
            </a:r>
          </a:p>
          <a:p>
            <a:pPr algn="l" defTabSz="346075">
              <a:lnSpc>
                <a:spcPct val="95000"/>
              </a:lnSpc>
              <a:spcBef>
                <a:spcPct val="35000"/>
              </a:spcBef>
              <a:tabLst>
                <a:tab pos="571500" algn="l"/>
              </a:tabLst>
            </a:pPr>
            <a:endParaRPr lang="en-GB">
              <a:solidFill>
                <a:srgbClr val="FFFFCC"/>
              </a:solidFill>
              <a:effectLst>
                <a:outerShdw blurRad="38100" dist="38100" dir="2700000" algn="tl">
                  <a:srgbClr val="000000"/>
                </a:outerShdw>
              </a:effectLst>
              <a:latin typeface="Arial" charset="0"/>
            </a:endParaRPr>
          </a:p>
          <a:p>
            <a:pPr marL="341313" lvl="1" indent="-227013" algn="l" defTabSz="346075">
              <a:lnSpc>
                <a:spcPct val="95000"/>
              </a:lnSpc>
              <a:spcBef>
                <a:spcPct val="35000"/>
              </a:spcBef>
              <a:buClr>
                <a:srgbClr val="FFCC66"/>
              </a:buClr>
              <a:buSzPct val="100000"/>
              <a:buFontTx/>
              <a:buChar char="•"/>
              <a:tabLst>
                <a:tab pos="571500" algn="l"/>
              </a:tabLst>
            </a:pPr>
            <a:r>
              <a:rPr lang="en-GB">
                <a:solidFill>
                  <a:srgbClr val="F8F8D3"/>
                </a:solidFill>
                <a:latin typeface="Arial" charset="0"/>
              </a:rPr>
              <a:t>Example</a:t>
            </a:r>
          </a:p>
        </p:txBody>
      </p:sp>
      <p:sp>
        <p:nvSpPr>
          <p:cNvPr id="39940" name="Rectangle 4"/>
          <p:cNvSpPr>
            <a:spLocks noChangeArrowheads="1"/>
          </p:cNvSpPr>
          <p:nvPr/>
        </p:nvSpPr>
        <p:spPr bwMode="blackWhite">
          <a:xfrm>
            <a:off x="949325" y="2857500"/>
            <a:ext cx="7142163" cy="612775"/>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95000"/>
              </a:lnSpc>
              <a:spcBef>
                <a:spcPct val="0"/>
              </a:spcBef>
              <a:tabLst>
                <a:tab pos="1200150" algn="l"/>
              </a:tabLst>
            </a:pPr>
            <a:r>
              <a:rPr lang="en-GB" sz="1800">
                <a:solidFill>
                  <a:srgbClr val="000000"/>
                </a:solidFill>
                <a:latin typeface="Courier New" pitchFamily="49" charset="0"/>
              </a:rPr>
              <a:t>DROP FUNCTION </a:t>
            </a:r>
            <a:r>
              <a:rPr lang="en-GB" sz="1800" i="1">
                <a:solidFill>
                  <a:srgbClr val="000000"/>
                </a:solidFill>
                <a:latin typeface="Courier New" pitchFamily="49" charset="0"/>
              </a:rPr>
              <a:t>function_name</a:t>
            </a:r>
          </a:p>
        </p:txBody>
      </p:sp>
      <p:sp>
        <p:nvSpPr>
          <p:cNvPr id="39941" name="Rectangle 5"/>
          <p:cNvSpPr>
            <a:spLocks noChangeArrowheads="1"/>
          </p:cNvSpPr>
          <p:nvPr/>
        </p:nvSpPr>
        <p:spPr bwMode="blackWhite">
          <a:xfrm>
            <a:off x="977900" y="4057650"/>
            <a:ext cx="7126288" cy="641350"/>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SQL&gt; DROP FUNCTION get_sal;</a:t>
            </a:r>
          </a:p>
          <a:p>
            <a:pPr algn="l">
              <a:lnSpc>
                <a:spcPct val="100000"/>
              </a:lnSpc>
              <a:spcBef>
                <a:spcPct val="0"/>
              </a:spcBef>
              <a:tabLst>
                <a:tab pos="1200150" algn="l"/>
              </a:tabLst>
            </a:pPr>
            <a:r>
              <a:rPr lang="en-GB" sz="1800">
                <a:solidFill>
                  <a:srgbClr val="000000"/>
                </a:solidFill>
                <a:latin typeface="Courier New" pitchFamily="49" charset="0"/>
              </a:rPr>
              <a:t>Function dropped.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22338" y="222250"/>
            <a:ext cx="7299325" cy="881063"/>
          </a:xfrm>
          <a:noFill/>
          <a:ln/>
        </p:spPr>
        <p:txBody>
          <a:bodyPr/>
          <a:lstStyle/>
          <a:p>
            <a:r>
              <a:rPr lang="en-GB"/>
              <a:t>Removing Server-Side </a:t>
            </a:r>
            <a:br>
              <a:rPr lang="en-GB"/>
            </a:br>
            <a:r>
              <a:rPr lang="en-GB"/>
              <a:t>Functions</a:t>
            </a:r>
          </a:p>
        </p:txBody>
      </p:sp>
      <p:sp>
        <p:nvSpPr>
          <p:cNvPr id="41987" name="Rectangle 3"/>
          <p:cNvSpPr>
            <a:spLocks noGrp="1" noChangeArrowheads="1"/>
          </p:cNvSpPr>
          <p:nvPr>
            <p:ph type="body" idx="1"/>
          </p:nvPr>
        </p:nvSpPr>
        <p:spPr>
          <a:xfrm>
            <a:off x="860425" y="1377950"/>
            <a:ext cx="7766050" cy="4794250"/>
          </a:xfrm>
          <a:noFill/>
          <a:ln/>
        </p:spPr>
        <p:txBody>
          <a:bodyPr/>
          <a:lstStyle/>
          <a:p>
            <a:r>
              <a:rPr lang="en-GB"/>
              <a:t>Using Procedure Builder</a:t>
            </a:r>
          </a:p>
          <a:p>
            <a:r>
              <a:rPr lang="en-GB"/>
              <a:t>1.	Connect to the database.</a:t>
            </a:r>
          </a:p>
          <a:p>
            <a:r>
              <a:rPr lang="en-GB"/>
              <a:t>2.	Expand the Database Objects node.</a:t>
            </a:r>
          </a:p>
          <a:p>
            <a:r>
              <a:rPr lang="en-GB"/>
              <a:t>3.	Expand the schema of the owner of the 	function.</a:t>
            </a:r>
          </a:p>
          <a:p>
            <a:r>
              <a:rPr lang="en-GB"/>
              <a:t>4.	Expand the Stored Program Units node.</a:t>
            </a:r>
          </a:p>
          <a:p>
            <a:r>
              <a:rPr lang="en-GB"/>
              <a:t>5.	Click the function you want to drop.</a:t>
            </a:r>
          </a:p>
          <a:p>
            <a:r>
              <a:rPr lang="en-GB"/>
              <a:t>6.	Click Delete in the Object Navigator.</a:t>
            </a:r>
          </a:p>
          <a:p>
            <a:r>
              <a:rPr lang="en-GB"/>
              <a:t>7.   Click Yes to confirm.</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GB"/>
              <a:t>Objectives</a:t>
            </a:r>
          </a:p>
        </p:txBody>
      </p:sp>
      <p:sp>
        <p:nvSpPr>
          <p:cNvPr id="7171" name="Rectangle 3"/>
          <p:cNvSpPr>
            <a:spLocks noGrp="1" noChangeArrowheads="1"/>
          </p:cNvSpPr>
          <p:nvPr>
            <p:ph type="body" idx="1"/>
          </p:nvPr>
        </p:nvSpPr>
        <p:spPr>
          <a:xfrm>
            <a:off x="860425" y="1490663"/>
            <a:ext cx="7385050" cy="4495800"/>
          </a:xfrm>
          <a:noFill/>
          <a:ln/>
        </p:spPr>
        <p:txBody>
          <a:bodyPr/>
          <a:lstStyle/>
          <a:p>
            <a:r>
              <a:rPr lang="en-GB"/>
              <a:t>After completing this lesson, you should be able to do the following:</a:t>
            </a:r>
          </a:p>
          <a:p>
            <a:pPr lvl="1"/>
            <a:r>
              <a:rPr lang="en-GB"/>
              <a:t>Describe the uses of functions</a:t>
            </a:r>
          </a:p>
          <a:p>
            <a:pPr lvl="1"/>
            <a:r>
              <a:rPr lang="en-GB"/>
              <a:t>Create client-side and server-side functions</a:t>
            </a:r>
          </a:p>
          <a:p>
            <a:pPr lvl="1"/>
            <a:r>
              <a:rPr lang="en-GB"/>
              <a:t>Invoke a function</a:t>
            </a:r>
          </a:p>
          <a:p>
            <a:pPr lvl="1"/>
            <a:r>
              <a:rPr lang="en-GB"/>
              <a:t>Remove a function</a:t>
            </a:r>
          </a:p>
          <a:p>
            <a:pPr lvl="1"/>
            <a:r>
              <a:rPr lang="en-GB"/>
              <a:t>Differentiate between a procedure and a function</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a:lstStyle/>
          <a:p>
            <a:r>
              <a:rPr lang="en-GB"/>
              <a:t>Removing a Client-Side </a:t>
            </a:r>
            <a:br>
              <a:rPr lang="en-GB"/>
            </a:br>
            <a:r>
              <a:rPr lang="en-GB"/>
              <a:t>Function</a:t>
            </a:r>
          </a:p>
        </p:txBody>
      </p:sp>
      <p:sp>
        <p:nvSpPr>
          <p:cNvPr id="44035" name="Rectangle 3"/>
          <p:cNvSpPr>
            <a:spLocks noGrp="1" noChangeArrowheads="1"/>
          </p:cNvSpPr>
          <p:nvPr>
            <p:ph type="body" idx="1"/>
          </p:nvPr>
        </p:nvSpPr>
        <p:spPr>
          <a:xfrm>
            <a:off x="860425" y="1814513"/>
            <a:ext cx="7385050" cy="3127375"/>
          </a:xfrm>
          <a:noFill/>
          <a:ln/>
        </p:spPr>
        <p:txBody>
          <a:bodyPr/>
          <a:lstStyle/>
          <a:p>
            <a:r>
              <a:rPr lang="en-GB"/>
              <a:t>Using Procedure Builder</a:t>
            </a:r>
          </a:p>
          <a:p>
            <a:r>
              <a:rPr lang="en-GB"/>
              <a:t>1. 	Expand the Program Units node.</a:t>
            </a:r>
          </a:p>
          <a:p>
            <a:r>
              <a:rPr lang="en-GB"/>
              <a:t>2. 	Click the function you want to 					remove.</a:t>
            </a:r>
          </a:p>
          <a:p>
            <a:r>
              <a:rPr lang="en-GB"/>
              <a:t>3. 	Click Delete in the Object Navigator.</a:t>
            </a:r>
          </a:p>
          <a:p>
            <a:r>
              <a:rPr lang="en-GB"/>
              <a:t>4.	Click Yes to confirm.</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p:spPr>
        <p:txBody>
          <a:bodyPr/>
          <a:lstStyle/>
          <a:p>
            <a:r>
              <a:rPr lang="en-GB"/>
              <a:t>Procedure or Function?</a:t>
            </a:r>
          </a:p>
        </p:txBody>
      </p:sp>
      <p:grpSp>
        <p:nvGrpSpPr>
          <p:cNvPr id="46095" name="Group 15"/>
          <p:cNvGrpSpPr>
            <a:grpSpLocks/>
          </p:cNvGrpSpPr>
          <p:nvPr/>
        </p:nvGrpSpPr>
        <p:grpSpPr bwMode="auto">
          <a:xfrm>
            <a:off x="2484438" y="1690688"/>
            <a:ext cx="2043112" cy="3236912"/>
            <a:chOff x="1565" y="1065"/>
            <a:chExt cx="1287" cy="2039"/>
          </a:xfrm>
        </p:grpSpPr>
        <p:sp>
          <p:nvSpPr>
            <p:cNvPr id="46083" name="Rectangle 3"/>
            <p:cNvSpPr>
              <a:spLocks noChangeArrowheads="1"/>
            </p:cNvSpPr>
            <p:nvPr/>
          </p:nvSpPr>
          <p:spPr bwMode="blackWhite">
            <a:xfrm>
              <a:off x="1565" y="1065"/>
              <a:ext cx="1253" cy="2039"/>
            </a:xfrm>
            <a:prstGeom prst="rect">
              <a:avLst/>
            </a:prstGeom>
            <a:gradFill rotWithShape="0">
              <a:gsLst>
                <a:gs pos="0">
                  <a:srgbClr val="FF9900"/>
                </a:gs>
                <a:gs pos="100000">
                  <a:srgbClr val="FF990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084" name="Rectangle 4"/>
            <p:cNvSpPr>
              <a:spLocks noChangeArrowheads="1"/>
            </p:cNvSpPr>
            <p:nvPr/>
          </p:nvSpPr>
          <p:spPr bwMode="auto">
            <a:xfrm>
              <a:off x="1705" y="1065"/>
              <a:ext cx="761" cy="207"/>
            </a:xfrm>
            <a:prstGeom prst="rect">
              <a:avLst/>
            </a:prstGeom>
            <a:noFill/>
            <a:ln w="9525">
              <a:noFill/>
              <a:miter lim="800000"/>
              <a:headEnd/>
              <a:tailEnd/>
            </a:ln>
            <a:effectLst/>
          </p:spPr>
          <p:txBody>
            <a:bodyPr wrap="none" lIns="69850" tIns="34925" rIns="69850" bIns="34925">
              <a:spAutoFit/>
            </a:bodyPr>
            <a:lstStyle/>
            <a:p>
              <a:pPr algn="l">
                <a:lnSpc>
                  <a:spcPct val="100000"/>
                </a:lnSpc>
                <a:spcBef>
                  <a:spcPct val="0"/>
                </a:spcBef>
              </a:pPr>
              <a:r>
                <a:rPr lang="en-GB" sz="1700">
                  <a:solidFill>
                    <a:srgbClr val="FFFFCC"/>
                  </a:solidFill>
                  <a:effectLst>
                    <a:outerShdw blurRad="38100" dist="38100" dir="2700000" algn="tl">
                      <a:srgbClr val="000000"/>
                    </a:outerShdw>
                  </a:effectLst>
                  <a:latin typeface="Arial" charset="0"/>
                </a:rPr>
                <a:t>Procedure</a:t>
              </a:r>
            </a:p>
          </p:txBody>
        </p:sp>
        <p:grpSp>
          <p:nvGrpSpPr>
            <p:cNvPr id="46090" name="Group 10"/>
            <p:cNvGrpSpPr>
              <a:grpSpLocks/>
            </p:cNvGrpSpPr>
            <p:nvPr/>
          </p:nvGrpSpPr>
          <p:grpSpPr bwMode="auto">
            <a:xfrm>
              <a:off x="1746" y="1889"/>
              <a:ext cx="955" cy="1138"/>
              <a:chOff x="1746" y="1889"/>
              <a:chExt cx="955" cy="1138"/>
            </a:xfrm>
          </p:grpSpPr>
          <p:sp>
            <p:nvSpPr>
              <p:cNvPr id="46085" name="Rectangle 5"/>
              <p:cNvSpPr>
                <a:spLocks noChangeArrowheads="1"/>
              </p:cNvSpPr>
              <p:nvPr/>
            </p:nvSpPr>
            <p:spPr bwMode="blackWhite">
              <a:xfrm>
                <a:off x="1746" y="1923"/>
                <a:ext cx="889" cy="1098"/>
              </a:xfrm>
              <a:prstGeom prst="rect">
                <a:avLst/>
              </a:prstGeom>
              <a:gradFill rotWithShape="0">
                <a:gsLst>
                  <a:gs pos="0">
                    <a:srgbClr val="0066CC"/>
                  </a:gs>
                  <a:gs pos="100000">
                    <a:srgbClr val="0066CC">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086" name="Rectangle 6"/>
              <p:cNvSpPr>
                <a:spLocks noChangeArrowheads="1"/>
              </p:cNvSpPr>
              <p:nvPr/>
            </p:nvSpPr>
            <p:spPr bwMode="auto">
              <a:xfrm>
                <a:off x="1795" y="1889"/>
                <a:ext cx="906" cy="1138"/>
              </a:xfrm>
              <a:prstGeom prst="rect">
                <a:avLst/>
              </a:prstGeom>
              <a:noFill/>
              <a:ln w="9525">
                <a:noFill/>
                <a:miter lim="800000"/>
                <a:headEnd/>
                <a:tailEnd/>
              </a:ln>
              <a:effectLst/>
            </p:spPr>
            <p:txBody>
              <a:bodyPr lIns="69850" tIns="34925" rIns="69850" bIns="34925">
                <a:spAutoFit/>
              </a:bodyPr>
              <a:lstStyle/>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(DECLARE)</a:t>
                </a:r>
              </a:p>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BEGIN</a:t>
                </a:r>
              </a:p>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EXCEPTION</a:t>
                </a:r>
              </a:p>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END;</a:t>
                </a:r>
              </a:p>
            </p:txBody>
          </p:sp>
          <p:sp>
            <p:nvSpPr>
              <p:cNvPr id="46087" name="Rectangle 7"/>
              <p:cNvSpPr>
                <a:spLocks noChangeArrowheads="1"/>
              </p:cNvSpPr>
              <p:nvPr/>
            </p:nvSpPr>
            <p:spPr bwMode="blackWhite">
              <a:xfrm>
                <a:off x="1949" y="2117"/>
                <a:ext cx="592" cy="115"/>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088" name="Rectangle 8"/>
              <p:cNvSpPr>
                <a:spLocks noChangeArrowheads="1"/>
              </p:cNvSpPr>
              <p:nvPr/>
            </p:nvSpPr>
            <p:spPr bwMode="blackWhite">
              <a:xfrm>
                <a:off x="1949" y="2406"/>
                <a:ext cx="592" cy="114"/>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089" name="Rectangle 9"/>
              <p:cNvSpPr>
                <a:spLocks noChangeArrowheads="1"/>
              </p:cNvSpPr>
              <p:nvPr/>
            </p:nvSpPr>
            <p:spPr bwMode="blackWhite">
              <a:xfrm>
                <a:off x="1949" y="2695"/>
                <a:ext cx="592" cy="114"/>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grpSp>
        <p:sp>
          <p:nvSpPr>
            <p:cNvPr id="46091" name="Rectangle 11"/>
            <p:cNvSpPr>
              <a:spLocks noChangeArrowheads="1"/>
            </p:cNvSpPr>
            <p:nvPr/>
          </p:nvSpPr>
          <p:spPr bwMode="blackWhite">
            <a:xfrm>
              <a:off x="1647" y="1292"/>
              <a:ext cx="130" cy="114"/>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092" name="Rectangle 12"/>
            <p:cNvSpPr>
              <a:spLocks noChangeArrowheads="1"/>
            </p:cNvSpPr>
            <p:nvPr/>
          </p:nvSpPr>
          <p:spPr bwMode="blackWhite">
            <a:xfrm>
              <a:off x="1647" y="1669"/>
              <a:ext cx="131" cy="115"/>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093" name="Rectangle 13"/>
            <p:cNvSpPr>
              <a:spLocks noChangeArrowheads="1"/>
            </p:cNvSpPr>
            <p:nvPr/>
          </p:nvSpPr>
          <p:spPr bwMode="auto">
            <a:xfrm>
              <a:off x="1815" y="1277"/>
              <a:ext cx="1037" cy="580"/>
            </a:xfrm>
            <a:prstGeom prst="rect">
              <a:avLst/>
            </a:prstGeom>
            <a:noFill/>
            <a:ln w="9525">
              <a:noFill/>
              <a:miter lim="800000"/>
              <a:headEnd/>
              <a:tailEnd/>
            </a:ln>
            <a:effectLst/>
          </p:spPr>
          <p:txBody>
            <a:bodyPr lIns="69850" tIns="34925" rIns="69850" bIns="34925">
              <a:spAutoFit/>
            </a:bodyPr>
            <a:lstStyle/>
            <a:p>
              <a:pPr algn="l">
                <a:lnSpc>
                  <a:spcPct val="100000"/>
                </a:lnSpc>
                <a:spcBef>
                  <a:spcPct val="50000"/>
                </a:spcBef>
              </a:pPr>
              <a:r>
                <a:rPr lang="en-GB" sz="1400">
                  <a:solidFill>
                    <a:srgbClr val="FFFFCC"/>
                  </a:solidFill>
                  <a:effectLst>
                    <a:outerShdw blurRad="38100" dist="38100" dir="2700000" algn="tl">
                      <a:srgbClr val="000000"/>
                    </a:outerShdw>
                  </a:effectLst>
                  <a:latin typeface="Arial" charset="0"/>
                </a:rPr>
                <a:t>IN argument</a:t>
              </a:r>
            </a:p>
            <a:p>
              <a:pPr algn="l">
                <a:lnSpc>
                  <a:spcPct val="100000"/>
                </a:lnSpc>
                <a:spcBef>
                  <a:spcPct val="50000"/>
                </a:spcBef>
              </a:pPr>
              <a:r>
                <a:rPr lang="en-GB" sz="1400">
                  <a:solidFill>
                    <a:srgbClr val="FFFFCC"/>
                  </a:solidFill>
                  <a:effectLst>
                    <a:outerShdw blurRad="38100" dist="38100" dir="2700000" algn="tl">
                      <a:srgbClr val="000000"/>
                    </a:outerShdw>
                  </a:effectLst>
                  <a:latin typeface="Arial" charset="0"/>
                </a:rPr>
                <a:t>OUT argument </a:t>
              </a:r>
            </a:p>
            <a:p>
              <a:pPr algn="l">
                <a:lnSpc>
                  <a:spcPct val="100000"/>
                </a:lnSpc>
                <a:spcBef>
                  <a:spcPct val="50000"/>
                </a:spcBef>
              </a:pPr>
              <a:r>
                <a:rPr lang="en-GB" sz="1400">
                  <a:solidFill>
                    <a:srgbClr val="FFFFCC"/>
                  </a:solidFill>
                  <a:effectLst>
                    <a:outerShdw blurRad="38100" dist="38100" dir="2700000" algn="tl">
                      <a:srgbClr val="000000"/>
                    </a:outerShdw>
                  </a:effectLst>
                  <a:latin typeface="Arial" charset="0"/>
                </a:rPr>
                <a:t>IN OUT argument</a:t>
              </a:r>
            </a:p>
          </p:txBody>
        </p:sp>
        <p:sp>
          <p:nvSpPr>
            <p:cNvPr id="46094" name="Rectangle 14"/>
            <p:cNvSpPr>
              <a:spLocks noChangeArrowheads="1"/>
            </p:cNvSpPr>
            <p:nvPr/>
          </p:nvSpPr>
          <p:spPr bwMode="blackWhite">
            <a:xfrm>
              <a:off x="1647" y="1486"/>
              <a:ext cx="130" cy="115"/>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grpSp>
      <p:sp>
        <p:nvSpPr>
          <p:cNvPr id="46096" name="Line 16"/>
          <p:cNvSpPr>
            <a:spLocks noChangeShapeType="1"/>
          </p:cNvSpPr>
          <p:nvPr/>
        </p:nvSpPr>
        <p:spPr bwMode="auto">
          <a:xfrm flipH="1" flipV="1">
            <a:off x="1868488" y="2733675"/>
            <a:ext cx="731837" cy="6350"/>
          </a:xfrm>
          <a:prstGeom prst="line">
            <a:avLst/>
          </a:prstGeom>
          <a:noFill/>
          <a:ln w="50800">
            <a:solidFill>
              <a:srgbClr val="FFCC00"/>
            </a:solidFill>
            <a:round/>
            <a:headEnd type="stealth" w="med" len="lg"/>
            <a:tailEnd type="stealth" w="med" len="lg"/>
          </a:ln>
          <a:effectLst>
            <a:outerShdw dist="53882" dir="2700000" algn="ctr" rotWithShape="0">
              <a:srgbClr val="000000"/>
            </a:outerShdw>
          </a:effectLst>
        </p:spPr>
        <p:txBody>
          <a:bodyPr/>
          <a:lstStyle/>
          <a:p>
            <a:endParaRPr lang="et-EE"/>
          </a:p>
        </p:txBody>
      </p:sp>
      <p:sp>
        <p:nvSpPr>
          <p:cNvPr id="46097" name="Line 17"/>
          <p:cNvSpPr>
            <a:spLocks noChangeShapeType="1"/>
          </p:cNvSpPr>
          <p:nvPr/>
        </p:nvSpPr>
        <p:spPr bwMode="auto">
          <a:xfrm flipH="1">
            <a:off x="1768475" y="2147888"/>
            <a:ext cx="763588" cy="0"/>
          </a:xfrm>
          <a:prstGeom prst="line">
            <a:avLst/>
          </a:prstGeom>
          <a:noFill/>
          <a:ln w="50800">
            <a:solidFill>
              <a:srgbClr val="FFCC00"/>
            </a:solidFill>
            <a:round/>
            <a:headEnd type="stealth" w="med" len="lg"/>
            <a:tailEnd type="none" w="sm" len="sm"/>
          </a:ln>
          <a:effectLst>
            <a:outerShdw dist="53882" dir="2700000" algn="ctr" rotWithShape="0">
              <a:srgbClr val="000000"/>
            </a:outerShdw>
          </a:effectLst>
        </p:spPr>
        <p:txBody>
          <a:bodyPr/>
          <a:lstStyle/>
          <a:p>
            <a:endParaRPr lang="et-EE"/>
          </a:p>
        </p:txBody>
      </p:sp>
      <p:sp>
        <p:nvSpPr>
          <p:cNvPr id="46098" name="Line 18"/>
          <p:cNvSpPr>
            <a:spLocks noChangeShapeType="1"/>
          </p:cNvSpPr>
          <p:nvPr/>
        </p:nvSpPr>
        <p:spPr bwMode="auto">
          <a:xfrm flipH="1">
            <a:off x="2103438" y="2433638"/>
            <a:ext cx="452437" cy="0"/>
          </a:xfrm>
          <a:prstGeom prst="line">
            <a:avLst/>
          </a:prstGeom>
          <a:noFill/>
          <a:ln w="50800">
            <a:solidFill>
              <a:srgbClr val="FFCC00"/>
            </a:solidFill>
            <a:round/>
            <a:headEnd type="none" w="sm" len="sm"/>
            <a:tailEnd type="stealth" w="med" len="lg"/>
          </a:ln>
          <a:effectLst>
            <a:outerShdw dist="53882" dir="2700000" algn="ctr" rotWithShape="0">
              <a:srgbClr val="000000"/>
            </a:outerShdw>
          </a:effectLst>
        </p:spPr>
        <p:txBody>
          <a:bodyPr/>
          <a:lstStyle/>
          <a:p>
            <a:endParaRPr lang="et-EE"/>
          </a:p>
        </p:txBody>
      </p:sp>
      <p:sp>
        <p:nvSpPr>
          <p:cNvPr id="46099" name="Oval 19"/>
          <p:cNvSpPr>
            <a:spLocks noChangeArrowheads="1"/>
          </p:cNvSpPr>
          <p:nvPr/>
        </p:nvSpPr>
        <p:spPr bwMode="blackWhite">
          <a:xfrm>
            <a:off x="514350" y="2043113"/>
            <a:ext cx="1606550" cy="784225"/>
          </a:xfrm>
          <a:prstGeom prst="ellipse">
            <a:avLst/>
          </a:prstGeom>
          <a:gradFill rotWithShape="0">
            <a:gsLst>
              <a:gs pos="0">
                <a:srgbClr val="FF6699"/>
              </a:gs>
              <a:gs pos="100000">
                <a:srgbClr val="FF6699">
                  <a:gamma/>
                  <a:shade val="89804"/>
                  <a:invGamma/>
                </a:srgbClr>
              </a:gs>
            </a:gsLst>
            <a:lin ang="2700000" scaled="1"/>
          </a:gradFill>
          <a:ln w="12700">
            <a:solidFill>
              <a:srgbClr val="000000"/>
            </a:solidFill>
            <a:round/>
            <a:headEnd/>
            <a:tailEnd/>
          </a:ln>
          <a:effectLst/>
        </p:spPr>
        <p:txBody>
          <a:bodyPr wrap="none" anchor="ctr"/>
          <a:lstStyle/>
          <a:p>
            <a:endParaRPr lang="et-EE"/>
          </a:p>
        </p:txBody>
      </p:sp>
      <p:sp>
        <p:nvSpPr>
          <p:cNvPr id="46100" name="Rectangle 20"/>
          <p:cNvSpPr>
            <a:spLocks noChangeArrowheads="1"/>
          </p:cNvSpPr>
          <p:nvPr/>
        </p:nvSpPr>
        <p:spPr bwMode="auto">
          <a:xfrm>
            <a:off x="563563" y="2073275"/>
            <a:ext cx="1536700" cy="590550"/>
          </a:xfrm>
          <a:prstGeom prst="rect">
            <a:avLst/>
          </a:prstGeom>
          <a:noFill/>
          <a:ln w="9525">
            <a:noFill/>
            <a:miter lim="800000"/>
            <a:headEnd/>
            <a:tailEnd/>
          </a:ln>
          <a:effectLst/>
        </p:spPr>
        <p:txBody>
          <a:bodyPr wrap="none" lIns="69850" tIns="34925" rIns="69850" bIns="34925">
            <a:spAutoFit/>
          </a:bodyPr>
          <a:lstStyle/>
          <a:p>
            <a:pPr defTabSz="514350">
              <a:lnSpc>
                <a:spcPct val="95000"/>
              </a:lnSpc>
              <a:spcBef>
                <a:spcPct val="0"/>
              </a:spcBef>
            </a:pPr>
            <a:r>
              <a:rPr lang="en-GB" sz="1800">
                <a:solidFill>
                  <a:srgbClr val="F8F8D3"/>
                </a:solidFill>
                <a:effectLst>
                  <a:outerShdw blurRad="38100" dist="38100" dir="2700000" algn="tl">
                    <a:srgbClr val="000000"/>
                  </a:outerShdw>
                </a:effectLst>
                <a:latin typeface="Arial" charset="0"/>
              </a:rPr>
              <a:t>Calling</a:t>
            </a:r>
          </a:p>
          <a:p>
            <a:pPr defTabSz="514350">
              <a:lnSpc>
                <a:spcPct val="95000"/>
              </a:lnSpc>
              <a:spcBef>
                <a:spcPct val="0"/>
              </a:spcBef>
            </a:pPr>
            <a:r>
              <a:rPr lang="en-GB" sz="1800">
                <a:solidFill>
                  <a:srgbClr val="F8F8D3"/>
                </a:solidFill>
                <a:effectLst>
                  <a:outerShdw blurRad="38100" dist="38100" dir="2700000" algn="tl">
                    <a:srgbClr val="000000"/>
                  </a:outerShdw>
                </a:effectLst>
                <a:latin typeface="Arial" charset="0"/>
              </a:rPr>
              <a:t>Environment</a:t>
            </a:r>
          </a:p>
        </p:txBody>
      </p:sp>
      <p:sp>
        <p:nvSpPr>
          <p:cNvPr id="46101" name="Line 21"/>
          <p:cNvSpPr>
            <a:spLocks noChangeShapeType="1"/>
          </p:cNvSpPr>
          <p:nvPr/>
        </p:nvSpPr>
        <p:spPr bwMode="auto">
          <a:xfrm flipH="1">
            <a:off x="5848350" y="2147888"/>
            <a:ext cx="763588" cy="0"/>
          </a:xfrm>
          <a:prstGeom prst="line">
            <a:avLst/>
          </a:prstGeom>
          <a:noFill/>
          <a:ln w="50800">
            <a:solidFill>
              <a:srgbClr val="FFCC00"/>
            </a:solidFill>
            <a:round/>
            <a:headEnd type="stealth" w="med" len="lg"/>
            <a:tailEnd type="none" w="sm" len="sm"/>
          </a:ln>
          <a:effectLst>
            <a:outerShdw dist="53882" dir="2700000" algn="ctr" rotWithShape="0">
              <a:srgbClr val="000000"/>
            </a:outerShdw>
          </a:effectLst>
        </p:spPr>
        <p:txBody>
          <a:bodyPr/>
          <a:lstStyle/>
          <a:p>
            <a:endParaRPr lang="et-EE"/>
          </a:p>
        </p:txBody>
      </p:sp>
      <p:sp>
        <p:nvSpPr>
          <p:cNvPr id="46102" name="Oval 22"/>
          <p:cNvSpPr>
            <a:spLocks noChangeArrowheads="1"/>
          </p:cNvSpPr>
          <p:nvPr/>
        </p:nvSpPr>
        <p:spPr bwMode="blackWhite">
          <a:xfrm>
            <a:off x="4594225" y="2043113"/>
            <a:ext cx="1606550" cy="784225"/>
          </a:xfrm>
          <a:prstGeom prst="ellipse">
            <a:avLst/>
          </a:prstGeom>
          <a:gradFill rotWithShape="0">
            <a:gsLst>
              <a:gs pos="0">
                <a:srgbClr val="FF6699"/>
              </a:gs>
              <a:gs pos="100000">
                <a:srgbClr val="FF6699">
                  <a:gamma/>
                  <a:shade val="89804"/>
                  <a:invGamma/>
                </a:srgbClr>
              </a:gs>
            </a:gsLst>
            <a:lin ang="2700000" scaled="1"/>
          </a:gradFill>
          <a:ln w="12700">
            <a:solidFill>
              <a:srgbClr val="000000"/>
            </a:solidFill>
            <a:round/>
            <a:headEnd/>
            <a:tailEnd/>
          </a:ln>
          <a:effectLst/>
        </p:spPr>
        <p:txBody>
          <a:bodyPr wrap="none" anchor="ctr"/>
          <a:lstStyle/>
          <a:p>
            <a:endParaRPr lang="et-EE"/>
          </a:p>
        </p:txBody>
      </p:sp>
      <p:sp>
        <p:nvSpPr>
          <p:cNvPr id="46103" name="Rectangle 23"/>
          <p:cNvSpPr>
            <a:spLocks noChangeArrowheads="1"/>
          </p:cNvSpPr>
          <p:nvPr/>
        </p:nvSpPr>
        <p:spPr bwMode="auto">
          <a:xfrm>
            <a:off x="4643438" y="2085975"/>
            <a:ext cx="1536700" cy="590550"/>
          </a:xfrm>
          <a:prstGeom prst="rect">
            <a:avLst/>
          </a:prstGeom>
          <a:noFill/>
          <a:ln w="9525">
            <a:noFill/>
            <a:miter lim="800000"/>
            <a:headEnd/>
            <a:tailEnd/>
          </a:ln>
          <a:effectLst/>
        </p:spPr>
        <p:txBody>
          <a:bodyPr wrap="none" lIns="69850" tIns="34925" rIns="69850" bIns="34925">
            <a:spAutoFit/>
          </a:bodyPr>
          <a:lstStyle/>
          <a:p>
            <a:pPr>
              <a:lnSpc>
                <a:spcPct val="95000"/>
              </a:lnSpc>
              <a:spcBef>
                <a:spcPct val="0"/>
              </a:spcBef>
            </a:pPr>
            <a:r>
              <a:rPr lang="en-GB" sz="1800">
                <a:solidFill>
                  <a:srgbClr val="F8F8D3"/>
                </a:solidFill>
                <a:effectLst>
                  <a:outerShdw blurRad="38100" dist="38100" dir="2700000" algn="tl">
                    <a:srgbClr val="000000"/>
                  </a:outerShdw>
                </a:effectLst>
                <a:latin typeface="Arial" charset="0"/>
              </a:rPr>
              <a:t>Calling</a:t>
            </a:r>
          </a:p>
          <a:p>
            <a:pPr>
              <a:lnSpc>
                <a:spcPct val="95000"/>
              </a:lnSpc>
              <a:spcBef>
                <a:spcPct val="0"/>
              </a:spcBef>
            </a:pPr>
            <a:r>
              <a:rPr lang="en-GB" sz="1800">
                <a:solidFill>
                  <a:srgbClr val="F8F8D3"/>
                </a:solidFill>
                <a:effectLst>
                  <a:outerShdw blurRad="38100" dist="38100" dir="2700000" algn="tl">
                    <a:srgbClr val="000000"/>
                  </a:outerShdw>
                </a:effectLst>
                <a:latin typeface="Arial" charset="0"/>
              </a:rPr>
              <a:t>Environment</a:t>
            </a:r>
          </a:p>
        </p:txBody>
      </p:sp>
      <p:sp>
        <p:nvSpPr>
          <p:cNvPr id="46104" name="Freeform 24"/>
          <p:cNvSpPr>
            <a:spLocks/>
          </p:cNvSpPr>
          <p:nvPr/>
        </p:nvSpPr>
        <p:spPr bwMode="auto">
          <a:xfrm>
            <a:off x="5408613" y="2855913"/>
            <a:ext cx="1176337" cy="1196975"/>
          </a:xfrm>
          <a:custGeom>
            <a:avLst/>
            <a:gdLst/>
            <a:ahLst/>
            <a:cxnLst>
              <a:cxn ang="0">
                <a:pos x="740" y="753"/>
              </a:cxn>
              <a:cxn ang="0">
                <a:pos x="673" y="753"/>
              </a:cxn>
              <a:cxn ang="0">
                <a:pos x="0" y="753"/>
              </a:cxn>
              <a:cxn ang="0">
                <a:pos x="0" y="0"/>
              </a:cxn>
            </a:cxnLst>
            <a:rect l="0" t="0" r="r" b="b"/>
            <a:pathLst>
              <a:path w="741" h="754">
                <a:moveTo>
                  <a:pt x="740" y="753"/>
                </a:moveTo>
                <a:lnTo>
                  <a:pt x="673" y="753"/>
                </a:lnTo>
                <a:lnTo>
                  <a:pt x="0" y="753"/>
                </a:lnTo>
                <a:lnTo>
                  <a:pt x="0" y="0"/>
                </a:lnTo>
              </a:path>
            </a:pathLst>
          </a:custGeom>
          <a:noFill/>
          <a:ln w="50800" cap="rnd" cmpd="sng">
            <a:solidFill>
              <a:srgbClr val="FFCC00"/>
            </a:solidFill>
            <a:prstDash val="solid"/>
            <a:round/>
            <a:headEnd type="none" w="sm" len="sm"/>
            <a:tailEnd type="stealth" w="med" len="lg"/>
          </a:ln>
          <a:effectLst>
            <a:outerShdw dist="53882" dir="2700000" algn="ctr" rotWithShape="0">
              <a:srgbClr val="000000"/>
            </a:outerShdw>
          </a:effectLst>
        </p:spPr>
        <p:txBody>
          <a:bodyPr/>
          <a:lstStyle/>
          <a:p>
            <a:endParaRPr lang="et-EE"/>
          </a:p>
        </p:txBody>
      </p:sp>
      <p:grpSp>
        <p:nvGrpSpPr>
          <p:cNvPr id="46115" name="Group 35"/>
          <p:cNvGrpSpPr>
            <a:grpSpLocks/>
          </p:cNvGrpSpPr>
          <p:nvPr/>
        </p:nvGrpSpPr>
        <p:grpSpPr bwMode="auto">
          <a:xfrm>
            <a:off x="6634163" y="1689100"/>
            <a:ext cx="2043112" cy="3236913"/>
            <a:chOff x="4179" y="1064"/>
            <a:chExt cx="1287" cy="2039"/>
          </a:xfrm>
        </p:grpSpPr>
        <p:sp>
          <p:nvSpPr>
            <p:cNvPr id="46105" name="Rectangle 25"/>
            <p:cNvSpPr>
              <a:spLocks noChangeArrowheads="1"/>
            </p:cNvSpPr>
            <p:nvPr/>
          </p:nvSpPr>
          <p:spPr bwMode="blackWhite">
            <a:xfrm>
              <a:off x="4179" y="1064"/>
              <a:ext cx="1254" cy="2039"/>
            </a:xfrm>
            <a:prstGeom prst="rect">
              <a:avLst/>
            </a:prstGeom>
            <a:gradFill rotWithShape="0">
              <a:gsLst>
                <a:gs pos="0">
                  <a:srgbClr val="FF6633"/>
                </a:gs>
                <a:gs pos="100000">
                  <a:srgbClr val="FF6633">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106" name="Rectangle 26"/>
            <p:cNvSpPr>
              <a:spLocks noChangeArrowheads="1"/>
            </p:cNvSpPr>
            <p:nvPr/>
          </p:nvSpPr>
          <p:spPr bwMode="auto">
            <a:xfrm>
              <a:off x="4339" y="1064"/>
              <a:ext cx="662" cy="207"/>
            </a:xfrm>
            <a:prstGeom prst="rect">
              <a:avLst/>
            </a:prstGeom>
            <a:noFill/>
            <a:ln w="9525">
              <a:noFill/>
              <a:miter lim="800000"/>
              <a:headEnd/>
              <a:tailEnd/>
            </a:ln>
            <a:effectLst/>
          </p:spPr>
          <p:txBody>
            <a:bodyPr wrap="none" lIns="69850" tIns="34925" rIns="69850" bIns="34925">
              <a:spAutoFit/>
            </a:bodyPr>
            <a:lstStyle/>
            <a:p>
              <a:pPr algn="l">
                <a:lnSpc>
                  <a:spcPct val="100000"/>
                </a:lnSpc>
                <a:spcBef>
                  <a:spcPct val="0"/>
                </a:spcBef>
              </a:pPr>
              <a:r>
                <a:rPr lang="en-GB" sz="1700">
                  <a:solidFill>
                    <a:srgbClr val="FFFFCC"/>
                  </a:solidFill>
                  <a:effectLst>
                    <a:outerShdw blurRad="38100" dist="38100" dir="2700000" algn="tl">
                      <a:srgbClr val="000000"/>
                    </a:outerShdw>
                  </a:effectLst>
                  <a:latin typeface="Arial" charset="0"/>
                </a:rPr>
                <a:t>Function</a:t>
              </a:r>
            </a:p>
          </p:txBody>
        </p:sp>
        <p:grpSp>
          <p:nvGrpSpPr>
            <p:cNvPr id="46112" name="Group 32"/>
            <p:cNvGrpSpPr>
              <a:grpSpLocks/>
            </p:cNvGrpSpPr>
            <p:nvPr/>
          </p:nvGrpSpPr>
          <p:grpSpPr bwMode="auto">
            <a:xfrm>
              <a:off x="4361" y="1888"/>
              <a:ext cx="954" cy="1138"/>
              <a:chOff x="4361" y="1888"/>
              <a:chExt cx="954" cy="1138"/>
            </a:xfrm>
          </p:grpSpPr>
          <p:sp>
            <p:nvSpPr>
              <p:cNvPr id="46107" name="Rectangle 27"/>
              <p:cNvSpPr>
                <a:spLocks noChangeArrowheads="1"/>
              </p:cNvSpPr>
              <p:nvPr/>
            </p:nvSpPr>
            <p:spPr bwMode="blackWhite">
              <a:xfrm>
                <a:off x="4361" y="1922"/>
                <a:ext cx="889" cy="1098"/>
              </a:xfrm>
              <a:prstGeom prst="rect">
                <a:avLst/>
              </a:prstGeom>
              <a:gradFill rotWithShape="0">
                <a:gsLst>
                  <a:gs pos="0">
                    <a:srgbClr val="0066CC"/>
                  </a:gs>
                  <a:gs pos="100000">
                    <a:srgbClr val="0066CC">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108" name="Rectangle 28"/>
              <p:cNvSpPr>
                <a:spLocks noChangeArrowheads="1"/>
              </p:cNvSpPr>
              <p:nvPr/>
            </p:nvSpPr>
            <p:spPr bwMode="auto">
              <a:xfrm>
                <a:off x="4410" y="1888"/>
                <a:ext cx="905" cy="1138"/>
              </a:xfrm>
              <a:prstGeom prst="rect">
                <a:avLst/>
              </a:prstGeom>
              <a:noFill/>
              <a:ln w="9525">
                <a:noFill/>
                <a:miter lim="800000"/>
                <a:headEnd/>
                <a:tailEnd/>
              </a:ln>
              <a:effectLst/>
            </p:spPr>
            <p:txBody>
              <a:bodyPr lIns="69850" tIns="34925" rIns="69850" bIns="34925">
                <a:spAutoFit/>
              </a:bodyPr>
              <a:lstStyle/>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(DECLARE)</a:t>
                </a:r>
              </a:p>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BEGIN</a:t>
                </a:r>
              </a:p>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EXCEPTION</a:t>
                </a:r>
              </a:p>
              <a:p>
                <a:pPr algn="l">
                  <a:lnSpc>
                    <a:spcPct val="200000"/>
                  </a:lnSpc>
                  <a:spcBef>
                    <a:spcPct val="50000"/>
                  </a:spcBef>
                </a:pPr>
                <a:r>
                  <a:rPr lang="en-GB" sz="1200">
                    <a:solidFill>
                      <a:srgbClr val="FFFFCC"/>
                    </a:solidFill>
                    <a:effectLst>
                      <a:outerShdw blurRad="38100" dist="38100" dir="2700000" algn="tl">
                        <a:srgbClr val="000000"/>
                      </a:outerShdw>
                    </a:effectLst>
                    <a:latin typeface="Arial" charset="0"/>
                  </a:rPr>
                  <a:t>END;</a:t>
                </a:r>
              </a:p>
            </p:txBody>
          </p:sp>
          <p:sp>
            <p:nvSpPr>
              <p:cNvPr id="46109" name="Rectangle 29"/>
              <p:cNvSpPr>
                <a:spLocks noChangeArrowheads="1"/>
              </p:cNvSpPr>
              <p:nvPr/>
            </p:nvSpPr>
            <p:spPr bwMode="blackWhite">
              <a:xfrm>
                <a:off x="4563" y="2116"/>
                <a:ext cx="592" cy="115"/>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110" name="Rectangle 30"/>
              <p:cNvSpPr>
                <a:spLocks noChangeArrowheads="1"/>
              </p:cNvSpPr>
              <p:nvPr/>
            </p:nvSpPr>
            <p:spPr bwMode="blackWhite">
              <a:xfrm>
                <a:off x="4563" y="2405"/>
                <a:ext cx="592" cy="114"/>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111" name="Rectangle 31"/>
              <p:cNvSpPr>
                <a:spLocks noChangeArrowheads="1"/>
              </p:cNvSpPr>
              <p:nvPr/>
            </p:nvSpPr>
            <p:spPr bwMode="blackWhite">
              <a:xfrm>
                <a:off x="4563" y="2694"/>
                <a:ext cx="592" cy="114"/>
              </a:xfrm>
              <a:prstGeom prst="rect">
                <a:avLst/>
              </a:prstGeom>
              <a:gradFill rotWithShape="0">
                <a:gsLst>
                  <a:gs pos="0">
                    <a:srgbClr val="FF6699"/>
                  </a:gs>
                  <a:gs pos="100000">
                    <a:srgbClr val="FF6699">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grpSp>
        <p:sp>
          <p:nvSpPr>
            <p:cNvPr id="46113" name="Rectangle 33"/>
            <p:cNvSpPr>
              <a:spLocks noChangeArrowheads="1"/>
            </p:cNvSpPr>
            <p:nvPr/>
          </p:nvSpPr>
          <p:spPr bwMode="blackWhite">
            <a:xfrm>
              <a:off x="4261" y="1291"/>
              <a:ext cx="131" cy="114"/>
            </a:xfrm>
            <a:prstGeom prst="rect">
              <a:avLst/>
            </a:prstGeom>
            <a:gradFill rotWithShape="0">
              <a:gsLst>
                <a:gs pos="0">
                  <a:srgbClr val="008080"/>
                </a:gs>
                <a:gs pos="100000">
                  <a:srgbClr val="008080">
                    <a:gamma/>
                    <a:shade val="89804"/>
                    <a:invGamma/>
                  </a:srgbClr>
                </a:gs>
              </a:gsLst>
              <a:lin ang="2700000" scaled="1"/>
            </a:gradFill>
            <a:ln w="12700">
              <a:solidFill>
                <a:srgbClr val="000000"/>
              </a:solidFill>
              <a:miter lim="800000"/>
              <a:headEnd/>
              <a:tailEnd/>
            </a:ln>
            <a:effectLst/>
          </p:spPr>
          <p:txBody>
            <a:bodyPr wrap="none" anchor="ctr"/>
            <a:lstStyle/>
            <a:p>
              <a:endParaRPr lang="et-EE"/>
            </a:p>
          </p:txBody>
        </p:sp>
        <p:sp>
          <p:nvSpPr>
            <p:cNvPr id="46114" name="Rectangle 34"/>
            <p:cNvSpPr>
              <a:spLocks noChangeArrowheads="1"/>
            </p:cNvSpPr>
            <p:nvPr/>
          </p:nvSpPr>
          <p:spPr bwMode="auto">
            <a:xfrm>
              <a:off x="4429" y="1276"/>
              <a:ext cx="1037" cy="178"/>
            </a:xfrm>
            <a:prstGeom prst="rect">
              <a:avLst/>
            </a:prstGeom>
            <a:noFill/>
            <a:ln w="9525">
              <a:noFill/>
              <a:miter lim="800000"/>
              <a:headEnd/>
              <a:tailEnd/>
            </a:ln>
            <a:effectLst/>
          </p:spPr>
          <p:txBody>
            <a:bodyPr lIns="69850" tIns="34925" rIns="69850" bIns="34925">
              <a:spAutoFit/>
            </a:bodyPr>
            <a:lstStyle/>
            <a:p>
              <a:pPr algn="l">
                <a:lnSpc>
                  <a:spcPct val="100000"/>
                </a:lnSpc>
                <a:spcBef>
                  <a:spcPct val="50000"/>
                </a:spcBef>
              </a:pPr>
              <a:r>
                <a:rPr lang="en-GB" sz="1400">
                  <a:solidFill>
                    <a:srgbClr val="FFFFCC"/>
                  </a:solidFill>
                  <a:effectLst>
                    <a:outerShdw blurRad="38100" dist="38100" dir="2700000" algn="tl">
                      <a:srgbClr val="000000"/>
                    </a:outerShdw>
                  </a:effectLst>
                  <a:latin typeface="Arial" charset="0"/>
                </a:rPr>
                <a:t>IN argument</a:t>
              </a:r>
            </a:p>
          </p:txBody>
        </p:sp>
      </p:gr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blackWhite">
          <a:xfrm>
            <a:off x="727075" y="1916113"/>
            <a:ext cx="7772400" cy="2663825"/>
          </a:xfrm>
          <a:prstGeom prst="rect">
            <a:avLst/>
          </a:prstGeom>
          <a:solidFill>
            <a:srgbClr val="FFCC99"/>
          </a:solidFill>
          <a:ln w="25400">
            <a:solidFill>
              <a:srgbClr val="000000"/>
            </a:solidFill>
            <a:miter lim="800000"/>
            <a:headEnd/>
            <a:tailEnd/>
          </a:ln>
          <a:effectLst/>
        </p:spPr>
        <p:txBody>
          <a:bodyPr wrap="none" anchor="ctr"/>
          <a:lstStyle/>
          <a:p>
            <a:endParaRPr lang="et-EE"/>
          </a:p>
        </p:txBody>
      </p:sp>
      <p:sp>
        <p:nvSpPr>
          <p:cNvPr id="48131" name="Rectangle 3"/>
          <p:cNvSpPr>
            <a:spLocks noGrp="1" noChangeArrowheads="1"/>
          </p:cNvSpPr>
          <p:nvPr>
            <p:ph type="title"/>
          </p:nvPr>
        </p:nvSpPr>
        <p:spPr>
          <a:noFill/>
          <a:ln/>
        </p:spPr>
        <p:txBody>
          <a:bodyPr/>
          <a:lstStyle/>
          <a:p>
            <a:r>
              <a:rPr lang="en-GB"/>
              <a:t>Comparing Procedures and Functions</a:t>
            </a:r>
          </a:p>
        </p:txBody>
      </p:sp>
      <p:sp>
        <p:nvSpPr>
          <p:cNvPr id="48132" name="Line 4"/>
          <p:cNvSpPr>
            <a:spLocks noChangeShapeType="1"/>
          </p:cNvSpPr>
          <p:nvPr/>
        </p:nvSpPr>
        <p:spPr bwMode="auto">
          <a:xfrm>
            <a:off x="730250" y="2439988"/>
            <a:ext cx="7766050" cy="0"/>
          </a:xfrm>
          <a:prstGeom prst="line">
            <a:avLst/>
          </a:prstGeom>
          <a:noFill/>
          <a:ln w="25400">
            <a:solidFill>
              <a:srgbClr val="000000"/>
            </a:solidFill>
            <a:round/>
            <a:headEnd type="none" w="sm" len="sm"/>
            <a:tailEnd type="none" w="sm" len="sm"/>
          </a:ln>
          <a:effectLst/>
        </p:spPr>
        <p:txBody>
          <a:bodyPr/>
          <a:lstStyle/>
          <a:p>
            <a:endParaRPr lang="et-EE"/>
          </a:p>
        </p:txBody>
      </p:sp>
      <p:sp>
        <p:nvSpPr>
          <p:cNvPr id="48133" name="Rectangle 5"/>
          <p:cNvSpPr>
            <a:spLocks noChangeArrowheads="1"/>
          </p:cNvSpPr>
          <p:nvPr/>
        </p:nvSpPr>
        <p:spPr bwMode="blackWhite">
          <a:xfrm>
            <a:off x="896938" y="2066925"/>
            <a:ext cx="2997200" cy="2481263"/>
          </a:xfrm>
          <a:prstGeom prst="rect">
            <a:avLst/>
          </a:prstGeom>
          <a:noFill/>
          <a:ln w="9525">
            <a:noFill/>
            <a:miter lim="800000"/>
            <a:headEnd/>
            <a:tailEnd/>
          </a:ln>
          <a:effectLst/>
        </p:spPr>
        <p:txBody>
          <a:bodyPr lIns="92075" tIns="46038" rIns="92075" bIns="46038">
            <a:spAutoFit/>
          </a:bodyPr>
          <a:lstStyle/>
          <a:p>
            <a:pPr algn="l">
              <a:lnSpc>
                <a:spcPct val="95000"/>
              </a:lnSpc>
              <a:spcBef>
                <a:spcPct val="40000"/>
              </a:spcBef>
            </a:pPr>
            <a:r>
              <a:rPr lang="en-GB" sz="2000">
                <a:solidFill>
                  <a:srgbClr val="000000"/>
                </a:solidFill>
                <a:latin typeface="Arial" charset="0"/>
              </a:rPr>
              <a:t>Procedure</a:t>
            </a:r>
          </a:p>
          <a:p>
            <a:pPr algn="l">
              <a:lnSpc>
                <a:spcPct val="95000"/>
              </a:lnSpc>
              <a:spcBef>
                <a:spcPct val="40000"/>
              </a:spcBef>
            </a:pPr>
            <a:r>
              <a:rPr lang="en-GB" sz="2000">
                <a:solidFill>
                  <a:srgbClr val="000000"/>
                </a:solidFill>
                <a:latin typeface="Arial" charset="0"/>
              </a:rPr>
              <a:t>Execute as a PL/SQL statement</a:t>
            </a:r>
          </a:p>
          <a:p>
            <a:pPr algn="l">
              <a:lnSpc>
                <a:spcPct val="95000"/>
              </a:lnSpc>
              <a:spcBef>
                <a:spcPct val="40000"/>
              </a:spcBef>
            </a:pPr>
            <a:r>
              <a:rPr lang="en-GB" sz="2000">
                <a:solidFill>
                  <a:srgbClr val="000000"/>
                </a:solidFill>
                <a:latin typeface="Arial" charset="0"/>
              </a:rPr>
              <a:t>No RETURN datatype</a:t>
            </a:r>
          </a:p>
          <a:p>
            <a:pPr algn="l">
              <a:lnSpc>
                <a:spcPct val="95000"/>
              </a:lnSpc>
              <a:spcBef>
                <a:spcPct val="40000"/>
              </a:spcBef>
            </a:pPr>
            <a:r>
              <a:rPr lang="en-GB" sz="2000">
                <a:solidFill>
                  <a:srgbClr val="000000"/>
                </a:solidFill>
                <a:latin typeface="Arial" charset="0"/>
              </a:rPr>
              <a:t/>
            </a:r>
            <a:br>
              <a:rPr lang="en-GB" sz="2000">
                <a:solidFill>
                  <a:srgbClr val="000000"/>
                </a:solidFill>
                <a:latin typeface="Arial" charset="0"/>
              </a:rPr>
            </a:br>
            <a:r>
              <a:rPr lang="en-GB" sz="2000">
                <a:solidFill>
                  <a:srgbClr val="000000"/>
                </a:solidFill>
                <a:latin typeface="Arial" charset="0"/>
              </a:rPr>
              <a:t>Can return none, one or many values</a:t>
            </a:r>
          </a:p>
        </p:txBody>
      </p:sp>
      <p:sp>
        <p:nvSpPr>
          <p:cNvPr id="48134" name="Rectangle 6"/>
          <p:cNvSpPr>
            <a:spLocks noChangeArrowheads="1"/>
          </p:cNvSpPr>
          <p:nvPr/>
        </p:nvSpPr>
        <p:spPr bwMode="blackWhite">
          <a:xfrm>
            <a:off x="4251325" y="2066925"/>
            <a:ext cx="3714750" cy="2192338"/>
          </a:xfrm>
          <a:prstGeom prst="rect">
            <a:avLst/>
          </a:prstGeom>
          <a:noFill/>
          <a:ln w="9525">
            <a:noFill/>
            <a:miter lim="800000"/>
            <a:headEnd/>
            <a:tailEnd/>
          </a:ln>
          <a:effectLst/>
        </p:spPr>
        <p:txBody>
          <a:bodyPr lIns="92075" tIns="46038" rIns="92075" bIns="46038">
            <a:spAutoFit/>
          </a:bodyPr>
          <a:lstStyle/>
          <a:p>
            <a:pPr algn="l">
              <a:lnSpc>
                <a:spcPct val="95000"/>
              </a:lnSpc>
              <a:spcBef>
                <a:spcPct val="40000"/>
              </a:spcBef>
            </a:pPr>
            <a:r>
              <a:rPr lang="en-GB" sz="2000">
                <a:solidFill>
                  <a:srgbClr val="000000"/>
                </a:solidFill>
                <a:latin typeface="Arial" charset="0"/>
              </a:rPr>
              <a:t>Function</a:t>
            </a:r>
          </a:p>
          <a:p>
            <a:pPr algn="l">
              <a:lnSpc>
                <a:spcPct val="95000"/>
              </a:lnSpc>
              <a:spcBef>
                <a:spcPct val="40000"/>
              </a:spcBef>
            </a:pPr>
            <a:r>
              <a:rPr lang="en-GB" sz="2000">
                <a:solidFill>
                  <a:srgbClr val="000000"/>
                </a:solidFill>
                <a:latin typeface="Arial" charset="0"/>
              </a:rPr>
              <a:t>Invoke as part of an expression</a:t>
            </a:r>
          </a:p>
          <a:p>
            <a:pPr algn="l">
              <a:lnSpc>
                <a:spcPct val="95000"/>
              </a:lnSpc>
              <a:spcBef>
                <a:spcPct val="40000"/>
              </a:spcBef>
            </a:pPr>
            <a:r>
              <a:rPr lang="en-GB" sz="2000">
                <a:solidFill>
                  <a:srgbClr val="000000"/>
                </a:solidFill>
                <a:latin typeface="Arial" charset="0"/>
              </a:rPr>
              <a:t>Must contain a RETURN datatype</a:t>
            </a:r>
          </a:p>
          <a:p>
            <a:pPr algn="l">
              <a:lnSpc>
                <a:spcPct val="95000"/>
              </a:lnSpc>
              <a:spcBef>
                <a:spcPct val="40000"/>
              </a:spcBef>
            </a:pPr>
            <a:r>
              <a:rPr lang="en-GB" sz="2000">
                <a:solidFill>
                  <a:srgbClr val="000000"/>
                </a:solidFill>
                <a:latin typeface="Arial" charset="0"/>
              </a:rPr>
              <a:t>Must return a single value</a:t>
            </a:r>
          </a:p>
        </p:txBody>
      </p:sp>
      <p:sp>
        <p:nvSpPr>
          <p:cNvPr id="48135" name="Line 7"/>
          <p:cNvSpPr>
            <a:spLocks noChangeShapeType="1"/>
          </p:cNvSpPr>
          <p:nvPr/>
        </p:nvSpPr>
        <p:spPr bwMode="auto">
          <a:xfrm>
            <a:off x="730250" y="3149600"/>
            <a:ext cx="7766050" cy="0"/>
          </a:xfrm>
          <a:prstGeom prst="line">
            <a:avLst/>
          </a:prstGeom>
          <a:noFill/>
          <a:ln w="25400">
            <a:solidFill>
              <a:srgbClr val="000000"/>
            </a:solidFill>
            <a:round/>
            <a:headEnd type="none" w="sm" len="sm"/>
            <a:tailEnd type="none" w="sm" len="sm"/>
          </a:ln>
          <a:effectLst/>
        </p:spPr>
        <p:txBody>
          <a:bodyPr/>
          <a:lstStyle/>
          <a:p>
            <a:endParaRPr lang="et-EE"/>
          </a:p>
        </p:txBody>
      </p:sp>
      <p:sp>
        <p:nvSpPr>
          <p:cNvPr id="48136" name="Line 8"/>
          <p:cNvSpPr>
            <a:spLocks noChangeShapeType="1"/>
          </p:cNvSpPr>
          <p:nvPr/>
        </p:nvSpPr>
        <p:spPr bwMode="auto">
          <a:xfrm>
            <a:off x="730250" y="3859213"/>
            <a:ext cx="7761288" cy="0"/>
          </a:xfrm>
          <a:prstGeom prst="line">
            <a:avLst/>
          </a:prstGeom>
          <a:noFill/>
          <a:ln w="25400">
            <a:solidFill>
              <a:srgbClr val="000000"/>
            </a:solidFill>
            <a:round/>
            <a:headEnd type="none" w="sm" len="sm"/>
            <a:tailEnd type="none" w="sm" len="sm"/>
          </a:ln>
          <a:effectLst/>
        </p:spPr>
        <p:txBody>
          <a:bodyPr/>
          <a:lstStyle/>
          <a:p>
            <a:endParaRPr lang="et-EE"/>
          </a:p>
        </p:txBody>
      </p:sp>
      <p:sp>
        <p:nvSpPr>
          <p:cNvPr id="48137" name="Line 9"/>
          <p:cNvSpPr>
            <a:spLocks noChangeShapeType="1"/>
          </p:cNvSpPr>
          <p:nvPr/>
        </p:nvSpPr>
        <p:spPr bwMode="auto">
          <a:xfrm>
            <a:off x="4132263" y="1920875"/>
            <a:ext cx="0" cy="2678113"/>
          </a:xfrm>
          <a:prstGeom prst="line">
            <a:avLst/>
          </a:prstGeom>
          <a:noFill/>
          <a:ln w="25400">
            <a:solidFill>
              <a:schemeClr val="bg2"/>
            </a:solidFill>
            <a:round/>
            <a:headEnd type="none" w="sm" len="sm"/>
            <a:tailEnd type="none" w="sm" len="sm"/>
          </a:ln>
          <a:effectLst/>
        </p:spPr>
        <p:txBody>
          <a:bodyPr/>
          <a:lstStyle/>
          <a:p>
            <a:endParaRPr lang="et-EE"/>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ln/>
        </p:spPr>
        <p:txBody>
          <a:bodyPr/>
          <a:lstStyle/>
          <a:p>
            <a:r>
              <a:rPr lang="en-GB"/>
              <a:t>Benefits of Stored </a:t>
            </a:r>
            <a:br>
              <a:rPr lang="en-GB"/>
            </a:br>
            <a:r>
              <a:rPr lang="en-GB"/>
              <a:t>Procedures and Functions</a:t>
            </a:r>
          </a:p>
        </p:txBody>
      </p:sp>
      <p:sp>
        <p:nvSpPr>
          <p:cNvPr id="50179" name="Rectangle 3"/>
          <p:cNvSpPr>
            <a:spLocks noGrp="1" noChangeArrowheads="1"/>
          </p:cNvSpPr>
          <p:nvPr>
            <p:ph type="body" idx="1"/>
          </p:nvPr>
        </p:nvSpPr>
        <p:spPr>
          <a:xfrm>
            <a:off x="860425" y="1795463"/>
            <a:ext cx="7385050" cy="1609725"/>
          </a:xfrm>
          <a:noFill/>
          <a:ln/>
        </p:spPr>
        <p:txBody>
          <a:bodyPr/>
          <a:lstStyle/>
          <a:p>
            <a:pPr lvl="1"/>
            <a:r>
              <a:rPr lang="en-GB"/>
              <a:t>Improved performance</a:t>
            </a:r>
          </a:p>
          <a:p>
            <a:pPr lvl="1"/>
            <a:r>
              <a:rPr lang="en-GB"/>
              <a:t>Improved maintenance</a:t>
            </a:r>
          </a:p>
          <a:p>
            <a:pPr lvl="1"/>
            <a:r>
              <a:rPr lang="en-GB"/>
              <a:t>Improved data security and integrity</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a:ln/>
        </p:spPr>
        <p:txBody>
          <a:bodyPr/>
          <a:lstStyle/>
          <a:p>
            <a:r>
              <a:rPr lang="en-GB"/>
              <a:t>Summary</a:t>
            </a:r>
          </a:p>
        </p:txBody>
      </p:sp>
      <p:sp>
        <p:nvSpPr>
          <p:cNvPr id="52227" name="Rectangle 3"/>
          <p:cNvSpPr>
            <a:spLocks noGrp="1" noChangeArrowheads="1"/>
          </p:cNvSpPr>
          <p:nvPr>
            <p:ph type="body" idx="1"/>
          </p:nvPr>
        </p:nvSpPr>
        <p:spPr>
          <a:xfrm>
            <a:off x="860425" y="1795463"/>
            <a:ext cx="7385050" cy="2828925"/>
          </a:xfrm>
          <a:noFill/>
          <a:ln/>
        </p:spPr>
        <p:txBody>
          <a:bodyPr/>
          <a:lstStyle/>
          <a:p>
            <a:pPr lvl="1"/>
            <a:r>
              <a:rPr lang="en-GB"/>
              <a:t>A function is a named PL/SQL block that must return a value.</a:t>
            </a:r>
          </a:p>
          <a:p>
            <a:pPr lvl="1"/>
            <a:r>
              <a:rPr lang="en-GB"/>
              <a:t>A function is invoked as part of an expression.</a:t>
            </a:r>
          </a:p>
          <a:p>
            <a:pPr lvl="1"/>
            <a:r>
              <a:rPr lang="en-GB"/>
              <a:t>A stored function can be called in SQL statements.</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a:ln/>
        </p:spPr>
        <p:txBody>
          <a:bodyPr/>
          <a:lstStyle/>
          <a:p>
            <a:r>
              <a:rPr lang="en-GB"/>
              <a:t>Practice Overview</a:t>
            </a:r>
          </a:p>
        </p:txBody>
      </p:sp>
      <p:sp>
        <p:nvSpPr>
          <p:cNvPr id="54275" name="Rectangle 3"/>
          <p:cNvSpPr>
            <a:spLocks noGrp="1" noChangeArrowheads="1"/>
          </p:cNvSpPr>
          <p:nvPr>
            <p:ph type="body" idx="1"/>
          </p:nvPr>
        </p:nvSpPr>
        <p:spPr>
          <a:xfrm>
            <a:off x="860425" y="1795463"/>
            <a:ext cx="7385050" cy="2422525"/>
          </a:xfrm>
          <a:noFill/>
          <a:ln/>
        </p:spPr>
        <p:txBody>
          <a:bodyPr/>
          <a:lstStyle/>
          <a:p>
            <a:pPr lvl="1"/>
            <a:r>
              <a:rPr lang="en-GB"/>
              <a:t>Creating stored functions</a:t>
            </a:r>
          </a:p>
          <a:p>
            <a:pPr lvl="1"/>
            <a:r>
              <a:rPr lang="en-GB"/>
              <a:t>Invoking a stored function from a SQL statement</a:t>
            </a:r>
          </a:p>
          <a:p>
            <a:pPr lvl="1"/>
            <a:r>
              <a:rPr lang="en-GB"/>
              <a:t>Invoking a stored function from a stored procedure</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ln/>
        </p:spPr>
        <p:txBody>
          <a:bodyPr/>
          <a:lstStyle/>
          <a:p>
            <a:endParaRPr lang="et-EE"/>
          </a:p>
        </p:txBody>
      </p:sp>
      <p:sp>
        <p:nvSpPr>
          <p:cNvPr id="56323" name="Rectangle 3"/>
          <p:cNvSpPr>
            <a:spLocks noGrp="1" noChangeArrowheads="1"/>
          </p:cNvSpPr>
          <p:nvPr>
            <p:ph type="body" idx="1"/>
          </p:nvPr>
        </p:nvSpPr>
        <p:spPr>
          <a:xfrm>
            <a:off x="860425" y="1795463"/>
            <a:ext cx="7385050" cy="498475"/>
          </a:xfrm>
          <a:ln/>
        </p:spPr>
        <p:txBody>
          <a:bodyPr/>
          <a:lstStyle/>
          <a:p>
            <a:endParaRPr lang="et-EE"/>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GB"/>
              <a:t>Overview of Stored Functions</a:t>
            </a:r>
          </a:p>
        </p:txBody>
      </p:sp>
      <p:sp>
        <p:nvSpPr>
          <p:cNvPr id="9219" name="Rectangle 3"/>
          <p:cNvSpPr>
            <a:spLocks noGrp="1" noChangeArrowheads="1"/>
          </p:cNvSpPr>
          <p:nvPr>
            <p:ph type="body" idx="1"/>
          </p:nvPr>
        </p:nvSpPr>
        <p:spPr>
          <a:xfrm>
            <a:off x="860425" y="1814513"/>
            <a:ext cx="7385050" cy="3235325"/>
          </a:xfrm>
          <a:noFill/>
          <a:ln/>
        </p:spPr>
        <p:txBody>
          <a:bodyPr/>
          <a:lstStyle/>
          <a:p>
            <a:pPr lvl="1"/>
            <a:r>
              <a:rPr lang="en-GB"/>
              <a:t>A function is a named PL/SQL block that returns a value.</a:t>
            </a:r>
          </a:p>
          <a:p>
            <a:pPr lvl="1"/>
            <a:r>
              <a:rPr lang="en-GB"/>
              <a:t>A function can be stored in the database, as a database object, for repeated execution.</a:t>
            </a:r>
          </a:p>
          <a:p>
            <a:pPr lvl="1"/>
            <a:r>
              <a:rPr lang="en-GB"/>
              <a:t>A function can be called as part of an expression.</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922338" y="511175"/>
            <a:ext cx="7299325" cy="881063"/>
          </a:xfrm>
          <a:prstGeom prst="rect">
            <a:avLst/>
          </a:prstGeom>
          <a:noFill/>
          <a:ln w="9525">
            <a:noFill/>
            <a:miter lim="800000"/>
            <a:headEnd/>
            <a:tailEnd/>
          </a:ln>
          <a:effectLst>
            <a:outerShdw dist="53882" dir="2700000" algn="ctr" rotWithShape="0">
              <a:srgbClr val="000000"/>
            </a:outerShdw>
          </a:effectLst>
        </p:spPr>
        <p:txBody>
          <a:bodyPr lIns="92075" tIns="46038" rIns="92075" bIns="46038"/>
          <a:lstStyle/>
          <a:p>
            <a:pPr>
              <a:lnSpc>
                <a:spcPct val="100000"/>
              </a:lnSpc>
              <a:spcBef>
                <a:spcPct val="0"/>
              </a:spcBef>
            </a:pPr>
            <a:r>
              <a:rPr lang="en-GB" sz="3600">
                <a:solidFill>
                  <a:srgbClr val="FFCC66"/>
                </a:solidFill>
                <a:latin typeface="Arial" charset="0"/>
              </a:rPr>
              <a:t>Syntax for Creating Functions</a:t>
            </a:r>
          </a:p>
        </p:txBody>
      </p:sp>
      <p:sp>
        <p:nvSpPr>
          <p:cNvPr id="11267" name="Rectangle 3"/>
          <p:cNvSpPr>
            <a:spLocks noChangeArrowheads="1"/>
          </p:cNvSpPr>
          <p:nvPr/>
        </p:nvSpPr>
        <p:spPr bwMode="blackWhite">
          <a:xfrm>
            <a:off x="892175" y="1466850"/>
            <a:ext cx="7312025" cy="2555875"/>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endParaRPr lang="en-GB" sz="1800">
              <a:solidFill>
                <a:srgbClr val="000000"/>
              </a:solidFill>
              <a:latin typeface="Courier New" pitchFamily="49" charset="0"/>
            </a:endParaRPr>
          </a:p>
          <a:p>
            <a:pPr algn="l">
              <a:lnSpc>
                <a:spcPct val="100000"/>
              </a:lnSpc>
              <a:spcBef>
                <a:spcPct val="0"/>
              </a:spcBef>
              <a:tabLst>
                <a:tab pos="1200150" algn="l"/>
              </a:tabLst>
            </a:pPr>
            <a:r>
              <a:rPr lang="en-GB" sz="1800">
                <a:solidFill>
                  <a:srgbClr val="000000"/>
                </a:solidFill>
                <a:latin typeface="Courier New" pitchFamily="49" charset="0"/>
              </a:rPr>
              <a:t>CREATE [OR REPLACE] FUNCTION </a:t>
            </a:r>
            <a:r>
              <a:rPr lang="en-GB" sz="1800" i="1">
                <a:solidFill>
                  <a:srgbClr val="000000"/>
                </a:solidFill>
                <a:latin typeface="Courier New" pitchFamily="49" charset="0"/>
              </a:rPr>
              <a:t>function_name</a:t>
            </a:r>
          </a:p>
          <a:p>
            <a:pPr algn="l">
              <a:lnSpc>
                <a:spcPct val="100000"/>
              </a:lnSpc>
              <a:spcBef>
                <a:spcPct val="0"/>
              </a:spcBef>
              <a:tabLst>
                <a:tab pos="1200150" algn="l"/>
              </a:tabLst>
            </a:pPr>
            <a:r>
              <a:rPr lang="en-GB" sz="1800" i="1">
                <a:solidFill>
                  <a:srgbClr val="000000"/>
                </a:solidFill>
                <a:latin typeface="Courier New" pitchFamily="49" charset="0"/>
              </a:rPr>
              <a:t> </a:t>
            </a:r>
            <a:r>
              <a:rPr lang="en-GB" sz="1800">
                <a:solidFill>
                  <a:srgbClr val="000000"/>
                </a:solidFill>
                <a:latin typeface="Courier New" pitchFamily="49" charset="0"/>
              </a:rPr>
              <a:t>(</a:t>
            </a:r>
            <a:r>
              <a:rPr lang="en-GB" sz="1800" i="1">
                <a:solidFill>
                  <a:srgbClr val="000000"/>
                </a:solidFill>
                <a:latin typeface="Courier New" pitchFamily="49" charset="0"/>
              </a:rPr>
              <a:t>argument1 </a:t>
            </a:r>
            <a:r>
              <a:rPr lang="en-GB" sz="1800">
                <a:solidFill>
                  <a:srgbClr val="000000"/>
                </a:solidFill>
                <a:latin typeface="Courier New" pitchFamily="49" charset="0"/>
              </a:rPr>
              <a:t>[</a:t>
            </a:r>
            <a:r>
              <a:rPr lang="en-GB" sz="1800" i="1">
                <a:solidFill>
                  <a:srgbClr val="000000"/>
                </a:solidFill>
                <a:latin typeface="Courier New" pitchFamily="49" charset="0"/>
              </a:rPr>
              <a:t>mode1</a:t>
            </a:r>
            <a:r>
              <a:rPr lang="en-GB" sz="1800">
                <a:solidFill>
                  <a:srgbClr val="000000"/>
                </a:solidFill>
                <a:latin typeface="Courier New" pitchFamily="49" charset="0"/>
              </a:rPr>
              <a:t>]</a:t>
            </a:r>
            <a:r>
              <a:rPr lang="en-GB" sz="1800" i="1">
                <a:solidFill>
                  <a:srgbClr val="000000"/>
                </a:solidFill>
                <a:latin typeface="Courier New" pitchFamily="49" charset="0"/>
              </a:rPr>
              <a:t> datatype1,</a:t>
            </a:r>
          </a:p>
          <a:p>
            <a:pPr algn="l">
              <a:lnSpc>
                <a:spcPct val="100000"/>
              </a:lnSpc>
              <a:spcBef>
                <a:spcPct val="0"/>
              </a:spcBef>
              <a:tabLst>
                <a:tab pos="1200150" algn="l"/>
              </a:tabLst>
            </a:pPr>
            <a:r>
              <a:rPr lang="en-GB" sz="1800" i="1">
                <a:solidFill>
                  <a:srgbClr val="000000"/>
                </a:solidFill>
                <a:latin typeface="Courier New" pitchFamily="49" charset="0"/>
              </a:rPr>
              <a:t>  argument2 </a:t>
            </a:r>
            <a:r>
              <a:rPr lang="en-GB" sz="1800">
                <a:solidFill>
                  <a:srgbClr val="000000"/>
                </a:solidFill>
                <a:latin typeface="Courier New" pitchFamily="49" charset="0"/>
              </a:rPr>
              <a:t>[</a:t>
            </a:r>
            <a:r>
              <a:rPr lang="en-GB" sz="1800" i="1">
                <a:solidFill>
                  <a:srgbClr val="000000"/>
                </a:solidFill>
                <a:latin typeface="Courier New" pitchFamily="49" charset="0"/>
              </a:rPr>
              <a:t>mode2</a:t>
            </a:r>
            <a:r>
              <a:rPr lang="en-GB" sz="1800">
                <a:solidFill>
                  <a:srgbClr val="000000"/>
                </a:solidFill>
                <a:latin typeface="Courier New" pitchFamily="49" charset="0"/>
              </a:rPr>
              <a:t>]</a:t>
            </a:r>
            <a:r>
              <a:rPr lang="en-GB" sz="1800" i="1">
                <a:solidFill>
                  <a:srgbClr val="000000"/>
                </a:solidFill>
                <a:latin typeface="Courier New" pitchFamily="49" charset="0"/>
              </a:rPr>
              <a:t> datatype2,</a:t>
            </a:r>
          </a:p>
          <a:p>
            <a:pPr algn="l">
              <a:lnSpc>
                <a:spcPct val="100000"/>
              </a:lnSpc>
              <a:spcBef>
                <a:spcPct val="0"/>
              </a:spcBef>
              <a:tabLst>
                <a:tab pos="1200150" algn="l"/>
              </a:tabLst>
            </a:pPr>
            <a:r>
              <a:rPr lang="en-GB" sz="1800" i="1">
                <a:solidFill>
                  <a:srgbClr val="000000"/>
                </a:solidFill>
                <a:latin typeface="Courier New" pitchFamily="49" charset="0"/>
              </a:rPr>
              <a:t>  . . .</a:t>
            </a:r>
            <a:r>
              <a:rPr lang="en-GB" sz="1800">
                <a:solidFill>
                  <a:srgbClr val="000000"/>
                </a:solidFill>
                <a:latin typeface="Courier New" pitchFamily="49" charset="0"/>
              </a:rPr>
              <a:t>)</a:t>
            </a:r>
            <a:endParaRPr lang="en-GB" sz="1800" i="1">
              <a:solidFill>
                <a:srgbClr val="000000"/>
              </a:solidFill>
              <a:latin typeface="Courier New" pitchFamily="49" charset="0"/>
            </a:endParaRPr>
          </a:p>
          <a:p>
            <a:pPr algn="l">
              <a:lnSpc>
                <a:spcPct val="100000"/>
              </a:lnSpc>
              <a:spcBef>
                <a:spcPct val="0"/>
              </a:spcBef>
              <a:tabLst>
                <a:tab pos="1200150" algn="l"/>
              </a:tabLst>
            </a:pPr>
            <a:r>
              <a:rPr lang="en-GB" sz="1800">
                <a:solidFill>
                  <a:srgbClr val="000000"/>
                </a:solidFill>
                <a:latin typeface="Courier New" pitchFamily="49" charset="0"/>
              </a:rPr>
              <a:t>RETURN </a:t>
            </a:r>
            <a:r>
              <a:rPr lang="en-GB" sz="1800" i="1">
                <a:solidFill>
                  <a:srgbClr val="000000"/>
                </a:solidFill>
                <a:latin typeface="Courier New" pitchFamily="49" charset="0"/>
              </a:rPr>
              <a:t>datatype</a:t>
            </a:r>
          </a:p>
          <a:p>
            <a:pPr algn="l">
              <a:lnSpc>
                <a:spcPct val="100000"/>
              </a:lnSpc>
              <a:spcBef>
                <a:spcPct val="0"/>
              </a:spcBef>
              <a:tabLst>
                <a:tab pos="1200150" algn="l"/>
              </a:tabLst>
            </a:pPr>
            <a:r>
              <a:rPr lang="en-GB" sz="1800">
                <a:solidFill>
                  <a:srgbClr val="000000"/>
                </a:solidFill>
                <a:latin typeface="Courier New" pitchFamily="49" charset="0"/>
              </a:rPr>
              <a:t>IS|AS</a:t>
            </a:r>
          </a:p>
          <a:p>
            <a:pPr algn="l">
              <a:lnSpc>
                <a:spcPct val="100000"/>
              </a:lnSpc>
              <a:spcBef>
                <a:spcPct val="0"/>
              </a:spcBef>
              <a:tabLst>
                <a:tab pos="1200150" algn="l"/>
              </a:tabLst>
            </a:pPr>
            <a:r>
              <a:rPr lang="en-GB" sz="1800">
                <a:solidFill>
                  <a:srgbClr val="000000"/>
                </a:solidFill>
                <a:latin typeface="Courier New" pitchFamily="49" charset="0"/>
              </a:rPr>
              <a:t>PL/SQL Block;</a:t>
            </a:r>
            <a:endParaRPr lang="en-GB" sz="1800" i="1">
              <a:solidFill>
                <a:srgbClr val="000000"/>
              </a:solidFill>
              <a:latin typeface="Courier New" pitchFamily="49" charset="0"/>
            </a:endParaRPr>
          </a:p>
          <a:p>
            <a:pPr algn="l">
              <a:lnSpc>
                <a:spcPct val="100000"/>
              </a:lnSpc>
              <a:spcBef>
                <a:spcPct val="0"/>
              </a:spcBef>
              <a:tabLst>
                <a:tab pos="1200150" algn="l"/>
              </a:tabLst>
            </a:pPr>
            <a:endParaRPr lang="en-GB" sz="1800" i="1">
              <a:solidFill>
                <a:srgbClr val="000000"/>
              </a:solidFill>
              <a:latin typeface="Courier New" pitchFamily="49" charset="0"/>
            </a:endParaRPr>
          </a:p>
          <a:p>
            <a:pPr algn="l">
              <a:lnSpc>
                <a:spcPct val="100000"/>
              </a:lnSpc>
              <a:spcBef>
                <a:spcPct val="0"/>
              </a:spcBef>
              <a:tabLst>
                <a:tab pos="1200150" algn="l"/>
              </a:tabLst>
            </a:pPr>
            <a:endParaRPr lang="en-GB" sz="1800" i="1">
              <a:solidFill>
                <a:srgbClr val="000000"/>
              </a:solidFill>
              <a:latin typeface="Courier New" pitchFamily="49" charset="0"/>
            </a:endParaRPr>
          </a:p>
          <a:p>
            <a:pPr algn="l">
              <a:lnSpc>
                <a:spcPct val="100000"/>
              </a:lnSpc>
              <a:spcBef>
                <a:spcPct val="0"/>
              </a:spcBef>
              <a:tabLst>
                <a:tab pos="1200150" algn="l"/>
              </a:tabLst>
            </a:pPr>
            <a:endParaRPr lang="en-GB" sz="1800" i="1">
              <a:solidFill>
                <a:srgbClr val="000000"/>
              </a:solidFill>
              <a:latin typeface="Courier New" pitchFamily="49" charset="0"/>
            </a:endParaRPr>
          </a:p>
        </p:txBody>
      </p:sp>
      <p:sp>
        <p:nvSpPr>
          <p:cNvPr id="11268" name="Rectangle 4"/>
          <p:cNvSpPr>
            <a:spLocks noChangeArrowheads="1"/>
          </p:cNvSpPr>
          <p:nvPr/>
        </p:nvSpPr>
        <p:spPr bwMode="auto">
          <a:xfrm>
            <a:off x="855663" y="4367213"/>
            <a:ext cx="7385050" cy="904875"/>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l" defTabSz="346075">
              <a:lnSpc>
                <a:spcPct val="95000"/>
              </a:lnSpc>
              <a:spcBef>
                <a:spcPct val="35000"/>
              </a:spcBef>
              <a:tabLst>
                <a:tab pos="571500" algn="l"/>
              </a:tabLst>
            </a:pPr>
            <a:r>
              <a:rPr lang="en-GB">
                <a:solidFill>
                  <a:srgbClr val="FFFFCC"/>
                </a:solidFill>
                <a:effectLst>
                  <a:outerShdw blurRad="38100" dist="38100" dir="2700000" algn="tl">
                    <a:srgbClr val="000000"/>
                  </a:outerShdw>
                </a:effectLst>
                <a:latin typeface="Arial" charset="0"/>
              </a:rPr>
              <a:t>The PL/SQL block must have at least one RETURN statement.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22338" y="198438"/>
            <a:ext cx="7299325" cy="881062"/>
          </a:xfrm>
          <a:noFill/>
          <a:ln/>
        </p:spPr>
        <p:txBody>
          <a:bodyPr/>
          <a:lstStyle/>
          <a:p>
            <a:r>
              <a:rPr lang="en-GB"/>
              <a:t>Creating a Function</a:t>
            </a:r>
          </a:p>
        </p:txBody>
      </p:sp>
      <p:grpSp>
        <p:nvGrpSpPr>
          <p:cNvPr id="13324" name="Group 12"/>
          <p:cNvGrpSpPr>
            <a:grpSpLocks/>
          </p:cNvGrpSpPr>
          <p:nvPr/>
        </p:nvGrpSpPr>
        <p:grpSpPr bwMode="auto">
          <a:xfrm>
            <a:off x="6350" y="796925"/>
            <a:ext cx="8818563" cy="1966913"/>
            <a:chOff x="4" y="502"/>
            <a:chExt cx="5555" cy="1239"/>
          </a:xfrm>
        </p:grpSpPr>
        <p:sp>
          <p:nvSpPr>
            <p:cNvPr id="13315" name="AutoShape 3"/>
            <p:cNvSpPr>
              <a:spLocks noChangeArrowheads="1"/>
            </p:cNvSpPr>
            <p:nvPr/>
          </p:nvSpPr>
          <p:spPr bwMode="blackWhite">
            <a:xfrm>
              <a:off x="2840" y="502"/>
              <a:ext cx="2719" cy="1239"/>
            </a:xfrm>
            <a:prstGeom prst="roundRect">
              <a:avLst>
                <a:gd name="adj" fmla="val 12495"/>
              </a:avLst>
            </a:prstGeom>
            <a:gradFill rotWithShape="0">
              <a:gsLst>
                <a:gs pos="0">
                  <a:srgbClr val="0066CC"/>
                </a:gs>
                <a:gs pos="100000">
                  <a:srgbClr val="0066CC">
                    <a:gamma/>
                    <a:shade val="89804"/>
                    <a:invGamma/>
                  </a:srgbClr>
                </a:gs>
              </a:gsLst>
              <a:lin ang="2700000" scaled="1"/>
            </a:gradFill>
            <a:ln w="12700">
              <a:solidFill>
                <a:srgbClr val="000000"/>
              </a:solidFill>
              <a:round/>
              <a:headEnd/>
              <a:tailEnd/>
            </a:ln>
            <a:effectLst/>
          </p:spPr>
          <p:txBody>
            <a:bodyPr wrap="none" anchor="ctr"/>
            <a:lstStyle/>
            <a:p>
              <a:endParaRPr lang="et-EE"/>
            </a:p>
          </p:txBody>
        </p:sp>
        <p:sp>
          <p:nvSpPr>
            <p:cNvPr id="13316" name="AutoShape 4"/>
            <p:cNvSpPr>
              <a:spLocks noChangeArrowheads="1"/>
            </p:cNvSpPr>
            <p:nvPr/>
          </p:nvSpPr>
          <p:spPr bwMode="blackWhite">
            <a:xfrm>
              <a:off x="4193" y="560"/>
              <a:ext cx="1223" cy="734"/>
            </a:xfrm>
            <a:prstGeom prst="roundRect">
              <a:avLst>
                <a:gd name="adj" fmla="val 12495"/>
              </a:avLst>
            </a:prstGeom>
            <a:gradFill rotWithShape="0">
              <a:gsLst>
                <a:gs pos="0">
                  <a:schemeClr val="tx2"/>
                </a:gs>
                <a:gs pos="100000">
                  <a:schemeClr val="tx2">
                    <a:gamma/>
                    <a:shade val="89804"/>
                    <a:invGamma/>
                  </a:schemeClr>
                </a:gs>
              </a:gsLst>
              <a:lin ang="2700000" scaled="1"/>
            </a:gradFill>
            <a:ln w="12700">
              <a:solidFill>
                <a:srgbClr val="000000"/>
              </a:solidFill>
              <a:round/>
              <a:headEnd/>
              <a:tailEnd/>
            </a:ln>
            <a:effectLst/>
          </p:spPr>
          <p:txBody>
            <a:bodyPr wrap="none" anchor="ctr"/>
            <a:lstStyle/>
            <a:p>
              <a:endParaRPr lang="et-EE"/>
            </a:p>
          </p:txBody>
        </p:sp>
        <p:sp>
          <p:nvSpPr>
            <p:cNvPr id="13317" name="Rectangle 5"/>
            <p:cNvSpPr>
              <a:spLocks noChangeArrowheads="1"/>
            </p:cNvSpPr>
            <p:nvPr/>
          </p:nvSpPr>
          <p:spPr bwMode="blackWhite">
            <a:xfrm>
              <a:off x="2857" y="643"/>
              <a:ext cx="1172" cy="412"/>
            </a:xfrm>
            <a:prstGeom prst="rect">
              <a:avLst/>
            </a:prstGeom>
            <a:noFill/>
            <a:ln w="9525">
              <a:noFill/>
              <a:miter lim="800000"/>
              <a:headEnd/>
              <a:tailEnd/>
            </a:ln>
            <a:effectLst/>
          </p:spPr>
          <p:txBody>
            <a:bodyPr wrap="none" lIns="92075" tIns="46038" rIns="92075" bIns="46038" anchor="ctr"/>
            <a:lstStyle/>
            <a:p>
              <a:pPr>
                <a:lnSpc>
                  <a:spcPct val="85000"/>
                </a:lnSpc>
                <a:spcBef>
                  <a:spcPct val="0"/>
                </a:spcBef>
              </a:pPr>
              <a:endParaRPr lang="en-GB" sz="2400">
                <a:solidFill>
                  <a:srgbClr val="FFFFCC"/>
                </a:solidFill>
                <a:effectLst>
                  <a:outerShdw blurRad="38100" dist="38100" dir="2700000" algn="tl">
                    <a:srgbClr val="000000"/>
                  </a:outerShdw>
                </a:effectLst>
                <a:latin typeface="Arial" charset="0"/>
              </a:endParaRPr>
            </a:p>
            <a:p>
              <a:pPr>
                <a:lnSpc>
                  <a:spcPct val="85000"/>
                </a:lnSpc>
                <a:spcBef>
                  <a:spcPct val="0"/>
                </a:spcBef>
              </a:pPr>
              <a:r>
                <a:rPr lang="en-GB" sz="2400">
                  <a:solidFill>
                    <a:srgbClr val="FFFFCC"/>
                  </a:solidFill>
                  <a:effectLst>
                    <a:outerShdw blurRad="38100" dist="38100" dir="2700000" algn="tl">
                      <a:srgbClr val="000000"/>
                    </a:outerShdw>
                  </a:effectLst>
                  <a:latin typeface="Arial" charset="0"/>
                </a:rPr>
                <a:t>SQL*Plus</a:t>
              </a:r>
            </a:p>
          </p:txBody>
        </p:sp>
        <p:sp>
          <p:nvSpPr>
            <p:cNvPr id="13318" name="AutoShape 6"/>
            <p:cNvSpPr>
              <a:spLocks noChangeArrowheads="1"/>
            </p:cNvSpPr>
            <p:nvPr/>
          </p:nvSpPr>
          <p:spPr bwMode="blackWhite">
            <a:xfrm>
              <a:off x="4339" y="807"/>
              <a:ext cx="970" cy="397"/>
            </a:xfrm>
            <a:prstGeom prst="roundRect">
              <a:avLst>
                <a:gd name="adj" fmla="val 12495"/>
              </a:avLst>
            </a:prstGeom>
            <a:gradFill rotWithShape="0">
              <a:gsLst>
                <a:gs pos="0">
                  <a:srgbClr val="008080"/>
                </a:gs>
                <a:gs pos="100000">
                  <a:srgbClr val="008080">
                    <a:gamma/>
                    <a:shade val="89804"/>
                    <a:invGamma/>
                  </a:srgbClr>
                </a:gs>
              </a:gsLst>
              <a:lin ang="2700000" scaled="1"/>
            </a:gradFill>
            <a:ln w="12700">
              <a:solidFill>
                <a:srgbClr val="000000"/>
              </a:solidFill>
              <a:round/>
              <a:headEnd/>
              <a:tailEnd/>
            </a:ln>
            <a:effectLst/>
          </p:spPr>
          <p:txBody>
            <a:bodyPr wrap="none" lIns="92075" tIns="46038" rIns="92075" bIns="46038" anchor="ctr"/>
            <a:lstStyle/>
            <a:p>
              <a:pPr>
                <a:lnSpc>
                  <a:spcPct val="100000"/>
                </a:lnSpc>
                <a:spcBef>
                  <a:spcPct val="0"/>
                </a:spcBef>
              </a:pPr>
              <a:r>
                <a:rPr lang="en-GB" sz="2400">
                  <a:solidFill>
                    <a:srgbClr val="FFFFCC"/>
                  </a:solidFill>
                  <a:effectLst>
                    <a:outerShdw blurRad="38100" dist="38100" dir="2700000" algn="tl">
                      <a:srgbClr val="000000"/>
                    </a:outerShdw>
                  </a:effectLst>
                  <a:latin typeface="Arial" charset="0"/>
                </a:rPr>
                <a:t>Code</a:t>
              </a:r>
            </a:p>
          </p:txBody>
        </p:sp>
        <p:sp>
          <p:nvSpPr>
            <p:cNvPr id="13319" name="AutoShape 7"/>
            <p:cNvSpPr>
              <a:spLocks noChangeArrowheads="1"/>
            </p:cNvSpPr>
            <p:nvPr/>
          </p:nvSpPr>
          <p:spPr bwMode="blackWhite">
            <a:xfrm>
              <a:off x="296" y="502"/>
              <a:ext cx="2468" cy="1239"/>
            </a:xfrm>
            <a:prstGeom prst="roundRect">
              <a:avLst>
                <a:gd name="adj" fmla="val 12495"/>
              </a:avLst>
            </a:prstGeom>
            <a:gradFill rotWithShape="0">
              <a:gsLst>
                <a:gs pos="0">
                  <a:srgbClr val="0066CC"/>
                </a:gs>
                <a:gs pos="100000">
                  <a:srgbClr val="0066CC">
                    <a:gamma/>
                    <a:shade val="89804"/>
                    <a:invGamma/>
                  </a:srgbClr>
                </a:gs>
              </a:gsLst>
              <a:lin ang="2700000" scaled="1"/>
            </a:gradFill>
            <a:ln w="12700">
              <a:solidFill>
                <a:srgbClr val="000000"/>
              </a:solidFill>
              <a:round/>
              <a:headEnd/>
              <a:tailEnd/>
            </a:ln>
            <a:effectLst/>
          </p:spPr>
          <p:txBody>
            <a:bodyPr wrap="none" anchor="ctr"/>
            <a:lstStyle/>
            <a:p>
              <a:endParaRPr lang="et-EE"/>
            </a:p>
          </p:txBody>
        </p:sp>
        <p:sp>
          <p:nvSpPr>
            <p:cNvPr id="13320" name="Rectangle 8"/>
            <p:cNvSpPr>
              <a:spLocks noChangeArrowheads="1"/>
            </p:cNvSpPr>
            <p:nvPr/>
          </p:nvSpPr>
          <p:spPr bwMode="blackWhite">
            <a:xfrm>
              <a:off x="325" y="544"/>
              <a:ext cx="1172" cy="908"/>
            </a:xfrm>
            <a:prstGeom prst="rect">
              <a:avLst/>
            </a:prstGeom>
            <a:noFill/>
            <a:ln w="9525">
              <a:noFill/>
              <a:miter lim="800000"/>
              <a:headEnd/>
              <a:tailEnd/>
            </a:ln>
            <a:effectLst/>
          </p:spPr>
          <p:txBody>
            <a:bodyPr wrap="none" lIns="92075" tIns="46038" rIns="92075" bIns="46038" anchor="ctr"/>
            <a:lstStyle/>
            <a:p>
              <a:pPr>
                <a:lnSpc>
                  <a:spcPct val="85000"/>
                </a:lnSpc>
                <a:spcBef>
                  <a:spcPct val="0"/>
                </a:spcBef>
              </a:pPr>
              <a:r>
                <a:rPr lang="en-GB" sz="2400">
                  <a:solidFill>
                    <a:srgbClr val="FFFFCC"/>
                  </a:solidFill>
                  <a:effectLst>
                    <a:outerShdw blurRad="38100" dist="38100" dir="2700000" algn="tl">
                      <a:srgbClr val="000000"/>
                    </a:outerShdw>
                  </a:effectLst>
                  <a:latin typeface="Arial" charset="0"/>
                </a:rPr>
                <a:t>Oracle</a:t>
              </a:r>
            </a:p>
            <a:p>
              <a:pPr>
                <a:lnSpc>
                  <a:spcPct val="85000"/>
                </a:lnSpc>
                <a:spcBef>
                  <a:spcPct val="0"/>
                </a:spcBef>
              </a:pPr>
              <a:r>
                <a:rPr lang="en-GB" sz="2400">
                  <a:solidFill>
                    <a:srgbClr val="FFFFCC"/>
                  </a:solidFill>
                  <a:effectLst>
                    <a:outerShdw blurRad="38100" dist="38100" dir="2700000" algn="tl">
                      <a:srgbClr val="000000"/>
                    </a:outerShdw>
                  </a:effectLst>
                  <a:latin typeface="Arial" charset="0"/>
                </a:rPr>
                <a:t>Procedure </a:t>
              </a:r>
            </a:p>
            <a:p>
              <a:pPr>
                <a:lnSpc>
                  <a:spcPct val="85000"/>
                </a:lnSpc>
                <a:spcBef>
                  <a:spcPct val="0"/>
                </a:spcBef>
              </a:pPr>
              <a:r>
                <a:rPr lang="en-GB" sz="2400">
                  <a:solidFill>
                    <a:srgbClr val="FFFFCC"/>
                  </a:solidFill>
                  <a:effectLst>
                    <a:outerShdw blurRad="38100" dist="38100" dir="2700000" algn="tl">
                      <a:srgbClr val="000000"/>
                    </a:outerShdw>
                  </a:effectLst>
                  <a:latin typeface="Arial" charset="0"/>
                </a:rPr>
                <a:t>Builder</a:t>
              </a:r>
            </a:p>
          </p:txBody>
        </p:sp>
        <p:sp>
          <p:nvSpPr>
            <p:cNvPr id="13321" name="AutoShape 9"/>
            <p:cNvSpPr>
              <a:spLocks noChangeArrowheads="1"/>
            </p:cNvSpPr>
            <p:nvPr/>
          </p:nvSpPr>
          <p:spPr bwMode="blackWhite">
            <a:xfrm>
              <a:off x="1664" y="582"/>
              <a:ext cx="970" cy="484"/>
            </a:xfrm>
            <a:prstGeom prst="roundRect">
              <a:avLst>
                <a:gd name="adj" fmla="val 12495"/>
              </a:avLst>
            </a:prstGeom>
            <a:gradFill rotWithShape="0">
              <a:gsLst>
                <a:gs pos="0">
                  <a:srgbClr val="008080"/>
                </a:gs>
                <a:gs pos="100000">
                  <a:srgbClr val="008080">
                    <a:gamma/>
                    <a:shade val="89804"/>
                    <a:invGamma/>
                  </a:srgbClr>
                </a:gs>
              </a:gsLst>
              <a:lin ang="2700000" scaled="1"/>
            </a:gradFill>
            <a:ln w="12700">
              <a:solidFill>
                <a:srgbClr val="000000"/>
              </a:solidFill>
              <a:round/>
              <a:headEnd/>
              <a:tailEnd/>
            </a:ln>
            <a:effectLst/>
          </p:spPr>
          <p:txBody>
            <a:bodyPr wrap="none" lIns="92075" tIns="46038" rIns="92075" bIns="46038" anchor="ctr"/>
            <a:lstStyle/>
            <a:p>
              <a:pPr>
                <a:lnSpc>
                  <a:spcPct val="100000"/>
                </a:lnSpc>
                <a:spcBef>
                  <a:spcPct val="0"/>
                </a:spcBef>
              </a:pPr>
              <a:r>
                <a:rPr lang="en-GB" sz="2400">
                  <a:solidFill>
                    <a:srgbClr val="FFFFCC"/>
                  </a:solidFill>
                  <a:effectLst>
                    <a:outerShdw blurRad="38100" dist="38100" dir="2700000" algn="tl">
                      <a:srgbClr val="000000"/>
                    </a:outerShdw>
                  </a:effectLst>
                  <a:latin typeface="Arial" charset="0"/>
                </a:rPr>
                <a:t>Code</a:t>
              </a:r>
            </a:p>
          </p:txBody>
        </p:sp>
        <p:sp>
          <p:nvSpPr>
            <p:cNvPr id="13322" name="Rectangle 10"/>
            <p:cNvSpPr>
              <a:spLocks noChangeArrowheads="1"/>
            </p:cNvSpPr>
            <p:nvPr/>
          </p:nvSpPr>
          <p:spPr bwMode="auto">
            <a:xfrm>
              <a:off x="4442" y="572"/>
              <a:ext cx="578" cy="250"/>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en-GB" sz="2000">
                  <a:solidFill>
                    <a:srgbClr val="FFFFCC"/>
                  </a:solidFill>
                  <a:effectLst>
                    <a:outerShdw blurRad="38100" dist="38100" dir="2700000" algn="tl">
                      <a:srgbClr val="000000"/>
                    </a:outerShdw>
                  </a:effectLst>
                  <a:latin typeface="Arial" charset="0"/>
                </a:rPr>
                <a:t>Editor</a:t>
              </a:r>
            </a:p>
          </p:txBody>
        </p:sp>
        <p:sp>
          <p:nvSpPr>
            <p:cNvPr id="13323" name="Oval 11"/>
            <p:cNvSpPr>
              <a:spLocks noChangeArrowheads="1"/>
            </p:cNvSpPr>
            <p:nvPr/>
          </p:nvSpPr>
          <p:spPr bwMode="blackWhite">
            <a:xfrm>
              <a:off x="4" y="1009"/>
              <a:ext cx="241" cy="241"/>
            </a:xfrm>
            <a:prstGeom prst="ellipse">
              <a:avLst/>
            </a:prstGeom>
            <a:solidFill>
              <a:schemeClr val="tx1"/>
            </a:solidFill>
            <a:ln w="12700">
              <a:solidFill>
                <a:schemeClr val="bg2"/>
              </a:solidFill>
              <a:round/>
              <a:headEnd/>
              <a:tailEnd/>
            </a:ln>
            <a:effectLst/>
          </p:spPr>
          <p:txBody>
            <a:bodyPr wrap="none" lIns="92075" tIns="46038" rIns="92075" bIns="46038" anchor="ctr"/>
            <a:lstStyle/>
            <a:p>
              <a:pPr>
                <a:lnSpc>
                  <a:spcPct val="100000"/>
                </a:lnSpc>
                <a:spcBef>
                  <a:spcPct val="0"/>
                </a:spcBef>
              </a:pPr>
              <a:r>
                <a:rPr lang="en-GB" sz="2400">
                  <a:latin typeface="Arial" charset="0"/>
                </a:rPr>
                <a:t>1</a:t>
              </a:r>
            </a:p>
          </p:txBody>
        </p:sp>
      </p:grpSp>
      <p:grpSp>
        <p:nvGrpSpPr>
          <p:cNvPr id="13328" name="Group 16"/>
          <p:cNvGrpSpPr>
            <a:grpSpLocks/>
          </p:cNvGrpSpPr>
          <p:nvPr/>
        </p:nvGrpSpPr>
        <p:grpSpPr bwMode="auto">
          <a:xfrm>
            <a:off x="2625725" y="2111375"/>
            <a:ext cx="5545138" cy="519113"/>
            <a:chOff x="1654" y="1330"/>
            <a:chExt cx="3493" cy="327"/>
          </a:xfrm>
        </p:grpSpPr>
        <p:sp>
          <p:nvSpPr>
            <p:cNvPr id="13325" name="AutoShape 13"/>
            <p:cNvSpPr>
              <a:spLocks noChangeArrowheads="1"/>
            </p:cNvSpPr>
            <p:nvPr/>
          </p:nvSpPr>
          <p:spPr bwMode="blackWhite">
            <a:xfrm>
              <a:off x="3051" y="1346"/>
              <a:ext cx="2096" cy="311"/>
            </a:xfrm>
            <a:prstGeom prst="roundRect">
              <a:avLst>
                <a:gd name="adj" fmla="val 12495"/>
              </a:avLst>
            </a:prstGeom>
            <a:solidFill>
              <a:schemeClr val="tx1"/>
            </a:solidFill>
            <a:ln w="12700">
              <a:solidFill>
                <a:srgbClr val="000000"/>
              </a:solidFill>
              <a:round/>
              <a:headEnd/>
              <a:tailEnd/>
            </a:ln>
            <a:effectLst/>
          </p:spPr>
          <p:txBody>
            <a:bodyPr wrap="none" lIns="92075" tIns="46038" rIns="92075" bIns="46038" anchor="ctr"/>
            <a:lstStyle/>
            <a:p>
              <a:r>
                <a:rPr lang="en-GB" sz="2000">
                  <a:latin typeface="Courier New" pitchFamily="49" charset="0"/>
                </a:rPr>
                <a:t>SQL&gt; START </a:t>
              </a:r>
              <a:r>
                <a:rPr lang="en-GB" sz="2000" i="1">
                  <a:latin typeface="Courier New" pitchFamily="49" charset="0"/>
                </a:rPr>
                <a:t>file.sql</a:t>
              </a:r>
            </a:p>
          </p:txBody>
        </p:sp>
        <p:sp>
          <p:nvSpPr>
            <p:cNvPr id="13326" name="AutoShape 14"/>
            <p:cNvSpPr>
              <a:spLocks noChangeArrowheads="1"/>
            </p:cNvSpPr>
            <p:nvPr/>
          </p:nvSpPr>
          <p:spPr bwMode="blackWhite">
            <a:xfrm>
              <a:off x="1654" y="1330"/>
              <a:ext cx="970" cy="327"/>
            </a:xfrm>
            <a:prstGeom prst="roundRect">
              <a:avLst>
                <a:gd name="adj" fmla="val 12495"/>
              </a:avLst>
            </a:prstGeom>
            <a:solidFill>
              <a:schemeClr val="accent1"/>
            </a:solidFill>
            <a:ln w="12700">
              <a:solidFill>
                <a:srgbClr val="000000"/>
              </a:solidFill>
              <a:round/>
              <a:headEnd/>
              <a:tailEnd/>
            </a:ln>
            <a:effectLst/>
          </p:spPr>
          <p:txBody>
            <a:bodyPr wrap="none" lIns="92075" tIns="46038" rIns="92075" bIns="46038" anchor="ctr"/>
            <a:lstStyle/>
            <a:p>
              <a:pPr>
                <a:lnSpc>
                  <a:spcPct val="100000"/>
                </a:lnSpc>
                <a:spcBef>
                  <a:spcPct val="0"/>
                </a:spcBef>
              </a:pPr>
              <a:r>
                <a:rPr lang="en-GB" sz="2400">
                  <a:solidFill>
                    <a:srgbClr val="000000"/>
                  </a:solidFill>
                  <a:latin typeface="Arial" charset="0"/>
                </a:rPr>
                <a:t>Save</a:t>
              </a:r>
            </a:p>
          </p:txBody>
        </p:sp>
        <p:sp>
          <p:nvSpPr>
            <p:cNvPr id="13327" name="Oval 15"/>
            <p:cNvSpPr>
              <a:spLocks noChangeArrowheads="1"/>
            </p:cNvSpPr>
            <p:nvPr/>
          </p:nvSpPr>
          <p:spPr bwMode="blackWhite">
            <a:xfrm>
              <a:off x="2691" y="1394"/>
              <a:ext cx="241" cy="241"/>
            </a:xfrm>
            <a:prstGeom prst="ellipse">
              <a:avLst/>
            </a:prstGeom>
            <a:solidFill>
              <a:schemeClr val="tx1"/>
            </a:solidFill>
            <a:ln w="12700">
              <a:solidFill>
                <a:schemeClr val="bg2"/>
              </a:solidFill>
              <a:round/>
              <a:headEnd/>
              <a:tailEnd/>
            </a:ln>
            <a:effectLst/>
          </p:spPr>
          <p:txBody>
            <a:bodyPr wrap="none" lIns="92075" tIns="46038" rIns="92075" bIns="46038" anchor="ctr"/>
            <a:lstStyle/>
            <a:p>
              <a:pPr>
                <a:lnSpc>
                  <a:spcPct val="100000"/>
                </a:lnSpc>
                <a:spcBef>
                  <a:spcPct val="0"/>
                </a:spcBef>
              </a:pPr>
              <a:r>
                <a:rPr lang="en-GB" sz="2400">
                  <a:latin typeface="Arial" charset="0"/>
                </a:rPr>
                <a:t>2</a:t>
              </a:r>
            </a:p>
          </p:txBody>
        </p:sp>
      </p:grpSp>
      <p:grpSp>
        <p:nvGrpSpPr>
          <p:cNvPr id="13338" name="Group 26"/>
          <p:cNvGrpSpPr>
            <a:grpSpLocks/>
          </p:cNvGrpSpPr>
          <p:nvPr/>
        </p:nvGrpSpPr>
        <p:grpSpPr bwMode="auto">
          <a:xfrm>
            <a:off x="2100263" y="2794000"/>
            <a:ext cx="4864100" cy="3360738"/>
            <a:chOff x="1323" y="1760"/>
            <a:chExt cx="3064" cy="2117"/>
          </a:xfrm>
        </p:grpSpPr>
        <p:sp>
          <p:nvSpPr>
            <p:cNvPr id="13329" name="AutoShape 17"/>
            <p:cNvSpPr>
              <a:spLocks noChangeArrowheads="1"/>
            </p:cNvSpPr>
            <p:nvPr/>
          </p:nvSpPr>
          <p:spPr bwMode="blackWhite">
            <a:xfrm>
              <a:off x="1324" y="2198"/>
              <a:ext cx="3063" cy="1345"/>
            </a:xfrm>
            <a:prstGeom prst="roundRect">
              <a:avLst>
                <a:gd name="adj" fmla="val 12495"/>
              </a:avLst>
            </a:prstGeom>
            <a:gradFill rotWithShape="0">
              <a:gsLst>
                <a:gs pos="0">
                  <a:srgbClr val="0066CC"/>
                </a:gs>
                <a:gs pos="100000">
                  <a:srgbClr val="0066CC">
                    <a:gamma/>
                    <a:shade val="89804"/>
                    <a:invGamma/>
                  </a:srgbClr>
                </a:gs>
              </a:gsLst>
              <a:lin ang="2700000" scaled="1"/>
            </a:gradFill>
            <a:ln w="12700">
              <a:solidFill>
                <a:srgbClr val="000000"/>
              </a:solidFill>
              <a:round/>
              <a:headEnd/>
              <a:tailEnd/>
            </a:ln>
            <a:effectLst/>
          </p:spPr>
          <p:txBody>
            <a:bodyPr wrap="none" anchor="ctr"/>
            <a:lstStyle/>
            <a:p>
              <a:endParaRPr lang="et-EE"/>
            </a:p>
          </p:txBody>
        </p:sp>
        <p:sp>
          <p:nvSpPr>
            <p:cNvPr id="13330" name="AutoShape 18"/>
            <p:cNvSpPr>
              <a:spLocks noChangeArrowheads="1"/>
            </p:cNvSpPr>
            <p:nvPr/>
          </p:nvSpPr>
          <p:spPr bwMode="blackWhite">
            <a:xfrm>
              <a:off x="2097" y="2345"/>
              <a:ext cx="1516" cy="304"/>
            </a:xfrm>
            <a:prstGeom prst="roundRect">
              <a:avLst>
                <a:gd name="adj" fmla="val 12495"/>
              </a:avLst>
            </a:prstGeom>
            <a:gradFill rotWithShape="0">
              <a:gsLst>
                <a:gs pos="0">
                  <a:srgbClr val="008080"/>
                </a:gs>
                <a:gs pos="100000">
                  <a:srgbClr val="008080">
                    <a:gamma/>
                    <a:shade val="89804"/>
                    <a:invGamma/>
                  </a:srgbClr>
                </a:gs>
              </a:gsLst>
              <a:lin ang="2700000" scaled="1"/>
            </a:gradFill>
            <a:ln w="12700">
              <a:solidFill>
                <a:srgbClr val="000000"/>
              </a:solidFill>
              <a:round/>
              <a:headEnd/>
              <a:tailEnd/>
            </a:ln>
            <a:effectLst/>
          </p:spPr>
          <p:txBody>
            <a:bodyPr wrap="none" lIns="92075" tIns="46038" rIns="92075" bIns="46038" anchor="ctr"/>
            <a:lstStyle/>
            <a:p>
              <a:pPr>
                <a:lnSpc>
                  <a:spcPct val="100000"/>
                </a:lnSpc>
                <a:spcBef>
                  <a:spcPct val="0"/>
                </a:spcBef>
              </a:pPr>
              <a:r>
                <a:rPr lang="en-GB" sz="2400">
                  <a:solidFill>
                    <a:srgbClr val="FFFFCC"/>
                  </a:solidFill>
                  <a:effectLst>
                    <a:outerShdw blurRad="38100" dist="38100" dir="2700000" algn="tl">
                      <a:srgbClr val="000000"/>
                    </a:outerShdw>
                  </a:effectLst>
                  <a:latin typeface="Arial" charset="0"/>
                </a:rPr>
                <a:t>Source code</a:t>
              </a:r>
            </a:p>
          </p:txBody>
        </p:sp>
        <p:sp>
          <p:nvSpPr>
            <p:cNvPr id="13331" name="AutoShape 19"/>
            <p:cNvSpPr>
              <a:spLocks noChangeArrowheads="1"/>
            </p:cNvSpPr>
            <p:nvPr/>
          </p:nvSpPr>
          <p:spPr bwMode="auto">
            <a:xfrm>
              <a:off x="1553" y="1760"/>
              <a:ext cx="1152" cy="373"/>
            </a:xfrm>
            <a:prstGeom prst="downArrow">
              <a:avLst>
                <a:gd name="adj1" fmla="val 75009"/>
                <a:gd name="adj2" fmla="val 50005"/>
              </a:avLst>
            </a:prstGeom>
            <a:solidFill>
              <a:srgbClr val="FFCC66"/>
            </a:solidFill>
            <a:ln w="9525">
              <a:noFill/>
              <a:miter lim="800000"/>
              <a:headEnd/>
              <a:tailEnd/>
            </a:ln>
            <a:effectLst/>
          </p:spPr>
          <p:txBody>
            <a:bodyPr wrap="none" anchor="ctr"/>
            <a:lstStyle/>
            <a:p>
              <a:endParaRPr lang="et-EE"/>
            </a:p>
          </p:txBody>
        </p:sp>
        <p:sp>
          <p:nvSpPr>
            <p:cNvPr id="13332" name="AutoShape 20"/>
            <p:cNvSpPr>
              <a:spLocks noChangeArrowheads="1"/>
            </p:cNvSpPr>
            <p:nvPr/>
          </p:nvSpPr>
          <p:spPr bwMode="auto">
            <a:xfrm>
              <a:off x="2933" y="1760"/>
              <a:ext cx="1152" cy="373"/>
            </a:xfrm>
            <a:prstGeom prst="downArrow">
              <a:avLst>
                <a:gd name="adj1" fmla="val 75009"/>
                <a:gd name="adj2" fmla="val 50005"/>
              </a:avLst>
            </a:prstGeom>
            <a:solidFill>
              <a:srgbClr val="FFCC66"/>
            </a:solidFill>
            <a:ln w="9525">
              <a:noFill/>
              <a:miter lim="800000"/>
              <a:headEnd/>
              <a:tailEnd/>
            </a:ln>
            <a:effectLst/>
          </p:spPr>
          <p:txBody>
            <a:bodyPr wrap="none" anchor="ctr"/>
            <a:lstStyle/>
            <a:p>
              <a:endParaRPr lang="et-EE"/>
            </a:p>
          </p:txBody>
        </p:sp>
        <p:sp>
          <p:nvSpPr>
            <p:cNvPr id="13333" name="AutoShape 21"/>
            <p:cNvSpPr>
              <a:spLocks noChangeArrowheads="1"/>
            </p:cNvSpPr>
            <p:nvPr/>
          </p:nvSpPr>
          <p:spPr bwMode="auto">
            <a:xfrm>
              <a:off x="2476" y="2688"/>
              <a:ext cx="759" cy="337"/>
            </a:xfrm>
            <a:prstGeom prst="downArrow">
              <a:avLst>
                <a:gd name="adj1" fmla="val 75009"/>
                <a:gd name="adj2" fmla="val 50005"/>
              </a:avLst>
            </a:prstGeom>
            <a:solidFill>
              <a:srgbClr val="FFCC66"/>
            </a:solidFill>
            <a:ln w="9525">
              <a:noFill/>
              <a:miter lim="800000"/>
              <a:headEnd/>
              <a:tailEnd/>
            </a:ln>
            <a:effectLst/>
          </p:spPr>
          <p:txBody>
            <a:bodyPr wrap="none" anchor="ctr"/>
            <a:lstStyle/>
            <a:p>
              <a:endParaRPr lang="et-EE"/>
            </a:p>
          </p:txBody>
        </p:sp>
        <p:sp>
          <p:nvSpPr>
            <p:cNvPr id="13334" name="AutoShape 22"/>
            <p:cNvSpPr>
              <a:spLocks noChangeArrowheads="1"/>
            </p:cNvSpPr>
            <p:nvPr/>
          </p:nvSpPr>
          <p:spPr bwMode="auto">
            <a:xfrm>
              <a:off x="2279" y="3536"/>
              <a:ext cx="1152" cy="341"/>
            </a:xfrm>
            <a:prstGeom prst="downArrow">
              <a:avLst>
                <a:gd name="adj1" fmla="val 75009"/>
                <a:gd name="adj2" fmla="val 50005"/>
              </a:avLst>
            </a:prstGeom>
            <a:solidFill>
              <a:srgbClr val="FFCC66"/>
            </a:solidFill>
            <a:ln w="9525">
              <a:noFill/>
              <a:miter lim="800000"/>
              <a:headEnd/>
              <a:tailEnd/>
            </a:ln>
            <a:effectLst/>
          </p:spPr>
          <p:txBody>
            <a:bodyPr wrap="none" lIns="92075" tIns="46038" rIns="92075" bIns="46038" anchor="ctr"/>
            <a:lstStyle/>
            <a:p>
              <a:r>
                <a:rPr lang="en-GB" sz="2400">
                  <a:solidFill>
                    <a:srgbClr val="000000"/>
                  </a:solidFill>
                  <a:latin typeface="Arial" charset="0"/>
                </a:rPr>
                <a:t>Execute</a:t>
              </a:r>
            </a:p>
          </p:txBody>
        </p:sp>
        <p:sp>
          <p:nvSpPr>
            <p:cNvPr id="13335" name="AutoShape 23"/>
            <p:cNvSpPr>
              <a:spLocks noChangeArrowheads="1"/>
            </p:cNvSpPr>
            <p:nvPr/>
          </p:nvSpPr>
          <p:spPr bwMode="blackWhite">
            <a:xfrm>
              <a:off x="2253" y="3076"/>
              <a:ext cx="1205" cy="400"/>
            </a:xfrm>
            <a:prstGeom prst="roundRect">
              <a:avLst>
                <a:gd name="adj" fmla="val 12495"/>
              </a:avLst>
            </a:prstGeom>
            <a:gradFill rotWithShape="0">
              <a:gsLst>
                <a:gs pos="0">
                  <a:srgbClr val="008080"/>
                </a:gs>
                <a:gs pos="100000">
                  <a:srgbClr val="008080">
                    <a:gamma/>
                    <a:shade val="89804"/>
                    <a:invGamma/>
                  </a:srgbClr>
                </a:gs>
              </a:gsLst>
              <a:lin ang="2700000" scaled="1"/>
            </a:gradFill>
            <a:ln w="12700">
              <a:solidFill>
                <a:srgbClr val="000000"/>
              </a:solidFill>
              <a:round/>
              <a:headEnd/>
              <a:tailEnd/>
            </a:ln>
            <a:effectLst/>
          </p:spPr>
          <p:txBody>
            <a:bodyPr wrap="none" lIns="92075" tIns="46038" rIns="92075" bIns="46038" anchor="ctr"/>
            <a:lstStyle/>
            <a:p>
              <a:pPr>
                <a:lnSpc>
                  <a:spcPct val="100000"/>
                </a:lnSpc>
                <a:spcBef>
                  <a:spcPct val="0"/>
                </a:spcBef>
              </a:pPr>
              <a:r>
                <a:rPr lang="en-GB" sz="2400">
                  <a:solidFill>
                    <a:srgbClr val="FFFFCC"/>
                  </a:solidFill>
                  <a:effectLst>
                    <a:outerShdw blurRad="38100" dist="38100" dir="2700000" algn="tl">
                      <a:srgbClr val="000000"/>
                    </a:outerShdw>
                  </a:effectLst>
                  <a:latin typeface="Arial" charset="0"/>
                </a:rPr>
                <a:t>p-code</a:t>
              </a:r>
            </a:p>
          </p:txBody>
        </p:sp>
        <p:sp>
          <p:nvSpPr>
            <p:cNvPr id="13336" name="Rectangle 24"/>
            <p:cNvSpPr>
              <a:spLocks noChangeArrowheads="1"/>
            </p:cNvSpPr>
            <p:nvPr/>
          </p:nvSpPr>
          <p:spPr bwMode="auto">
            <a:xfrm>
              <a:off x="2479" y="2698"/>
              <a:ext cx="752" cy="231"/>
            </a:xfrm>
            <a:prstGeom prst="rect">
              <a:avLst/>
            </a:prstGeom>
            <a:noFill/>
            <a:ln w="9525">
              <a:noFill/>
              <a:miter lim="800000"/>
              <a:headEnd/>
              <a:tailEnd/>
            </a:ln>
            <a:effectLst/>
          </p:spPr>
          <p:txBody>
            <a:bodyPr lIns="92075" tIns="46038" rIns="92075" bIns="46038">
              <a:spAutoFit/>
            </a:bodyPr>
            <a:lstStyle/>
            <a:p>
              <a:pPr>
                <a:lnSpc>
                  <a:spcPct val="100000"/>
                </a:lnSpc>
                <a:spcBef>
                  <a:spcPct val="0"/>
                </a:spcBef>
              </a:pPr>
              <a:r>
                <a:rPr lang="en-GB" sz="1800">
                  <a:solidFill>
                    <a:srgbClr val="000000"/>
                  </a:solidFill>
                  <a:latin typeface="Arial" charset="0"/>
                </a:rPr>
                <a:t>Compile</a:t>
              </a:r>
            </a:p>
          </p:txBody>
        </p:sp>
        <p:sp>
          <p:nvSpPr>
            <p:cNvPr id="13337" name="Rectangle 25"/>
            <p:cNvSpPr>
              <a:spLocks noChangeArrowheads="1"/>
            </p:cNvSpPr>
            <p:nvPr/>
          </p:nvSpPr>
          <p:spPr bwMode="auto">
            <a:xfrm>
              <a:off x="1323" y="2352"/>
              <a:ext cx="714" cy="288"/>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en-GB" sz="2400">
                  <a:solidFill>
                    <a:srgbClr val="FFFFCC"/>
                  </a:solidFill>
                  <a:effectLst>
                    <a:outerShdw blurRad="38100" dist="38100" dir="2700000" algn="tl">
                      <a:srgbClr val="000000"/>
                    </a:outerShdw>
                  </a:effectLst>
                  <a:latin typeface="Arial" charset="0"/>
                </a:rPr>
                <a:t>Oracle</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3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3338"/>
                                        </p:tgtEl>
                                        <p:attrNameLst>
                                          <p:attrName>style.visibility</p:attrName>
                                        </p:attrNameLst>
                                      </p:cBhvr>
                                      <p:to>
                                        <p:strVal val="visible"/>
                                      </p:to>
                                    </p:set>
                                    <p:animEffect transition="in" filter="wipe(up)">
                                      <p:cBhvr>
                                        <p:cTn id="11" dur="500"/>
                                        <p:tgtEl>
                                          <p:spTgt spid="13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22338" y="168275"/>
            <a:ext cx="7299325" cy="881063"/>
          </a:xfrm>
          <a:noFill/>
          <a:ln/>
        </p:spPr>
        <p:txBody>
          <a:bodyPr/>
          <a:lstStyle/>
          <a:p>
            <a:r>
              <a:rPr lang="en-GB"/>
              <a:t>Creating a Stored Function Using SQL*Plus</a:t>
            </a:r>
          </a:p>
        </p:txBody>
      </p:sp>
      <p:sp>
        <p:nvSpPr>
          <p:cNvPr id="15363" name="Rectangle 3"/>
          <p:cNvSpPr>
            <a:spLocks noGrp="1" noChangeArrowheads="1"/>
          </p:cNvSpPr>
          <p:nvPr>
            <p:ph type="body" idx="1"/>
          </p:nvPr>
        </p:nvSpPr>
        <p:spPr>
          <a:xfrm>
            <a:off x="860425" y="1363663"/>
            <a:ext cx="7385050" cy="3086100"/>
          </a:xfrm>
          <a:noFill/>
          <a:ln/>
        </p:spPr>
        <p:txBody>
          <a:bodyPr/>
          <a:lstStyle/>
          <a:p>
            <a:r>
              <a:rPr lang="en-GB"/>
              <a:t>1.	Enter the text of the CREATE </a:t>
            </a:r>
            <a:br>
              <a:rPr lang="en-GB"/>
            </a:br>
            <a:r>
              <a:rPr lang="en-GB"/>
              <a:t>	FUNCTION statement in a system </a:t>
            </a:r>
            <a:br>
              <a:rPr lang="en-GB"/>
            </a:br>
            <a:r>
              <a:rPr lang="en-GB"/>
              <a:t>	editor or word processor and save it </a:t>
            </a:r>
            <a:br>
              <a:rPr lang="en-GB"/>
            </a:br>
            <a:r>
              <a:rPr lang="en-GB"/>
              <a:t>	as a script file (</a:t>
            </a:r>
            <a:r>
              <a:rPr lang="en-GB" i="1"/>
              <a:t>.sql</a:t>
            </a:r>
            <a:r>
              <a:rPr lang="en-GB"/>
              <a:t> extension).</a:t>
            </a:r>
          </a:p>
          <a:p>
            <a:r>
              <a:rPr lang="en-GB"/>
              <a:t>2.	From SQL*Plus, run the script file to 		compile the source code into p-code 		and store both in the database.</a:t>
            </a:r>
          </a:p>
        </p:txBody>
      </p:sp>
      <p:sp>
        <p:nvSpPr>
          <p:cNvPr id="15364" name="Rectangle 4"/>
          <p:cNvSpPr>
            <a:spLocks noChangeArrowheads="1"/>
          </p:cNvSpPr>
          <p:nvPr/>
        </p:nvSpPr>
        <p:spPr bwMode="auto">
          <a:xfrm>
            <a:off x="860425" y="4576763"/>
            <a:ext cx="7385050" cy="1311275"/>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l" defTabSz="346075">
              <a:lnSpc>
                <a:spcPct val="95000"/>
              </a:lnSpc>
              <a:spcBef>
                <a:spcPct val="35000"/>
              </a:spcBef>
              <a:tabLst>
                <a:tab pos="571500" algn="l"/>
              </a:tabLst>
            </a:pPr>
            <a:r>
              <a:rPr lang="en-GB">
                <a:solidFill>
                  <a:srgbClr val="FFFFCC"/>
                </a:solidFill>
                <a:effectLst>
                  <a:outerShdw blurRad="38100" dist="38100" dir="2700000" algn="tl">
                    <a:srgbClr val="000000"/>
                  </a:outerShdw>
                </a:effectLst>
                <a:latin typeface="Arial" charset="0"/>
              </a:rPr>
              <a:t>3.	Invoke the function from an Oracle </a:t>
            </a:r>
            <a:br>
              <a:rPr lang="en-GB">
                <a:solidFill>
                  <a:srgbClr val="FFFFCC"/>
                </a:solidFill>
                <a:effectLst>
                  <a:outerShdw blurRad="38100" dist="38100" dir="2700000" algn="tl">
                    <a:srgbClr val="000000"/>
                  </a:outerShdw>
                </a:effectLst>
                <a:latin typeface="Arial" charset="0"/>
              </a:rPr>
            </a:br>
            <a:r>
              <a:rPr lang="en-GB">
                <a:solidFill>
                  <a:srgbClr val="FFFFCC"/>
                </a:solidFill>
                <a:effectLst>
                  <a:outerShdw blurRad="38100" dist="38100" dir="2700000" algn="tl">
                    <a:srgbClr val="000000"/>
                  </a:outerShdw>
                </a:effectLst>
                <a:latin typeface="Arial" charset="0"/>
              </a:rPr>
              <a:t>	Server environment to determine    			whether it executes without error.</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a:lstStyle/>
          <a:p>
            <a:r>
              <a:rPr lang="en-GB"/>
              <a:t>Creating a Stored Function Using SQL*Plus: Example</a:t>
            </a:r>
          </a:p>
        </p:txBody>
      </p:sp>
      <p:sp>
        <p:nvSpPr>
          <p:cNvPr id="17411" name="Rectangle 3"/>
          <p:cNvSpPr>
            <a:spLocks noChangeArrowheads="1"/>
          </p:cNvSpPr>
          <p:nvPr/>
        </p:nvSpPr>
        <p:spPr bwMode="blackWhite">
          <a:xfrm>
            <a:off x="957263" y="1841500"/>
            <a:ext cx="7146925" cy="3943350"/>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SQL&gt; CREATE OR REPLACE FUNCTION get_sal</a:t>
            </a:r>
          </a:p>
          <a:p>
            <a:pPr algn="l">
              <a:lnSpc>
                <a:spcPct val="100000"/>
              </a:lnSpc>
              <a:spcBef>
                <a:spcPct val="0"/>
              </a:spcBef>
              <a:tabLst>
                <a:tab pos="1200150" algn="l"/>
              </a:tabLst>
            </a:pPr>
            <a:r>
              <a:rPr lang="en-GB" sz="1800">
                <a:solidFill>
                  <a:srgbClr val="000000"/>
                </a:solidFill>
                <a:latin typeface="Courier New" pitchFamily="49" charset="0"/>
              </a:rPr>
              <a:t>  2    (v_id  IN	emp.empno%TYPE)</a:t>
            </a:r>
          </a:p>
          <a:p>
            <a:pPr algn="l">
              <a:lnSpc>
                <a:spcPct val="100000"/>
              </a:lnSpc>
              <a:spcBef>
                <a:spcPct val="0"/>
              </a:spcBef>
              <a:tabLst>
                <a:tab pos="1200150" algn="l"/>
              </a:tabLst>
            </a:pPr>
            <a:r>
              <a:rPr lang="en-GB" sz="1800">
                <a:solidFill>
                  <a:srgbClr val="000000"/>
                </a:solidFill>
                <a:latin typeface="Courier New" pitchFamily="49" charset="0"/>
              </a:rPr>
              <a:t>  3    RETURN NUMBER</a:t>
            </a:r>
          </a:p>
          <a:p>
            <a:pPr algn="l">
              <a:lnSpc>
                <a:spcPct val="100000"/>
              </a:lnSpc>
              <a:spcBef>
                <a:spcPct val="0"/>
              </a:spcBef>
              <a:tabLst>
                <a:tab pos="1200150" algn="l"/>
              </a:tabLst>
            </a:pPr>
            <a:r>
              <a:rPr lang="en-GB" sz="1800">
                <a:solidFill>
                  <a:srgbClr val="000000"/>
                </a:solidFill>
                <a:latin typeface="Courier New" pitchFamily="49" charset="0"/>
              </a:rPr>
              <a:t>  4  IS</a:t>
            </a:r>
          </a:p>
          <a:p>
            <a:pPr algn="l">
              <a:lnSpc>
                <a:spcPct val="100000"/>
              </a:lnSpc>
              <a:spcBef>
                <a:spcPct val="0"/>
              </a:spcBef>
              <a:tabLst>
                <a:tab pos="1200150" algn="l"/>
              </a:tabLst>
            </a:pPr>
            <a:r>
              <a:rPr lang="en-GB" sz="1800">
                <a:solidFill>
                  <a:srgbClr val="000000"/>
                </a:solidFill>
                <a:latin typeface="Courier New" pitchFamily="49" charset="0"/>
              </a:rPr>
              <a:t>  5    v_salary	emp.sal%TYPE :=0;</a:t>
            </a:r>
          </a:p>
          <a:p>
            <a:pPr algn="l">
              <a:lnSpc>
                <a:spcPct val="100000"/>
              </a:lnSpc>
              <a:spcBef>
                <a:spcPct val="0"/>
              </a:spcBef>
              <a:tabLst>
                <a:tab pos="1200150" algn="l"/>
              </a:tabLst>
            </a:pPr>
            <a:r>
              <a:rPr lang="en-GB" sz="1800">
                <a:solidFill>
                  <a:srgbClr val="000000"/>
                </a:solidFill>
                <a:latin typeface="Courier New" pitchFamily="49" charset="0"/>
              </a:rPr>
              <a:t>  6  BEGIN</a:t>
            </a:r>
          </a:p>
          <a:p>
            <a:pPr algn="l">
              <a:lnSpc>
                <a:spcPct val="100000"/>
              </a:lnSpc>
              <a:spcBef>
                <a:spcPct val="0"/>
              </a:spcBef>
              <a:tabLst>
                <a:tab pos="1200150" algn="l"/>
              </a:tabLst>
            </a:pPr>
            <a:r>
              <a:rPr lang="en-GB" sz="1800">
                <a:solidFill>
                  <a:srgbClr val="000000"/>
                </a:solidFill>
                <a:latin typeface="Courier New" pitchFamily="49" charset="0"/>
              </a:rPr>
              <a:t>  7    SELECT sal	</a:t>
            </a:r>
          </a:p>
          <a:p>
            <a:pPr algn="l">
              <a:lnSpc>
                <a:spcPct val="100000"/>
              </a:lnSpc>
              <a:spcBef>
                <a:spcPct val="0"/>
              </a:spcBef>
              <a:tabLst>
                <a:tab pos="1200150" algn="l"/>
              </a:tabLst>
            </a:pPr>
            <a:r>
              <a:rPr lang="en-GB" sz="1800">
                <a:solidFill>
                  <a:srgbClr val="000000"/>
                </a:solidFill>
                <a:latin typeface="Courier New" pitchFamily="49" charset="0"/>
              </a:rPr>
              <a:t>  8    INTO 	 v_salary</a:t>
            </a:r>
          </a:p>
          <a:p>
            <a:pPr algn="l">
              <a:lnSpc>
                <a:spcPct val="100000"/>
              </a:lnSpc>
              <a:spcBef>
                <a:spcPct val="0"/>
              </a:spcBef>
              <a:tabLst>
                <a:tab pos="1200150" algn="l"/>
              </a:tabLst>
            </a:pPr>
            <a:r>
              <a:rPr lang="en-GB" sz="1800">
                <a:solidFill>
                  <a:srgbClr val="000000"/>
                </a:solidFill>
                <a:latin typeface="Courier New" pitchFamily="49" charset="0"/>
              </a:rPr>
              <a:t>  9    FROM 	 emp         </a:t>
            </a:r>
          </a:p>
          <a:p>
            <a:pPr algn="l">
              <a:lnSpc>
                <a:spcPct val="100000"/>
              </a:lnSpc>
              <a:spcBef>
                <a:spcPct val="0"/>
              </a:spcBef>
              <a:tabLst>
                <a:tab pos="1200150" algn="l"/>
              </a:tabLst>
            </a:pPr>
            <a:r>
              <a:rPr lang="en-GB" sz="1800">
                <a:solidFill>
                  <a:srgbClr val="000000"/>
                </a:solidFill>
                <a:latin typeface="Courier New" pitchFamily="49" charset="0"/>
              </a:rPr>
              <a:t> 10    WHERE 	 empno = v_id;</a:t>
            </a:r>
          </a:p>
          <a:p>
            <a:pPr algn="l">
              <a:lnSpc>
                <a:spcPct val="100000"/>
              </a:lnSpc>
              <a:spcBef>
                <a:spcPct val="0"/>
              </a:spcBef>
              <a:tabLst>
                <a:tab pos="1200150" algn="l"/>
              </a:tabLst>
            </a:pPr>
            <a:r>
              <a:rPr lang="en-GB" sz="1800">
                <a:solidFill>
                  <a:srgbClr val="000000"/>
                </a:solidFill>
                <a:latin typeface="Courier New" pitchFamily="49" charset="0"/>
              </a:rPr>
              <a:t> 11    RETURN (v_salary);</a:t>
            </a:r>
          </a:p>
          <a:p>
            <a:pPr algn="l">
              <a:lnSpc>
                <a:spcPct val="100000"/>
              </a:lnSpc>
              <a:spcBef>
                <a:spcPct val="0"/>
              </a:spcBef>
              <a:tabLst>
                <a:tab pos="1200150" algn="l"/>
              </a:tabLst>
            </a:pPr>
            <a:r>
              <a:rPr lang="en-GB" sz="1800">
                <a:solidFill>
                  <a:srgbClr val="000000"/>
                </a:solidFill>
                <a:latin typeface="Courier New" pitchFamily="49" charset="0"/>
              </a:rPr>
              <a:t> 12  END get_sal;</a:t>
            </a:r>
          </a:p>
          <a:p>
            <a:pPr algn="l">
              <a:lnSpc>
                <a:spcPct val="100000"/>
              </a:lnSpc>
              <a:spcBef>
                <a:spcPct val="0"/>
              </a:spcBef>
              <a:tabLst>
                <a:tab pos="1200150" algn="l"/>
              </a:tabLst>
            </a:pPr>
            <a:r>
              <a:rPr lang="en-GB" sz="1800">
                <a:solidFill>
                  <a:srgbClr val="000000"/>
                </a:solidFill>
                <a:latin typeface="Courier New" pitchFamily="49" charset="0"/>
              </a:rPr>
              <a:t> 13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GB"/>
              <a:t>Creating a Function Using Procedure Builder</a:t>
            </a:r>
          </a:p>
        </p:txBody>
      </p:sp>
      <p:sp>
        <p:nvSpPr>
          <p:cNvPr id="19459" name="Rectangle 3"/>
          <p:cNvSpPr>
            <a:spLocks noGrp="1" noChangeArrowheads="1"/>
          </p:cNvSpPr>
          <p:nvPr>
            <p:ph type="body" idx="1"/>
          </p:nvPr>
        </p:nvSpPr>
        <p:spPr>
          <a:xfrm>
            <a:off x="860425" y="1795463"/>
            <a:ext cx="7385050" cy="2571750"/>
          </a:xfrm>
          <a:noFill/>
          <a:ln/>
        </p:spPr>
        <p:txBody>
          <a:bodyPr/>
          <a:lstStyle/>
          <a:p>
            <a:pPr lvl="1">
              <a:buFontTx/>
              <a:buNone/>
            </a:pPr>
            <a:r>
              <a:rPr lang="en-GB"/>
              <a:t>Procedure Builder allows you to:</a:t>
            </a:r>
          </a:p>
          <a:p>
            <a:pPr lvl="1"/>
            <a:r>
              <a:rPr lang="en-GB"/>
              <a:t>Create a client-side function</a:t>
            </a:r>
          </a:p>
          <a:p>
            <a:pPr lvl="1"/>
            <a:r>
              <a:rPr lang="en-GB"/>
              <a:t>Create a server-side function</a:t>
            </a:r>
          </a:p>
          <a:p>
            <a:pPr lvl="1"/>
            <a:r>
              <a:rPr lang="en-GB"/>
              <a:t>Drag and drop functions between client and server</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GB"/>
              <a:t>Creating Functions Using Procedure Builder: Example</a:t>
            </a:r>
          </a:p>
        </p:txBody>
      </p:sp>
      <p:sp>
        <p:nvSpPr>
          <p:cNvPr id="21507" name="Rectangle 3"/>
          <p:cNvSpPr>
            <a:spLocks noGrp="1" noChangeArrowheads="1"/>
          </p:cNvSpPr>
          <p:nvPr>
            <p:ph type="body" idx="1"/>
          </p:nvPr>
        </p:nvSpPr>
        <p:spPr>
          <a:xfrm>
            <a:off x="860425" y="1795463"/>
            <a:ext cx="7385050" cy="498475"/>
          </a:xfrm>
          <a:noFill/>
          <a:ln/>
        </p:spPr>
        <p:txBody>
          <a:bodyPr/>
          <a:lstStyle/>
          <a:p>
            <a:r>
              <a:rPr lang="en-GB"/>
              <a:t>Return the tax based on a specified value.</a:t>
            </a:r>
          </a:p>
        </p:txBody>
      </p:sp>
      <p:sp>
        <p:nvSpPr>
          <p:cNvPr id="21508" name="Rectangle 4"/>
          <p:cNvSpPr>
            <a:spLocks noChangeArrowheads="1"/>
          </p:cNvSpPr>
          <p:nvPr/>
        </p:nvSpPr>
        <p:spPr bwMode="blackWhite">
          <a:xfrm>
            <a:off x="957263" y="2481263"/>
            <a:ext cx="7146925" cy="2014537"/>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en-GB" sz="1800">
                <a:solidFill>
                  <a:srgbClr val="000000"/>
                </a:solidFill>
                <a:latin typeface="Courier New" pitchFamily="49" charset="0"/>
              </a:rPr>
              <a:t>FUNCTION tax</a:t>
            </a:r>
          </a:p>
          <a:p>
            <a:pPr algn="l">
              <a:lnSpc>
                <a:spcPct val="100000"/>
              </a:lnSpc>
              <a:spcBef>
                <a:spcPct val="0"/>
              </a:spcBef>
              <a:tabLst>
                <a:tab pos="1200150" algn="l"/>
              </a:tabLst>
            </a:pPr>
            <a:r>
              <a:rPr lang="en-GB" sz="1800">
                <a:solidFill>
                  <a:srgbClr val="000000"/>
                </a:solidFill>
                <a:latin typeface="Courier New" pitchFamily="49" charset="0"/>
              </a:rPr>
              <a:t>     (v_value IN NUMBER)</a:t>
            </a:r>
          </a:p>
          <a:p>
            <a:pPr algn="l">
              <a:lnSpc>
                <a:spcPct val="100000"/>
              </a:lnSpc>
              <a:spcBef>
                <a:spcPct val="0"/>
              </a:spcBef>
              <a:tabLst>
                <a:tab pos="1200150" algn="l"/>
              </a:tabLst>
            </a:pPr>
            <a:r>
              <a:rPr lang="en-GB" sz="1800">
                <a:solidFill>
                  <a:srgbClr val="000000"/>
                </a:solidFill>
                <a:latin typeface="Courier New" pitchFamily="49" charset="0"/>
              </a:rPr>
              <a:t>      RETURN NUMBER</a:t>
            </a:r>
          </a:p>
          <a:p>
            <a:pPr algn="l">
              <a:lnSpc>
                <a:spcPct val="100000"/>
              </a:lnSpc>
              <a:spcBef>
                <a:spcPct val="0"/>
              </a:spcBef>
              <a:tabLst>
                <a:tab pos="1200150" algn="l"/>
              </a:tabLst>
            </a:pPr>
            <a:r>
              <a:rPr lang="en-GB" sz="1800">
                <a:solidFill>
                  <a:srgbClr val="000000"/>
                </a:solidFill>
                <a:latin typeface="Courier New" pitchFamily="49" charset="0"/>
              </a:rPr>
              <a:t>IS</a:t>
            </a:r>
          </a:p>
          <a:p>
            <a:pPr algn="l">
              <a:lnSpc>
                <a:spcPct val="100000"/>
              </a:lnSpc>
              <a:spcBef>
                <a:spcPct val="0"/>
              </a:spcBef>
              <a:tabLst>
                <a:tab pos="1200150" algn="l"/>
              </a:tabLst>
            </a:pPr>
            <a:r>
              <a:rPr lang="en-GB" sz="1800">
                <a:solidFill>
                  <a:srgbClr val="000000"/>
                </a:solidFill>
                <a:latin typeface="Courier New" pitchFamily="49" charset="0"/>
              </a:rPr>
              <a:t>BEGIN</a:t>
            </a:r>
          </a:p>
          <a:p>
            <a:pPr algn="l">
              <a:lnSpc>
                <a:spcPct val="100000"/>
              </a:lnSpc>
              <a:spcBef>
                <a:spcPct val="0"/>
              </a:spcBef>
              <a:tabLst>
                <a:tab pos="1200150" algn="l"/>
              </a:tabLst>
            </a:pPr>
            <a:r>
              <a:rPr lang="en-GB" sz="1800">
                <a:solidFill>
                  <a:srgbClr val="000000"/>
                </a:solidFill>
                <a:latin typeface="Courier New" pitchFamily="49" charset="0"/>
              </a:rPr>
              <a:t>      RETURN (v_value * .08);</a:t>
            </a:r>
          </a:p>
          <a:p>
            <a:pPr algn="l">
              <a:lnSpc>
                <a:spcPct val="100000"/>
              </a:lnSpc>
              <a:spcBef>
                <a:spcPct val="0"/>
              </a:spcBef>
              <a:tabLst>
                <a:tab pos="1200150" algn="l"/>
              </a:tabLst>
            </a:pPr>
            <a:r>
              <a:rPr lang="en-GB" sz="1800">
                <a:solidFill>
                  <a:srgbClr val="000000"/>
                </a:solidFill>
                <a:latin typeface="Courier New" pitchFamily="49" charset="0"/>
              </a:rPr>
              <a:t>END tax;</a:t>
            </a:r>
          </a:p>
        </p:txBody>
      </p:sp>
    </p:spTree>
  </p:cSld>
  <p:clrMapOvr>
    <a:masterClrMapping/>
  </p:clrMapOvr>
  <p:transition spd="slow"/>
</p:sld>
</file>

<file path=ppt/theme/theme1.xml><?xml version="1.0" encoding="utf-8"?>
<a:theme xmlns:a="http://schemas.openxmlformats.org/drawingml/2006/main" name="LES11">
  <a:themeElements>
    <a:clrScheme name="">
      <a:dk1>
        <a:srgbClr val="0E0E58"/>
      </a:dk1>
      <a:lt1>
        <a:srgbClr val="F8F8D3"/>
      </a:lt1>
      <a:dk2>
        <a:srgbClr val="2323DC"/>
      </a:dk2>
      <a:lt2>
        <a:srgbClr val="7BEAEA"/>
      </a:lt2>
      <a:accent1>
        <a:srgbClr val="DDDDDD"/>
      </a:accent1>
      <a:accent2>
        <a:srgbClr val="EAC67B"/>
      </a:accent2>
      <a:accent3>
        <a:srgbClr val="ACACEB"/>
      </a:accent3>
      <a:accent4>
        <a:srgbClr val="D4D4B4"/>
      </a:accent4>
      <a:accent5>
        <a:srgbClr val="EBEBEB"/>
      </a:accent5>
      <a:accent6>
        <a:srgbClr val="D4B36F"/>
      </a:accent6>
      <a:hlink>
        <a:srgbClr val="7BEAEA"/>
      </a:hlink>
      <a:folHlink>
        <a:srgbClr val="D3EAF8"/>
      </a:folHlink>
    </a:clrScheme>
    <a:fontScheme name="LES1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D3EAF8">
                <a:gamma/>
                <a:shade val="89804"/>
                <a:invGamma/>
              </a:srgbClr>
            </a:gs>
            <a:gs pos="50000">
              <a:srgbClr val="D3EAF8"/>
            </a:gs>
            <a:gs pos="100000">
              <a:srgbClr val="D3EAF8">
                <a:gamma/>
                <a:shade val="89804"/>
                <a:invGamma/>
              </a:srgbClr>
            </a:gs>
          </a:gsLst>
          <a:lin ang="18900000" scaled="1"/>
        </a:gradFill>
        <a:ln w="50800" cap="flat" cmpd="sng" algn="ctr">
          <a:solidFill>
            <a:schemeClr val="bg2"/>
          </a:solidFill>
          <a:prstDash val="solid"/>
          <a:round/>
          <a:headEnd type="none" w="sm" len="sm"/>
          <a:tailEnd type="none" w="sm" len="sm"/>
        </a:ln>
        <a:effectLst>
          <a:outerShdw dist="53882" dir="2700000" algn="ctr" rotWithShape="0">
            <a:srgbClr val="000000"/>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20000"/>
          </a:lnSpc>
          <a:spcBef>
            <a:spcPct val="60000"/>
          </a:spcBef>
          <a:spcAft>
            <a:spcPct val="0"/>
          </a:spcAft>
          <a:buClrTx/>
          <a:buSzTx/>
          <a:buFontTx/>
          <a:buNone/>
          <a:tabLst/>
          <a:defRPr kumimoji="0" lang="en-GB" sz="2800" b="1" i="0" u="none" strike="noStrike" cap="none" normalizeH="0" baseline="0" smtClean="0">
            <a:ln>
              <a:noFill/>
            </a:ln>
            <a:solidFill>
              <a:schemeClr val="bg2"/>
            </a:solidFill>
            <a:effectLst/>
            <a:latin typeface="Arial Narrow" pitchFamily="34" charset="0"/>
          </a:defRPr>
        </a:defPPr>
      </a:lstStyle>
    </a:spDef>
    <a:lnDef>
      <a:spPr bwMode="auto">
        <a:xfrm>
          <a:off x="0" y="0"/>
          <a:ext cx="1" cy="1"/>
        </a:xfrm>
        <a:custGeom>
          <a:avLst/>
          <a:gdLst/>
          <a:ahLst/>
          <a:cxnLst/>
          <a:rect l="0" t="0" r="0" b="0"/>
          <a:pathLst/>
        </a:custGeom>
        <a:gradFill rotWithShape="0">
          <a:gsLst>
            <a:gs pos="0">
              <a:srgbClr val="D3EAF8">
                <a:gamma/>
                <a:shade val="89804"/>
                <a:invGamma/>
              </a:srgbClr>
            </a:gs>
            <a:gs pos="50000">
              <a:srgbClr val="D3EAF8"/>
            </a:gs>
            <a:gs pos="100000">
              <a:srgbClr val="D3EAF8">
                <a:gamma/>
                <a:shade val="89804"/>
                <a:invGamma/>
              </a:srgbClr>
            </a:gs>
          </a:gsLst>
          <a:lin ang="18900000" scaled="1"/>
        </a:gradFill>
        <a:ln w="50800" cap="flat" cmpd="sng" algn="ctr">
          <a:solidFill>
            <a:schemeClr val="bg2"/>
          </a:solidFill>
          <a:prstDash val="solid"/>
          <a:round/>
          <a:headEnd type="none" w="sm" len="sm"/>
          <a:tailEnd type="none" w="sm" len="sm"/>
        </a:ln>
        <a:effectLst>
          <a:outerShdw dist="53882" dir="2700000" algn="ctr" rotWithShape="0">
            <a:srgbClr val="000000"/>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20000"/>
          </a:lnSpc>
          <a:spcBef>
            <a:spcPct val="60000"/>
          </a:spcBef>
          <a:spcAft>
            <a:spcPct val="0"/>
          </a:spcAft>
          <a:buClrTx/>
          <a:buSzTx/>
          <a:buFontTx/>
          <a:buNone/>
          <a:tabLst/>
          <a:defRPr kumimoji="0" lang="en-GB" sz="2800" b="1" i="0" u="none" strike="noStrike" cap="none" normalizeH="0" baseline="0" smtClean="0">
            <a:ln>
              <a:noFill/>
            </a:ln>
            <a:solidFill>
              <a:schemeClr val="bg2"/>
            </a:solidFill>
            <a:effectLst/>
            <a:latin typeface="Arial Narrow" pitchFamily="34" charset="0"/>
          </a:defRPr>
        </a:defPPr>
      </a:lstStyle>
    </a:lnDef>
  </a:objectDefaults>
  <a:extraClrSchemeLst>
    <a:extraClrScheme>
      <a:clrScheme name="LES11 1">
        <a:dk1>
          <a:srgbClr val="000066"/>
        </a:dk1>
        <a:lt1>
          <a:srgbClr val="FFFFFF"/>
        </a:lt1>
        <a:dk2>
          <a:srgbClr val="3366FF"/>
        </a:dk2>
        <a:lt2>
          <a:srgbClr val="66FFFF"/>
        </a:lt2>
        <a:accent1>
          <a:srgbClr val="DDDDDD"/>
        </a:accent1>
        <a:accent2>
          <a:srgbClr val="FFCC66"/>
        </a:accent2>
        <a:accent3>
          <a:srgbClr val="ADB8FF"/>
        </a:accent3>
        <a:accent4>
          <a:srgbClr val="DADADA"/>
        </a:accent4>
        <a:accent5>
          <a:srgbClr val="EBEBEB"/>
        </a:accent5>
        <a:accent6>
          <a:srgbClr val="E7B95C"/>
        </a:accent6>
        <a:hlink>
          <a:srgbClr val="FF0033"/>
        </a:hlink>
        <a:folHlink>
          <a:srgbClr val="99CCFF"/>
        </a:folHlink>
      </a:clrScheme>
      <a:clrMap bg1="dk2" tx1="lt1" bg2="dk1" tx2="lt2" accent1="accent1" accent2="accent2" accent3="accent3" accent4="accent4" accent5="accent5" accent6="accent6" hlink="hlink" folHlink="folHlink"/>
    </a:extraClrScheme>
    <a:extraClrScheme>
      <a:clrScheme name="LES11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S11 3">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ES11 4">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S11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S11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S11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ES11 8">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E0E58"/>
    </a:dk1>
    <a:lt1>
      <a:srgbClr val="F8F8D3"/>
    </a:lt1>
    <a:dk2>
      <a:srgbClr val="2323DC"/>
    </a:dk2>
    <a:lt2>
      <a:srgbClr val="7BEAEA"/>
    </a:lt2>
    <a:accent1>
      <a:srgbClr val="DDDDDD"/>
    </a:accent1>
    <a:accent2>
      <a:srgbClr val="EAC67B"/>
    </a:accent2>
    <a:accent3>
      <a:srgbClr val="ACACEB"/>
    </a:accent3>
    <a:accent4>
      <a:srgbClr val="D4D4B4"/>
    </a:accent4>
    <a:accent5>
      <a:srgbClr val="EBEBEB"/>
    </a:accent5>
    <a:accent6>
      <a:srgbClr val="D4B36F"/>
    </a:accent6>
    <a:hlink>
      <a:srgbClr val="7BEAEA"/>
    </a:hlink>
    <a:folHlink>
      <a:srgbClr val="D3EAF8"/>
    </a:folHlink>
  </a:clrScheme>
</a:themeOverride>
</file>

<file path=docProps/app.xml><?xml version="1.0" encoding="utf-8"?>
<Properties xmlns="http://schemas.openxmlformats.org/officeDocument/2006/extended-properties" xmlns:vt="http://schemas.openxmlformats.org/officeDocument/2006/docPropsVTypes">
  <Template>C:\Linda_Projects\INTRO\LES11.PPT</Template>
  <TotalTime>3235</TotalTime>
  <Words>2292</Words>
  <Application>Microsoft PowerPoint</Application>
  <PresentationFormat>On-screen Show (4:3)</PresentationFormat>
  <Paragraphs>338</Paragraphs>
  <Slides>26</Slides>
  <Notes>26</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Times New Roman</vt:lpstr>
      <vt:lpstr>Arial</vt:lpstr>
      <vt:lpstr>Symbol</vt:lpstr>
      <vt:lpstr>Courier New</vt:lpstr>
      <vt:lpstr>Arial Narrow</vt:lpstr>
      <vt:lpstr>LES11</vt:lpstr>
      <vt:lpstr>Document</vt:lpstr>
      <vt:lpstr>Creating Functions</vt:lpstr>
      <vt:lpstr>Objectives</vt:lpstr>
      <vt:lpstr>Overview of Stored Functions</vt:lpstr>
      <vt:lpstr>Slide 4</vt:lpstr>
      <vt:lpstr>Creating a Function</vt:lpstr>
      <vt:lpstr>Creating a Stored Function Using SQL*Plus</vt:lpstr>
      <vt:lpstr>Creating a Stored Function Using SQL*Plus: Example</vt:lpstr>
      <vt:lpstr>Creating a Function Using Procedure Builder</vt:lpstr>
      <vt:lpstr>Creating Functions Using Procedure Builder: Example</vt:lpstr>
      <vt:lpstr>Executing Functions</vt:lpstr>
      <vt:lpstr>Executing Functions in SQL*Plus: Example</vt:lpstr>
      <vt:lpstr>Executing Functions in Procedure Builder: Example</vt:lpstr>
      <vt:lpstr>Advantages of User-Defined Functions in SQL Expressions</vt:lpstr>
      <vt:lpstr>Locations to Call User-Defined Functions</vt:lpstr>
      <vt:lpstr>Calling Functions from SQL Expressions: Restrictions</vt:lpstr>
      <vt:lpstr>Calling Functions from SQL Expressions: Restrictions</vt:lpstr>
      <vt:lpstr>Removing Functions</vt:lpstr>
      <vt:lpstr>Slide 18</vt:lpstr>
      <vt:lpstr>Removing Server-Side  Functions</vt:lpstr>
      <vt:lpstr>Removing a Client-Side  Function</vt:lpstr>
      <vt:lpstr>Procedure or Function?</vt:lpstr>
      <vt:lpstr>Comparing Procedures and Functions</vt:lpstr>
      <vt:lpstr>Benefits of Stored  Procedures and Functions</vt:lpstr>
      <vt:lpstr>Summary</vt:lpstr>
      <vt:lpstr>Practice Overview</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&lt;Lesson Title&gt;</dc:title>
  <dc:creator>Julie Rose</dc:creator>
  <cp:lastModifiedBy>viies</cp:lastModifiedBy>
  <cp:revision>228</cp:revision>
  <cp:lastPrinted>1998-12-02T02:41:17Z</cp:lastPrinted>
  <dcterms:created xsi:type="dcterms:W3CDTF">1995-06-17T23:31:02Z</dcterms:created>
  <dcterms:modified xsi:type="dcterms:W3CDTF">2010-10-25T09:31:09Z</dcterms:modified>
</cp:coreProperties>
</file>