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7" r:id="rId1"/>
    <p:sldMasterId id="2147483878" r:id="rId2"/>
    <p:sldMasterId id="2147483848" r:id="rId3"/>
  </p:sldMasterIdLst>
  <p:notesMasterIdLst>
    <p:notesMasterId r:id="rId22"/>
  </p:notesMasterIdLst>
  <p:handoutMasterIdLst>
    <p:handoutMasterId r:id="rId23"/>
  </p:handoutMasterIdLst>
  <p:sldIdLst>
    <p:sldId id="629" r:id="rId4"/>
    <p:sldId id="669" r:id="rId5"/>
    <p:sldId id="674" r:id="rId6"/>
    <p:sldId id="675" r:id="rId7"/>
    <p:sldId id="676" r:id="rId8"/>
    <p:sldId id="677" r:id="rId9"/>
    <p:sldId id="678" r:id="rId10"/>
    <p:sldId id="679" r:id="rId11"/>
    <p:sldId id="672" r:id="rId12"/>
    <p:sldId id="673" r:id="rId13"/>
    <p:sldId id="680" r:id="rId14"/>
    <p:sldId id="681" r:id="rId15"/>
    <p:sldId id="682" r:id="rId16"/>
    <p:sldId id="670" r:id="rId17"/>
    <p:sldId id="671" r:id="rId18"/>
    <p:sldId id="684" r:id="rId19"/>
    <p:sldId id="683" r:id="rId20"/>
    <p:sldId id="654" r:id="rId21"/>
  </p:sldIdLst>
  <p:sldSz cx="12192000" cy="6858000"/>
  <p:notesSz cx="6797675" cy="9926638"/>
  <p:defaultTextStyle>
    <a:defPPr>
      <a:defRPr lang="en-GB"/>
    </a:defPPr>
    <a:lvl1pPr algn="l" rtl="0" fontAlgn="base">
      <a:spcBef>
        <a:spcPct val="0"/>
      </a:spcBef>
      <a:spcAft>
        <a:spcPct val="0"/>
      </a:spcAft>
      <a:defRPr sz="2400" i="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charset="0"/>
      </a:defRPr>
    </a:lvl5pPr>
    <a:lvl6pPr marL="2286000" algn="l" defTabSz="914400" rtl="0" eaLnBrk="1" latinLnBrk="0" hangingPunct="1">
      <a:defRPr sz="2400" i="1" kern="1200">
        <a:solidFill>
          <a:schemeClr val="tx1"/>
        </a:solidFill>
        <a:latin typeface="Times New Roman" pitchFamily="18" charset="0"/>
        <a:ea typeface="+mn-ea"/>
        <a:cs typeface="Arial" charset="0"/>
      </a:defRPr>
    </a:lvl6pPr>
    <a:lvl7pPr marL="2743200" algn="l" defTabSz="914400" rtl="0" eaLnBrk="1" latinLnBrk="0" hangingPunct="1">
      <a:defRPr sz="2400" i="1" kern="1200">
        <a:solidFill>
          <a:schemeClr val="tx1"/>
        </a:solidFill>
        <a:latin typeface="Times New Roman" pitchFamily="18" charset="0"/>
        <a:ea typeface="+mn-ea"/>
        <a:cs typeface="Arial" charset="0"/>
      </a:defRPr>
    </a:lvl7pPr>
    <a:lvl8pPr marL="3200400" algn="l" defTabSz="914400" rtl="0" eaLnBrk="1" latinLnBrk="0" hangingPunct="1">
      <a:defRPr sz="2400" i="1" kern="1200">
        <a:solidFill>
          <a:schemeClr val="tx1"/>
        </a:solidFill>
        <a:latin typeface="Times New Roman" pitchFamily="18" charset="0"/>
        <a:ea typeface="+mn-ea"/>
        <a:cs typeface="Arial" charset="0"/>
      </a:defRPr>
    </a:lvl8pPr>
    <a:lvl9pPr marL="3657600" algn="l" defTabSz="914400" rtl="0" eaLnBrk="1" latinLnBrk="0" hangingPunct="1">
      <a:defRPr sz="2400" i="1"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68" userDrawn="1">
          <p15:clr>
            <a:srgbClr val="A4A3A4"/>
          </p15:clr>
        </p15:guide>
        <p15:guide id="4" pos="7589" userDrawn="1">
          <p15:clr>
            <a:srgbClr val="A4A3A4"/>
          </p15:clr>
        </p15:guide>
        <p15:guide id="5" orient="horz" pos="482" userDrawn="1">
          <p15:clr>
            <a:srgbClr val="A4A3A4"/>
          </p15:clr>
        </p15:guide>
        <p15:guide id="6" pos="5111" userDrawn="1">
          <p15:clr>
            <a:srgbClr val="A4A3A4"/>
          </p15:clr>
        </p15:guide>
        <p15:guide id="7" orient="horz" pos="981" userDrawn="1">
          <p15:clr>
            <a:srgbClr val="A4A3A4"/>
          </p15:clr>
        </p15:guide>
        <p15:guide id="8" orient="horz" pos="1253" userDrawn="1">
          <p15:clr>
            <a:srgbClr val="A4A3A4"/>
          </p15:clr>
        </p15:guide>
        <p15:guide id="9" orient="horz" pos="255" userDrawn="1">
          <p15:clr>
            <a:srgbClr val="A4A3A4"/>
          </p15:clr>
        </p15:guide>
        <p15:guide id="10" pos="55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age" initials="I" lastIdx="69" clrIdx="0"/>
  <p:cmAuthor id="7" name="Raul Hanson" initials="RH" lastIdx="12" clrIdx="7">
    <p:extLst>
      <p:ext uri="{19B8F6BF-5375-455C-9EA6-DF929625EA0E}">
        <p15:presenceInfo xmlns:p15="http://schemas.microsoft.com/office/powerpoint/2012/main" userId="Raul Hanson" providerId="None"/>
      </p:ext>
    </p:extLst>
  </p:cmAuthor>
  <p:cmAuthor id="1" name="helina.puusepp" initials="h" lastIdx="3" clrIdx="1"/>
  <p:cmAuthor id="2" name="Terje Tampere" initials="TT" lastIdx="3" clrIdx="2"/>
  <p:cmAuthor id="3" name="Heidi Pähn" initials="HP" lastIdx="9" clrIdx="3">
    <p:extLst/>
  </p:cmAuthor>
  <p:cmAuthor id="4" name="Katre Paavo" initials="KP" lastIdx="3" clrIdx="4"/>
  <p:cmAuthor id="5" name="Maarja Ojamaa" initials="MO" lastIdx="61" clrIdx="5">
    <p:extLst/>
  </p:cmAuthor>
  <p:cmAuthor id="6" name="Keit Kiissel" initials="KK" lastIdx="16"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44"/>
    <a:srgbClr val="930042"/>
    <a:srgbClr val="940143"/>
    <a:srgbClr val="969595"/>
    <a:srgbClr val="870042"/>
    <a:srgbClr val="ECEAE0"/>
    <a:srgbClr val="FF0066"/>
    <a:srgbClr val="E8E8E9"/>
    <a:srgbClr val="FF33CC"/>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89946" autoAdjust="0"/>
  </p:normalViewPr>
  <p:slideViewPr>
    <p:cSldViewPr snapToObjects="1">
      <p:cViewPr varScale="1">
        <p:scale>
          <a:sx n="80" d="100"/>
          <a:sy n="80" d="100"/>
        </p:scale>
        <p:origin x="336" y="90"/>
      </p:cViewPr>
      <p:guideLst>
        <p:guide orient="horz" pos="2160"/>
        <p:guide pos="3840"/>
        <p:guide orient="horz" pos="2568"/>
        <p:guide pos="7589"/>
        <p:guide orient="horz" pos="482"/>
        <p:guide pos="5111"/>
        <p:guide orient="horz" pos="981"/>
        <p:guide orient="horz" pos="1253"/>
        <p:guide orient="horz" pos="255"/>
        <p:guide pos="5533"/>
      </p:guideLst>
    </p:cSldViewPr>
  </p:slid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945293" cy="496169"/>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spcBef>
                <a:spcPct val="20000"/>
              </a:spcBef>
              <a:defRPr sz="1200" i="0">
                <a:cs typeface="+mn-cs"/>
              </a:defRPr>
            </a:lvl1pPr>
          </a:lstStyle>
          <a:p>
            <a:pPr>
              <a:defRPr/>
            </a:pPr>
            <a:endParaRPr lang="en-GB"/>
          </a:p>
        </p:txBody>
      </p:sp>
      <p:sp>
        <p:nvSpPr>
          <p:cNvPr id="7171" name="Rectangle 3"/>
          <p:cNvSpPr>
            <a:spLocks noGrp="1" noChangeArrowheads="1"/>
          </p:cNvSpPr>
          <p:nvPr>
            <p:ph type="dt" sz="quarter" idx="1"/>
          </p:nvPr>
        </p:nvSpPr>
        <p:spPr bwMode="auto">
          <a:xfrm>
            <a:off x="3852383" y="1"/>
            <a:ext cx="2945293" cy="496169"/>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spcBef>
                <a:spcPct val="20000"/>
              </a:spcBef>
              <a:defRPr sz="1200" i="0">
                <a:cs typeface="+mn-cs"/>
              </a:defRPr>
            </a:lvl1pPr>
          </a:lstStyle>
          <a:p>
            <a:pPr>
              <a:defRPr/>
            </a:pPr>
            <a:endParaRPr lang="en-GB"/>
          </a:p>
        </p:txBody>
      </p:sp>
      <p:sp>
        <p:nvSpPr>
          <p:cNvPr id="7172" name="Rectangle 4"/>
          <p:cNvSpPr>
            <a:spLocks noGrp="1" noChangeArrowheads="1"/>
          </p:cNvSpPr>
          <p:nvPr>
            <p:ph type="ftr" sz="quarter" idx="2"/>
          </p:nvPr>
        </p:nvSpPr>
        <p:spPr bwMode="auto">
          <a:xfrm>
            <a:off x="1" y="9430471"/>
            <a:ext cx="2945293" cy="49616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spcBef>
                <a:spcPct val="20000"/>
              </a:spcBef>
              <a:defRPr sz="1200" i="0">
                <a:cs typeface="+mn-cs"/>
              </a:defRPr>
            </a:lvl1pPr>
          </a:lstStyle>
          <a:p>
            <a:pPr>
              <a:defRPr/>
            </a:pPr>
            <a:endParaRPr lang="en-GB"/>
          </a:p>
        </p:txBody>
      </p:sp>
      <p:sp>
        <p:nvSpPr>
          <p:cNvPr id="7173" name="Rectangle 5"/>
          <p:cNvSpPr>
            <a:spLocks noGrp="1" noChangeArrowheads="1"/>
          </p:cNvSpPr>
          <p:nvPr>
            <p:ph type="sldNum" sz="quarter" idx="3"/>
          </p:nvPr>
        </p:nvSpPr>
        <p:spPr bwMode="auto">
          <a:xfrm>
            <a:off x="3852383" y="9430471"/>
            <a:ext cx="2945293" cy="49616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spcBef>
                <a:spcPct val="20000"/>
              </a:spcBef>
              <a:defRPr sz="1200" i="0">
                <a:cs typeface="+mn-cs"/>
              </a:defRPr>
            </a:lvl1pPr>
          </a:lstStyle>
          <a:p>
            <a:pPr>
              <a:defRPr/>
            </a:pPr>
            <a:fld id="{0E8D4C2D-54EA-4167-B66F-B9FE083A12CD}" type="slidenum">
              <a:rPr lang="en-GB"/>
              <a:pPr>
                <a:defRPr/>
              </a:pPr>
              <a:t>‹#›</a:t>
            </a:fld>
            <a:endParaRPr lang="en-GB"/>
          </a:p>
        </p:txBody>
      </p:sp>
    </p:spTree>
    <p:extLst>
      <p:ext uri="{BB962C8B-B14F-4D97-AF65-F5344CB8AC3E}">
        <p14:creationId xmlns:p14="http://schemas.microsoft.com/office/powerpoint/2010/main" val="2652773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32760" cy="4716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defRPr sz="1200">
                <a:cs typeface="+mn-cs"/>
              </a:defRPr>
            </a:lvl1pPr>
          </a:lstStyle>
          <a:p>
            <a:pPr>
              <a:defRPr/>
            </a:pPr>
            <a:endParaRPr lang="en-GB"/>
          </a:p>
        </p:txBody>
      </p:sp>
      <p:sp>
        <p:nvSpPr>
          <p:cNvPr id="10243" name="Rectangle 3"/>
          <p:cNvSpPr>
            <a:spLocks noGrp="1" noChangeArrowheads="1"/>
          </p:cNvSpPr>
          <p:nvPr>
            <p:ph type="dt" idx="1"/>
          </p:nvPr>
        </p:nvSpPr>
        <p:spPr bwMode="auto">
          <a:xfrm>
            <a:off x="3835148" y="0"/>
            <a:ext cx="2932760" cy="4716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sz="1200">
                <a:cs typeface="+mn-cs"/>
              </a:defRPr>
            </a:lvl1pPr>
          </a:lstStyle>
          <a:p>
            <a:pPr>
              <a:defRPr/>
            </a:pPr>
            <a:endParaRPr lang="en-GB"/>
          </a:p>
        </p:txBody>
      </p:sp>
      <p:sp>
        <p:nvSpPr>
          <p:cNvPr id="22532" name="Rectangle 4"/>
          <p:cNvSpPr>
            <a:spLocks noGrp="1" noRot="1" noChangeAspect="1" noChangeArrowheads="1" noTextEdit="1"/>
          </p:cNvSpPr>
          <p:nvPr>
            <p:ph type="sldImg" idx="2"/>
          </p:nvPr>
        </p:nvSpPr>
        <p:spPr bwMode="auto">
          <a:xfrm>
            <a:off x="30163" y="708025"/>
            <a:ext cx="6707187" cy="377348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02389" y="4716054"/>
            <a:ext cx="4963133" cy="4480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9432107"/>
            <a:ext cx="2932760" cy="4716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defRPr sz="1200">
                <a:cs typeface="+mn-cs"/>
              </a:defRPr>
            </a:lvl1pPr>
          </a:lstStyle>
          <a:p>
            <a:pPr>
              <a:defRPr/>
            </a:pPr>
            <a:endParaRPr lang="en-GB"/>
          </a:p>
        </p:txBody>
      </p:sp>
      <p:sp>
        <p:nvSpPr>
          <p:cNvPr id="10247" name="Rectangle 7"/>
          <p:cNvSpPr>
            <a:spLocks noGrp="1" noChangeArrowheads="1"/>
          </p:cNvSpPr>
          <p:nvPr>
            <p:ph type="sldNum" sz="quarter" idx="5"/>
          </p:nvPr>
        </p:nvSpPr>
        <p:spPr bwMode="auto">
          <a:xfrm>
            <a:off x="3835148" y="9432107"/>
            <a:ext cx="2932760" cy="4716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defRPr sz="1200">
                <a:cs typeface="+mn-cs"/>
              </a:defRPr>
            </a:lvl1pPr>
          </a:lstStyle>
          <a:p>
            <a:pPr>
              <a:defRPr/>
            </a:pPr>
            <a:fld id="{56C2C03D-AA2E-4DF8-8ADF-E155A07F3447}" type="slidenum">
              <a:rPr lang="en-GB"/>
              <a:pPr>
                <a:defRPr/>
              </a:pPr>
              <a:t>‹#›</a:t>
            </a:fld>
            <a:endParaRPr lang="en-GB"/>
          </a:p>
        </p:txBody>
      </p:sp>
    </p:spTree>
    <p:extLst>
      <p:ext uri="{BB962C8B-B14F-4D97-AF65-F5344CB8AC3E}">
        <p14:creationId xmlns:p14="http://schemas.microsoft.com/office/powerpoint/2010/main" val="28338565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3" y="708025"/>
            <a:ext cx="6707187" cy="3773488"/>
          </a:xfrm>
        </p:spPr>
      </p:sp>
      <p:sp>
        <p:nvSpPr>
          <p:cNvPr id="3" name="Notes Placeholder 2"/>
          <p:cNvSpPr>
            <a:spLocks noGrp="1"/>
          </p:cNvSpPr>
          <p:nvPr>
            <p:ph type="body" idx="1"/>
          </p:nvPr>
        </p:nvSpPr>
        <p:spPr/>
        <p:txBody>
          <a:bodyPr/>
          <a:lstStyle/>
          <a:p>
            <a:pPr fontAlgn="base"/>
            <a:endParaRPr lang="et-EE" sz="1200" b="0" i="0" kern="1200" dirty="0" smtClean="0">
              <a:solidFill>
                <a:schemeClr val="tx1"/>
              </a:solidFill>
              <a:effectLst/>
              <a:latin typeface="Times New Roman" pitchFamily="18"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56C2C03D-AA2E-4DF8-8ADF-E155A07F3447}" type="slidenum">
              <a:rPr lang="en-GB" smtClean="0"/>
              <a:pPr>
                <a:defRPr/>
              </a:pPr>
              <a:t>1</a:t>
            </a:fld>
            <a:endParaRPr lang="en-GB"/>
          </a:p>
        </p:txBody>
      </p:sp>
    </p:spTree>
    <p:extLst>
      <p:ext uri="{BB962C8B-B14F-4D97-AF65-F5344CB8AC3E}">
        <p14:creationId xmlns:p14="http://schemas.microsoft.com/office/powerpoint/2010/main" val="293263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C2C03D-AA2E-4DF8-8ADF-E155A07F3447}" type="slidenum">
              <a:rPr lang="en-GB" smtClean="0"/>
              <a:pPr>
                <a:defRPr/>
              </a:pPr>
              <a:t>15</a:t>
            </a:fld>
            <a:endParaRPr lang="en-GB"/>
          </a:p>
        </p:txBody>
      </p:sp>
    </p:spTree>
    <p:extLst>
      <p:ext uri="{BB962C8B-B14F-4D97-AF65-F5344CB8AC3E}">
        <p14:creationId xmlns:p14="http://schemas.microsoft.com/office/powerpoint/2010/main" val="4097214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ppt_sisupohi.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stkülik 2"/>
          <p:cNvSpPr/>
          <p:nvPr userDrawn="1"/>
        </p:nvSpPr>
        <p:spPr>
          <a:xfrm>
            <a:off x="3695733" y="0"/>
            <a:ext cx="58566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240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descr="ppt_sisupohi.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stkülik 7"/>
          <p:cNvSpPr/>
          <p:nvPr userDrawn="1"/>
        </p:nvSpPr>
        <p:spPr>
          <a:xfrm>
            <a:off x="3695733" y="0"/>
            <a:ext cx="58566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2400"/>
          </a:p>
        </p:txBody>
      </p:sp>
      <p:sp>
        <p:nvSpPr>
          <p:cNvPr id="2" name="Title 1"/>
          <p:cNvSpPr>
            <a:spLocks noGrp="1"/>
          </p:cNvSpPr>
          <p:nvPr>
            <p:ph type="title"/>
          </p:nvPr>
        </p:nvSpPr>
        <p:spPr>
          <a:xfrm>
            <a:off x="1974852" y="693192"/>
            <a:ext cx="9497747" cy="863600"/>
          </a:xfrm>
          <a:prstGeom prst="rect">
            <a:avLst/>
          </a:prstGeom>
        </p:spPr>
        <p:txBody>
          <a:bodyPr/>
          <a:lstStyle>
            <a:lvl1pPr algn="l" defTabSz="457200" rtl="0" eaLnBrk="0" fontAlgn="base" hangingPunct="0">
              <a:spcBef>
                <a:spcPct val="0"/>
              </a:spcBef>
              <a:spcAft>
                <a:spcPct val="0"/>
              </a:spcAft>
              <a:defRPr lang="en-US" sz="3200" b="1" noProof="0" dirty="0">
                <a:solidFill>
                  <a:srgbClr val="940143"/>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dirty="0" smtClean="0"/>
              <a:t>Click to edit Master title style</a:t>
            </a:r>
            <a:endParaRPr lang="en-US" noProof="0" dirty="0"/>
          </a:p>
        </p:txBody>
      </p:sp>
      <p:sp>
        <p:nvSpPr>
          <p:cNvPr id="3" name="Content Placeholder 2"/>
          <p:cNvSpPr>
            <a:spLocks noGrp="1"/>
          </p:cNvSpPr>
          <p:nvPr>
            <p:ph idx="1"/>
          </p:nvPr>
        </p:nvSpPr>
        <p:spPr>
          <a:xfrm>
            <a:off x="1968502" y="1545806"/>
            <a:ext cx="9114367" cy="4835525"/>
          </a:xfrm>
          <a:prstGeom prst="rect">
            <a:avLst/>
          </a:prstGeom>
        </p:spPr>
        <p:txBody>
          <a:bodyPr/>
          <a:lstStyle>
            <a:lvl1pPr>
              <a:spcBef>
                <a:spcPts val="600"/>
              </a:spcBef>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spcBef>
                <a:spcPts val="600"/>
              </a:spcBef>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spcBef>
                <a:spcPts val="600"/>
              </a:spcBef>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spcBef>
                <a:spcPts val="600"/>
              </a:spcBef>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spcBef>
                <a:spcPts val="600"/>
              </a:spcBef>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noProof="0" dirty="0" smtClean="0"/>
              <a:t>Click</a:t>
            </a:r>
            <a:r>
              <a:rPr lang="en-US" dirty="0" smtClean="0"/>
              <a:t> to edit Master text styles</a:t>
            </a:r>
          </a:p>
          <a:p>
            <a:pPr lvl="1"/>
            <a:r>
              <a:rPr lang="en-US" noProof="0" dirty="0" smtClean="0"/>
              <a:t>Second</a:t>
            </a:r>
            <a:r>
              <a:rPr lang="en-US" dirty="0" smtClean="0"/>
              <a:t> level</a:t>
            </a:r>
          </a:p>
          <a:p>
            <a:pPr lvl="2"/>
            <a:r>
              <a:rPr lang="en-US" noProof="0" dirty="0" smtClean="0"/>
              <a:t>Third</a:t>
            </a:r>
            <a:r>
              <a:rPr lang="en-US" dirty="0" smtClean="0"/>
              <a:t> level</a:t>
            </a:r>
          </a:p>
          <a:p>
            <a:pPr lvl="3"/>
            <a:r>
              <a:rPr lang="en-US" noProof="0" dirty="0" smtClean="0"/>
              <a:t>Fourth</a:t>
            </a:r>
            <a:r>
              <a:rPr lang="en-US" dirty="0" smtClean="0"/>
              <a:t> level</a:t>
            </a:r>
          </a:p>
          <a:p>
            <a:pPr lvl="4"/>
            <a:r>
              <a:rPr lang="en-US" noProof="0" dirty="0" smtClean="0"/>
              <a:t>Fifth </a:t>
            </a:r>
            <a:r>
              <a:rPr lang="en-US" noProof="0" dirty="0" err="1" smtClean="0"/>
              <a:t>leve</a:t>
            </a:r>
            <a:r>
              <a:rPr lang="en-US" dirty="0" smtClean="0"/>
              <a:t>l</a:t>
            </a:r>
            <a:endParaRPr lang="en-US" dirty="0"/>
          </a:p>
        </p:txBody>
      </p:sp>
    </p:spTree>
    <p:extLst>
      <p:ext uri="{BB962C8B-B14F-4D97-AF65-F5344CB8AC3E}">
        <p14:creationId xmlns:p14="http://schemas.microsoft.com/office/powerpoint/2010/main" val="25828442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tiitel.jpg"/>
          <p:cNvPicPr>
            <a:picLocks noChangeAspect="1"/>
          </p:cNvPicPr>
          <p:nvPr/>
        </p:nvPicPr>
        <p:blipFill>
          <a:blip r:embed="rId2" cstate="print"/>
          <a:srcRect/>
          <a:stretch>
            <a:fillRect/>
          </a:stretch>
        </p:blipFill>
        <p:spPr bwMode="auto">
          <a:xfrm>
            <a:off x="2119" y="0"/>
            <a:ext cx="12187767" cy="6858000"/>
          </a:xfrm>
          <a:prstGeom prst="rect">
            <a:avLst/>
          </a:prstGeom>
          <a:noFill/>
          <a:ln w="9525">
            <a:noFill/>
            <a:miter lim="800000"/>
            <a:headEnd/>
            <a:tailEnd/>
          </a:ln>
        </p:spPr>
      </p:pic>
      <p:sp>
        <p:nvSpPr>
          <p:cNvPr id="2" name="Title 1"/>
          <p:cNvSpPr>
            <a:spLocks noGrp="1"/>
          </p:cNvSpPr>
          <p:nvPr>
            <p:ph type="ctrTitle"/>
          </p:nvPr>
        </p:nvSpPr>
        <p:spPr>
          <a:xfrm>
            <a:off x="1619220" y="2357430"/>
            <a:ext cx="9658381" cy="2214578"/>
          </a:xfrm>
          <a:prstGeom prst="rect">
            <a:avLst/>
          </a:prstGeom>
        </p:spPr>
        <p:txBody>
          <a:bodyPr anchor="ctr" anchorCtr="0"/>
          <a:lstStyle>
            <a:lvl1pPr algn="l">
              <a:defRPr>
                <a:solidFill>
                  <a:schemeClr val="bg1"/>
                </a:solidFill>
                <a:latin typeface="Verdana" pitchFamily="34" charset="0"/>
                <a:ea typeface="Verdana" pitchFamily="34" charset="0"/>
                <a:cs typeface="Verdana"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p:nvPr>
        </p:nvSpPr>
        <p:spPr>
          <a:xfrm>
            <a:off x="1714469" y="4786322"/>
            <a:ext cx="9525067" cy="1214446"/>
          </a:xfrm>
          <a:prstGeom prst="rect">
            <a:avLst/>
          </a:prstGeom>
        </p:spPr>
        <p:txBody>
          <a:bodyPr/>
          <a:lstStyle>
            <a:lvl1pPr marL="0" indent="0" algn="l">
              <a:buNone/>
              <a:defRPr sz="2800">
                <a:solidFill>
                  <a:schemeClr val="tx1">
                    <a:tint val="7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tiitel.jpg"/>
          <p:cNvPicPr>
            <a:picLocks noChangeAspect="1"/>
          </p:cNvPicPr>
          <p:nvPr/>
        </p:nvPicPr>
        <p:blipFill>
          <a:blip r:embed="rId4" cstate="print"/>
          <a:srcRect/>
          <a:stretch>
            <a:fillRect/>
          </a:stretch>
        </p:blipFill>
        <p:spPr bwMode="auto">
          <a:xfrm>
            <a:off x="4235" y="0"/>
            <a:ext cx="12187767" cy="6858000"/>
          </a:xfrm>
          <a:prstGeom prst="rect">
            <a:avLst/>
          </a:prstGeom>
          <a:noFill/>
          <a:ln w="9525">
            <a:noFill/>
            <a:miter lim="800000"/>
            <a:headEnd/>
            <a:tailEnd/>
          </a:ln>
        </p:spPr>
      </p:pic>
      <p:pic>
        <p:nvPicPr>
          <p:cNvPr id="1027" name="Picture 4" descr="TTU_peamine_logo_ENG_valge"/>
          <p:cNvPicPr>
            <a:picLocks noChangeAspect="1" noChangeArrowheads="1"/>
          </p:cNvPicPr>
          <p:nvPr/>
        </p:nvPicPr>
        <p:blipFill>
          <a:blip r:embed="rId5" cstate="print"/>
          <a:srcRect/>
          <a:stretch>
            <a:fillRect/>
          </a:stretch>
        </p:blipFill>
        <p:spPr bwMode="auto">
          <a:xfrm>
            <a:off x="1822453" y="2894016"/>
            <a:ext cx="7105649" cy="10683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9" r:id="rId1"/>
    <p:sldLayoutId id="2147483937" r:id="rId2"/>
  </p:sldLayoutIdLst>
  <p:timing>
    <p:tnLst>
      <p:par>
        <p:cTn id="1" dur="indefinite" restart="never" nodeType="tmRoot"/>
      </p:par>
    </p:tnLst>
  </p:timing>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Picture 6" descr="tiitel.jpg"/>
          <p:cNvPicPr>
            <a:picLocks noChangeAspect="1"/>
          </p:cNvPicPr>
          <p:nvPr/>
        </p:nvPicPr>
        <p:blipFill>
          <a:blip r:embed="rId3" cstate="print"/>
          <a:srcRect/>
          <a:stretch>
            <a:fillRect/>
          </a:stretch>
        </p:blipFill>
        <p:spPr bwMode="auto">
          <a:xfrm>
            <a:off x="2119" y="0"/>
            <a:ext cx="12187767" cy="6858000"/>
          </a:xfrm>
          <a:prstGeom prst="rect">
            <a:avLst/>
          </a:prstGeom>
          <a:noFill/>
          <a:ln w="9525">
            <a:noFill/>
            <a:miter lim="800000"/>
            <a:headEnd/>
            <a:tailEnd/>
          </a:ln>
        </p:spPr>
      </p:pic>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9803946-A4A0-4990-B099-DFA51DF61FA1}" type="datetime1">
              <a:rPr lang="en-US" smtClean="0"/>
              <a:t>2/6/2018</a:t>
            </a:fld>
            <a:endParaRPr lang="et-EE"/>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i="0">
                <a:solidFill>
                  <a:schemeClr val="tx1">
                    <a:tint val="75000"/>
                  </a:schemeClr>
                </a:solidFill>
              </a:defRPr>
            </a:lvl1pPr>
          </a:lstStyle>
          <a:p>
            <a:pPr>
              <a:defRPr/>
            </a:pPr>
            <a:endParaRPr lang="et-EE"/>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AF09E31-0132-49BD-A65C-7EAE753227D9}" type="slidenum">
              <a:rPr lang="et-EE"/>
              <a:pPr>
                <a:defRPr/>
              </a:pPr>
              <a:t>‹#›</a:t>
            </a:fld>
            <a:endParaRPr lang="et-EE"/>
          </a:p>
        </p:txBody>
      </p:sp>
      <p:sp>
        <p:nvSpPr>
          <p:cNvPr id="8" name="Title 1"/>
          <p:cNvSpPr txBox="1">
            <a:spLocks/>
          </p:cNvSpPr>
          <p:nvPr/>
        </p:nvSpPr>
        <p:spPr>
          <a:xfrm>
            <a:off x="1619252" y="2357438"/>
            <a:ext cx="9658349" cy="2214562"/>
          </a:xfrm>
          <a:prstGeom prst="rect">
            <a:avLst/>
          </a:prstGeom>
        </p:spPr>
        <p:txBody>
          <a:bodyPr anchor="ctr"/>
          <a:lstStyle>
            <a:lvl1pPr algn="l">
              <a:defRPr>
                <a:solidFill>
                  <a:schemeClr val="bg1"/>
                </a:solidFill>
                <a:latin typeface="Verdana" pitchFamily="34" charset="0"/>
                <a:ea typeface="Verdana" pitchFamily="34" charset="0"/>
                <a:cs typeface="Verdana" pitchFamily="34" charset="0"/>
              </a:defRPr>
            </a:lvl1pPr>
          </a:lstStyle>
          <a:p>
            <a:pPr fontAlgn="auto">
              <a:spcAft>
                <a:spcPts val="0"/>
              </a:spcAft>
              <a:defRPr/>
            </a:pPr>
            <a:r>
              <a:rPr lang="en-US" sz="3400" i="0" dirty="0" smtClean="0"/>
              <a:t>Click to edit Master title style</a:t>
            </a:r>
            <a:endParaRPr lang="et-EE" sz="3400" i="0" dirty="0" smtClean="0"/>
          </a:p>
        </p:txBody>
      </p:sp>
    </p:spTree>
  </p:cSld>
  <p:clrMap bg1="lt1" tx1="dk1" bg2="lt2" tx2="dk2" accent1="accent1" accent2="accent2" accent3="accent3" accent4="accent4" accent5="accent5" accent6="accent6" hlink="hlink" folHlink="folHlink"/>
  <p:sldLayoutIdLst>
    <p:sldLayoutId id="2147483914" r:id="rId1"/>
  </p:sldLayoutIdLst>
  <p:timing>
    <p:tnLst>
      <p:par>
        <p:cTn id="1" dur="indefinite" restart="never" nodeType="tmRoot"/>
      </p:par>
    </p:tnLst>
  </p:timing>
  <p:hf hdr="0" ftr="0"/>
  <p:txStyles>
    <p:titleStyle>
      <a:lvl1pPr algn="l" rtl="0" eaLnBrk="0" fontAlgn="base" hangingPunct="0">
        <a:spcBef>
          <a:spcPct val="0"/>
        </a:spcBef>
        <a:spcAft>
          <a:spcPct val="0"/>
        </a:spcAft>
        <a:defRPr sz="3400" kern="120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3400">
          <a:solidFill>
            <a:schemeClr val="bg1"/>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3400">
          <a:solidFill>
            <a:schemeClr val="bg1"/>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3400">
          <a:solidFill>
            <a:schemeClr val="bg1"/>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3400">
          <a:solidFill>
            <a:schemeClr val="bg1"/>
          </a:solidFill>
          <a:latin typeface="Verdana" pitchFamily="34" charset="0"/>
          <a:ea typeface="Verdana" pitchFamily="34" charset="0"/>
          <a:cs typeface="Verdana" pitchFamily="34" charset="0"/>
        </a:defRPr>
      </a:lvl5pPr>
      <a:lvl6pPr marL="457200" algn="l" rtl="0" fontAlgn="base">
        <a:spcBef>
          <a:spcPct val="0"/>
        </a:spcBef>
        <a:spcAft>
          <a:spcPct val="0"/>
        </a:spcAft>
        <a:defRPr sz="34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34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34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34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3" descr="ppt_fassaadiga_slaid.jpg"/>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2" r:id="rId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8832" y="-1752164"/>
            <a:ext cx="10513168" cy="9069596"/>
          </a:xfrm>
          <a:prstGeom prst="rect">
            <a:avLst/>
          </a:prstGeom>
        </p:spPr>
      </p:pic>
      <p:sp>
        <p:nvSpPr>
          <p:cNvPr id="9" name="Ristkülik 4"/>
          <p:cNvSpPr/>
          <p:nvPr/>
        </p:nvSpPr>
        <p:spPr>
          <a:xfrm>
            <a:off x="5663952" y="-78544"/>
            <a:ext cx="6372200" cy="936104"/>
          </a:xfrm>
          <a:prstGeom prst="rect">
            <a:avLst/>
          </a:prstGeom>
          <a:solidFill>
            <a:srgbClr val="940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2" name="Pil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976" y="0"/>
            <a:ext cx="3276872" cy="705547"/>
          </a:xfrm>
          <a:prstGeom prst="rect">
            <a:avLst/>
          </a:prstGeom>
        </p:spPr>
      </p:pic>
      <p:sp>
        <p:nvSpPr>
          <p:cNvPr id="5" name="Ristkülik 4"/>
          <p:cNvSpPr/>
          <p:nvPr/>
        </p:nvSpPr>
        <p:spPr>
          <a:xfrm>
            <a:off x="2639616" y="3447622"/>
            <a:ext cx="7564693" cy="1853586"/>
          </a:xfrm>
          <a:prstGeom prst="rect">
            <a:avLst/>
          </a:prstGeom>
          <a:solidFill>
            <a:srgbClr val="940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3600" dirty="0" smtClean="0">
                <a:latin typeface="Verdana" panose="020B0604030504040204" pitchFamily="34" charset="0"/>
                <a:ea typeface="Verdana" panose="020B0604030504040204" pitchFamily="34" charset="0"/>
                <a:cs typeface="Verdana" panose="020B0604030504040204" pitchFamily="34" charset="0"/>
              </a:rPr>
              <a:t>Student Change in Tallinn University of Technology</a:t>
            </a:r>
          </a:p>
        </p:txBody>
      </p:sp>
    </p:spTree>
    <p:extLst>
      <p:ext uri="{BB962C8B-B14F-4D97-AF65-F5344CB8AC3E}">
        <p14:creationId xmlns:p14="http://schemas.microsoft.com/office/powerpoint/2010/main" val="10959868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496" y="261392"/>
            <a:ext cx="9497747" cy="863600"/>
          </a:xfrm>
        </p:spPr>
        <p:txBody>
          <a:bodyPr/>
          <a:lstStyle/>
          <a:p>
            <a:r>
              <a:rPr lang="et-EE" dirty="0" smtClean="0"/>
              <a:t>How the foreign students reach to TTU ?</a:t>
            </a:r>
            <a:endParaRPr lang="en-GB" dirty="0"/>
          </a:p>
        </p:txBody>
      </p:sp>
      <p:sp>
        <p:nvSpPr>
          <p:cNvPr id="3" name="Rectangle 2"/>
          <p:cNvSpPr/>
          <p:nvPr/>
        </p:nvSpPr>
        <p:spPr>
          <a:xfrm>
            <a:off x="2351584" y="1772816"/>
            <a:ext cx="7776864" cy="4524315"/>
          </a:xfrm>
          <a:prstGeom prst="rect">
            <a:avLst/>
          </a:prstGeom>
        </p:spPr>
        <p:txBody>
          <a:bodyPr wrap="square">
            <a:spAutoFit/>
          </a:bodyPr>
          <a:lstStyle/>
          <a:p>
            <a:r>
              <a:rPr lang="en-GB" sz="3600" dirty="0" err="1"/>
              <a:t>Kuidas</a:t>
            </a:r>
            <a:r>
              <a:rPr lang="en-GB" sz="3600" dirty="0"/>
              <a:t> </a:t>
            </a:r>
            <a:r>
              <a:rPr lang="en-GB" sz="3600" dirty="0" err="1"/>
              <a:t>välistudengid</a:t>
            </a:r>
            <a:r>
              <a:rPr lang="en-GB" sz="3600" dirty="0"/>
              <a:t> </a:t>
            </a:r>
            <a:r>
              <a:rPr lang="en-GB" sz="3600" dirty="0" err="1"/>
              <a:t>TTÜsse</a:t>
            </a:r>
            <a:r>
              <a:rPr lang="en-GB" sz="3600" dirty="0"/>
              <a:t> </a:t>
            </a:r>
            <a:r>
              <a:rPr lang="en-GB" sz="3600" dirty="0" err="1"/>
              <a:t>ja</a:t>
            </a:r>
            <a:r>
              <a:rPr lang="en-GB" sz="3600" dirty="0"/>
              <a:t> </a:t>
            </a:r>
            <a:r>
              <a:rPr lang="en-GB" sz="3600" dirty="0" err="1"/>
              <a:t>Eestisse</a:t>
            </a:r>
            <a:r>
              <a:rPr lang="en-GB" sz="3600" dirty="0"/>
              <a:t> </a:t>
            </a:r>
            <a:r>
              <a:rPr lang="en-GB" sz="3600" dirty="0" err="1"/>
              <a:t>jõuavad</a:t>
            </a:r>
            <a:r>
              <a:rPr lang="en-GB" sz="3600" dirty="0"/>
              <a:t>? </a:t>
            </a:r>
          </a:p>
          <a:p>
            <a:r>
              <a:rPr lang="en-GB" sz="3600" dirty="0" err="1"/>
              <a:t>Infot</a:t>
            </a:r>
            <a:r>
              <a:rPr lang="en-GB" sz="3600" dirty="0"/>
              <a:t> </a:t>
            </a:r>
            <a:r>
              <a:rPr lang="en-GB" sz="3600" dirty="0" err="1"/>
              <a:t>TTÜsse</a:t>
            </a:r>
            <a:r>
              <a:rPr lang="en-GB" sz="3600" dirty="0"/>
              <a:t> </a:t>
            </a:r>
            <a:r>
              <a:rPr lang="en-GB" sz="3600" dirty="0" err="1"/>
              <a:t>õppima</a:t>
            </a:r>
            <a:r>
              <a:rPr lang="en-GB" sz="3600" dirty="0"/>
              <a:t> </a:t>
            </a:r>
            <a:r>
              <a:rPr lang="en-GB" sz="3600" dirty="0" err="1"/>
              <a:t>asumiseks</a:t>
            </a:r>
            <a:r>
              <a:rPr lang="en-GB" sz="3600" dirty="0"/>
              <a:t> </a:t>
            </a:r>
            <a:r>
              <a:rPr lang="en-GB" sz="3600" dirty="0" err="1"/>
              <a:t>saadi</a:t>
            </a:r>
            <a:r>
              <a:rPr lang="en-GB" sz="3600" dirty="0"/>
              <a:t>  • </a:t>
            </a:r>
            <a:r>
              <a:rPr lang="en-GB" sz="3600" dirty="0" err="1"/>
              <a:t>endiste</a:t>
            </a:r>
            <a:r>
              <a:rPr lang="en-GB" sz="3600" dirty="0"/>
              <a:t> </a:t>
            </a:r>
            <a:r>
              <a:rPr lang="en-GB" sz="3600" dirty="0" err="1"/>
              <a:t>tudengite</a:t>
            </a:r>
            <a:r>
              <a:rPr lang="en-GB" sz="3600" dirty="0"/>
              <a:t> </a:t>
            </a:r>
            <a:r>
              <a:rPr lang="en-GB" sz="3600" dirty="0" err="1"/>
              <a:t>soovituste</a:t>
            </a:r>
            <a:r>
              <a:rPr lang="en-GB" sz="3600" dirty="0"/>
              <a:t> </a:t>
            </a:r>
            <a:r>
              <a:rPr lang="en-GB" sz="3600" dirty="0" err="1"/>
              <a:t>põhjal</a:t>
            </a:r>
            <a:r>
              <a:rPr lang="en-GB" sz="3600" dirty="0"/>
              <a:t> • </a:t>
            </a:r>
            <a:r>
              <a:rPr lang="en-GB" sz="3600" dirty="0" err="1"/>
              <a:t>haridusmessidelt</a:t>
            </a:r>
            <a:r>
              <a:rPr lang="en-GB" sz="3600" dirty="0"/>
              <a:t>, </a:t>
            </a:r>
            <a:r>
              <a:rPr lang="en-GB" sz="3600" dirty="0" err="1"/>
              <a:t>kus</a:t>
            </a:r>
            <a:r>
              <a:rPr lang="en-GB" sz="3600" dirty="0"/>
              <a:t> TTÜ on </a:t>
            </a:r>
            <a:r>
              <a:rPr lang="en-GB" sz="3600" dirty="0" err="1"/>
              <a:t>osalenud</a:t>
            </a:r>
            <a:r>
              <a:rPr lang="en-GB" sz="3600" dirty="0"/>
              <a:t> • </a:t>
            </a:r>
            <a:r>
              <a:rPr lang="en-GB" sz="3600" dirty="0" err="1"/>
              <a:t>läbi</a:t>
            </a:r>
            <a:r>
              <a:rPr lang="en-GB" sz="3600" dirty="0"/>
              <a:t> </a:t>
            </a:r>
            <a:r>
              <a:rPr lang="en-GB" sz="3600" dirty="0" err="1"/>
              <a:t>haridusagentide</a:t>
            </a:r>
            <a:r>
              <a:rPr lang="en-GB" sz="3600" dirty="0"/>
              <a:t> </a:t>
            </a:r>
            <a:r>
              <a:rPr lang="en-GB" sz="3600" dirty="0" err="1"/>
              <a:t>ja</a:t>
            </a:r>
            <a:r>
              <a:rPr lang="en-GB" sz="3600" dirty="0"/>
              <a:t> </a:t>
            </a:r>
            <a:r>
              <a:rPr lang="en-GB" sz="3600" dirty="0" err="1"/>
              <a:t>haridusportaalide</a:t>
            </a:r>
            <a:r>
              <a:rPr lang="en-GB" sz="3600" dirty="0"/>
              <a:t> • + </a:t>
            </a:r>
            <a:r>
              <a:rPr lang="en-GB" sz="3600" dirty="0" err="1"/>
              <a:t>veeb</a:t>
            </a:r>
            <a:r>
              <a:rPr lang="en-GB" sz="3600" dirty="0"/>
              <a:t>, </a:t>
            </a:r>
            <a:r>
              <a:rPr lang="en-GB" sz="3600" dirty="0" err="1"/>
              <a:t>kohalik</a:t>
            </a:r>
            <a:r>
              <a:rPr lang="en-GB" sz="3600" dirty="0"/>
              <a:t> </a:t>
            </a:r>
            <a:r>
              <a:rPr lang="en-GB" sz="3600" dirty="0" err="1"/>
              <a:t>ülikool</a:t>
            </a:r>
            <a:r>
              <a:rPr lang="en-GB" sz="3600" dirty="0"/>
              <a:t> </a:t>
            </a:r>
            <a:r>
              <a:rPr lang="en-GB" sz="3600" dirty="0" err="1"/>
              <a:t>jne</a:t>
            </a:r>
            <a:endParaRPr lang="en-GB" sz="3600" dirty="0"/>
          </a:p>
        </p:txBody>
      </p:sp>
    </p:spTree>
    <p:extLst>
      <p:ext uri="{BB962C8B-B14F-4D97-AF65-F5344CB8AC3E}">
        <p14:creationId xmlns:p14="http://schemas.microsoft.com/office/powerpoint/2010/main" val="2112540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59" y="261392"/>
            <a:ext cx="7535617" cy="863600"/>
          </a:xfrm>
        </p:spPr>
        <p:txBody>
          <a:bodyPr/>
          <a:lstStyle/>
          <a:p>
            <a:r>
              <a:rPr lang="en-GB" dirty="0"/>
              <a:t>Changes  in social life aspects</a:t>
            </a:r>
          </a:p>
        </p:txBody>
      </p:sp>
      <p:sp>
        <p:nvSpPr>
          <p:cNvPr id="4" name="TextBox 3"/>
          <p:cNvSpPr txBox="1"/>
          <p:nvPr/>
        </p:nvSpPr>
        <p:spPr>
          <a:xfrm>
            <a:off x="1847528" y="1268760"/>
            <a:ext cx="7187352" cy="1569660"/>
          </a:xfrm>
          <a:prstGeom prst="rect">
            <a:avLst/>
          </a:prstGeom>
          <a:noFill/>
        </p:spPr>
        <p:txBody>
          <a:bodyPr wrap="none" rtlCol="0">
            <a:spAutoFit/>
          </a:bodyPr>
          <a:lstStyle/>
          <a:p>
            <a:r>
              <a:rPr lang="et-EE" sz="3200" dirty="0" smtClean="0"/>
              <a:t>The most important is to keep students</a:t>
            </a:r>
          </a:p>
          <a:p>
            <a:r>
              <a:rPr lang="et-EE" sz="3200" dirty="0" smtClean="0"/>
              <a:t>in teaching learning process instead of </a:t>
            </a:r>
          </a:p>
          <a:p>
            <a:r>
              <a:rPr lang="et-EE" sz="3200" dirty="0" smtClean="0"/>
              <a:t>working somewhere  outside the university</a:t>
            </a:r>
            <a:endParaRPr lang="en-GB" sz="3200" dirty="0"/>
          </a:p>
        </p:txBody>
      </p:sp>
      <p:sp>
        <p:nvSpPr>
          <p:cNvPr id="5" name="TextBox 4"/>
          <p:cNvSpPr txBox="1"/>
          <p:nvPr/>
        </p:nvSpPr>
        <p:spPr>
          <a:xfrm>
            <a:off x="1559496" y="3361347"/>
            <a:ext cx="9796208" cy="584775"/>
          </a:xfrm>
          <a:prstGeom prst="rect">
            <a:avLst/>
          </a:prstGeom>
          <a:noFill/>
        </p:spPr>
        <p:txBody>
          <a:bodyPr wrap="none" rtlCol="0">
            <a:spAutoFit/>
          </a:bodyPr>
          <a:lstStyle/>
          <a:p>
            <a:r>
              <a:rPr lang="et-EE" sz="3200" dirty="0" smtClean="0"/>
              <a:t>Differences in teaching processes between teaching levels.</a:t>
            </a:r>
            <a:endParaRPr lang="en-GB" sz="3200" dirty="0"/>
          </a:p>
        </p:txBody>
      </p:sp>
      <p:sp>
        <p:nvSpPr>
          <p:cNvPr id="3" name="TextBox 2"/>
          <p:cNvSpPr txBox="1"/>
          <p:nvPr/>
        </p:nvSpPr>
        <p:spPr>
          <a:xfrm>
            <a:off x="4007768" y="4653136"/>
            <a:ext cx="6169189" cy="1200329"/>
          </a:xfrm>
          <a:prstGeom prst="rect">
            <a:avLst/>
          </a:prstGeom>
          <a:noFill/>
        </p:spPr>
        <p:txBody>
          <a:bodyPr wrap="none" rtlCol="0">
            <a:spAutoFit/>
          </a:bodyPr>
          <a:lstStyle/>
          <a:p>
            <a:r>
              <a:rPr lang="et-EE" sz="3600" dirty="0" smtClean="0"/>
              <a:t>Differences in religions</a:t>
            </a:r>
          </a:p>
          <a:p>
            <a:r>
              <a:rPr lang="et-EE" sz="3600" dirty="0" smtClean="0"/>
              <a:t>as important social background</a:t>
            </a:r>
            <a:endParaRPr lang="en-GB" sz="3600" dirty="0"/>
          </a:p>
        </p:txBody>
      </p:sp>
    </p:spTree>
    <p:extLst>
      <p:ext uri="{BB962C8B-B14F-4D97-AF65-F5344CB8AC3E}">
        <p14:creationId xmlns:p14="http://schemas.microsoft.com/office/powerpoint/2010/main" val="1610954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2" y="51166"/>
            <a:ext cx="9497747" cy="863600"/>
          </a:xfrm>
        </p:spPr>
        <p:txBody>
          <a:bodyPr/>
          <a:lstStyle/>
          <a:p>
            <a:r>
              <a:rPr lang="en-GB" dirty="0"/>
              <a:t>Last doctoral programme  evaluation oral </a:t>
            </a:r>
            <a:r>
              <a:rPr lang="en-GB" dirty="0" err="1"/>
              <a:t>recomendations</a:t>
            </a:r>
            <a:r>
              <a:rPr lang="en-GB" dirty="0"/>
              <a:t> for foreign students teachers.</a:t>
            </a:r>
            <a:br>
              <a:rPr lang="en-GB" dirty="0"/>
            </a:br>
            <a:endParaRPr lang="en-GB" dirty="0"/>
          </a:p>
        </p:txBody>
      </p:sp>
      <p:sp>
        <p:nvSpPr>
          <p:cNvPr id="3" name="Content Placeholder 2"/>
          <p:cNvSpPr>
            <a:spLocks noGrp="1"/>
          </p:cNvSpPr>
          <p:nvPr>
            <p:ph idx="1"/>
          </p:nvPr>
        </p:nvSpPr>
        <p:spPr>
          <a:xfrm>
            <a:off x="1968502" y="2204864"/>
            <a:ext cx="9114367" cy="4176467"/>
          </a:xfrm>
        </p:spPr>
        <p:txBody>
          <a:bodyPr/>
          <a:lstStyle/>
          <a:p>
            <a:r>
              <a:rPr lang="et-EE" sz="4400" dirty="0" smtClean="0"/>
              <a:t>Every teacher must have a list of every foreseen incedent.</a:t>
            </a:r>
          </a:p>
          <a:p>
            <a:r>
              <a:rPr lang="et-EE" sz="4400" dirty="0" smtClean="0"/>
              <a:t>How to behaviour?</a:t>
            </a:r>
          </a:p>
          <a:p>
            <a:r>
              <a:rPr lang="et-EE" sz="4400" dirty="0" smtClean="0"/>
              <a:t>This kind rules are in Sweden universities.</a:t>
            </a:r>
            <a:endParaRPr lang="en-GB" sz="4400" dirty="0"/>
          </a:p>
        </p:txBody>
      </p:sp>
    </p:spTree>
    <p:extLst>
      <p:ext uri="{BB962C8B-B14F-4D97-AF65-F5344CB8AC3E}">
        <p14:creationId xmlns:p14="http://schemas.microsoft.com/office/powerpoint/2010/main" val="106389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811" y="116632"/>
            <a:ext cx="9215733" cy="1584176"/>
          </a:xfrm>
        </p:spPr>
        <p:txBody>
          <a:bodyPr/>
          <a:lstStyle/>
          <a:p>
            <a:pPr algn="ctr"/>
            <a:r>
              <a:rPr lang="en-GB" dirty="0"/>
              <a:t>Foreign students in </a:t>
            </a:r>
            <a:r>
              <a:rPr lang="et-EE" dirty="0" smtClean="0"/>
              <a:t>the </a:t>
            </a:r>
            <a:r>
              <a:rPr lang="en-GB" dirty="0" smtClean="0"/>
              <a:t>Engineering </a:t>
            </a:r>
            <a:r>
              <a:rPr lang="en-GB" dirty="0"/>
              <a:t>Faculty </a:t>
            </a:r>
            <a:r>
              <a:rPr lang="et-EE" dirty="0" smtClean="0"/>
              <a:t>in</a:t>
            </a:r>
            <a:r>
              <a:rPr lang="en-GB" dirty="0" smtClean="0"/>
              <a:t> </a:t>
            </a:r>
            <a:r>
              <a:rPr lang="et-EE" dirty="0" smtClean="0"/>
              <a:t>the laboratory of </a:t>
            </a:r>
            <a:r>
              <a:rPr lang="en-GB" dirty="0" smtClean="0"/>
              <a:t>Thin </a:t>
            </a:r>
            <a:r>
              <a:rPr lang="en-GB" dirty="0"/>
              <a:t>film Chemical Technologies</a:t>
            </a:r>
            <a:br>
              <a:rPr lang="en-GB" dirty="0"/>
            </a:br>
            <a:endParaRPr lang="en-GB" dirty="0"/>
          </a:p>
        </p:txBody>
      </p:sp>
      <p:sp>
        <p:nvSpPr>
          <p:cNvPr id="3" name="Content Placeholder 2"/>
          <p:cNvSpPr>
            <a:spLocks noGrp="1"/>
          </p:cNvSpPr>
          <p:nvPr>
            <p:ph idx="1"/>
          </p:nvPr>
        </p:nvSpPr>
        <p:spPr>
          <a:xfrm>
            <a:off x="1827493" y="2132856"/>
            <a:ext cx="9114367" cy="3221812"/>
          </a:xfrm>
        </p:spPr>
        <p:txBody>
          <a:bodyPr/>
          <a:lstStyle/>
          <a:p>
            <a:r>
              <a:rPr lang="et-EE" dirty="0" smtClean="0">
                <a:solidFill>
                  <a:schemeClr val="tx1"/>
                </a:solidFill>
              </a:rPr>
              <a:t>Laboratory has 3 master students and 5 doctoral degree  students</a:t>
            </a:r>
          </a:p>
          <a:p>
            <a:r>
              <a:rPr lang="et-EE" dirty="0" smtClean="0">
                <a:solidFill>
                  <a:schemeClr val="tx1"/>
                </a:solidFill>
              </a:rPr>
              <a:t>7 foreign and one estonian</a:t>
            </a:r>
          </a:p>
          <a:p>
            <a:r>
              <a:rPr lang="et-EE" dirty="0" smtClean="0">
                <a:solidFill>
                  <a:schemeClr val="tx1"/>
                </a:solidFill>
              </a:rPr>
              <a:t>The working languages are english, estonian, russian.</a:t>
            </a:r>
          </a:p>
          <a:p>
            <a:r>
              <a:rPr lang="et-EE" dirty="0" smtClean="0">
                <a:solidFill>
                  <a:schemeClr val="tx1"/>
                </a:solidFill>
              </a:rPr>
              <a:t>Up to this time we have no incedents between laboratory rules and </a:t>
            </a:r>
          </a:p>
          <a:p>
            <a:pPr marL="0" indent="0">
              <a:buNone/>
            </a:pPr>
            <a:r>
              <a:rPr lang="et-EE" dirty="0" smtClean="0">
                <a:solidFill>
                  <a:schemeClr val="tx1"/>
                </a:solidFill>
              </a:rPr>
              <a:t>    national beliefs</a:t>
            </a:r>
          </a:p>
          <a:p>
            <a:endParaRPr lang="en-GB" dirty="0"/>
          </a:p>
        </p:txBody>
      </p:sp>
    </p:spTree>
    <p:extLst>
      <p:ext uri="{BB962C8B-B14F-4D97-AF65-F5344CB8AC3E}">
        <p14:creationId xmlns:p14="http://schemas.microsoft.com/office/powerpoint/2010/main" val="231416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88640"/>
            <a:ext cx="9497747" cy="1152128"/>
          </a:xfrm>
        </p:spPr>
        <p:txBody>
          <a:bodyPr/>
          <a:lstStyle/>
          <a:p>
            <a:r>
              <a:rPr lang="et-EE" dirty="0" smtClean="0"/>
              <a:t>Master student Hina from Pakistan left the Thin Film Laboratory after two month hard work.</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053" y="1700808"/>
            <a:ext cx="6120680" cy="4590510"/>
          </a:xfrm>
          <a:prstGeom prst="rect">
            <a:avLst/>
          </a:prstGeom>
        </p:spPr>
      </p:pic>
    </p:spTree>
    <p:extLst>
      <p:ext uri="{BB962C8B-B14F-4D97-AF65-F5344CB8AC3E}">
        <p14:creationId xmlns:p14="http://schemas.microsoft.com/office/powerpoint/2010/main" val="2904856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9628"/>
            <a:ext cx="10513168" cy="863600"/>
          </a:xfrm>
        </p:spPr>
        <p:txBody>
          <a:bodyPr/>
          <a:lstStyle/>
          <a:p>
            <a:pPr algn="ctr"/>
            <a:r>
              <a:rPr lang="et-EE" sz="2800" dirty="0" smtClean="0"/>
              <a:t>The end of the working period.</a:t>
            </a:r>
            <a:br>
              <a:rPr lang="et-EE" sz="2800" dirty="0" smtClean="0"/>
            </a:br>
            <a:r>
              <a:rPr lang="et-EE" sz="2800" dirty="0" smtClean="0"/>
              <a:t>Prof Dieter Meissner with the two best doctoral students </a:t>
            </a:r>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299" y="1308970"/>
            <a:ext cx="6948264" cy="5211198"/>
          </a:xfrm>
          <a:prstGeom prst="rect">
            <a:avLst/>
          </a:prstGeom>
        </p:spPr>
      </p:pic>
    </p:spTree>
    <p:extLst>
      <p:ext uri="{BB962C8B-B14F-4D97-AF65-F5344CB8AC3E}">
        <p14:creationId xmlns:p14="http://schemas.microsoft.com/office/powerpoint/2010/main" val="3195573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51166"/>
            <a:ext cx="9497747" cy="863600"/>
          </a:xfrm>
        </p:spPr>
        <p:txBody>
          <a:bodyPr/>
          <a:lstStyle/>
          <a:p>
            <a:pPr algn="ctr"/>
            <a:r>
              <a:rPr lang="et-EE" dirty="0" smtClean="0"/>
              <a:t>Viru bog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7648" y="1124744"/>
            <a:ext cx="7200800" cy="5400600"/>
          </a:xfrm>
          <a:prstGeom prst="rect">
            <a:avLst/>
          </a:prstGeom>
        </p:spPr>
      </p:pic>
    </p:spTree>
    <p:extLst>
      <p:ext uri="{BB962C8B-B14F-4D97-AF65-F5344CB8AC3E}">
        <p14:creationId xmlns:p14="http://schemas.microsoft.com/office/powerpoint/2010/main" val="1640617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dirty="0" smtClean="0"/>
              <a:t>Conclusions</a:t>
            </a:r>
            <a:endParaRPr lang="en-GB" dirty="0"/>
          </a:p>
        </p:txBody>
      </p:sp>
      <p:sp>
        <p:nvSpPr>
          <p:cNvPr id="3" name="Content Placeholder 2"/>
          <p:cNvSpPr>
            <a:spLocks noGrp="1"/>
          </p:cNvSpPr>
          <p:nvPr>
            <p:ph idx="1"/>
          </p:nvPr>
        </p:nvSpPr>
        <p:spPr>
          <a:xfrm>
            <a:off x="1968502" y="1545807"/>
            <a:ext cx="9114367" cy="1307130"/>
          </a:xfrm>
        </p:spPr>
        <p:txBody>
          <a:bodyPr/>
          <a:lstStyle/>
          <a:p>
            <a:r>
              <a:rPr lang="et-EE" sz="3600" b="1" dirty="0" smtClean="0"/>
              <a:t>Up to now we can manage with foreign students nicely.</a:t>
            </a:r>
          </a:p>
          <a:p>
            <a:r>
              <a:rPr lang="et-EE" sz="3600" b="1" dirty="0" smtClean="0"/>
              <a:t>Some incidents are clarified on the level of the institute.</a:t>
            </a:r>
          </a:p>
          <a:p>
            <a:r>
              <a:rPr lang="et-EE" sz="3600" b="1" dirty="0" smtClean="0"/>
              <a:t>Tutors needed for bachelor degree students</a:t>
            </a:r>
            <a:endParaRPr lang="en-GB" sz="3600" b="1" dirty="0"/>
          </a:p>
        </p:txBody>
      </p:sp>
    </p:spTree>
    <p:extLst>
      <p:ext uri="{BB962C8B-B14F-4D97-AF65-F5344CB8AC3E}">
        <p14:creationId xmlns:p14="http://schemas.microsoft.com/office/powerpoint/2010/main" val="4067137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t-EE" sz="4400" dirty="0" smtClean="0"/>
              <a:t>Thank You for attention</a:t>
            </a:r>
            <a:br>
              <a:rPr lang="et-EE" sz="4400" dirty="0" smtClean="0"/>
            </a:br>
            <a:endParaRPr lang="et-EE" sz="4400" dirty="0"/>
          </a:p>
        </p:txBody>
      </p:sp>
    </p:spTree>
    <p:extLst>
      <p:ext uri="{BB962C8B-B14F-4D97-AF65-F5344CB8AC3E}">
        <p14:creationId xmlns:p14="http://schemas.microsoft.com/office/powerpoint/2010/main" val="166689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4000" dirty="0" smtClean="0"/>
              <a:t>Outline</a:t>
            </a:r>
            <a:endParaRPr lang="et-EE" sz="4000" dirty="0"/>
          </a:p>
        </p:txBody>
      </p:sp>
      <p:sp>
        <p:nvSpPr>
          <p:cNvPr id="3" name="Content Placeholder 2"/>
          <p:cNvSpPr>
            <a:spLocks noGrp="1"/>
          </p:cNvSpPr>
          <p:nvPr>
            <p:ph idx="1"/>
          </p:nvPr>
        </p:nvSpPr>
        <p:spPr>
          <a:xfrm>
            <a:off x="1968502" y="1545807"/>
            <a:ext cx="9114367" cy="2459258"/>
          </a:xfrm>
        </p:spPr>
        <p:txBody>
          <a:bodyPr/>
          <a:lstStyle/>
          <a:p>
            <a:r>
              <a:rPr lang="et-EE" sz="2400" b="1" dirty="0" smtClean="0">
                <a:solidFill>
                  <a:srgbClr val="002060"/>
                </a:solidFill>
              </a:rPr>
              <a:t>Foreign students dynamics over the last years in TTU</a:t>
            </a:r>
          </a:p>
          <a:p>
            <a:r>
              <a:rPr lang="et-EE" sz="2400" b="1" dirty="0" smtClean="0">
                <a:solidFill>
                  <a:srgbClr val="002060"/>
                </a:solidFill>
              </a:rPr>
              <a:t>The countries sent student to TTU</a:t>
            </a:r>
          </a:p>
          <a:p>
            <a:r>
              <a:rPr lang="et-EE" sz="2400" b="1" dirty="0" smtClean="0">
                <a:solidFill>
                  <a:srgbClr val="002060"/>
                </a:solidFill>
              </a:rPr>
              <a:t>Changes  in social life aspects</a:t>
            </a:r>
          </a:p>
          <a:p>
            <a:r>
              <a:rPr lang="et-EE" sz="2400" b="1" dirty="0" smtClean="0">
                <a:solidFill>
                  <a:srgbClr val="002060"/>
                </a:solidFill>
              </a:rPr>
              <a:t>Last doctoral programme  evaluation </a:t>
            </a:r>
            <a:r>
              <a:rPr lang="et-EE" sz="2400" b="1" u="sng" dirty="0" smtClean="0">
                <a:solidFill>
                  <a:srgbClr val="002060"/>
                </a:solidFill>
              </a:rPr>
              <a:t>oral recomendations for foreign students teachers.</a:t>
            </a:r>
          </a:p>
          <a:p>
            <a:r>
              <a:rPr lang="et-EE" sz="2400" b="1" dirty="0" smtClean="0">
                <a:solidFill>
                  <a:srgbClr val="002060"/>
                </a:solidFill>
              </a:rPr>
              <a:t>Foreign students in Engineering Faculty at Thin film Chemical Technologies</a:t>
            </a:r>
          </a:p>
          <a:p>
            <a:r>
              <a:rPr lang="et-EE" sz="2400" b="1" dirty="0" smtClean="0">
                <a:solidFill>
                  <a:srgbClr val="002060"/>
                </a:solidFill>
              </a:rPr>
              <a:t>Conclusions</a:t>
            </a:r>
            <a:endParaRPr lang="et-EE" sz="2400" b="1" dirty="0">
              <a:solidFill>
                <a:srgbClr val="002060"/>
              </a:solidFill>
            </a:endParaRPr>
          </a:p>
        </p:txBody>
      </p:sp>
    </p:spTree>
    <p:extLst>
      <p:ext uri="{BB962C8B-B14F-4D97-AF65-F5344CB8AC3E}">
        <p14:creationId xmlns:p14="http://schemas.microsoft.com/office/powerpoint/2010/main" val="138059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21" y="332656"/>
            <a:ext cx="9497747" cy="476672"/>
          </a:xfrm>
        </p:spPr>
        <p:txBody>
          <a:bodyPr/>
          <a:lstStyle/>
          <a:p>
            <a:r>
              <a:rPr lang="et-EE" sz="2800" dirty="0" smtClean="0"/>
              <a:t>The number of foreign students in 2013-2016</a:t>
            </a:r>
            <a:endParaRPr lang="en-GB"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2766207390"/>
              </p:ext>
            </p:extLst>
          </p:nvPr>
        </p:nvGraphicFramePr>
        <p:xfrm>
          <a:off x="2523673" y="908720"/>
          <a:ext cx="8144310" cy="5688880"/>
        </p:xfrm>
        <a:graphic>
          <a:graphicData uri="http://schemas.openxmlformats.org/presentationml/2006/ole">
            <mc:AlternateContent xmlns:mc="http://schemas.openxmlformats.org/markup-compatibility/2006">
              <mc:Choice xmlns:v="urn:schemas-microsoft-com:vml" Requires="v">
                <p:oleObj spid="_x0000_s1056" name="Graph" r:id="rId3" imgW="4154400" imgH="2901600" progId="Origin50.Graph">
                  <p:embed/>
                </p:oleObj>
              </mc:Choice>
              <mc:Fallback>
                <p:oleObj name="Graph" r:id="rId3" imgW="4154400" imgH="2901600" progId="Origin50.Graph">
                  <p:embed/>
                  <p:pic>
                    <p:nvPicPr>
                      <p:cNvPr id="0" name=""/>
                      <p:cNvPicPr/>
                      <p:nvPr/>
                    </p:nvPicPr>
                    <p:blipFill>
                      <a:blip r:embed="rId4"/>
                      <a:stretch>
                        <a:fillRect/>
                      </a:stretch>
                    </p:blipFill>
                    <p:spPr>
                      <a:xfrm>
                        <a:off x="2523673" y="908720"/>
                        <a:ext cx="8144310" cy="5688880"/>
                      </a:xfrm>
                      <a:prstGeom prst="rect">
                        <a:avLst/>
                      </a:prstGeom>
                    </p:spPr>
                  </p:pic>
                </p:oleObj>
              </mc:Fallback>
            </mc:AlternateContent>
          </a:graphicData>
        </a:graphic>
      </p:graphicFrame>
    </p:spTree>
    <p:extLst>
      <p:ext uri="{BB962C8B-B14F-4D97-AF65-F5344CB8AC3E}">
        <p14:creationId xmlns:p14="http://schemas.microsoft.com/office/powerpoint/2010/main" val="379594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296" y="-99392"/>
            <a:ext cx="9497747" cy="863600"/>
          </a:xfrm>
        </p:spPr>
        <p:txBody>
          <a:bodyPr/>
          <a:lstStyle/>
          <a:p>
            <a:pPr algn="ctr"/>
            <a:r>
              <a:rPr lang="et-EE" sz="2800" dirty="0" smtClean="0"/>
              <a:t>Foreign students percentage from all students on the level and from all students. Years 2013-2016 </a:t>
            </a:r>
            <a:endParaRPr lang="en-GB"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4288936680"/>
              </p:ext>
            </p:extLst>
          </p:nvPr>
        </p:nvGraphicFramePr>
        <p:xfrm>
          <a:off x="2351584" y="1124744"/>
          <a:ext cx="7704856" cy="5381918"/>
        </p:xfrm>
        <a:graphic>
          <a:graphicData uri="http://schemas.openxmlformats.org/presentationml/2006/ole">
            <mc:AlternateContent xmlns:mc="http://schemas.openxmlformats.org/markup-compatibility/2006">
              <mc:Choice xmlns:v="urn:schemas-microsoft-com:vml" Requires="v">
                <p:oleObj spid="_x0000_s2078" name="Graph" r:id="rId3" imgW="4154400" imgH="2901600" progId="Origin50.Graph">
                  <p:embed/>
                </p:oleObj>
              </mc:Choice>
              <mc:Fallback>
                <p:oleObj name="Graph" r:id="rId3" imgW="4154400" imgH="2901600" progId="Origin50.Graph">
                  <p:embed/>
                  <p:pic>
                    <p:nvPicPr>
                      <p:cNvPr id="0" name=""/>
                      <p:cNvPicPr/>
                      <p:nvPr/>
                    </p:nvPicPr>
                    <p:blipFill>
                      <a:blip r:embed="rId4"/>
                      <a:stretch>
                        <a:fillRect/>
                      </a:stretch>
                    </p:blipFill>
                    <p:spPr>
                      <a:xfrm>
                        <a:off x="2351584" y="1124744"/>
                        <a:ext cx="7704856" cy="5381918"/>
                      </a:xfrm>
                      <a:prstGeom prst="rect">
                        <a:avLst/>
                      </a:prstGeom>
                    </p:spPr>
                  </p:pic>
                </p:oleObj>
              </mc:Fallback>
            </mc:AlternateContent>
          </a:graphicData>
        </a:graphic>
      </p:graphicFrame>
    </p:spTree>
    <p:extLst>
      <p:ext uri="{BB962C8B-B14F-4D97-AF65-F5344CB8AC3E}">
        <p14:creationId xmlns:p14="http://schemas.microsoft.com/office/powerpoint/2010/main" val="3530239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875855542"/>
              </p:ext>
            </p:extLst>
          </p:nvPr>
        </p:nvGraphicFramePr>
        <p:xfrm>
          <a:off x="2639616" y="0"/>
          <a:ext cx="8466430" cy="5913884"/>
        </p:xfrm>
        <a:graphic>
          <a:graphicData uri="http://schemas.openxmlformats.org/presentationml/2006/ole">
            <mc:AlternateContent xmlns:mc="http://schemas.openxmlformats.org/markup-compatibility/2006">
              <mc:Choice xmlns:v="urn:schemas-microsoft-com:vml" Requires="v">
                <p:oleObj spid="_x0000_s3092" name="Graph" r:id="rId3" imgW="4154400" imgH="2901600" progId="Origin50.Graph">
                  <p:embed/>
                </p:oleObj>
              </mc:Choice>
              <mc:Fallback>
                <p:oleObj name="Graph" r:id="rId3" imgW="4154400" imgH="2901600" progId="Origin50.Graph">
                  <p:embed/>
                  <p:pic>
                    <p:nvPicPr>
                      <p:cNvPr id="0" name=""/>
                      <p:cNvPicPr/>
                      <p:nvPr/>
                    </p:nvPicPr>
                    <p:blipFill>
                      <a:blip r:embed="rId4"/>
                      <a:stretch>
                        <a:fillRect/>
                      </a:stretch>
                    </p:blipFill>
                    <p:spPr>
                      <a:xfrm>
                        <a:off x="2639616" y="0"/>
                        <a:ext cx="8466430" cy="5913884"/>
                      </a:xfrm>
                      <a:prstGeom prst="rect">
                        <a:avLst/>
                      </a:prstGeom>
                    </p:spPr>
                  </p:pic>
                </p:oleObj>
              </mc:Fallback>
            </mc:AlternateContent>
          </a:graphicData>
        </a:graphic>
      </p:graphicFrame>
    </p:spTree>
    <p:extLst>
      <p:ext uri="{BB962C8B-B14F-4D97-AF65-F5344CB8AC3E}">
        <p14:creationId xmlns:p14="http://schemas.microsoft.com/office/powerpoint/2010/main" val="1108666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20086647"/>
              </p:ext>
            </p:extLst>
          </p:nvPr>
        </p:nvGraphicFramePr>
        <p:xfrm>
          <a:off x="1969413" y="116632"/>
          <a:ext cx="8865571" cy="6192688"/>
        </p:xfrm>
        <a:graphic>
          <a:graphicData uri="http://schemas.openxmlformats.org/presentationml/2006/ole">
            <mc:AlternateContent xmlns:mc="http://schemas.openxmlformats.org/markup-compatibility/2006">
              <mc:Choice xmlns:v="urn:schemas-microsoft-com:vml" Requires="v">
                <p:oleObj spid="_x0000_s4115" name="Graph" r:id="rId3" imgW="4154400" imgH="2901600" progId="Origin50.Graph">
                  <p:embed/>
                </p:oleObj>
              </mc:Choice>
              <mc:Fallback>
                <p:oleObj name="Graph" r:id="rId3" imgW="4154400" imgH="2901600" progId="Origin50.Graph">
                  <p:embed/>
                  <p:pic>
                    <p:nvPicPr>
                      <p:cNvPr id="0" name=""/>
                      <p:cNvPicPr/>
                      <p:nvPr/>
                    </p:nvPicPr>
                    <p:blipFill>
                      <a:blip r:embed="rId4"/>
                      <a:stretch>
                        <a:fillRect/>
                      </a:stretch>
                    </p:blipFill>
                    <p:spPr>
                      <a:xfrm>
                        <a:off x="1969413" y="116632"/>
                        <a:ext cx="8865571" cy="6192688"/>
                      </a:xfrm>
                      <a:prstGeom prst="rect">
                        <a:avLst/>
                      </a:prstGeom>
                    </p:spPr>
                  </p:pic>
                </p:oleObj>
              </mc:Fallback>
            </mc:AlternateContent>
          </a:graphicData>
        </a:graphic>
      </p:graphicFrame>
    </p:spTree>
    <p:extLst>
      <p:ext uri="{BB962C8B-B14F-4D97-AF65-F5344CB8AC3E}">
        <p14:creationId xmlns:p14="http://schemas.microsoft.com/office/powerpoint/2010/main" val="233037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944804888"/>
              </p:ext>
            </p:extLst>
          </p:nvPr>
        </p:nvGraphicFramePr>
        <p:xfrm>
          <a:off x="1991545" y="116632"/>
          <a:ext cx="8843440" cy="6177230"/>
        </p:xfrm>
        <a:graphic>
          <a:graphicData uri="http://schemas.openxmlformats.org/presentationml/2006/ole">
            <mc:AlternateContent xmlns:mc="http://schemas.openxmlformats.org/markup-compatibility/2006">
              <mc:Choice xmlns:v="urn:schemas-microsoft-com:vml" Requires="v">
                <p:oleObj spid="_x0000_s5138" name="Graph" r:id="rId3" imgW="4154400" imgH="2901600" progId="Origin50.Graph">
                  <p:embed/>
                </p:oleObj>
              </mc:Choice>
              <mc:Fallback>
                <p:oleObj name="Graph" r:id="rId3" imgW="4154400" imgH="2901600" progId="Origin50.Graph">
                  <p:embed/>
                  <p:pic>
                    <p:nvPicPr>
                      <p:cNvPr id="0" name=""/>
                      <p:cNvPicPr/>
                      <p:nvPr/>
                    </p:nvPicPr>
                    <p:blipFill>
                      <a:blip r:embed="rId4"/>
                      <a:stretch>
                        <a:fillRect/>
                      </a:stretch>
                    </p:blipFill>
                    <p:spPr>
                      <a:xfrm>
                        <a:off x="1991545" y="116632"/>
                        <a:ext cx="8843440" cy="6177230"/>
                      </a:xfrm>
                      <a:prstGeom prst="rect">
                        <a:avLst/>
                      </a:prstGeom>
                    </p:spPr>
                  </p:pic>
                </p:oleObj>
              </mc:Fallback>
            </mc:AlternateContent>
          </a:graphicData>
        </a:graphic>
      </p:graphicFrame>
    </p:spTree>
    <p:extLst>
      <p:ext uri="{BB962C8B-B14F-4D97-AF65-F5344CB8AC3E}">
        <p14:creationId xmlns:p14="http://schemas.microsoft.com/office/powerpoint/2010/main" val="419140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562934639"/>
              </p:ext>
            </p:extLst>
          </p:nvPr>
        </p:nvGraphicFramePr>
        <p:xfrm>
          <a:off x="1969415" y="0"/>
          <a:ext cx="9032542" cy="6309320"/>
        </p:xfrm>
        <a:graphic>
          <a:graphicData uri="http://schemas.openxmlformats.org/presentationml/2006/ole">
            <mc:AlternateContent xmlns:mc="http://schemas.openxmlformats.org/markup-compatibility/2006">
              <mc:Choice xmlns:v="urn:schemas-microsoft-com:vml" Requires="v">
                <p:oleObj spid="_x0000_s6161" name="Graph" r:id="rId3" imgW="4154400" imgH="2901600" progId="Origin50.Graph">
                  <p:embed/>
                </p:oleObj>
              </mc:Choice>
              <mc:Fallback>
                <p:oleObj name="Graph" r:id="rId3" imgW="4154400" imgH="2901600" progId="Origin50.Graph">
                  <p:embed/>
                  <p:pic>
                    <p:nvPicPr>
                      <p:cNvPr id="0" name=""/>
                      <p:cNvPicPr/>
                      <p:nvPr/>
                    </p:nvPicPr>
                    <p:blipFill>
                      <a:blip r:embed="rId4"/>
                      <a:stretch>
                        <a:fillRect/>
                      </a:stretch>
                    </p:blipFill>
                    <p:spPr>
                      <a:xfrm>
                        <a:off x="1969415" y="0"/>
                        <a:ext cx="9032542" cy="6309320"/>
                      </a:xfrm>
                      <a:prstGeom prst="rect">
                        <a:avLst/>
                      </a:prstGeom>
                    </p:spPr>
                  </p:pic>
                </p:oleObj>
              </mc:Fallback>
            </mc:AlternateContent>
          </a:graphicData>
        </a:graphic>
      </p:graphicFrame>
    </p:spTree>
    <p:extLst>
      <p:ext uri="{BB962C8B-B14F-4D97-AF65-F5344CB8AC3E}">
        <p14:creationId xmlns:p14="http://schemas.microsoft.com/office/powerpoint/2010/main" val="410613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16632"/>
            <a:ext cx="8729660" cy="863600"/>
          </a:xfrm>
        </p:spPr>
        <p:txBody>
          <a:bodyPr/>
          <a:lstStyle/>
          <a:p>
            <a:r>
              <a:rPr lang="et-EE" dirty="0" smtClean="0"/>
              <a:t>In 2017 the biggest number of graduated students in all levels.</a:t>
            </a:r>
            <a:endParaRPr lang="en-GB" dirty="0"/>
          </a:p>
        </p:txBody>
      </p:sp>
      <p:sp>
        <p:nvSpPr>
          <p:cNvPr id="4" name="Rectangle 3"/>
          <p:cNvSpPr/>
          <p:nvPr/>
        </p:nvSpPr>
        <p:spPr>
          <a:xfrm>
            <a:off x="1703512" y="1340768"/>
            <a:ext cx="9721080" cy="4401205"/>
          </a:xfrm>
          <a:prstGeom prst="rect">
            <a:avLst/>
          </a:prstGeom>
        </p:spPr>
        <p:txBody>
          <a:bodyPr wrap="square">
            <a:spAutoFit/>
          </a:bodyPr>
          <a:lstStyle/>
          <a:p>
            <a:r>
              <a:rPr lang="en-GB" sz="2000" dirty="0"/>
              <a:t>Over 330 foreign students graduated Tallinn University of Technology (TTÜ), the most international university in Estonia, this summer, which is more than last year.</a:t>
            </a:r>
          </a:p>
          <a:p>
            <a:endParaRPr lang="en-GB" sz="2000" dirty="0"/>
          </a:p>
          <a:p>
            <a:r>
              <a:rPr lang="en-GB" sz="2000" dirty="0"/>
              <a:t>The largest number of foreign graduates came from Finland, Ukraine, India and Georgia.</a:t>
            </a:r>
          </a:p>
          <a:p>
            <a:endParaRPr lang="en-GB" sz="2000" dirty="0"/>
          </a:p>
          <a:p>
            <a:r>
              <a:rPr lang="en-GB" sz="2000" dirty="0"/>
              <a:t>Most of the foreign students completed their studies in the School of Business and Governance or Information Technologies, 166 and 105 fresh alumni respectively.</a:t>
            </a:r>
          </a:p>
          <a:p>
            <a:endParaRPr lang="en-GB" sz="2000" dirty="0"/>
          </a:p>
          <a:p>
            <a:r>
              <a:rPr lang="en-GB" sz="2000" dirty="0"/>
              <a:t>Altogether approximately 2200 young people received the TTÜ graduate certificate this summer, 729 of them in the School of Business and Governance, 704 in the School of Engineering, 485 in the School of Information Technologies, 164 in the School of Science, and 113 in the Estonian Maritime Academy. In the School of Engineering and in the School of Information Technologies there are more graduates with a Master’s degree than a Bachelor’s degree, in the School of Business and Governance and in the School of Science vice versa.</a:t>
            </a:r>
          </a:p>
        </p:txBody>
      </p:sp>
    </p:spTree>
    <p:extLst>
      <p:ext uri="{BB962C8B-B14F-4D97-AF65-F5344CB8AC3E}">
        <p14:creationId xmlns:p14="http://schemas.microsoft.com/office/powerpoint/2010/main" val="2848528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kas USAs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Presekas USAsse</Template>
  <TotalTime>15821</TotalTime>
  <Words>481</Words>
  <Application>Microsoft Office PowerPoint</Application>
  <PresentationFormat>Widescreen</PresentationFormat>
  <Paragraphs>48</Paragraphs>
  <Slides>18</Slides>
  <Notes>2</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5" baseType="lpstr">
      <vt:lpstr>Arial</vt:lpstr>
      <vt:lpstr>Times New Roman</vt:lpstr>
      <vt:lpstr>Verdana</vt:lpstr>
      <vt:lpstr>Presekas USAsse</vt:lpstr>
      <vt:lpstr>2_Custom Design</vt:lpstr>
      <vt:lpstr>1_Custom Design</vt:lpstr>
      <vt:lpstr>Graph</vt:lpstr>
      <vt:lpstr>PowerPoint Presentation</vt:lpstr>
      <vt:lpstr>Outline</vt:lpstr>
      <vt:lpstr>The number of foreign students in 2013-2016</vt:lpstr>
      <vt:lpstr>Foreign students percentage from all students on the level and from all students. Years 2013-2016 </vt:lpstr>
      <vt:lpstr>PowerPoint Presentation</vt:lpstr>
      <vt:lpstr>PowerPoint Presentation</vt:lpstr>
      <vt:lpstr>PowerPoint Presentation</vt:lpstr>
      <vt:lpstr>PowerPoint Presentation</vt:lpstr>
      <vt:lpstr>In 2017 the biggest number of graduated students in all levels.</vt:lpstr>
      <vt:lpstr>How the foreign students reach to TTU ?</vt:lpstr>
      <vt:lpstr>Changes  in social life aspects</vt:lpstr>
      <vt:lpstr>Last doctoral programme  evaluation oral recomendations for foreign students teachers. </vt:lpstr>
      <vt:lpstr>Foreign students in the Engineering Faculty in the laboratory of Thin film Chemical Technologies </vt:lpstr>
      <vt:lpstr>Master student Hina from Pakistan left the Thin Film Laboratory after two month hard work.</vt:lpstr>
      <vt:lpstr>The end of the working period. Prof Dieter Meissner with the two best doctoral students </vt:lpstr>
      <vt:lpstr>Viru bog</vt:lpstr>
      <vt:lpstr>Conclusions</vt:lpstr>
      <vt:lpstr>Thank You for attention </vt:lpstr>
    </vt:vector>
  </TitlesOfParts>
  <Company>TTY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terje.tampere</dc:creator>
  <cp:lastModifiedBy>Vladimir Viies</cp:lastModifiedBy>
  <cp:revision>1035</cp:revision>
  <cp:lastPrinted>2016-06-16T11:21:37Z</cp:lastPrinted>
  <dcterms:created xsi:type="dcterms:W3CDTF">2011-09-13T04:30:30Z</dcterms:created>
  <dcterms:modified xsi:type="dcterms:W3CDTF">2018-02-06T14:58:02Z</dcterms:modified>
</cp:coreProperties>
</file>