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74" r:id="rId5"/>
    <p:sldId id="282" r:id="rId6"/>
    <p:sldId id="283" r:id="rId7"/>
    <p:sldId id="284" r:id="rId8"/>
    <p:sldId id="260" r:id="rId9"/>
    <p:sldId id="261" r:id="rId10"/>
    <p:sldId id="291" r:id="rId11"/>
    <p:sldId id="278" r:id="rId12"/>
    <p:sldId id="276" r:id="rId13"/>
    <p:sldId id="288" r:id="rId14"/>
    <p:sldId id="289" r:id="rId15"/>
    <p:sldId id="290" r:id="rId16"/>
    <p:sldId id="292" r:id="rId17"/>
    <p:sldId id="293" r:id="rId18"/>
    <p:sldId id="262" r:id="rId19"/>
    <p:sldId id="263" r:id="rId20"/>
    <p:sldId id="264" r:id="rId21"/>
    <p:sldId id="294" r:id="rId22"/>
    <p:sldId id="265" r:id="rId23"/>
    <p:sldId id="266" r:id="rId24"/>
    <p:sldId id="267" r:id="rId25"/>
    <p:sldId id="268" r:id="rId26"/>
    <p:sldId id="269" r:id="rId27"/>
    <p:sldId id="285" r:id="rId28"/>
    <p:sldId id="286" r:id="rId29"/>
    <p:sldId id="281" r:id="rId30"/>
    <p:sldId id="287" r:id="rId31"/>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363807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348353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1213472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lvl1pPr>
              <a:defRPr/>
            </a:lvl1pPr>
          </a:lstStyle>
          <a:p>
            <a:pPr>
              <a:defRPr/>
            </a:pPr>
            <a:fld id="{99B2B893-D23C-4D8C-BD06-A01BD0BE89CA}"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E81685E-9A98-4A58-AB9B-A0D3B4EE2E8F}"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3897061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7BB11A84-E532-4D33-8F19-4EB53E034504}"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7F2E66-5B40-4761-8907-B5162B231A49}"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2410574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F0490A-2464-4A4C-B6B6-7F4979009B9F}"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D29E8F7-559B-447E-A06D-2ADA92203CE6}"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2813898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3"/>
          <p:cNvSpPr>
            <a:spLocks noGrp="1"/>
          </p:cNvSpPr>
          <p:nvPr>
            <p:ph type="dt" sz="half" idx="10"/>
          </p:nvPr>
        </p:nvSpPr>
        <p:spPr/>
        <p:txBody>
          <a:bodyPr/>
          <a:lstStyle>
            <a:lvl1pPr>
              <a:defRPr/>
            </a:lvl1pPr>
          </a:lstStyle>
          <a:p>
            <a:pPr>
              <a:defRPr/>
            </a:pPr>
            <a:fld id="{EBAB608F-C7FF-4963-82AB-A0EF94D6D18A}" type="datetimeFigureOut">
              <a:rPr lang="et-EE">
                <a:solidFill>
                  <a:prstClr val="black">
                    <a:tint val="75000"/>
                  </a:prstClr>
                </a:solidFill>
              </a:rPr>
              <a:pPr>
                <a:defRPr/>
              </a:pPr>
              <a:t>23.11.2017</a:t>
            </a:fld>
            <a:endParaRPr lang="et-E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38819B-4FBF-4DFC-8CD5-33C86C99571F}"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4021262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3"/>
          <p:cNvSpPr>
            <a:spLocks noGrp="1"/>
          </p:cNvSpPr>
          <p:nvPr>
            <p:ph type="dt" sz="half" idx="10"/>
          </p:nvPr>
        </p:nvSpPr>
        <p:spPr/>
        <p:txBody>
          <a:bodyPr/>
          <a:lstStyle>
            <a:lvl1pPr>
              <a:defRPr/>
            </a:lvl1pPr>
          </a:lstStyle>
          <a:p>
            <a:pPr>
              <a:defRPr/>
            </a:pPr>
            <a:fld id="{AA326135-AA4C-415A-8699-4BA7CAEB99A0}" type="datetimeFigureOut">
              <a:rPr lang="et-EE">
                <a:solidFill>
                  <a:prstClr val="black">
                    <a:tint val="75000"/>
                  </a:prstClr>
                </a:solidFill>
              </a:rPr>
              <a:pPr>
                <a:defRPr/>
              </a:pPr>
              <a:t>23.11.2017</a:t>
            </a:fld>
            <a:endParaRPr lang="et-E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9798F99D-7639-43A2-9811-AA5AF46F6A79}"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1905593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3"/>
          <p:cNvSpPr>
            <a:spLocks noGrp="1"/>
          </p:cNvSpPr>
          <p:nvPr>
            <p:ph type="dt" sz="half" idx="10"/>
          </p:nvPr>
        </p:nvSpPr>
        <p:spPr/>
        <p:txBody>
          <a:bodyPr/>
          <a:lstStyle>
            <a:lvl1pPr>
              <a:defRPr/>
            </a:lvl1pPr>
          </a:lstStyle>
          <a:p>
            <a:pPr>
              <a:defRPr/>
            </a:pPr>
            <a:fld id="{C7DF52CA-9D08-4DA5-96E4-1ECDEDCCFCFF}" type="datetimeFigureOut">
              <a:rPr lang="et-EE">
                <a:solidFill>
                  <a:prstClr val="black">
                    <a:tint val="75000"/>
                  </a:prstClr>
                </a:solidFill>
              </a:rPr>
              <a:pPr>
                <a:defRPr/>
              </a:pPr>
              <a:t>23.11.2017</a:t>
            </a:fld>
            <a:endParaRPr lang="et-E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58810BF-A3AB-4148-BCB0-904479FBB26B}"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2232899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2D2D76-43F2-46F4-A142-69DC974272F4}" type="datetimeFigureOut">
              <a:rPr lang="et-EE">
                <a:solidFill>
                  <a:prstClr val="black">
                    <a:tint val="75000"/>
                  </a:prstClr>
                </a:solidFill>
              </a:rPr>
              <a:pPr>
                <a:defRPr/>
              </a:pPr>
              <a:t>23.11.2017</a:t>
            </a:fld>
            <a:endParaRPr lang="et-E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07218AC-6F0C-45D1-B1C6-2FD6ACB30CAC}"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1426135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47BEF1-DEEF-4830-AF48-3D3CD4C95908}" type="datetimeFigureOut">
              <a:rPr lang="et-EE">
                <a:solidFill>
                  <a:prstClr val="black">
                    <a:tint val="75000"/>
                  </a:prstClr>
                </a:solidFill>
              </a:rPr>
              <a:pPr>
                <a:defRPr/>
              </a:pPr>
              <a:t>23.11.2017</a:t>
            </a:fld>
            <a:endParaRPr lang="et-E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3CA9DD9-9A2A-4C0F-B5CB-722A6F725156}"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281237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4221868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C34EC0-98E4-402D-B298-1368D6E1905E}" type="datetimeFigureOut">
              <a:rPr lang="et-EE">
                <a:solidFill>
                  <a:prstClr val="black">
                    <a:tint val="75000"/>
                  </a:prstClr>
                </a:solidFill>
              </a:rPr>
              <a:pPr>
                <a:defRPr/>
              </a:pPr>
              <a:t>23.11.2017</a:t>
            </a:fld>
            <a:endParaRPr lang="et-E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9BE11D4-862A-48EF-8F23-BCAC2B36E582}"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979836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A929EFAA-A2DC-4A1F-AB78-F4E64CA6676D}"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B5E9F8B-682C-4AE1-82B4-3880AFC591BF}"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2064430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EEA2F051-9345-41A5-9860-D12C9F44E5A8}"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4B4B2E8-361D-4EA8-B034-8C8BF91DDE73}"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174402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t-EE"/>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3"/>
          <p:cNvSpPr>
            <a:spLocks noGrp="1"/>
          </p:cNvSpPr>
          <p:nvPr>
            <p:ph type="dt" sz="half" idx="10"/>
          </p:nvPr>
        </p:nvSpPr>
        <p:spPr/>
        <p:txBody>
          <a:bodyPr/>
          <a:lstStyle>
            <a:lvl1pPr>
              <a:defRPr/>
            </a:lvl1pPr>
          </a:lstStyle>
          <a:p>
            <a:pPr>
              <a:defRPr/>
            </a:pPr>
            <a:fld id="{42A9FFA4-5DB5-47F0-BB55-8032CCCCE7D4}" type="datetimeFigureOut">
              <a:rPr lang="et-EE">
                <a:solidFill>
                  <a:prstClr val="black">
                    <a:tint val="75000"/>
                  </a:prstClr>
                </a:solidFill>
              </a:rPr>
              <a:pPr>
                <a:defRPr/>
              </a:pPr>
              <a:t>23.11.2017</a:t>
            </a:fld>
            <a:endParaRPr lang="et-E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t-E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89C5D0C-F7BE-458C-A122-FF4E44FCD8B3}"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1926428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176939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300099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85440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23091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4269531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395033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53419-C53D-4DE7-8022-246D0199A0B4}" type="datetimeFigureOut">
              <a:rPr lang="et-EE" smtClean="0"/>
              <a:pPr/>
              <a:t>23.11.2017</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176644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53419-C53D-4DE7-8022-246D0199A0B4}" type="datetimeFigureOut">
              <a:rPr lang="et-EE" smtClean="0"/>
              <a:pPr/>
              <a:t>23.11.2017</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E4A59-FA82-4914-8643-C243CB811069}" type="slidenum">
              <a:rPr lang="et-EE" smtClean="0"/>
              <a:pPr/>
              <a:t>‹#›</a:t>
            </a:fld>
            <a:endParaRPr lang="et-EE"/>
          </a:p>
        </p:txBody>
      </p:sp>
    </p:spTree>
    <p:extLst>
      <p:ext uri="{BB962C8B-B14F-4D97-AF65-F5344CB8AC3E}">
        <p14:creationId xmlns:p14="http://schemas.microsoft.com/office/powerpoint/2010/main" xmlns="" val="2079009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t-EE"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219799D-160C-439E-90E0-910AE7E3CCE8}" type="datetimeFigureOut">
              <a:rPr lang="et-EE">
                <a:solidFill>
                  <a:prstClr val="black">
                    <a:tint val="75000"/>
                  </a:prstClr>
                </a:solidFill>
              </a:rPr>
              <a:pPr>
                <a:defRPr/>
              </a:pPr>
              <a:t>23.11.2017</a:t>
            </a:fld>
            <a:endParaRPr lang="et-E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t-E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9DDD61E-7446-4BA3-A4CD-E402622F808D}" type="slidenum">
              <a:rPr lang="et-EE">
                <a:solidFill>
                  <a:prstClr val="black">
                    <a:tint val="75000"/>
                  </a:prstClr>
                </a:solidFill>
              </a:rPr>
              <a:pPr>
                <a:defRPr/>
              </a:pPr>
              <a:t>‹#›</a:t>
            </a:fld>
            <a:endParaRPr lang="et-EE">
              <a:solidFill>
                <a:prstClr val="black">
                  <a:tint val="75000"/>
                </a:prstClr>
              </a:solidFill>
            </a:endParaRPr>
          </a:p>
        </p:txBody>
      </p:sp>
    </p:spTree>
    <p:extLst>
      <p:ext uri="{BB962C8B-B14F-4D97-AF65-F5344CB8AC3E}">
        <p14:creationId xmlns:p14="http://schemas.microsoft.com/office/powerpoint/2010/main" xmlns="" val="1526619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2664296"/>
          </a:xfrm>
        </p:spPr>
        <p:txBody>
          <a:bodyPr>
            <a:normAutofit fontScale="90000"/>
          </a:bodyPr>
          <a:lstStyle/>
          <a:p>
            <a:r>
              <a:rPr lang="et-EE" dirty="0" smtClean="0">
                <a:solidFill>
                  <a:srgbClr val="FF0000"/>
                </a:solidFill>
              </a:rPr>
              <a:t/>
            </a:r>
            <a:br>
              <a:rPr lang="et-EE" dirty="0" smtClean="0">
                <a:solidFill>
                  <a:srgbClr val="FF0000"/>
                </a:solidFill>
              </a:rPr>
            </a:br>
            <a:r>
              <a:rPr lang="et-EE" b="1" i="1" dirty="0" smtClean="0">
                <a:solidFill>
                  <a:srgbClr val="FF0000"/>
                </a:solidFill>
              </a:rPr>
              <a:t>Kaasavate meetodite rakendamine klassis/rühmas</a:t>
            </a:r>
            <a:r>
              <a:rPr lang="et-EE" i="1" dirty="0" smtClean="0">
                <a:solidFill>
                  <a:srgbClr val="FF0000"/>
                </a:solidFill>
              </a:rPr>
              <a:t/>
            </a:r>
            <a:br>
              <a:rPr lang="et-EE" i="1" dirty="0" smtClean="0">
                <a:solidFill>
                  <a:srgbClr val="FF0000"/>
                </a:solidFill>
              </a:rPr>
            </a:br>
            <a:r>
              <a:rPr lang="et-EE" dirty="0" smtClean="0">
                <a:solidFill>
                  <a:srgbClr val="FF0000"/>
                </a:solidFill>
              </a:rPr>
              <a:t>II moodul</a:t>
            </a:r>
            <a:endParaRPr lang="et-EE" dirty="0">
              <a:solidFill>
                <a:srgbClr val="FF0000"/>
              </a:solidFill>
            </a:endParaRPr>
          </a:p>
        </p:txBody>
      </p:sp>
      <p:sp>
        <p:nvSpPr>
          <p:cNvPr id="3" name="Subtitle 2"/>
          <p:cNvSpPr>
            <a:spLocks noGrp="1"/>
          </p:cNvSpPr>
          <p:nvPr>
            <p:ph type="subTitle" idx="1"/>
          </p:nvPr>
        </p:nvSpPr>
        <p:spPr/>
        <p:txBody>
          <a:bodyPr/>
          <a:lstStyle/>
          <a:p>
            <a:r>
              <a:rPr lang="et-EE" dirty="0" smtClean="0"/>
              <a:t>Katrin Poom-Valickis</a:t>
            </a:r>
          </a:p>
          <a:p>
            <a:r>
              <a:rPr lang="et-EE" dirty="0" smtClean="0"/>
              <a:t>Kaia Köster</a:t>
            </a:r>
            <a:endParaRPr lang="et-EE" dirty="0"/>
          </a:p>
        </p:txBody>
      </p:sp>
    </p:spTree>
    <p:extLst>
      <p:ext uri="{BB962C8B-B14F-4D97-AF65-F5344CB8AC3E}">
        <p14:creationId xmlns:p14="http://schemas.microsoft.com/office/powerpoint/2010/main" xmlns="" val="2191838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404813"/>
            <a:ext cx="8229600" cy="647700"/>
          </a:xfrm>
        </p:spPr>
        <p:txBody>
          <a:bodyPr/>
          <a:lstStyle/>
          <a:p>
            <a:pPr eaLnBrk="1" hangingPunct="1"/>
            <a:r>
              <a:rPr lang="et-EE" altLang="et-EE" sz="3200" b="1" smtClean="0">
                <a:solidFill>
                  <a:srgbClr val="C00000"/>
                </a:solidFill>
              </a:rPr>
              <a:t>Miks me teeme seda, mida me teeme?</a:t>
            </a:r>
          </a:p>
        </p:txBody>
      </p:sp>
      <p:pic>
        <p:nvPicPr>
          <p:cNvPr id="46083" name="Picture 5"/>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07950" y="1052513"/>
            <a:ext cx="9036050" cy="5545137"/>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45093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714" y="-175858"/>
            <a:ext cx="9126286" cy="7133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747314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t-EE" dirty="0" smtClean="0"/>
              <a:t>Mõtle</a:t>
            </a:r>
            <a:r>
              <a:rPr lang="et-EE" dirty="0"/>
              <a:t>, mis </a:t>
            </a:r>
            <a:r>
              <a:rPr lang="et-EE" dirty="0" smtClean="0"/>
              <a:t>motiveerib </a:t>
            </a:r>
            <a:r>
              <a:rPr lang="et-EE" dirty="0"/>
              <a:t>sind </a:t>
            </a:r>
            <a:r>
              <a:rPr lang="et-EE" dirty="0" smtClean="0"/>
              <a:t>õpetajana ennast arendama , õppima ja olema </a:t>
            </a:r>
            <a:r>
              <a:rPr lang="et-EE" dirty="0"/>
              <a:t>aktiivne. Reasta palun tähtsuse järjekorras oma spetsiifilised vajadused ja ootused</a:t>
            </a:r>
            <a:r>
              <a:rPr lang="et-EE" dirty="0" smtClean="0"/>
              <a:t>.</a:t>
            </a:r>
          </a:p>
          <a:p>
            <a:r>
              <a:rPr lang="et-EE" dirty="0" smtClean="0"/>
              <a:t>1.</a:t>
            </a:r>
          </a:p>
          <a:p>
            <a:r>
              <a:rPr lang="et-EE" dirty="0" smtClean="0"/>
              <a:t>2.</a:t>
            </a:r>
          </a:p>
          <a:p>
            <a:r>
              <a:rPr lang="et-EE" dirty="0" smtClean="0"/>
              <a:t>3. </a:t>
            </a:r>
            <a:r>
              <a:rPr lang="et-EE" smtClean="0"/>
              <a:t>jne</a:t>
            </a:r>
            <a:endParaRPr lang="et-EE" dirty="0" smtClean="0"/>
          </a:p>
          <a:p>
            <a:pPr marL="0" indent="0">
              <a:buNone/>
            </a:pPr>
            <a:endParaRPr lang="et-EE" dirty="0"/>
          </a:p>
        </p:txBody>
      </p:sp>
    </p:spTree>
    <p:extLst>
      <p:ext uri="{BB962C8B-B14F-4D97-AF65-F5344CB8AC3E}">
        <p14:creationId xmlns:p14="http://schemas.microsoft.com/office/powerpoint/2010/main" xmlns="" val="1019609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et-EE" dirty="0"/>
          </a:p>
        </p:txBody>
      </p:sp>
      <p:sp>
        <p:nvSpPr>
          <p:cNvPr id="3" name="Content Placeholder 2"/>
          <p:cNvSpPr>
            <a:spLocks noGrp="1"/>
          </p:cNvSpPr>
          <p:nvPr>
            <p:ph idx="1"/>
          </p:nvPr>
        </p:nvSpPr>
        <p:spPr>
          <a:xfrm>
            <a:off x="457200" y="548680"/>
            <a:ext cx="8229600" cy="5577483"/>
          </a:xfrm>
        </p:spPr>
        <p:txBody>
          <a:bodyPr>
            <a:normAutofit fontScale="92500" lnSpcReduction="10000"/>
          </a:bodyPr>
          <a:lstStyle/>
          <a:p>
            <a:pPr marL="0" lvl="0" indent="0">
              <a:buSzPts val="1400"/>
              <a:buNone/>
              <a:tabLst>
                <a:tab pos="365760" algn="l"/>
              </a:tabLst>
            </a:pPr>
            <a:r>
              <a:rPr lang="fi-FI" dirty="0">
                <a:latin typeface="Georgia"/>
                <a:ea typeface="Times New Roman"/>
              </a:rPr>
              <a:t>Hinda palun 6-punkti süsteemis, mil määral praeguse seisuga on tagatud  nende vajaduste rahuldamine ja ootuste täitumine.</a:t>
            </a:r>
            <a:endParaRPr lang="et-EE" dirty="0">
              <a:latin typeface="Times New Roman"/>
              <a:ea typeface="Times New Roman"/>
            </a:endParaRPr>
          </a:p>
          <a:p>
            <a:pPr marL="0" indent="0">
              <a:spcAft>
                <a:spcPts val="0"/>
              </a:spcAft>
              <a:buNone/>
            </a:pPr>
            <a:r>
              <a:rPr lang="fi-FI" dirty="0">
                <a:latin typeface="Georgia"/>
                <a:ea typeface="Times New Roman"/>
              </a:rPr>
              <a:t> </a:t>
            </a:r>
            <a:endParaRPr lang="et-EE" dirty="0">
              <a:latin typeface="Times New Roman"/>
              <a:ea typeface="Times New Roman"/>
            </a:endParaRPr>
          </a:p>
          <a:p>
            <a:pPr marL="22860" indent="0">
              <a:spcAft>
                <a:spcPts val="0"/>
              </a:spcAft>
              <a:buNone/>
            </a:pPr>
            <a:r>
              <a:rPr lang="fi-FI" dirty="0">
                <a:latin typeface="Georgia"/>
                <a:ea typeface="Times New Roman"/>
              </a:rPr>
              <a:t>1 – pigem on tagatud			-1 – pigem ei ole tagatud</a:t>
            </a:r>
            <a:endParaRPr lang="et-EE" dirty="0">
              <a:latin typeface="Times New Roman"/>
              <a:ea typeface="Times New Roman"/>
            </a:endParaRPr>
          </a:p>
          <a:p>
            <a:pPr marL="22860" indent="0">
              <a:spcAft>
                <a:spcPts val="0"/>
              </a:spcAft>
              <a:buNone/>
            </a:pPr>
            <a:r>
              <a:rPr lang="fi-FI" dirty="0">
                <a:latin typeface="Georgia"/>
                <a:ea typeface="Times New Roman"/>
              </a:rPr>
              <a:t>2 – on tagatud				-2 – ei ole tagatud</a:t>
            </a:r>
            <a:endParaRPr lang="et-EE" dirty="0">
              <a:latin typeface="Times New Roman"/>
              <a:ea typeface="Times New Roman"/>
            </a:endParaRPr>
          </a:p>
          <a:p>
            <a:pPr marL="22860" indent="0">
              <a:spcAft>
                <a:spcPts val="0"/>
              </a:spcAft>
              <a:buNone/>
            </a:pPr>
            <a:r>
              <a:rPr lang="fi-FI" dirty="0">
                <a:latin typeface="Georgia"/>
                <a:ea typeface="Times New Roman"/>
              </a:rPr>
              <a:t>3 – täiel määral on tagatud		-3 – üldse ei ole </a:t>
            </a:r>
            <a:r>
              <a:rPr lang="fi-FI" dirty="0" smtClean="0">
                <a:latin typeface="Georgia"/>
                <a:ea typeface="Times New Roman"/>
              </a:rPr>
              <a:t>tagatud</a:t>
            </a:r>
            <a:r>
              <a:rPr lang="fi-FI" dirty="0">
                <a:latin typeface="Georgia"/>
                <a:ea typeface="Times New Roman"/>
              </a:rPr>
              <a:t> </a:t>
            </a:r>
            <a:endParaRPr lang="et-EE" dirty="0">
              <a:latin typeface="Times New Roman"/>
              <a:ea typeface="Times New Roman"/>
            </a:endParaRPr>
          </a:p>
          <a:p>
            <a:pPr marL="22860" indent="0">
              <a:spcAft>
                <a:spcPts val="0"/>
              </a:spcAft>
              <a:buNone/>
            </a:pPr>
            <a:r>
              <a:rPr lang="fi-FI" dirty="0">
                <a:latin typeface="Georgia"/>
                <a:ea typeface="Times New Roman"/>
              </a:rPr>
              <a:t> </a:t>
            </a:r>
            <a:endParaRPr lang="et-EE" dirty="0">
              <a:latin typeface="Times New Roman"/>
              <a:ea typeface="Times New Roman"/>
            </a:endParaRPr>
          </a:p>
          <a:p>
            <a:endParaRPr lang="et-EE" dirty="0"/>
          </a:p>
        </p:txBody>
      </p:sp>
    </p:spTree>
    <p:extLst>
      <p:ext uri="{BB962C8B-B14F-4D97-AF65-F5344CB8AC3E}">
        <p14:creationId xmlns:p14="http://schemas.microsoft.com/office/powerpoint/2010/main" xmlns="" val="211872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t-EE" dirty="0"/>
              <a:t>Millisele järeldusele jõudsid?</a:t>
            </a:r>
          </a:p>
          <a:p>
            <a:r>
              <a:rPr lang="et-EE" dirty="0" smtClean="0"/>
              <a:t>Võrdle </a:t>
            </a:r>
            <a:r>
              <a:rPr lang="et-EE" dirty="0"/>
              <a:t>oma tulemusi kaaslaste tulemustega ja mõelge, mida peaks </a:t>
            </a:r>
            <a:r>
              <a:rPr lang="et-EE" dirty="0" smtClean="0"/>
              <a:t>/saaks teha koolis, </a:t>
            </a:r>
            <a:r>
              <a:rPr lang="et-EE" dirty="0"/>
              <a:t>et tugevdada õpetajate </a:t>
            </a:r>
            <a:r>
              <a:rPr lang="et-EE" dirty="0" smtClean="0"/>
              <a:t>töömotivatsiooni</a:t>
            </a:r>
            <a:r>
              <a:rPr lang="et-EE" dirty="0"/>
              <a:t>.</a:t>
            </a:r>
          </a:p>
          <a:p>
            <a:endParaRPr lang="et-EE" dirty="0"/>
          </a:p>
        </p:txBody>
      </p:sp>
    </p:spTree>
    <p:extLst>
      <p:ext uri="{BB962C8B-B14F-4D97-AF65-F5344CB8AC3E}">
        <p14:creationId xmlns:p14="http://schemas.microsoft.com/office/powerpoint/2010/main" xmlns="" val="3244148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2664296"/>
          </a:xfrm>
        </p:spPr>
        <p:txBody>
          <a:bodyPr>
            <a:normAutofit fontScale="90000"/>
          </a:bodyPr>
          <a:lstStyle/>
          <a:p>
            <a:r>
              <a:rPr lang="et-EE" dirty="0" smtClean="0">
                <a:solidFill>
                  <a:srgbClr val="FF0000"/>
                </a:solidFill>
              </a:rPr>
              <a:t/>
            </a:r>
            <a:br>
              <a:rPr lang="et-EE" dirty="0" smtClean="0">
                <a:solidFill>
                  <a:srgbClr val="FF0000"/>
                </a:solidFill>
              </a:rPr>
            </a:br>
            <a:r>
              <a:rPr lang="et-EE" b="1" i="1" dirty="0" smtClean="0">
                <a:solidFill>
                  <a:srgbClr val="FF0000"/>
                </a:solidFill>
              </a:rPr>
              <a:t>Kaasavate meetodite rakendamine klassis/rühmas</a:t>
            </a:r>
            <a:r>
              <a:rPr lang="et-EE" i="1" dirty="0" smtClean="0">
                <a:solidFill>
                  <a:srgbClr val="FF0000"/>
                </a:solidFill>
              </a:rPr>
              <a:t/>
            </a:r>
            <a:br>
              <a:rPr lang="et-EE" i="1" dirty="0" smtClean="0">
                <a:solidFill>
                  <a:srgbClr val="FF0000"/>
                </a:solidFill>
              </a:rPr>
            </a:br>
            <a:r>
              <a:rPr lang="et-EE" dirty="0" smtClean="0">
                <a:solidFill>
                  <a:srgbClr val="FF0000"/>
                </a:solidFill>
              </a:rPr>
              <a:t>II moodul</a:t>
            </a:r>
            <a:endParaRPr lang="et-EE" dirty="0">
              <a:solidFill>
                <a:srgbClr val="FF0000"/>
              </a:solidFill>
            </a:endParaRPr>
          </a:p>
        </p:txBody>
      </p:sp>
      <p:sp>
        <p:nvSpPr>
          <p:cNvPr id="3" name="Subtitle 2"/>
          <p:cNvSpPr>
            <a:spLocks noGrp="1"/>
          </p:cNvSpPr>
          <p:nvPr>
            <p:ph type="subTitle" idx="1"/>
          </p:nvPr>
        </p:nvSpPr>
        <p:spPr/>
        <p:txBody>
          <a:bodyPr/>
          <a:lstStyle/>
          <a:p>
            <a:r>
              <a:rPr lang="et-EE" dirty="0" smtClean="0"/>
              <a:t>Katrin Poom-Valickis</a:t>
            </a:r>
          </a:p>
          <a:p>
            <a:r>
              <a:rPr lang="et-EE" dirty="0" smtClean="0"/>
              <a:t>Kaia Köster</a:t>
            </a:r>
            <a:endParaRPr lang="et-EE" dirty="0"/>
          </a:p>
        </p:txBody>
      </p:sp>
    </p:spTree>
    <p:extLst>
      <p:ext uri="{BB962C8B-B14F-4D97-AF65-F5344CB8AC3E}">
        <p14:creationId xmlns:p14="http://schemas.microsoft.com/office/powerpoint/2010/main" xmlns="" val="2191838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864096"/>
          </a:xfrm>
        </p:spPr>
        <p:txBody>
          <a:bodyPr>
            <a:noAutofit/>
          </a:bodyPr>
          <a:lstStyle/>
          <a:p>
            <a:r>
              <a:rPr lang="et-EE" sz="3600" b="1" dirty="0" smtClean="0">
                <a:solidFill>
                  <a:srgbClr val="C00000"/>
                </a:solidFill>
              </a:rPr>
              <a:t>Autonoomsust teotavad strateegiad </a:t>
            </a:r>
            <a:r>
              <a:rPr lang="et-EE" sz="3600" dirty="0" smtClean="0"/>
              <a:t/>
            </a:r>
            <a:br>
              <a:rPr lang="et-EE" sz="3600" dirty="0" smtClean="0"/>
            </a:br>
            <a:r>
              <a:rPr lang="et-EE" sz="2000" dirty="0" smtClean="0"/>
              <a:t>(Stefanou, Perencevich, Di Cintio &amp; Turner, 2004)</a:t>
            </a:r>
            <a:endParaRPr lang="et-EE" sz="2000" dirty="0"/>
          </a:p>
        </p:txBody>
      </p:sp>
      <p:sp>
        <p:nvSpPr>
          <p:cNvPr id="3" name="Content Placeholder 2"/>
          <p:cNvSpPr>
            <a:spLocks noGrp="1"/>
          </p:cNvSpPr>
          <p:nvPr>
            <p:ph idx="1"/>
          </p:nvPr>
        </p:nvSpPr>
        <p:spPr>
          <a:xfrm>
            <a:off x="457200" y="1268760"/>
            <a:ext cx="8229600" cy="5472608"/>
          </a:xfrm>
        </p:spPr>
        <p:txBody>
          <a:bodyPr>
            <a:normAutofit fontScale="62500" lnSpcReduction="20000"/>
          </a:bodyPr>
          <a:lstStyle/>
          <a:p>
            <a:pPr marL="0" indent="0">
              <a:buNone/>
            </a:pPr>
            <a:r>
              <a:rPr lang="et-EE" b="1" dirty="0" smtClean="0"/>
              <a:t>Korralduslikud</a:t>
            </a:r>
          </a:p>
          <a:p>
            <a:pPr marL="0" indent="0">
              <a:buNone/>
            </a:pPr>
            <a:r>
              <a:rPr lang="et-EE" dirty="0" smtClean="0"/>
              <a:t>Õppijatel on võimalus valida rühmakaaslasi või istekohtade paigutust, osaleda klassireeglite ja töö hindamise protseduuride loomises ja rakendamises, võtta vastutust ülesannete tähtaegade eest jms</a:t>
            </a:r>
          </a:p>
          <a:p>
            <a:pPr marL="0" indent="0">
              <a:buNone/>
            </a:pPr>
            <a:endParaRPr lang="et-EE" dirty="0" smtClean="0"/>
          </a:p>
          <a:p>
            <a:pPr marL="0" indent="0">
              <a:buNone/>
            </a:pPr>
            <a:r>
              <a:rPr lang="et-EE" b="1" dirty="0" smtClean="0"/>
              <a:t>Protseduurilised</a:t>
            </a:r>
          </a:p>
          <a:p>
            <a:pPr marL="0" indent="0">
              <a:buNone/>
            </a:pPr>
            <a:r>
              <a:rPr lang="et-EE" dirty="0" smtClean="0"/>
              <a:t>Võimalus valida materjale klassiprojektides kasutamiseks, valida sobivad viisid oskuste ja õpitu demonstreerimiseks, esitada töid õppijale sobival viisil, arutleda oma soovide üle ja valida, kuidas materjalidega töötada</a:t>
            </a:r>
          </a:p>
          <a:p>
            <a:pPr marL="0" indent="0">
              <a:buNone/>
            </a:pPr>
            <a:endParaRPr lang="et-EE" dirty="0" smtClean="0"/>
          </a:p>
          <a:p>
            <a:pPr marL="0" indent="0">
              <a:buNone/>
            </a:pPr>
            <a:r>
              <a:rPr lang="et-EE" b="1" dirty="0" smtClean="0"/>
              <a:t>Kognitiivsed</a:t>
            </a:r>
          </a:p>
          <a:p>
            <a:pPr marL="0" indent="0">
              <a:buNone/>
            </a:pPr>
            <a:r>
              <a:rPr lang="et-EE" dirty="0" smtClean="0"/>
              <a:t>Võimalus arutleda probleemilahendamise strateegiate üle või leida erinevaid lahendusi, võimalus erinevate kogemuste jagamiseks oma lahenduskäike põhjendada, kasutada otsuste tegemiseks küllaldaselt aega, lahendada probleeme iseseisvalt, kuid piisava toetava suunamisega oma vigu hinnata ja püüda neid parandada , saada sisukat tagasisidet, sõnastada isiklikke eesmärke võikohandada ülesandeid vastavalt oma huvidele,ideede üle vabalt arutleda, esitada küsimusi ja sõnastada oma mõtteid.</a:t>
            </a:r>
          </a:p>
          <a:p>
            <a:endParaRPr lang="et-EE" dirty="0"/>
          </a:p>
        </p:txBody>
      </p:sp>
    </p:spTree>
    <p:extLst>
      <p:ext uri="{BB962C8B-B14F-4D97-AF65-F5344CB8AC3E}">
        <p14:creationId xmlns:p14="http://schemas.microsoft.com/office/powerpoint/2010/main" xmlns="" val="1868028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C00000"/>
                </a:solidFill>
              </a:rPr>
              <a:t>Valikute andmisel pea silmas</a:t>
            </a:r>
            <a:endParaRPr lang="et-EE" b="1"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r>
              <a:rPr lang="et-EE" dirty="0" smtClean="0"/>
              <a:t>Paku enam kognitiivseid valikuid, sest korraldusliku autonoomia toetamine pakub kõige vähem võimalusi sisukate valikute tegemiseks ning kognitiivse autonoomia toetamine kõige enam. Option choice (what to do) ja action choice (when and how to do).</a:t>
            </a:r>
          </a:p>
          <a:p>
            <a:r>
              <a:rPr lang="et-EE" dirty="0" smtClean="0"/>
              <a:t>Valikuid peaks olema paras arv. Üle 3-4 valiku ei toeta motivatsiooni</a:t>
            </a:r>
          </a:p>
          <a:p>
            <a:r>
              <a:rPr lang="et-EE" dirty="0" smtClean="0"/>
              <a:t>Paku valikuid kõigile, mitte ainult tugevamatele õpilastele. Kõigil õppijatel sh nõrgematel on vaja kogeda õppides autonoomiat ja oma õppimist ise  reguleerida.</a:t>
            </a:r>
          </a:p>
          <a:p>
            <a:r>
              <a:rPr lang="et-EE" dirty="0" smtClean="0"/>
              <a:t>Arvesta õpilaste huvidega ning võimalusel paku valikuid, mis võimaldavad õpilasel tööd tehes lähtuda ka oma huvidest</a:t>
            </a:r>
          </a:p>
          <a:p>
            <a:endParaRPr lang="et-EE" dirty="0"/>
          </a:p>
        </p:txBody>
      </p:sp>
    </p:spTree>
    <p:extLst>
      <p:ext uri="{BB962C8B-B14F-4D97-AF65-F5344CB8AC3E}">
        <p14:creationId xmlns:p14="http://schemas.microsoft.com/office/powerpoint/2010/main" xmlns="" val="1662103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200" b="1" dirty="0" smtClean="0">
                <a:solidFill>
                  <a:srgbClr val="C00000"/>
                </a:solidFill>
              </a:rPr>
              <a:t>Kuidas õpetajad regeerivad? </a:t>
            </a:r>
            <a:br>
              <a:rPr lang="et-EE" sz="3200" b="1" dirty="0" smtClean="0">
                <a:solidFill>
                  <a:srgbClr val="C00000"/>
                </a:solidFill>
              </a:rPr>
            </a:br>
            <a:r>
              <a:rPr lang="et-EE" sz="3200" b="1" dirty="0" smtClean="0">
                <a:solidFill>
                  <a:srgbClr val="C00000"/>
                </a:solidFill>
              </a:rPr>
              <a:t>Kuidas pöörduvad õpilase poole, kui ...</a:t>
            </a:r>
            <a:endParaRPr lang="et-EE" sz="3200" b="1" dirty="0">
              <a:solidFill>
                <a:srgbClr val="C00000"/>
              </a:solidFill>
            </a:endParaRPr>
          </a:p>
        </p:txBody>
      </p:sp>
      <p:sp>
        <p:nvSpPr>
          <p:cNvPr id="3" name="Content Placeholder 2"/>
          <p:cNvSpPr>
            <a:spLocks noGrp="1"/>
          </p:cNvSpPr>
          <p:nvPr>
            <p:ph idx="1"/>
          </p:nvPr>
        </p:nvSpPr>
        <p:spPr>
          <a:xfrm>
            <a:off x="457200" y="1700808"/>
            <a:ext cx="8229600" cy="4425355"/>
          </a:xfrm>
        </p:spPr>
        <p:txBody>
          <a:bodyPr/>
          <a:lstStyle/>
          <a:p>
            <a:pPr marL="0" indent="0">
              <a:buNone/>
            </a:pPr>
            <a:r>
              <a:rPr lang="et-EE" dirty="0" smtClean="0"/>
              <a:t>• Õpilane rikub korda </a:t>
            </a:r>
          </a:p>
          <a:p>
            <a:pPr marL="0" indent="0">
              <a:buNone/>
            </a:pPr>
            <a:r>
              <a:rPr lang="et-EE" dirty="0" smtClean="0"/>
              <a:t>• Ei ole teinud kodutööd</a:t>
            </a:r>
          </a:p>
          <a:p>
            <a:pPr marL="0" indent="0">
              <a:buNone/>
            </a:pPr>
            <a:r>
              <a:rPr lang="et-EE" dirty="0" smtClean="0"/>
              <a:t>• On passiivne ja ei tee grupitööd kaasa</a:t>
            </a:r>
          </a:p>
          <a:p>
            <a:pPr marL="0" indent="0">
              <a:buNone/>
            </a:pPr>
            <a:r>
              <a:rPr lang="et-EE" dirty="0" smtClean="0"/>
              <a:t>• Õppija lahendab tahvlil ülesannet kuid teeb seda valesti</a:t>
            </a:r>
          </a:p>
          <a:p>
            <a:r>
              <a:rPr lang="et-EE" dirty="0" smtClean="0"/>
              <a:t>Kui õpilane ohjeldamatult naerab ja ei suuda lõpetada</a:t>
            </a:r>
          </a:p>
          <a:p>
            <a:endParaRPr lang="et-EE" dirty="0"/>
          </a:p>
        </p:txBody>
      </p:sp>
    </p:spTree>
    <p:extLst>
      <p:ext uri="{BB962C8B-B14F-4D97-AF65-F5344CB8AC3E}">
        <p14:creationId xmlns:p14="http://schemas.microsoft.com/office/powerpoint/2010/main" xmlns="" val="3426135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t-EE"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t-EE" b="1" dirty="0"/>
              <a:t>Klassi ühel keeleõppegrupil on olnud kogu aasta vältel probleeme. Kuidas õpetaja Mets saaks kõige paremal moel seda gruppi aidata</a:t>
            </a:r>
            <a:r>
              <a:rPr lang="et-EE" b="1" dirty="0" smtClean="0"/>
              <a:t>?</a:t>
            </a:r>
          </a:p>
          <a:p>
            <a:r>
              <a:rPr lang="et-EE" dirty="0"/>
              <a:t>Soovitaksin korraldada õpetajate omavahelisi regulaarseid kokkusaamisi eesmärgil, et õppegrupp oleks motiveeritud tegutsema sama hästi kui teised grupid</a:t>
            </a:r>
            <a:r>
              <a:rPr lang="et-EE" dirty="0" smtClean="0"/>
              <a:t>.</a:t>
            </a:r>
          </a:p>
          <a:p>
            <a:r>
              <a:rPr lang="et-EE" dirty="0"/>
              <a:t>Drillida neid rohkem ja anda neile erinevaid privileege nende edusammude eest</a:t>
            </a:r>
            <a:r>
              <a:rPr lang="et-EE" dirty="0" smtClean="0"/>
              <a:t>.</a:t>
            </a:r>
          </a:p>
          <a:p>
            <a:r>
              <a:rPr lang="fi-FI" dirty="0"/>
              <a:t>Anda igale lapsele keeleõppe tulemuste kirjeldused ja rõhutada, kui oluline on omada häid tulemusi</a:t>
            </a:r>
            <a:r>
              <a:rPr lang="fi-FI" dirty="0" smtClean="0"/>
              <a:t>.</a:t>
            </a:r>
            <a:endParaRPr lang="et-EE" dirty="0" smtClean="0"/>
          </a:p>
          <a:p>
            <a:r>
              <a:rPr lang="et-EE" dirty="0"/>
              <a:t>Aidata grupil leida viise, kuidas koos sõnu õppida (mängud jne)</a:t>
            </a:r>
          </a:p>
        </p:txBody>
      </p:sp>
    </p:spTree>
    <p:extLst>
      <p:ext uri="{BB962C8B-B14F-4D97-AF65-F5344CB8AC3E}">
        <p14:creationId xmlns:p14="http://schemas.microsoft.com/office/powerpoint/2010/main" xmlns="" val="2286970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t-EE" b="1" dirty="0" smtClean="0">
                <a:solidFill>
                  <a:srgbClr val="FF0000"/>
                </a:solidFill>
              </a:rPr>
              <a:t>Keelekasutus</a:t>
            </a:r>
            <a:endParaRPr lang="et-EE" b="1" dirty="0">
              <a:solidFill>
                <a:srgbClr val="FF0000"/>
              </a:solidFill>
            </a:endParaRPr>
          </a:p>
        </p:txBody>
      </p:sp>
      <p:sp>
        <p:nvSpPr>
          <p:cNvPr id="5" name="Subtitle 4"/>
          <p:cNvSpPr>
            <a:spLocks noGrp="1"/>
          </p:cNvSpPr>
          <p:nvPr>
            <p:ph type="subTitle" idx="1"/>
          </p:nvPr>
        </p:nvSpPr>
        <p:spPr/>
        <p:txBody>
          <a:bodyPr/>
          <a:lstStyle/>
          <a:p>
            <a:endParaRPr lang="et-E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et-EE" dirty="0"/>
          </a:p>
        </p:txBody>
      </p:sp>
      <p:sp>
        <p:nvSpPr>
          <p:cNvPr id="3" name="Content Placeholder 2"/>
          <p:cNvSpPr>
            <a:spLocks noGrp="1"/>
          </p:cNvSpPr>
          <p:nvPr>
            <p:ph idx="1"/>
          </p:nvPr>
        </p:nvSpPr>
        <p:spPr>
          <a:xfrm>
            <a:off x="457200" y="620688"/>
            <a:ext cx="8229600" cy="5505475"/>
          </a:xfrm>
        </p:spPr>
        <p:txBody>
          <a:bodyPr>
            <a:normAutofit fontScale="85000" lnSpcReduction="10000"/>
          </a:bodyPr>
          <a:lstStyle/>
          <a:p>
            <a:r>
              <a:rPr lang="et-EE" dirty="0" smtClean="0"/>
              <a:t>Mari : “</a:t>
            </a:r>
            <a:r>
              <a:rPr lang="et-EE" i="1" dirty="0" smtClean="0"/>
              <a:t>Tänane teema on väga keeruline, seega te peate tõesti tähelepanu pöörama, sest ma ei kavatse seda kõike uuesti ja uuesti seletada. Kui te kavatsete jälle tundi segada, nii nagu eelmisel nädalal, siis ma lihtsalt lõpetan seletamise ja teil tuleb kogu materjal iseseisvalt omandada. Seega teil on valikuvõimalus. Ma võin ka öelda, et paljude õppijate jaoks võib see osa tunduda rakse, kuid kui te seda ei omanda piisavalt hästi, on teil raskusi kogu järgneva veerandi jooksul. Seega õppijana ma oleksin tunnis tähelepanelik. Kui te olete täna tublid, siis ma teile kodust tööd ei anna, sest tunnis käsitletav materjal on niigi mahukas. Seega ma loodan, et te oskate seekord käituda. Alustame, avage lehekülg..</a:t>
            </a:r>
            <a:r>
              <a:rPr lang="et-EE" dirty="0" smtClean="0"/>
              <a:t>.“</a:t>
            </a:r>
            <a:endParaRPr lang="et-EE" dirty="0"/>
          </a:p>
        </p:txBody>
      </p:sp>
    </p:spTree>
    <p:extLst>
      <p:ext uri="{BB962C8B-B14F-4D97-AF65-F5344CB8AC3E}">
        <p14:creationId xmlns:p14="http://schemas.microsoft.com/office/powerpoint/2010/main" xmlns="" val="2862942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600" b="1" dirty="0" smtClean="0">
                <a:solidFill>
                  <a:srgbClr val="C00000"/>
                </a:solidFill>
              </a:rPr>
              <a:t>Kui tähelepanelik sa oleksid Mari tunnis ? </a:t>
            </a:r>
            <a:endParaRPr lang="et-EE" sz="3600" b="1" dirty="0">
              <a:solidFill>
                <a:srgbClr val="C00000"/>
              </a:solidFill>
            </a:endParaRPr>
          </a:p>
        </p:txBody>
      </p:sp>
      <p:sp>
        <p:nvSpPr>
          <p:cNvPr id="3" name="Content Placeholder 2"/>
          <p:cNvSpPr>
            <a:spLocks noGrp="1"/>
          </p:cNvSpPr>
          <p:nvPr>
            <p:ph idx="1"/>
          </p:nvPr>
        </p:nvSpPr>
        <p:spPr>
          <a:xfrm>
            <a:off x="457200" y="1700808"/>
            <a:ext cx="8229600" cy="4425355"/>
          </a:xfrm>
        </p:spPr>
        <p:txBody>
          <a:bodyPr/>
          <a:lstStyle/>
          <a:p>
            <a:r>
              <a:rPr lang="fi-FI" dirty="0" smtClean="0"/>
              <a:t>1. Üldse mitte</a:t>
            </a:r>
          </a:p>
          <a:p>
            <a:r>
              <a:rPr lang="fi-FI" dirty="0" smtClean="0"/>
              <a:t>2. Pisut </a:t>
            </a:r>
          </a:p>
          <a:p>
            <a:r>
              <a:rPr lang="fi-FI" dirty="0" smtClean="0"/>
              <a:t>3. Üldiselt oleksin</a:t>
            </a:r>
          </a:p>
          <a:p>
            <a:r>
              <a:rPr lang="fi-FI" dirty="0" smtClean="0"/>
              <a:t>4. Kindlasti oleksin</a:t>
            </a:r>
          </a:p>
          <a:p>
            <a:endParaRPr lang="et-EE" dirty="0"/>
          </a:p>
        </p:txBody>
      </p:sp>
    </p:spTree>
    <p:extLst>
      <p:ext uri="{BB962C8B-B14F-4D97-AF65-F5344CB8AC3E}">
        <p14:creationId xmlns:p14="http://schemas.microsoft.com/office/powerpoint/2010/main" xmlns="" val="2111616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a:xfrm>
            <a:off x="457200" y="1340768"/>
            <a:ext cx="8229600" cy="4785395"/>
          </a:xfrm>
        </p:spPr>
        <p:txBody>
          <a:bodyPr>
            <a:normAutofit fontScale="92500"/>
          </a:bodyPr>
          <a:lstStyle/>
          <a:p>
            <a:pPr marL="0" indent="0">
              <a:buNone/>
            </a:pPr>
            <a:r>
              <a:rPr lang="et-EE" dirty="0" smtClean="0"/>
              <a:t>Liina : “</a:t>
            </a:r>
            <a:r>
              <a:rPr lang="et-EE" i="1" dirty="0" smtClean="0"/>
              <a:t>Tänane teema on keeruline, kuid ma olen kindel, et te saate hakkama. Tänases tunnis käsitletav on oluline, sest järgmised teemad, mida sel veerandil õpime  toetuvad sellele. Seega püüame täna koos luua hea aluse ja põhiarusaamad teemast. Kui sa millestki aru ei saa, siis ole hea ja anna kohe käega märku. Ma hindan väga seda, kui te olete vaiksemad kui eelmisel korral , sest siis suudavad kõik  tähelepanu hoida ja me oleme grupina tõhusamad. </a:t>
            </a:r>
            <a:r>
              <a:rPr lang="et-EE" i="1" dirty="0"/>
              <a:t>L</a:t>
            </a:r>
            <a:r>
              <a:rPr lang="et-EE" i="1" dirty="0" smtClean="0"/>
              <a:t>eheküljel . </a:t>
            </a:r>
            <a:r>
              <a:rPr lang="et-EE" dirty="0" smtClean="0"/>
              <a:t>..“</a:t>
            </a:r>
            <a:endParaRPr lang="et-EE" dirty="0"/>
          </a:p>
        </p:txBody>
      </p:sp>
    </p:spTree>
    <p:extLst>
      <p:ext uri="{BB962C8B-B14F-4D97-AF65-F5344CB8AC3E}">
        <p14:creationId xmlns:p14="http://schemas.microsoft.com/office/powerpoint/2010/main" xmlns="" val="4214644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600" b="1" dirty="0" smtClean="0">
                <a:solidFill>
                  <a:srgbClr val="C00000"/>
                </a:solidFill>
              </a:rPr>
              <a:t>Kui tähelepanelik sa oleksid Liina tunnis ? </a:t>
            </a:r>
            <a:endParaRPr lang="et-EE" sz="3600" b="1" dirty="0">
              <a:solidFill>
                <a:srgbClr val="C00000"/>
              </a:solidFill>
            </a:endParaRPr>
          </a:p>
        </p:txBody>
      </p:sp>
      <p:sp>
        <p:nvSpPr>
          <p:cNvPr id="3" name="Content Placeholder 2"/>
          <p:cNvSpPr>
            <a:spLocks noGrp="1"/>
          </p:cNvSpPr>
          <p:nvPr>
            <p:ph idx="1"/>
          </p:nvPr>
        </p:nvSpPr>
        <p:spPr/>
        <p:txBody>
          <a:bodyPr/>
          <a:lstStyle/>
          <a:p>
            <a:r>
              <a:rPr lang="fi-FI" dirty="0" smtClean="0"/>
              <a:t>1. Üldse mitte</a:t>
            </a:r>
          </a:p>
          <a:p>
            <a:r>
              <a:rPr lang="fi-FI" dirty="0" smtClean="0"/>
              <a:t>2. Pisut </a:t>
            </a:r>
          </a:p>
          <a:p>
            <a:r>
              <a:rPr lang="fi-FI" dirty="0" smtClean="0"/>
              <a:t>3. Üldiselt oleksin</a:t>
            </a:r>
          </a:p>
          <a:p>
            <a:r>
              <a:rPr lang="fi-FI" dirty="0" smtClean="0"/>
              <a:t>4. Kindlasti oleksin</a:t>
            </a:r>
          </a:p>
          <a:p>
            <a:endParaRPr lang="et-EE" dirty="0"/>
          </a:p>
        </p:txBody>
      </p:sp>
    </p:spTree>
    <p:extLst>
      <p:ext uri="{BB962C8B-B14F-4D97-AF65-F5344CB8AC3E}">
        <p14:creationId xmlns:p14="http://schemas.microsoft.com/office/powerpoint/2010/main" xmlns="" val="138062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C00000"/>
                </a:solidFill>
              </a:rPr>
              <a:t>Küsimused</a:t>
            </a:r>
            <a:endParaRPr lang="et-EE" b="1" dirty="0">
              <a:solidFill>
                <a:srgbClr val="C00000"/>
              </a:solidFill>
            </a:endParaRPr>
          </a:p>
        </p:txBody>
      </p:sp>
      <p:sp>
        <p:nvSpPr>
          <p:cNvPr id="3" name="Content Placeholder 2"/>
          <p:cNvSpPr>
            <a:spLocks noGrp="1"/>
          </p:cNvSpPr>
          <p:nvPr>
            <p:ph idx="1"/>
          </p:nvPr>
        </p:nvSpPr>
        <p:spPr/>
        <p:txBody>
          <a:bodyPr/>
          <a:lstStyle/>
          <a:p>
            <a:r>
              <a:rPr lang="et-EE" dirty="0" smtClean="0"/>
              <a:t>Kumba õpetajat sa eelistaksid ? </a:t>
            </a:r>
          </a:p>
          <a:p>
            <a:r>
              <a:rPr lang="et-EE" dirty="0" smtClean="0"/>
              <a:t>Kas Mari ja Liina instrueerimise stiilid erinevad? Milles? </a:t>
            </a:r>
          </a:p>
          <a:p>
            <a:r>
              <a:rPr lang="et-EE" dirty="0" smtClean="0"/>
              <a:t>Kuidas sa end tunneksid, kui sa oleksid õppija Mari või Liina klassis? </a:t>
            </a:r>
          </a:p>
          <a:p>
            <a:endParaRPr lang="et-EE" dirty="0"/>
          </a:p>
        </p:txBody>
      </p:sp>
    </p:spTree>
    <p:extLst>
      <p:ext uri="{BB962C8B-B14F-4D97-AF65-F5344CB8AC3E}">
        <p14:creationId xmlns:p14="http://schemas.microsoft.com/office/powerpoint/2010/main" xmlns="" val="3810003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274638"/>
            <a:ext cx="8229600" cy="993775"/>
          </a:xfrm>
        </p:spPr>
        <p:txBody>
          <a:bodyPr/>
          <a:lstStyle/>
          <a:p>
            <a:r>
              <a:rPr lang="et-EE" altLang="et-EE" b="1" smtClean="0">
                <a:solidFill>
                  <a:srgbClr val="990000"/>
                </a:solidFill>
              </a:rPr>
              <a:t>Keelekasutus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30964161"/>
              </p:ext>
            </p:extLst>
          </p:nvPr>
        </p:nvGraphicFramePr>
        <p:xfrm>
          <a:off x="468313" y="1484313"/>
          <a:ext cx="8229600" cy="4318028"/>
        </p:xfrm>
        <a:graphic>
          <a:graphicData uri="http://schemas.openxmlformats.org/drawingml/2006/table">
            <a:tbl>
              <a:tblPr firstRow="1" bandRow="1">
                <a:tableStyleId>{5C22544A-7EE6-4342-B048-85BDC9FD1C3A}</a:tableStyleId>
              </a:tblPr>
              <a:tblGrid>
                <a:gridCol w="4114800"/>
                <a:gridCol w="4114800"/>
              </a:tblGrid>
              <a:tr h="822949">
                <a:tc>
                  <a:txBody>
                    <a:bodyPr/>
                    <a:lstStyle/>
                    <a:p>
                      <a:r>
                        <a:rPr lang="et-EE" sz="2400" dirty="0" smtClean="0"/>
                        <a:t>Toetav</a:t>
                      </a:r>
                      <a:r>
                        <a:rPr lang="et-EE" sz="2400" baseline="0" dirty="0" smtClean="0"/>
                        <a:t> keel (Inviting language)</a:t>
                      </a:r>
                      <a:endParaRPr lang="et-EE" sz="2400" dirty="0"/>
                    </a:p>
                  </a:txBody>
                  <a:tcPr marT="45721" marB="45721"/>
                </a:tc>
                <a:tc>
                  <a:txBody>
                    <a:bodyPr/>
                    <a:lstStyle/>
                    <a:p>
                      <a:r>
                        <a:rPr lang="et-EE" sz="2400" dirty="0" smtClean="0"/>
                        <a:t>Kontrolliv keel (Controlling language)</a:t>
                      </a:r>
                      <a:endParaRPr lang="et-EE" sz="2400" dirty="0"/>
                    </a:p>
                  </a:txBody>
                  <a:tcPr marT="45721" marB="45721"/>
                </a:tc>
              </a:tr>
              <a:tr h="668026">
                <a:tc>
                  <a:txBody>
                    <a:bodyPr/>
                    <a:lstStyle/>
                    <a:p>
                      <a:r>
                        <a:rPr lang="et-EE" sz="2400" dirty="0" smtClean="0"/>
                        <a:t>Soovitan (</a:t>
                      </a:r>
                      <a:r>
                        <a:rPr lang="en-US" sz="2400" dirty="0" smtClean="0"/>
                        <a:t>Suggest</a:t>
                      </a:r>
                      <a:r>
                        <a:rPr lang="et-EE" sz="2400" dirty="0" smtClean="0"/>
                        <a:t>)</a:t>
                      </a:r>
                      <a:endParaRPr lang="en-US" sz="2400" dirty="0" smtClean="0"/>
                    </a:p>
                  </a:txBody>
                  <a:tcPr marT="45721" marB="45721"/>
                </a:tc>
                <a:tc>
                  <a:txBody>
                    <a:bodyPr/>
                    <a:lstStyle/>
                    <a:p>
                      <a:r>
                        <a:rPr lang="et-EE" sz="2400" dirty="0" smtClean="0"/>
                        <a:t>Käsin (Command)</a:t>
                      </a:r>
                      <a:endParaRPr lang="et-EE" sz="2400" dirty="0"/>
                    </a:p>
                  </a:txBody>
                  <a:tcPr marT="45721" marB="45721"/>
                </a:tc>
              </a:tr>
              <a:tr h="822949">
                <a:tc>
                  <a:txBody>
                    <a:bodyPr/>
                    <a:lstStyle/>
                    <a:p>
                      <a:r>
                        <a:rPr lang="et-EE" sz="2400" dirty="0" smtClean="0"/>
                        <a:t>Võid (Can)</a:t>
                      </a:r>
                      <a:endParaRPr lang="et-EE" sz="2400" dirty="0"/>
                    </a:p>
                  </a:txBody>
                  <a:tcPr marT="45721" marB="45721"/>
                </a:tc>
                <a:tc>
                  <a:txBody>
                    <a:bodyPr/>
                    <a:lstStyle/>
                    <a:p>
                      <a:r>
                        <a:rPr lang="et-EE" sz="2400" dirty="0" smtClean="0"/>
                        <a:t>Pead (Have to)</a:t>
                      </a:r>
                    </a:p>
                    <a:p>
                      <a:endParaRPr lang="et-EE" sz="2400" dirty="0"/>
                    </a:p>
                  </a:txBody>
                  <a:tcPr marT="45721" marB="45721"/>
                </a:tc>
              </a:tr>
              <a:tr h="668026">
                <a:tc>
                  <a:txBody>
                    <a:bodyPr/>
                    <a:lstStyle/>
                    <a:p>
                      <a:r>
                        <a:rPr lang="et-EE" sz="2400" dirty="0" smtClean="0"/>
                        <a:t>Ettepanek</a:t>
                      </a:r>
                      <a:r>
                        <a:rPr lang="et-EE" sz="2400" baseline="0" dirty="0" smtClean="0"/>
                        <a:t> </a:t>
                      </a:r>
                      <a:r>
                        <a:rPr lang="et-EE" sz="2400" dirty="0" smtClean="0"/>
                        <a:t>(Propose)</a:t>
                      </a:r>
                      <a:endParaRPr lang="et-EE" sz="2400" dirty="0"/>
                    </a:p>
                  </a:txBody>
                  <a:tcPr marT="45721" marB="45721"/>
                </a:tc>
                <a:tc>
                  <a:txBody>
                    <a:bodyPr/>
                    <a:lstStyle/>
                    <a:p>
                      <a:r>
                        <a:rPr lang="et-EE" sz="2400" dirty="0" smtClean="0"/>
                        <a:t>Peaks (Schould)</a:t>
                      </a:r>
                      <a:endParaRPr lang="et-EE" sz="2400" dirty="0"/>
                    </a:p>
                  </a:txBody>
                  <a:tcPr marT="45721" marB="45721"/>
                </a:tc>
              </a:tr>
              <a:tr h="668026">
                <a:tc>
                  <a:txBody>
                    <a:bodyPr/>
                    <a:lstStyle/>
                    <a:p>
                      <a:r>
                        <a:rPr lang="et-EE" sz="2400" dirty="0" smtClean="0"/>
                        <a:t>Küsi (Ask)</a:t>
                      </a:r>
                      <a:endParaRPr lang="et-EE" sz="2400" dirty="0"/>
                    </a:p>
                  </a:txBody>
                  <a:tcPr marT="45721" marB="45721"/>
                </a:tc>
                <a:tc>
                  <a:txBody>
                    <a:bodyPr/>
                    <a:lstStyle/>
                    <a:p>
                      <a:r>
                        <a:rPr lang="et-EE" sz="2400" dirty="0" smtClean="0"/>
                        <a:t>Eeldan (Expect)</a:t>
                      </a:r>
                      <a:endParaRPr lang="et-EE" sz="2400" dirty="0"/>
                    </a:p>
                  </a:txBody>
                  <a:tcPr marT="45721" marB="45721"/>
                </a:tc>
              </a:tr>
              <a:tr h="668026">
                <a:tc>
                  <a:txBody>
                    <a:bodyPr/>
                    <a:lstStyle/>
                    <a:p>
                      <a:r>
                        <a:rPr lang="et-EE" sz="2400" dirty="0" smtClean="0"/>
                        <a:t>Proovi</a:t>
                      </a:r>
                      <a:r>
                        <a:rPr lang="et-EE" sz="2400" baseline="0" dirty="0" smtClean="0"/>
                        <a:t> (</a:t>
                      </a:r>
                      <a:r>
                        <a:rPr lang="et-EE" sz="2400" dirty="0" smtClean="0"/>
                        <a:t>Try )</a:t>
                      </a:r>
                      <a:endParaRPr lang="et-EE" sz="2400" dirty="0"/>
                    </a:p>
                  </a:txBody>
                  <a:tcPr marT="45721" marB="45721"/>
                </a:tc>
                <a:tc>
                  <a:txBody>
                    <a:bodyPr/>
                    <a:lstStyle/>
                    <a:p>
                      <a:r>
                        <a:rPr lang="et-EE" sz="2400" dirty="0" smtClean="0"/>
                        <a:t>Ähvardan (Threaten)</a:t>
                      </a:r>
                      <a:endParaRPr lang="et-EE" sz="2400" dirty="0"/>
                    </a:p>
                  </a:txBody>
                  <a:tcPr marT="45721" marB="45721"/>
                </a:tc>
              </a:tr>
            </a:tbl>
          </a:graphicData>
        </a:graphic>
      </p:graphicFrame>
    </p:spTree>
    <p:extLst>
      <p:ext uri="{BB962C8B-B14F-4D97-AF65-F5344CB8AC3E}">
        <p14:creationId xmlns:p14="http://schemas.microsoft.com/office/powerpoint/2010/main" xmlns="" val="3644920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C00000"/>
                </a:solidFill>
              </a:rPr>
              <a:t>Ülesanne</a:t>
            </a:r>
            <a:endParaRPr lang="et-EE" b="1" dirty="0">
              <a:solidFill>
                <a:srgbClr val="C00000"/>
              </a:solidFill>
            </a:endParaRPr>
          </a:p>
        </p:txBody>
      </p:sp>
      <p:sp>
        <p:nvSpPr>
          <p:cNvPr id="3" name="Content Placeholder 2"/>
          <p:cNvSpPr>
            <a:spLocks noGrp="1"/>
          </p:cNvSpPr>
          <p:nvPr>
            <p:ph idx="1"/>
          </p:nvPr>
        </p:nvSpPr>
        <p:spPr/>
        <p:txBody>
          <a:bodyPr/>
          <a:lstStyle/>
          <a:p>
            <a:r>
              <a:rPr lang="et-EE" dirty="0" smtClean="0">
                <a:solidFill>
                  <a:srgbClr val="0070C0"/>
                </a:solidFill>
              </a:rPr>
              <a:t>Sulge oma märkmed ja tuleta meelde tänases tunnis kuuldu</a:t>
            </a:r>
          </a:p>
          <a:p>
            <a:r>
              <a:rPr lang="et-EE" dirty="0" smtClean="0">
                <a:solidFill>
                  <a:srgbClr val="0070C0"/>
                </a:solidFill>
              </a:rPr>
              <a:t>Pane kirja kõige olulisemad punktid</a:t>
            </a:r>
          </a:p>
          <a:p>
            <a:r>
              <a:rPr lang="et-EE" dirty="0" smtClean="0">
                <a:solidFill>
                  <a:srgbClr val="0070C0"/>
                </a:solidFill>
              </a:rPr>
              <a:t>Pane kirja küsimused mis sul tekkisid</a:t>
            </a:r>
          </a:p>
          <a:p>
            <a:pPr marL="0" indent="0">
              <a:buNone/>
            </a:pPr>
            <a:r>
              <a:rPr lang="et-EE" i="1" dirty="0" smtClean="0"/>
              <a:t>NB! Jäta ruumi iga punkti ja küsimuse vahele täienduste tegemiseks</a:t>
            </a:r>
          </a:p>
          <a:p>
            <a:pPr marL="0" indent="0">
              <a:buNone/>
            </a:pPr>
            <a:r>
              <a:rPr lang="et-EE" dirty="0" smtClean="0">
                <a:solidFill>
                  <a:srgbClr val="7030A0"/>
                </a:solidFill>
              </a:rPr>
              <a:t>Kui sinu paariline on lõpetanud, vahetage märkemd. Loe läbi, täienda, paranda, täpsusta.</a:t>
            </a:r>
            <a:endParaRPr lang="et-EE" dirty="0">
              <a:solidFill>
                <a:srgbClr val="7030A0"/>
              </a:solidFill>
            </a:endParaRPr>
          </a:p>
        </p:txBody>
      </p:sp>
    </p:spTree>
    <p:extLst>
      <p:ext uri="{BB962C8B-B14F-4D97-AF65-F5344CB8AC3E}">
        <p14:creationId xmlns:p14="http://schemas.microsoft.com/office/powerpoint/2010/main" xmlns="" val="3855545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229600" cy="706090"/>
          </a:xfrm>
        </p:spPr>
        <p:txBody>
          <a:bodyPr/>
          <a:lstStyle/>
          <a:p>
            <a:r>
              <a:rPr lang="et-EE" altLang="et-EE" sz="3600" b="1" dirty="0" smtClean="0">
                <a:solidFill>
                  <a:srgbClr val="990000"/>
                </a:solidFill>
              </a:rPr>
              <a:t>Vajadus autonoomia järele</a:t>
            </a:r>
          </a:p>
        </p:txBody>
      </p:sp>
      <p:sp>
        <p:nvSpPr>
          <p:cNvPr id="50179" name="Content Placeholder 2"/>
          <p:cNvSpPr>
            <a:spLocks noGrp="1"/>
          </p:cNvSpPr>
          <p:nvPr>
            <p:ph idx="1"/>
          </p:nvPr>
        </p:nvSpPr>
        <p:spPr>
          <a:xfrm>
            <a:off x="457200" y="908720"/>
            <a:ext cx="8229600" cy="5217443"/>
          </a:xfrm>
        </p:spPr>
        <p:txBody>
          <a:bodyPr/>
          <a:lstStyle/>
          <a:p>
            <a:r>
              <a:rPr lang="et-EE" altLang="et-EE" sz="2400" dirty="0" smtClean="0"/>
              <a:t>Valikuvõimaluste andmine</a:t>
            </a:r>
          </a:p>
          <a:p>
            <a:r>
              <a:rPr lang="et-EE" altLang="et-EE" sz="2400" dirty="0" smtClean="0"/>
              <a:t>Põhjendamine, miks me seda õpime</a:t>
            </a:r>
          </a:p>
          <a:p>
            <a:pPr lvl="1"/>
            <a:r>
              <a:rPr lang="et-EE" altLang="et-EE" sz="2000" dirty="0" smtClean="0"/>
              <a:t>Seosed igapäevaeluga, päevakajaliste teemade sissetoomine</a:t>
            </a:r>
          </a:p>
          <a:p>
            <a:pPr lvl="1"/>
            <a:r>
              <a:rPr lang="et-EE" altLang="et-EE" sz="2000" dirty="0" smtClean="0"/>
              <a:t>Teooria ja praktika seostamine</a:t>
            </a:r>
          </a:p>
          <a:p>
            <a:pPr lvl="1"/>
            <a:r>
              <a:rPr lang="et-EE" altLang="et-EE" sz="2000" dirty="0" smtClean="0"/>
              <a:t>Autentsed probleemid</a:t>
            </a:r>
          </a:p>
          <a:p>
            <a:r>
              <a:rPr lang="et-EE" altLang="et-EE" sz="2400" dirty="0" smtClean="0"/>
              <a:t>Õpilase vaatenurga ja tunnetega arvestamine</a:t>
            </a:r>
          </a:p>
          <a:p>
            <a:r>
              <a:rPr lang="et-EE" altLang="et-EE" sz="2400" dirty="0" smtClean="0"/>
              <a:t>Välise kontrolli ja stressi vähendamine (sh õpetaja keelekasutus)</a:t>
            </a:r>
          </a:p>
          <a:p>
            <a:r>
              <a:rPr lang="et-EE" altLang="et-EE" sz="2400" dirty="0" smtClean="0"/>
              <a:t>Õpilastepoolse initsiatiivi suurendamine</a:t>
            </a:r>
          </a:p>
          <a:p>
            <a:r>
              <a:rPr lang="et-EE" altLang="et-EE" sz="2400" dirty="0" smtClean="0"/>
              <a:t>Õpilaste tempo ja jõudluse arvestamine</a:t>
            </a:r>
          </a:p>
          <a:p>
            <a:r>
              <a:rPr lang="et-EE" altLang="et-EE" sz="2400" dirty="0" smtClean="0"/>
              <a:t>Praktiliste (uurimuslike) tööde tegemine</a:t>
            </a:r>
          </a:p>
          <a:p>
            <a:r>
              <a:rPr lang="et-EE" altLang="et-EE" sz="2400" dirty="0" smtClean="0"/>
              <a:t>Õppija vastutuse ja ennastjuhtivuse toetamine</a:t>
            </a:r>
          </a:p>
          <a:p>
            <a:r>
              <a:rPr lang="et-EE" altLang="et-EE" sz="2400" dirty="0" smtClean="0"/>
              <a:t>Töö ja pingutuse tunnustamine</a:t>
            </a:r>
          </a:p>
          <a:p>
            <a:endParaRPr lang="et-EE" altLang="et-EE" sz="2400" dirty="0" smtClean="0"/>
          </a:p>
        </p:txBody>
      </p:sp>
    </p:spTree>
    <p:extLst>
      <p:ext uri="{BB962C8B-B14F-4D97-AF65-F5344CB8AC3E}">
        <p14:creationId xmlns:p14="http://schemas.microsoft.com/office/powerpoint/2010/main" xmlns="" val="17895906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t-EE" b="1" dirty="0" smtClean="0">
                <a:solidFill>
                  <a:srgbClr val="C00000"/>
                </a:solidFill>
              </a:rPr>
              <a:t>EXIT</a:t>
            </a:r>
            <a:endParaRPr lang="et-EE" b="1" dirty="0">
              <a:solidFill>
                <a:srgbClr val="C00000"/>
              </a:solidFill>
            </a:endParaRPr>
          </a:p>
        </p:txBody>
      </p:sp>
      <p:sp>
        <p:nvSpPr>
          <p:cNvPr id="7" name="Content Placeholder 6"/>
          <p:cNvSpPr>
            <a:spLocks noGrp="1"/>
          </p:cNvSpPr>
          <p:nvPr>
            <p:ph idx="1"/>
          </p:nvPr>
        </p:nvSpPr>
        <p:spPr/>
        <p:txBody>
          <a:bodyPr/>
          <a:lstStyle/>
          <a:p>
            <a:pPr marL="0" indent="0">
              <a:buNone/>
            </a:pPr>
            <a:endParaRPr lang="et-EE" dirty="0"/>
          </a:p>
          <a:p>
            <a:pPr marL="0" indent="0">
              <a:buNone/>
            </a:pPr>
            <a:r>
              <a:rPr lang="et-EE" dirty="0" smtClean="0"/>
              <a:t>3 asja mida õppisin</a:t>
            </a:r>
          </a:p>
          <a:p>
            <a:pPr marL="0" indent="0">
              <a:buNone/>
            </a:pPr>
            <a:r>
              <a:rPr lang="et-EE" dirty="0" smtClean="0"/>
              <a:t>2 asja, mida tahan rakendada oma õpetajatöös</a:t>
            </a:r>
          </a:p>
          <a:p>
            <a:pPr marL="0" indent="0">
              <a:buNone/>
            </a:pPr>
            <a:r>
              <a:rPr lang="et-EE" dirty="0" smtClean="0"/>
              <a:t>1 küsimus</a:t>
            </a:r>
            <a:endParaRPr lang="et-EE" dirty="0"/>
          </a:p>
        </p:txBody>
      </p:sp>
    </p:spTree>
    <p:extLst>
      <p:ext uri="{BB962C8B-B14F-4D97-AF65-F5344CB8AC3E}">
        <p14:creationId xmlns:p14="http://schemas.microsoft.com/office/powerpoint/2010/main" xmlns="" val="328256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t-EE" dirty="0"/>
          </a:p>
        </p:txBody>
      </p:sp>
      <p:sp>
        <p:nvSpPr>
          <p:cNvPr id="3" name="Content Placeholder 2"/>
          <p:cNvSpPr>
            <a:spLocks noGrp="1"/>
          </p:cNvSpPr>
          <p:nvPr>
            <p:ph idx="1"/>
          </p:nvPr>
        </p:nvSpPr>
        <p:spPr>
          <a:xfrm>
            <a:off x="457200" y="620688"/>
            <a:ext cx="8229600" cy="5505475"/>
          </a:xfrm>
        </p:spPr>
        <p:txBody>
          <a:bodyPr>
            <a:normAutofit lnSpcReduction="10000"/>
          </a:bodyPr>
          <a:lstStyle/>
          <a:p>
            <a:r>
              <a:rPr lang="fi-FI" sz="2400" b="1" dirty="0"/>
              <a:t>Tõnu on tujukas ja ta on hakanud mõjutama sellega ka teisi lapsi. Ta ei kuula eriti, mida Sa palud tal teha ja Sa oled mures, et ta ei õpi talle vajalikke sotsiaalseid oskusi. Parim, mida saad Tõnuga teha</a:t>
            </a:r>
            <a:r>
              <a:rPr lang="fi-FI" sz="2400" b="1" dirty="0" smtClean="0"/>
              <a:t>:</a:t>
            </a:r>
            <a:endParaRPr lang="et-EE" sz="2400" b="1" dirty="0" smtClean="0"/>
          </a:p>
          <a:p>
            <a:endParaRPr lang="et-EE" sz="2400" b="1" dirty="0" smtClean="0"/>
          </a:p>
          <a:p>
            <a:r>
              <a:rPr lang="fi-FI" sz="2400" dirty="0"/>
              <a:t>Rõhutada Tõnule, kui oluline on tema jaoks oma käitumist kontrollida selleks, et koolis ja muudes situatsioonides hakkama saada</a:t>
            </a:r>
            <a:r>
              <a:rPr lang="fi-FI" sz="2400" dirty="0" smtClean="0"/>
              <a:t>.</a:t>
            </a:r>
            <a:endParaRPr lang="et-EE" sz="2400" dirty="0" smtClean="0"/>
          </a:p>
          <a:p>
            <a:r>
              <a:rPr lang="fi-FI" sz="2400" dirty="0"/>
              <a:t>Panna ta eriklassi, kus on töökorraldus ja tunnustamise tingimused, mida õpilane vajab</a:t>
            </a:r>
            <a:r>
              <a:rPr lang="fi-FI" sz="2400" dirty="0" smtClean="0"/>
              <a:t>.</a:t>
            </a:r>
            <a:endParaRPr lang="et-EE" sz="2400" dirty="0" smtClean="0"/>
          </a:p>
          <a:p>
            <a:r>
              <a:rPr lang="fi-FI" sz="2400" dirty="0"/>
              <a:t>Aidata tal näha, kuidas teised lapsed käituvad sarnastes situatsioonides ning kiita teda, kui ta teeb samamoodi</a:t>
            </a:r>
            <a:r>
              <a:rPr lang="fi-FI" sz="2400" dirty="0" smtClean="0"/>
              <a:t>.</a:t>
            </a:r>
            <a:endParaRPr lang="et-EE" sz="2400" dirty="0" smtClean="0"/>
          </a:p>
          <a:p>
            <a:r>
              <a:rPr lang="fi-FI" sz="2400" dirty="0" smtClean="0"/>
              <a:t>Mõista</a:t>
            </a:r>
            <a:r>
              <a:rPr lang="fi-FI" sz="2400" dirty="0"/>
              <a:t>, et õpilane ei saa ilmselt piisavalt tähelepanu mida ta vajab ja olla edaspidi tema suhtes rohkem reageeriv.</a:t>
            </a:r>
          </a:p>
          <a:p>
            <a:endParaRPr lang="et-EE" dirty="0"/>
          </a:p>
        </p:txBody>
      </p:sp>
    </p:spTree>
    <p:extLst>
      <p:ext uri="{BB962C8B-B14F-4D97-AF65-F5344CB8AC3E}">
        <p14:creationId xmlns:p14="http://schemas.microsoft.com/office/powerpoint/2010/main" xmlns="" val="645342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nn-NO" sz="3200" b="1" dirty="0" smtClean="0">
                <a:solidFill>
                  <a:srgbClr val="C00000"/>
                </a:solidFill>
              </a:rPr>
              <a:t>Struktureeritus ja kontroll keskkondlike dimensioonidena (Reeve jt, 2004).</a:t>
            </a:r>
            <a:endParaRPr lang="et-EE" sz="3200" b="1" dirty="0">
              <a:solidFill>
                <a:srgbClr val="C00000"/>
              </a:solidFill>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520" y="1268760"/>
            <a:ext cx="9324528" cy="5976664"/>
          </a:xfrm>
          <a:prstGeom prst="rect">
            <a:avLst/>
          </a:prstGeom>
          <a:noFill/>
        </p:spPr>
      </p:pic>
    </p:spTree>
    <p:extLst>
      <p:ext uri="{BB962C8B-B14F-4D97-AF65-F5344CB8AC3E}">
        <p14:creationId xmlns:p14="http://schemas.microsoft.com/office/powerpoint/2010/main" xmlns="" val="1120760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229600" cy="562074"/>
          </a:xfrm>
        </p:spPr>
        <p:txBody>
          <a:bodyPr>
            <a:normAutofit fontScale="90000"/>
          </a:bodyPr>
          <a:lstStyle/>
          <a:p>
            <a:r>
              <a:rPr lang="et-EE" altLang="et-EE" b="1" dirty="0" smtClean="0">
                <a:solidFill>
                  <a:srgbClr val="C00000"/>
                </a:solidFill>
              </a:rPr>
              <a:t>Õpetamisstiil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75508184"/>
              </p:ext>
            </p:extLst>
          </p:nvPr>
        </p:nvGraphicFramePr>
        <p:xfrm>
          <a:off x="467544" y="908720"/>
          <a:ext cx="8229600" cy="5715344"/>
        </p:xfrm>
        <a:graphic>
          <a:graphicData uri="http://schemas.openxmlformats.org/drawingml/2006/table">
            <a:tbl>
              <a:tblPr firstRow="1" bandRow="1">
                <a:tableStyleId>{5C22544A-7EE6-4342-B048-85BDC9FD1C3A}</a:tableStyleId>
              </a:tblPr>
              <a:tblGrid>
                <a:gridCol w="4114800"/>
                <a:gridCol w="4114800"/>
              </a:tblGrid>
              <a:tr h="486011">
                <a:tc>
                  <a:txBody>
                    <a:bodyPr/>
                    <a:lstStyle/>
                    <a:p>
                      <a:r>
                        <a:rPr lang="et-EE" sz="2400" dirty="0" smtClean="0"/>
                        <a:t>Autonoomiat toetav stiil</a:t>
                      </a:r>
                      <a:endParaRPr lang="et-EE" sz="2400" dirty="0"/>
                    </a:p>
                  </a:txBody>
                  <a:tcPr marT="45721" marB="45721"/>
                </a:tc>
                <a:tc>
                  <a:txBody>
                    <a:bodyPr/>
                    <a:lstStyle/>
                    <a:p>
                      <a:r>
                        <a:rPr lang="et-EE" sz="2400" dirty="0" smtClean="0"/>
                        <a:t>Kontrolliv stiil</a:t>
                      </a:r>
                      <a:endParaRPr lang="et-EE" sz="2400" dirty="0"/>
                    </a:p>
                  </a:txBody>
                  <a:tcPr marT="45721" marB="45721"/>
                </a:tc>
              </a:tr>
              <a:tr h="838869">
                <a:tc>
                  <a:txBody>
                    <a:bodyPr/>
                    <a:lstStyle/>
                    <a:p>
                      <a:r>
                        <a:rPr lang="et-EE" sz="2000" dirty="0" smtClean="0"/>
                        <a:t>Sisemiste motivatsiooniliste ressursside toetamine ja nendega</a:t>
                      </a:r>
                      <a:r>
                        <a:rPr lang="et-EE" sz="2000" baseline="0" dirty="0" smtClean="0"/>
                        <a:t> arvestamine</a:t>
                      </a:r>
                      <a:endParaRPr lang="et-EE" sz="2000" dirty="0"/>
                    </a:p>
                  </a:txBody>
                  <a:tcPr marT="45721" marB="45721"/>
                </a:tc>
                <a:tc>
                  <a:txBody>
                    <a:bodyPr/>
                    <a:lstStyle/>
                    <a:p>
                      <a:r>
                        <a:rPr lang="et-EE" sz="2000" dirty="0" smtClean="0"/>
                        <a:t>Teotumine</a:t>
                      </a:r>
                      <a:r>
                        <a:rPr lang="et-EE" sz="2000" baseline="0" dirty="0" smtClean="0"/>
                        <a:t> välistele motivaatoritele</a:t>
                      </a:r>
                    </a:p>
                    <a:p>
                      <a:r>
                        <a:rPr lang="et-EE" sz="2000" baseline="0" dirty="0" smtClean="0"/>
                        <a:t> (testid, tasud)</a:t>
                      </a:r>
                      <a:endParaRPr lang="et-EE" sz="2000" dirty="0"/>
                    </a:p>
                  </a:txBody>
                  <a:tcPr marT="45721" marB="45721"/>
                </a:tc>
              </a:tr>
              <a:tr h="486011">
                <a:tc>
                  <a:txBody>
                    <a:bodyPr/>
                    <a:lstStyle/>
                    <a:p>
                      <a:r>
                        <a:rPr lang="et-EE" sz="2000" dirty="0" smtClean="0"/>
                        <a:t>Dialoogi ja osalemise soosimine</a:t>
                      </a:r>
                      <a:endParaRPr lang="et-EE" sz="2000" dirty="0"/>
                    </a:p>
                  </a:txBody>
                  <a:tcPr marT="45721" marB="45721"/>
                </a:tc>
                <a:tc>
                  <a:txBody>
                    <a:bodyPr/>
                    <a:lstStyle/>
                    <a:p>
                      <a:r>
                        <a:rPr lang="et-EE" sz="2000" dirty="0" smtClean="0"/>
                        <a:t>Panustamise,</a:t>
                      </a:r>
                      <a:r>
                        <a:rPr lang="et-EE" sz="2000" baseline="0" dirty="0" smtClean="0"/>
                        <a:t> valikute, häälte eitamine</a:t>
                      </a:r>
                      <a:endParaRPr lang="et-EE" sz="2000" dirty="0"/>
                    </a:p>
                  </a:txBody>
                  <a:tcPr marT="45721" marB="45721"/>
                </a:tc>
              </a:tr>
              <a:tr h="838869">
                <a:tc>
                  <a:txBody>
                    <a:bodyPr/>
                    <a:lstStyle/>
                    <a:p>
                      <a:r>
                        <a:rPr lang="et-EE" sz="2000" dirty="0" smtClean="0"/>
                        <a:t>Mõtestatud põhjenduste ja selgituste pakkumine</a:t>
                      </a:r>
                      <a:endParaRPr lang="et-EE" sz="2000" dirty="0"/>
                    </a:p>
                  </a:txBody>
                  <a:tcPr marT="45721" marB="45721"/>
                </a:tc>
                <a:tc>
                  <a:txBody>
                    <a:bodyPr/>
                    <a:lstStyle/>
                    <a:p>
                      <a:r>
                        <a:rPr lang="et-EE" sz="2000" dirty="0" smtClean="0"/>
                        <a:t>Vähene põhjendamine või individuaalne põhjendamine</a:t>
                      </a:r>
                      <a:endParaRPr lang="et-EE" sz="2000" dirty="0"/>
                    </a:p>
                  </a:txBody>
                  <a:tcPr marT="45721" marB="45721"/>
                </a:tc>
              </a:tr>
              <a:tr h="838869">
                <a:tc>
                  <a:txBody>
                    <a:bodyPr/>
                    <a:lstStyle/>
                    <a:p>
                      <a:r>
                        <a:rPr lang="et-EE" sz="2000" dirty="0" smtClean="0"/>
                        <a:t>Õppijate tempo ja jõudluse tähelepanelik</a:t>
                      </a:r>
                      <a:r>
                        <a:rPr lang="et-EE" sz="2000" baseline="0" dirty="0" smtClean="0"/>
                        <a:t> jälgimine</a:t>
                      </a:r>
                      <a:endParaRPr lang="et-EE" sz="2000" dirty="0"/>
                    </a:p>
                  </a:txBody>
                  <a:tcPr marT="45721" marB="45721"/>
                </a:tc>
                <a:tc>
                  <a:txBody>
                    <a:bodyPr/>
                    <a:lstStyle/>
                    <a:p>
                      <a:r>
                        <a:rPr lang="et-EE" sz="2000" dirty="0" smtClean="0"/>
                        <a:t>Õppijate jõudluse</a:t>
                      </a:r>
                      <a:r>
                        <a:rPr lang="et-EE" sz="2000" baseline="0" dirty="0" smtClean="0"/>
                        <a:t> ignoreerimine, õpetaja rütmi domineerimine</a:t>
                      </a:r>
                      <a:endParaRPr lang="et-EE" sz="2000" dirty="0"/>
                    </a:p>
                  </a:txBody>
                  <a:tcPr marT="45721" marB="45721"/>
                </a:tc>
              </a:tr>
              <a:tr h="914427">
                <a:tc>
                  <a:txBody>
                    <a:bodyPr/>
                    <a:lstStyle/>
                    <a:p>
                      <a:r>
                        <a:rPr lang="et-EE" sz="2000" dirty="0" smtClean="0"/>
                        <a:t>Õppijate negatiivsete tunnete ja vastupanu aktsepteerimine, huvi näitamine</a:t>
                      </a:r>
                      <a:endParaRPr lang="et-EE" sz="2000" dirty="0"/>
                    </a:p>
                  </a:txBody>
                  <a:tcPr marT="45721" marB="45721"/>
                </a:tc>
                <a:tc>
                  <a:txBody>
                    <a:bodyPr/>
                    <a:lstStyle/>
                    <a:p>
                      <a:r>
                        <a:rPr lang="et-EE" sz="2000" dirty="0" smtClean="0"/>
                        <a:t>Negatiivsete tunnete ja vastupanu ignoreerimine, allasurumine või eitamine</a:t>
                      </a:r>
                      <a:endParaRPr lang="et-EE" sz="2000" dirty="0"/>
                    </a:p>
                  </a:txBody>
                  <a:tcPr marT="45721" marB="45721"/>
                </a:tc>
              </a:tr>
              <a:tr h="838869">
                <a:tc>
                  <a:txBody>
                    <a:bodyPr/>
                    <a:lstStyle/>
                    <a:p>
                      <a:r>
                        <a:rPr lang="et-EE" sz="2000" dirty="0" smtClean="0"/>
                        <a:t>Toetumine informeerivale keelekasutausele</a:t>
                      </a:r>
                      <a:endParaRPr lang="et-EE" sz="2000" dirty="0"/>
                    </a:p>
                  </a:txBody>
                  <a:tcPr marT="45721" marB="45721"/>
                </a:tc>
                <a:tc>
                  <a:txBody>
                    <a:bodyPr/>
                    <a:lstStyle/>
                    <a:p>
                      <a:r>
                        <a:rPr lang="et-EE" sz="2000" dirty="0" smtClean="0"/>
                        <a:t>Toetumine kontrollivale ja ähvardavale keelekasutusele</a:t>
                      </a:r>
                      <a:endParaRPr lang="et-EE" sz="2000" dirty="0"/>
                    </a:p>
                  </a:txBody>
                  <a:tcPr marT="45721" marB="45721"/>
                </a:tc>
              </a:tr>
            </a:tbl>
          </a:graphicData>
        </a:graphic>
      </p:graphicFrame>
    </p:spTree>
    <p:extLst>
      <p:ext uri="{BB962C8B-B14F-4D97-AF65-F5344CB8AC3E}">
        <p14:creationId xmlns:p14="http://schemas.microsoft.com/office/powerpoint/2010/main" xmlns="" val="160630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t-EE" altLang="et-EE" b="1" dirty="0" smtClean="0">
                <a:solidFill>
                  <a:srgbClr val="C00000"/>
                </a:solidFill>
              </a:rPr>
              <a:t>Õpetamisstiil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767819634"/>
              </p:ext>
            </p:extLst>
          </p:nvPr>
        </p:nvGraphicFramePr>
        <p:xfrm>
          <a:off x="323529" y="1341438"/>
          <a:ext cx="8301359" cy="5040313"/>
        </p:xfrm>
        <a:graphic>
          <a:graphicData uri="http://schemas.openxmlformats.org/drawingml/2006/table">
            <a:tbl>
              <a:tblPr firstRow="1" bandRow="1">
                <a:tableStyleId>{5C22544A-7EE6-4342-B048-85BDC9FD1C3A}</a:tableStyleId>
              </a:tblPr>
              <a:tblGrid>
                <a:gridCol w="4186559"/>
                <a:gridCol w="4114800"/>
              </a:tblGrid>
              <a:tr h="549169">
                <a:tc>
                  <a:txBody>
                    <a:bodyPr/>
                    <a:lstStyle/>
                    <a:p>
                      <a:r>
                        <a:rPr lang="et-EE" sz="2400" dirty="0" smtClean="0"/>
                        <a:t>Struktureeritud</a:t>
                      </a:r>
                      <a:endParaRPr lang="et-EE" sz="2400" dirty="0"/>
                    </a:p>
                  </a:txBody>
                  <a:tcPr marT="45718" marB="45718"/>
                </a:tc>
                <a:tc>
                  <a:txBody>
                    <a:bodyPr/>
                    <a:lstStyle/>
                    <a:p>
                      <a:r>
                        <a:rPr lang="et-EE" sz="2400" dirty="0" smtClean="0"/>
                        <a:t>Kaootiline</a:t>
                      </a:r>
                      <a:endParaRPr lang="et-EE" sz="2400" dirty="0"/>
                    </a:p>
                  </a:txBody>
                  <a:tcPr marT="45718" marB="45718"/>
                </a:tc>
              </a:tr>
              <a:tr h="549169">
                <a:tc>
                  <a:txBody>
                    <a:bodyPr/>
                    <a:lstStyle/>
                    <a:p>
                      <a:r>
                        <a:rPr lang="et-EE" sz="2000" dirty="0" smtClean="0"/>
                        <a:t>Ootuste selgitamine</a:t>
                      </a:r>
                      <a:endParaRPr lang="et-EE" sz="2000" dirty="0"/>
                    </a:p>
                  </a:txBody>
                  <a:tcPr marT="45718" marB="45718"/>
                </a:tc>
                <a:tc>
                  <a:txBody>
                    <a:bodyPr/>
                    <a:lstStyle/>
                    <a:p>
                      <a:r>
                        <a:rPr lang="et-EE" sz="2000" dirty="0" smtClean="0"/>
                        <a:t>Sõnastamata</a:t>
                      </a:r>
                      <a:r>
                        <a:rPr lang="et-EE" sz="2000" baseline="0" dirty="0" smtClean="0"/>
                        <a:t> või segased ootused</a:t>
                      </a:r>
                      <a:endParaRPr lang="et-EE" sz="2000" dirty="0"/>
                    </a:p>
                  </a:txBody>
                  <a:tcPr marT="45718" marB="45718"/>
                </a:tc>
              </a:tr>
              <a:tr h="947879">
                <a:tc>
                  <a:txBody>
                    <a:bodyPr/>
                    <a:lstStyle/>
                    <a:p>
                      <a:r>
                        <a:rPr lang="et-EE" sz="2000" dirty="0" smtClean="0"/>
                        <a:t>Enesekindluse kuvamine</a:t>
                      </a:r>
                      <a:endParaRPr lang="et-EE" sz="2000" dirty="0"/>
                    </a:p>
                  </a:txBody>
                  <a:tcPr marT="45718" marB="45718"/>
                </a:tc>
                <a:tc>
                  <a:txBody>
                    <a:bodyPr/>
                    <a:lstStyle/>
                    <a:p>
                      <a:r>
                        <a:rPr lang="et-EE" sz="2000" dirty="0" smtClean="0"/>
                        <a:t>Hirmutamine läbi kukkumisega, ärevuse sisendamine</a:t>
                      </a:r>
                      <a:endParaRPr lang="et-EE" sz="2000" dirty="0"/>
                    </a:p>
                  </a:txBody>
                  <a:tcPr marT="45718" marB="45718"/>
                </a:tc>
              </a:tr>
              <a:tr h="549169">
                <a:tc>
                  <a:txBody>
                    <a:bodyPr/>
                    <a:lstStyle/>
                    <a:p>
                      <a:r>
                        <a:rPr lang="et-EE" sz="2000" dirty="0" smtClean="0"/>
                        <a:t>Toetus ja abi</a:t>
                      </a:r>
                      <a:endParaRPr lang="et-EE" sz="2000" dirty="0"/>
                    </a:p>
                  </a:txBody>
                  <a:tcPr marT="45718" marB="45718"/>
                </a:tc>
                <a:tc>
                  <a:txBody>
                    <a:bodyPr/>
                    <a:lstStyle/>
                    <a:p>
                      <a:r>
                        <a:rPr lang="et-EE" sz="2000" dirty="0" smtClean="0"/>
                        <a:t>Piiratud tugi ja abi</a:t>
                      </a:r>
                      <a:endParaRPr lang="et-EE" sz="2000" dirty="0"/>
                    </a:p>
                  </a:txBody>
                  <a:tcPr marT="45718" marB="45718"/>
                </a:tc>
              </a:tr>
              <a:tr h="549169">
                <a:tc>
                  <a:txBody>
                    <a:bodyPr/>
                    <a:lstStyle/>
                    <a:p>
                      <a:r>
                        <a:rPr lang="et-EE" sz="2000" dirty="0" smtClean="0"/>
                        <a:t>Julgustamine ja positiivne</a:t>
                      </a:r>
                      <a:r>
                        <a:rPr lang="et-EE" sz="2000" baseline="0" dirty="0" smtClean="0"/>
                        <a:t> tagasiside</a:t>
                      </a:r>
                      <a:endParaRPr lang="et-EE" sz="2000" dirty="0"/>
                    </a:p>
                  </a:txBody>
                  <a:tcPr marT="45718" marB="45718"/>
                </a:tc>
                <a:tc>
                  <a:txBody>
                    <a:bodyPr/>
                    <a:lstStyle/>
                    <a:p>
                      <a:r>
                        <a:rPr lang="et-EE" sz="2000" dirty="0" smtClean="0"/>
                        <a:t>Negatiivne tagasiside ja kriitika</a:t>
                      </a:r>
                      <a:endParaRPr lang="et-EE" sz="2000" dirty="0"/>
                    </a:p>
                  </a:txBody>
                  <a:tcPr marT="45718" marB="45718"/>
                </a:tc>
              </a:tr>
              <a:tr h="947879">
                <a:tc>
                  <a:txBody>
                    <a:bodyPr/>
                    <a:lstStyle/>
                    <a:p>
                      <a:r>
                        <a:rPr lang="et-EE" sz="2000" dirty="0" smtClean="0"/>
                        <a:t>Ühiselt</a:t>
                      </a:r>
                      <a:r>
                        <a:rPr lang="et-EE" sz="2000" baseline="0" dirty="0" smtClean="0"/>
                        <a:t> seatud nõuete pidev jälgimine</a:t>
                      </a:r>
                      <a:endParaRPr lang="et-EE" sz="2000" dirty="0"/>
                    </a:p>
                  </a:txBody>
                  <a:tcPr marT="45718" marB="45718"/>
                </a:tc>
                <a:tc>
                  <a:txBody>
                    <a:bodyPr/>
                    <a:lstStyle/>
                    <a:p>
                      <a:r>
                        <a:rPr lang="et-EE" sz="2000" dirty="0" smtClean="0"/>
                        <a:t>Puudulik või ettearvamatu sekkumine ja jälgimine</a:t>
                      </a:r>
                      <a:endParaRPr lang="et-EE" sz="2000" dirty="0"/>
                    </a:p>
                  </a:txBody>
                  <a:tcPr marT="45718" marB="45718"/>
                </a:tc>
              </a:tr>
              <a:tr h="947879">
                <a:tc>
                  <a:txBody>
                    <a:bodyPr/>
                    <a:lstStyle/>
                    <a:p>
                      <a:r>
                        <a:rPr lang="et-EE" sz="2000" dirty="0" smtClean="0"/>
                        <a:t>Ülesannete järgse eneserefleksiooni</a:t>
                      </a:r>
                      <a:r>
                        <a:rPr lang="et-EE" sz="2000" baseline="0" dirty="0" smtClean="0"/>
                        <a:t> toetamine</a:t>
                      </a:r>
                      <a:endParaRPr lang="et-EE" sz="2000" dirty="0"/>
                    </a:p>
                  </a:txBody>
                  <a:tcPr marT="45718" marB="45718"/>
                </a:tc>
                <a:tc>
                  <a:txBody>
                    <a:bodyPr/>
                    <a:lstStyle/>
                    <a:p>
                      <a:r>
                        <a:rPr lang="et-EE" sz="2000" dirty="0" smtClean="0"/>
                        <a:t>Vähene või</a:t>
                      </a:r>
                      <a:r>
                        <a:rPr lang="et-EE" sz="2000" baseline="0" dirty="0" smtClean="0"/>
                        <a:t> mitte abistav tagasiside, hindamine</a:t>
                      </a:r>
                      <a:endParaRPr lang="et-EE" sz="2000" dirty="0"/>
                    </a:p>
                  </a:txBody>
                  <a:tcPr marT="45718" marB="45718"/>
                </a:tc>
              </a:tr>
            </a:tbl>
          </a:graphicData>
        </a:graphic>
      </p:graphicFrame>
    </p:spTree>
    <p:extLst>
      <p:ext uri="{BB962C8B-B14F-4D97-AF65-F5344CB8AC3E}">
        <p14:creationId xmlns:p14="http://schemas.microsoft.com/office/powerpoint/2010/main" xmlns="" val="3706401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t-EE" sz="3100" b="1" dirty="0" smtClean="0">
                <a:solidFill>
                  <a:srgbClr val="C00000"/>
                </a:solidFill>
              </a:rPr>
              <a:t>Miks õpetajad kasutavad enam kontrollivat stiili </a:t>
            </a:r>
            <a:r>
              <a:rPr lang="et-EE" sz="2200" dirty="0" smtClean="0"/>
              <a:t>(Reeve, 2009 põhjal)</a:t>
            </a:r>
            <a:endParaRPr lang="et-EE" sz="2200" dirty="0"/>
          </a:p>
        </p:txBody>
      </p:sp>
      <p:sp>
        <p:nvSpPr>
          <p:cNvPr id="3" name="Content Placeholder 2"/>
          <p:cNvSpPr>
            <a:spLocks noGrp="1"/>
          </p:cNvSpPr>
          <p:nvPr>
            <p:ph idx="1"/>
          </p:nvPr>
        </p:nvSpPr>
        <p:spPr>
          <a:xfrm>
            <a:off x="457200" y="1412776"/>
            <a:ext cx="8229600" cy="5040560"/>
          </a:xfrm>
        </p:spPr>
        <p:txBody>
          <a:bodyPr>
            <a:normAutofit fontScale="62500" lnSpcReduction="20000"/>
          </a:bodyPr>
          <a:lstStyle/>
          <a:p>
            <a:pPr marL="0" indent="0">
              <a:buNone/>
            </a:pPr>
            <a:r>
              <a:rPr lang="et-EE" dirty="0" smtClean="0"/>
              <a:t>1. Õpetaja roll kui sotsiaalset võimu omav roll. </a:t>
            </a:r>
          </a:p>
          <a:p>
            <a:pPr marL="0" indent="0">
              <a:buNone/>
            </a:pPr>
            <a:r>
              <a:rPr lang="et-EE" dirty="0" smtClean="0"/>
              <a:t>2. Rolli täitmisel oluline nii vastutus kui tulemuslikkus. </a:t>
            </a:r>
          </a:p>
          <a:p>
            <a:pPr marL="0" indent="0">
              <a:buNone/>
            </a:pPr>
            <a:r>
              <a:rPr lang="et-EE" dirty="0" smtClean="0"/>
              <a:t>Õpetajaid peetakse vastutavateks õppijate käitumise ja tulemuste eest.</a:t>
            </a:r>
          </a:p>
          <a:p>
            <a:pPr marL="0" indent="0">
              <a:buNone/>
            </a:pPr>
            <a:r>
              <a:rPr lang="et-EE" dirty="0" smtClean="0"/>
              <a:t>3. Õpetajad on teadlikud, et kontroll on kultuuris enam väärtustatud. Väärtustatakse enam õpetajaid kes  on kontrollivad nn ranged õpetajad, kui neid, kes kasutavad autonoomiat toetavad strateegiaid.</a:t>
            </a:r>
          </a:p>
          <a:p>
            <a:pPr marL="0" indent="0">
              <a:buNone/>
            </a:pPr>
            <a:r>
              <a:rPr lang="et-EE" dirty="0" smtClean="0"/>
              <a:t>4. Õpetajad teinekord võrdsustavad kontrolli struktureeritusega. Kontrollivad strateegiad on tihti ebasobivalt ühendatud struktureeritud õpikeskkonnaga ning autonoomia toetamine minnalaskvaga.</a:t>
            </a:r>
          </a:p>
          <a:p>
            <a:pPr marL="0" indent="0">
              <a:buNone/>
            </a:pPr>
            <a:r>
              <a:rPr lang="et-EE" dirty="0" smtClean="0"/>
              <a:t>5. Õpetajad reageerivad õppijate passiivsusele õppeprotsessis. Episoodiliselt mittemotiveeritud ja mittekaasatud õppijad kutsuvad õpetajates esile kontrolliva käitumise.</a:t>
            </a:r>
          </a:p>
          <a:p>
            <a:pPr marL="0" indent="0">
              <a:buNone/>
            </a:pPr>
            <a:r>
              <a:rPr lang="et-EE" dirty="0" smtClean="0"/>
              <a:t>6. Õpetajad kipuvad kinnitama maksimaalse - operantsuse põhimõtet. Õpetajate uskumused õppijate motivatsioonist põhinevad tihti „maksimaalse operantsuse“  põhimõttel.</a:t>
            </a:r>
          </a:p>
          <a:p>
            <a:pPr marL="0" indent="0">
              <a:buNone/>
            </a:pPr>
            <a:r>
              <a:rPr lang="et-EE" dirty="0" smtClean="0"/>
              <a:t>7. Mõned õpetajad on oma motivatsiooniliselt suundumuselt enam kontrolliva stiiliga </a:t>
            </a:r>
          </a:p>
          <a:p>
            <a:pPr marL="0" indent="0">
              <a:buNone/>
            </a:pPr>
            <a:r>
              <a:rPr lang="et-EE" dirty="0" smtClean="0"/>
              <a:t> </a:t>
            </a:r>
          </a:p>
          <a:p>
            <a:endParaRPr lang="et-EE" dirty="0"/>
          </a:p>
        </p:txBody>
      </p:sp>
    </p:spTree>
    <p:extLst>
      <p:ext uri="{BB962C8B-B14F-4D97-AF65-F5344CB8AC3E}">
        <p14:creationId xmlns:p14="http://schemas.microsoft.com/office/powerpoint/2010/main" xmlns="" val="2497037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smtClean="0">
                <a:solidFill>
                  <a:srgbClr val="C00000"/>
                </a:solidFill>
              </a:rPr>
              <a:t>Motivatsioon</a:t>
            </a:r>
            <a:r>
              <a:rPr lang="et-EE" dirty="0" smtClean="0"/>
              <a:t> </a:t>
            </a:r>
            <a:r>
              <a:rPr lang="et-EE" sz="2000" dirty="0" smtClean="0"/>
              <a:t>(toetudes Brophy, 2014)</a:t>
            </a:r>
            <a:endParaRPr lang="et-EE" sz="2000" dirty="0"/>
          </a:p>
        </p:txBody>
      </p:sp>
      <p:sp>
        <p:nvSpPr>
          <p:cNvPr id="3" name="Content Placeholder 2"/>
          <p:cNvSpPr>
            <a:spLocks noGrp="1"/>
          </p:cNvSpPr>
          <p:nvPr>
            <p:ph idx="1"/>
          </p:nvPr>
        </p:nvSpPr>
        <p:spPr/>
        <p:txBody>
          <a:bodyPr/>
          <a:lstStyle/>
          <a:p>
            <a:r>
              <a:rPr lang="et-EE" b="1" dirty="0" smtClean="0"/>
              <a:t>Motivatsioon</a:t>
            </a:r>
            <a:r>
              <a:rPr lang="et-EE" dirty="0" smtClean="0"/>
              <a:t> kui teoreetiline konstruktsioon, mille abil seletatakse käitumise, eelkõige eesmärgipärase käitumise algatamist ,suunda, intensiivsust, püsivust ja kvaliteeti. </a:t>
            </a:r>
          </a:p>
          <a:p>
            <a:r>
              <a:rPr lang="et-EE" dirty="0" smtClean="0"/>
              <a:t>Terminiga </a:t>
            </a:r>
            <a:r>
              <a:rPr lang="et-EE" b="1" dirty="0" smtClean="0"/>
              <a:t>õpimotivatsioon</a:t>
            </a:r>
            <a:r>
              <a:rPr lang="et-EE" dirty="0" smtClean="0"/>
              <a:t> kirjeldatakse seda, kui palju tähelepanu ja vaeva on õpilased valmis eri tegevustele pühendama, olgu need siis õpetajate soovitud või mitte.</a:t>
            </a:r>
          </a:p>
          <a:p>
            <a:endParaRPr lang="et-EE" dirty="0"/>
          </a:p>
        </p:txBody>
      </p:sp>
    </p:spTree>
    <p:extLst>
      <p:ext uri="{BB962C8B-B14F-4D97-AF65-F5344CB8AC3E}">
        <p14:creationId xmlns:p14="http://schemas.microsoft.com/office/powerpoint/2010/main" xmlns="" val="2067939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xmlns="" val="0"/>
              </a:ext>
            </a:extLst>
          </a:blip>
          <a:srcRect/>
          <a:stretch>
            <a:fillRect/>
          </a:stretch>
        </p:blipFill>
        <p:spPr>
          <a:xfrm>
            <a:off x="107950" y="333375"/>
            <a:ext cx="8928100" cy="5892800"/>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776188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TotalTime>
  <Words>1375</Words>
  <Application>Microsoft Office PowerPoint</Application>
  <PresentationFormat>On-screen Show (4:3)</PresentationFormat>
  <Paragraphs>149</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1_Office Theme</vt:lpstr>
      <vt:lpstr> Kaasavate meetodite rakendamine klassis/rühmas II moodul</vt:lpstr>
      <vt:lpstr>Slide 2</vt:lpstr>
      <vt:lpstr>Slide 3</vt:lpstr>
      <vt:lpstr>Struktureeritus ja kontroll keskkondlike dimensioonidena (Reeve jt, 2004).</vt:lpstr>
      <vt:lpstr>Õpetamisstiil</vt:lpstr>
      <vt:lpstr>Õpetamisstiil</vt:lpstr>
      <vt:lpstr>Miks õpetajad kasutavad enam kontrollivat stiili (Reeve, 2009 põhjal)</vt:lpstr>
      <vt:lpstr>Motivatsioon (toetudes Brophy, 2014)</vt:lpstr>
      <vt:lpstr>Slide 9</vt:lpstr>
      <vt:lpstr>Miks me teeme seda, mida me teeme?</vt:lpstr>
      <vt:lpstr>Slide 11</vt:lpstr>
      <vt:lpstr>Slide 12</vt:lpstr>
      <vt:lpstr>Slide 13</vt:lpstr>
      <vt:lpstr>Slide 14</vt:lpstr>
      <vt:lpstr>Slide 15</vt:lpstr>
      <vt:lpstr> Kaasavate meetodite rakendamine klassis/rühmas II moodul</vt:lpstr>
      <vt:lpstr>Autonoomsust teotavad strateegiad  (Stefanou, Perencevich, Di Cintio &amp; Turner, 2004)</vt:lpstr>
      <vt:lpstr>Valikute andmisel pea silmas</vt:lpstr>
      <vt:lpstr>Kuidas õpetajad regeerivad?  Kuidas pöörduvad õpilase poole, kui ...</vt:lpstr>
      <vt:lpstr>Keelekasutus</vt:lpstr>
      <vt:lpstr>Slide 21</vt:lpstr>
      <vt:lpstr>Kui tähelepanelik sa oleksid Mari tunnis ? </vt:lpstr>
      <vt:lpstr>Slide 23</vt:lpstr>
      <vt:lpstr>Kui tähelepanelik sa oleksid Liina tunnis ? </vt:lpstr>
      <vt:lpstr>Küsimused</vt:lpstr>
      <vt:lpstr>Keelekasutus</vt:lpstr>
      <vt:lpstr>Ülesanne</vt:lpstr>
      <vt:lpstr>Vajadus autonoomia järele</vt:lpstr>
      <vt:lpstr>EXIT</vt:lpstr>
    </vt:vector>
  </TitlesOfParts>
  <Company>TLU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TEACH-project Kaasava hariduse põhimõtete rakendamine haridusasutuses II moodul</dc:title>
  <dc:creator>Katrin</dc:creator>
  <cp:lastModifiedBy>Kooli</cp:lastModifiedBy>
  <cp:revision>21</cp:revision>
  <dcterms:created xsi:type="dcterms:W3CDTF">2015-10-21T10:47:22Z</dcterms:created>
  <dcterms:modified xsi:type="dcterms:W3CDTF">2017-11-23T11:04:38Z</dcterms:modified>
</cp:coreProperties>
</file>