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9" r:id="rId3"/>
    <p:sldId id="270" r:id="rId4"/>
    <p:sldId id="285" r:id="rId5"/>
    <p:sldId id="261" r:id="rId6"/>
    <p:sldId id="277" r:id="rId7"/>
    <p:sldId id="280" r:id="rId8"/>
    <p:sldId id="282" r:id="rId9"/>
    <p:sldId id="265" r:id="rId10"/>
    <p:sldId id="271" r:id="rId11"/>
    <p:sldId id="275" r:id="rId12"/>
    <p:sldId id="281" r:id="rId13"/>
    <p:sldId id="284" r:id="rId14"/>
    <p:sldId id="279" r:id="rId15"/>
    <p:sldId id="287" r:id="rId16"/>
    <p:sldId id="276" r:id="rId17"/>
    <p:sldId id="267" r:id="rId18"/>
    <p:sldId id="286" r:id="rId19"/>
    <p:sldId id="283" r:id="rId20"/>
    <p:sldId id="263" r:id="rId21"/>
    <p:sldId id="262" r:id="rId22"/>
    <p:sldId id="278" r:id="rId23"/>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86" d="100"/>
          <a:sy n="86" d="100"/>
        </p:scale>
        <p:origin x="108" y="156"/>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t-E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417CF434-C6D2-490E-B63F-58653E4CCED5}" type="datetimeFigureOut">
              <a:rPr lang="et-EE" smtClean="0"/>
              <a:t>11.01.2018</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8105009-311B-4FD6-BCFA-98DDFD81FC28}" type="slidenum">
              <a:rPr lang="et-EE" smtClean="0"/>
              <a:t>‹#›</a:t>
            </a:fld>
            <a:endParaRPr lang="et-EE"/>
          </a:p>
        </p:txBody>
      </p:sp>
    </p:spTree>
    <p:extLst>
      <p:ext uri="{BB962C8B-B14F-4D97-AF65-F5344CB8AC3E}">
        <p14:creationId xmlns:p14="http://schemas.microsoft.com/office/powerpoint/2010/main" val="2121191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417CF434-C6D2-490E-B63F-58653E4CCED5}" type="datetimeFigureOut">
              <a:rPr lang="et-EE" smtClean="0"/>
              <a:t>11.01.2018</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8105009-311B-4FD6-BCFA-98DDFD81FC28}" type="slidenum">
              <a:rPr lang="et-EE" smtClean="0"/>
              <a:t>‹#›</a:t>
            </a:fld>
            <a:endParaRPr lang="et-EE"/>
          </a:p>
        </p:txBody>
      </p:sp>
    </p:spTree>
    <p:extLst>
      <p:ext uri="{BB962C8B-B14F-4D97-AF65-F5344CB8AC3E}">
        <p14:creationId xmlns:p14="http://schemas.microsoft.com/office/powerpoint/2010/main" val="58823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417CF434-C6D2-490E-B63F-58653E4CCED5}" type="datetimeFigureOut">
              <a:rPr lang="et-EE" smtClean="0"/>
              <a:t>11.01.2018</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8105009-311B-4FD6-BCFA-98DDFD81FC28}" type="slidenum">
              <a:rPr lang="et-EE" smtClean="0"/>
              <a:t>‹#›</a:t>
            </a:fld>
            <a:endParaRPr lang="et-EE"/>
          </a:p>
        </p:txBody>
      </p:sp>
    </p:spTree>
    <p:extLst>
      <p:ext uri="{BB962C8B-B14F-4D97-AF65-F5344CB8AC3E}">
        <p14:creationId xmlns:p14="http://schemas.microsoft.com/office/powerpoint/2010/main" val="220107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417CF434-C6D2-490E-B63F-58653E4CCED5}" type="datetimeFigureOut">
              <a:rPr lang="et-EE" smtClean="0"/>
              <a:t>11.01.2018</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8105009-311B-4FD6-BCFA-98DDFD81FC28}" type="slidenum">
              <a:rPr lang="et-EE" smtClean="0"/>
              <a:t>‹#›</a:t>
            </a:fld>
            <a:endParaRPr lang="et-EE"/>
          </a:p>
        </p:txBody>
      </p:sp>
    </p:spTree>
    <p:extLst>
      <p:ext uri="{BB962C8B-B14F-4D97-AF65-F5344CB8AC3E}">
        <p14:creationId xmlns:p14="http://schemas.microsoft.com/office/powerpoint/2010/main" val="1240105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t-E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7CF434-C6D2-490E-B63F-58653E4CCED5}" type="datetimeFigureOut">
              <a:rPr lang="et-EE" smtClean="0"/>
              <a:t>11.01.2018</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28105009-311B-4FD6-BCFA-98DDFD81FC28}" type="slidenum">
              <a:rPr lang="et-EE" smtClean="0"/>
              <a:t>‹#›</a:t>
            </a:fld>
            <a:endParaRPr lang="et-EE"/>
          </a:p>
        </p:txBody>
      </p:sp>
    </p:spTree>
    <p:extLst>
      <p:ext uri="{BB962C8B-B14F-4D97-AF65-F5344CB8AC3E}">
        <p14:creationId xmlns:p14="http://schemas.microsoft.com/office/powerpoint/2010/main" val="275532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417CF434-C6D2-490E-B63F-58653E4CCED5}" type="datetimeFigureOut">
              <a:rPr lang="et-EE" smtClean="0"/>
              <a:t>11.01.2018</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28105009-311B-4FD6-BCFA-98DDFD81FC28}" type="slidenum">
              <a:rPr lang="et-EE" smtClean="0"/>
              <a:t>‹#›</a:t>
            </a:fld>
            <a:endParaRPr lang="et-EE"/>
          </a:p>
        </p:txBody>
      </p:sp>
    </p:spTree>
    <p:extLst>
      <p:ext uri="{BB962C8B-B14F-4D97-AF65-F5344CB8AC3E}">
        <p14:creationId xmlns:p14="http://schemas.microsoft.com/office/powerpoint/2010/main" val="323257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t-E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417CF434-C6D2-490E-B63F-58653E4CCED5}" type="datetimeFigureOut">
              <a:rPr lang="et-EE" smtClean="0"/>
              <a:t>11.01.2018</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28105009-311B-4FD6-BCFA-98DDFD81FC28}" type="slidenum">
              <a:rPr lang="et-EE" smtClean="0"/>
              <a:t>‹#›</a:t>
            </a:fld>
            <a:endParaRPr lang="et-EE"/>
          </a:p>
        </p:txBody>
      </p:sp>
    </p:spTree>
    <p:extLst>
      <p:ext uri="{BB962C8B-B14F-4D97-AF65-F5344CB8AC3E}">
        <p14:creationId xmlns:p14="http://schemas.microsoft.com/office/powerpoint/2010/main" val="2641186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417CF434-C6D2-490E-B63F-58653E4CCED5}" type="datetimeFigureOut">
              <a:rPr lang="et-EE" smtClean="0"/>
              <a:t>11.01.2018</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28105009-311B-4FD6-BCFA-98DDFD81FC28}" type="slidenum">
              <a:rPr lang="et-EE" smtClean="0"/>
              <a:t>‹#›</a:t>
            </a:fld>
            <a:endParaRPr lang="et-EE"/>
          </a:p>
        </p:txBody>
      </p:sp>
    </p:spTree>
    <p:extLst>
      <p:ext uri="{BB962C8B-B14F-4D97-AF65-F5344CB8AC3E}">
        <p14:creationId xmlns:p14="http://schemas.microsoft.com/office/powerpoint/2010/main" val="427346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CF434-C6D2-490E-B63F-58653E4CCED5}" type="datetimeFigureOut">
              <a:rPr lang="et-EE" smtClean="0"/>
              <a:t>11.01.2018</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28105009-311B-4FD6-BCFA-98DDFD81FC28}" type="slidenum">
              <a:rPr lang="et-EE" smtClean="0"/>
              <a:t>‹#›</a:t>
            </a:fld>
            <a:endParaRPr lang="et-EE"/>
          </a:p>
        </p:txBody>
      </p:sp>
    </p:spTree>
    <p:extLst>
      <p:ext uri="{BB962C8B-B14F-4D97-AF65-F5344CB8AC3E}">
        <p14:creationId xmlns:p14="http://schemas.microsoft.com/office/powerpoint/2010/main" val="370591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t-E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CF434-C6D2-490E-B63F-58653E4CCED5}" type="datetimeFigureOut">
              <a:rPr lang="et-EE" smtClean="0"/>
              <a:t>11.01.2018</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28105009-311B-4FD6-BCFA-98DDFD81FC28}" type="slidenum">
              <a:rPr lang="et-EE" smtClean="0"/>
              <a:t>‹#›</a:t>
            </a:fld>
            <a:endParaRPr lang="et-EE"/>
          </a:p>
        </p:txBody>
      </p:sp>
    </p:spTree>
    <p:extLst>
      <p:ext uri="{BB962C8B-B14F-4D97-AF65-F5344CB8AC3E}">
        <p14:creationId xmlns:p14="http://schemas.microsoft.com/office/powerpoint/2010/main" val="366802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t-E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CF434-C6D2-490E-B63F-58653E4CCED5}" type="datetimeFigureOut">
              <a:rPr lang="et-EE" smtClean="0"/>
              <a:t>11.01.2018</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28105009-311B-4FD6-BCFA-98DDFD81FC28}" type="slidenum">
              <a:rPr lang="et-EE" smtClean="0"/>
              <a:t>‹#›</a:t>
            </a:fld>
            <a:endParaRPr lang="et-EE"/>
          </a:p>
        </p:txBody>
      </p:sp>
    </p:spTree>
    <p:extLst>
      <p:ext uri="{BB962C8B-B14F-4D97-AF65-F5344CB8AC3E}">
        <p14:creationId xmlns:p14="http://schemas.microsoft.com/office/powerpoint/2010/main" val="2889960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CF434-C6D2-490E-B63F-58653E4CCED5}" type="datetimeFigureOut">
              <a:rPr lang="et-EE" smtClean="0"/>
              <a:t>11.01.2018</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05009-311B-4FD6-BCFA-98DDFD81FC28}" type="slidenum">
              <a:rPr lang="et-EE" smtClean="0"/>
              <a:t>‹#›</a:t>
            </a:fld>
            <a:endParaRPr lang="et-EE"/>
          </a:p>
        </p:txBody>
      </p:sp>
    </p:spTree>
    <p:extLst>
      <p:ext uri="{BB962C8B-B14F-4D97-AF65-F5344CB8AC3E}">
        <p14:creationId xmlns:p14="http://schemas.microsoft.com/office/powerpoint/2010/main" val="2079106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3350" y="354013"/>
            <a:ext cx="1445415" cy="133667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1" y="1927767"/>
            <a:ext cx="1345116" cy="74728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172" y="2873528"/>
            <a:ext cx="1835648" cy="1186111"/>
          </a:xfrm>
          <a:prstGeom prst="rect">
            <a:avLst/>
          </a:prstGeom>
        </p:spPr>
      </p:pic>
      <p:sp>
        <p:nvSpPr>
          <p:cNvPr id="8" name="TextBox 7"/>
          <p:cNvSpPr txBox="1"/>
          <p:nvPr/>
        </p:nvSpPr>
        <p:spPr>
          <a:xfrm>
            <a:off x="1543050" y="5562600"/>
            <a:ext cx="5716394" cy="954107"/>
          </a:xfrm>
          <a:prstGeom prst="rect">
            <a:avLst/>
          </a:prstGeom>
          <a:noFill/>
        </p:spPr>
        <p:txBody>
          <a:bodyPr wrap="square" rtlCol="0">
            <a:spAutoFit/>
          </a:bodyPr>
          <a:lstStyle/>
          <a:p>
            <a:r>
              <a:rPr lang="et-EE" sz="3600" dirty="0" smtClean="0"/>
              <a:t>VÄLISSUHTED TOIMIMA!</a:t>
            </a:r>
          </a:p>
          <a:p>
            <a:r>
              <a:rPr lang="et-EE" sz="2000" i="1" dirty="0" smtClean="0"/>
              <a:t>SISESUHTED  </a:t>
            </a:r>
            <a:r>
              <a:rPr lang="et-EE" sz="2000" i="1" dirty="0" smtClean="0"/>
              <a:t>toimima!</a:t>
            </a:r>
            <a:endParaRPr lang="et-EE" sz="2000" i="1" dirty="0"/>
          </a:p>
        </p:txBody>
      </p:sp>
      <p:sp>
        <p:nvSpPr>
          <p:cNvPr id="3" name="TextBox 2"/>
          <p:cNvSpPr txBox="1"/>
          <p:nvPr/>
        </p:nvSpPr>
        <p:spPr>
          <a:xfrm>
            <a:off x="6194854" y="543697"/>
            <a:ext cx="4374292" cy="707886"/>
          </a:xfrm>
          <a:prstGeom prst="rect">
            <a:avLst/>
          </a:prstGeom>
          <a:noFill/>
        </p:spPr>
        <p:txBody>
          <a:bodyPr wrap="square" rtlCol="0">
            <a:spAutoFit/>
          </a:bodyPr>
          <a:lstStyle/>
          <a:p>
            <a:r>
              <a:rPr lang="et-EE" sz="4000" dirty="0" smtClean="0"/>
              <a:t>2017</a:t>
            </a:r>
            <a:endParaRPr lang="et-EE" sz="40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4327" y="1977596"/>
            <a:ext cx="2329703" cy="71683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5856" y="1828801"/>
            <a:ext cx="1409429" cy="137652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5940" y="1545502"/>
            <a:ext cx="1527005" cy="1710653"/>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6516" y="4087271"/>
            <a:ext cx="1785541" cy="768046"/>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60563" y="3131168"/>
            <a:ext cx="2005342" cy="615136"/>
          </a:xfrm>
          <a:prstGeom prst="rect">
            <a:avLst/>
          </a:prstGeom>
        </p:spPr>
      </p:pic>
      <p:sp>
        <p:nvSpPr>
          <p:cNvPr id="5" name="TextBox 4"/>
          <p:cNvSpPr txBox="1"/>
          <p:nvPr/>
        </p:nvSpPr>
        <p:spPr>
          <a:xfrm>
            <a:off x="7436516" y="5341434"/>
            <a:ext cx="2365406" cy="923330"/>
          </a:xfrm>
          <a:prstGeom prst="rect">
            <a:avLst/>
          </a:prstGeom>
          <a:noFill/>
        </p:spPr>
        <p:txBody>
          <a:bodyPr wrap="square" rtlCol="0">
            <a:spAutoFit/>
          </a:bodyPr>
          <a:lstStyle/>
          <a:p>
            <a:r>
              <a:rPr lang="en-US" b="1"/>
              <a:t>Latvian Trade Union of Education and Science Employees (LIZDA) </a:t>
            </a:r>
            <a:endParaRPr lang="et-EE" dirty="0"/>
          </a:p>
        </p:txBody>
      </p:sp>
      <p:pic>
        <p:nvPicPr>
          <p:cNvPr id="4098" name="Picture 2" descr="OAJ logo.sv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68277" y="4147744"/>
            <a:ext cx="1905000" cy="65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240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3350" y="354013"/>
            <a:ext cx="1445415" cy="1336675"/>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98" y="2619633"/>
            <a:ext cx="6590270" cy="370702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568" y="1178872"/>
            <a:ext cx="3201328" cy="5147788"/>
          </a:xfrm>
          <a:prstGeom prst="rect">
            <a:avLst/>
          </a:prstGeom>
        </p:spPr>
      </p:pic>
    </p:spTree>
    <p:extLst>
      <p:ext uri="{BB962C8B-B14F-4D97-AF65-F5344CB8AC3E}">
        <p14:creationId xmlns:p14="http://schemas.microsoft.com/office/powerpoint/2010/main" val="365936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3350" y="354013"/>
            <a:ext cx="1445415" cy="13366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432" y="1968843"/>
            <a:ext cx="7867135" cy="4425263"/>
          </a:xfrm>
          <a:prstGeom prst="rect">
            <a:avLst/>
          </a:prstGeom>
        </p:spPr>
      </p:pic>
    </p:spTree>
    <p:extLst>
      <p:ext uri="{BB962C8B-B14F-4D97-AF65-F5344CB8AC3E}">
        <p14:creationId xmlns:p14="http://schemas.microsoft.com/office/powerpoint/2010/main" val="3577248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3350" y="354013"/>
            <a:ext cx="1445415" cy="1336675"/>
          </a:xfrm>
        </p:spPr>
      </p:pic>
      <p:sp>
        <p:nvSpPr>
          <p:cNvPr id="6" name="TextBox 5"/>
          <p:cNvSpPr txBox="1"/>
          <p:nvPr/>
        </p:nvSpPr>
        <p:spPr>
          <a:xfrm>
            <a:off x="1392195" y="1894700"/>
            <a:ext cx="9242854" cy="1200329"/>
          </a:xfrm>
          <a:prstGeom prst="rect">
            <a:avLst/>
          </a:prstGeom>
          <a:noFill/>
        </p:spPr>
        <p:txBody>
          <a:bodyPr wrap="square" rtlCol="0">
            <a:spAutoFit/>
          </a:bodyPr>
          <a:lstStyle/>
          <a:p>
            <a:r>
              <a:rPr lang="en-US" sz="2400" b="1" i="1" dirty="0"/>
              <a:t>How to best attract talented researchers </a:t>
            </a:r>
            <a:endParaRPr lang="et-EE" sz="2400" b="1" i="1" dirty="0" smtClean="0"/>
          </a:p>
          <a:p>
            <a:r>
              <a:rPr lang="en-US" sz="2400" b="1" i="1" dirty="0" smtClean="0"/>
              <a:t>REGIONAL </a:t>
            </a:r>
            <a:r>
              <a:rPr lang="en-US" sz="2400" b="1" i="1" dirty="0"/>
              <a:t>WORKSHOP TALLINK Spa &amp; Conference Hotel, </a:t>
            </a:r>
            <a:r>
              <a:rPr lang="en-US" sz="2400" b="1" i="1" dirty="0" err="1"/>
              <a:t>Sadama</a:t>
            </a:r>
            <a:r>
              <a:rPr lang="en-US" sz="2400" b="1" i="1" dirty="0"/>
              <a:t> 11a, 10111 Tallinn, Estonia 13 </a:t>
            </a:r>
            <a:r>
              <a:rPr lang="en-US" i="1" dirty="0"/>
              <a:t>June 2017 DRAFT </a:t>
            </a:r>
            <a:r>
              <a:rPr lang="et-EE" i="1" dirty="0" smtClean="0"/>
              <a:t> </a:t>
            </a:r>
            <a:endParaRPr lang="et-EE" i="1" dirty="0"/>
          </a:p>
        </p:txBody>
      </p:sp>
      <p:sp>
        <p:nvSpPr>
          <p:cNvPr id="3" name="AutoShape 2" descr="cid:image001.gif@01D0F06D.0B85BD40"/>
          <p:cNvSpPr>
            <a:spLocks noChangeAspect="1" noChangeArrowheads="1"/>
          </p:cNvSpPr>
          <p:nvPr/>
        </p:nvSpPr>
        <p:spPr bwMode="auto">
          <a:xfrm flipV="1">
            <a:off x="155574" y="3791414"/>
            <a:ext cx="8252446" cy="65617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
        <p:nvSpPr>
          <p:cNvPr id="11" name="AutoShape 10" descr="cid:image001.gif@01D0F06D.0B85BD40"/>
          <p:cNvSpPr>
            <a:spLocks noChangeAspect="1" noChangeArrowheads="1"/>
          </p:cNvSpPr>
          <p:nvPr/>
        </p:nvSpPr>
        <p:spPr bwMode="auto">
          <a:xfrm>
            <a:off x="155574" y="-144463"/>
            <a:ext cx="1775549" cy="17755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
        <p:nvSpPr>
          <p:cNvPr id="12" name="TextBox 11"/>
          <p:cNvSpPr txBox="1"/>
          <p:nvPr/>
        </p:nvSpPr>
        <p:spPr>
          <a:xfrm>
            <a:off x="1392195" y="3476368"/>
            <a:ext cx="10041924" cy="4616648"/>
          </a:xfrm>
          <a:prstGeom prst="rect">
            <a:avLst/>
          </a:prstGeom>
          <a:noFill/>
        </p:spPr>
        <p:txBody>
          <a:bodyPr wrap="square" rtlCol="0">
            <a:spAutoFit/>
          </a:bodyPr>
          <a:lstStyle/>
          <a:p>
            <a:endParaRPr lang="en-US" dirty="0"/>
          </a:p>
          <a:p>
            <a:r>
              <a:rPr lang="en-US" sz="2400" dirty="0"/>
              <a:t>Veronica </a:t>
            </a:r>
            <a:r>
              <a:rPr lang="en-US" sz="2400" dirty="0" err="1" smtClean="0"/>
              <a:t>Cesco</a:t>
            </a:r>
            <a:r>
              <a:rPr lang="et-EE" sz="2400" dirty="0" smtClean="0"/>
              <a:t>  RESEAVER</a:t>
            </a:r>
            <a:endParaRPr lang="en-US" sz="2400" dirty="0"/>
          </a:p>
          <a:p>
            <a:endParaRPr lang="en-US" dirty="0"/>
          </a:p>
          <a:p>
            <a:r>
              <a:rPr lang="en-US" dirty="0"/>
              <a:t>Policy </a:t>
            </a:r>
            <a:r>
              <a:rPr lang="en-US" dirty="0" smtClean="0"/>
              <a:t>Officer</a:t>
            </a:r>
            <a:endParaRPr lang="en-US" dirty="0"/>
          </a:p>
          <a:p>
            <a:r>
              <a:rPr lang="en-US" dirty="0" smtClean="0"/>
              <a:t>cid:image001.gif@01D0F06D.0B85BD40</a:t>
            </a:r>
            <a:endParaRPr lang="en-US" dirty="0"/>
          </a:p>
          <a:p>
            <a:r>
              <a:rPr lang="en-US" dirty="0"/>
              <a:t>European </a:t>
            </a:r>
            <a:r>
              <a:rPr lang="en-US" dirty="0" smtClean="0"/>
              <a:t>Commission</a:t>
            </a:r>
            <a:endParaRPr lang="en-US" dirty="0"/>
          </a:p>
          <a:p>
            <a:r>
              <a:rPr lang="en-US" dirty="0"/>
              <a:t>DG Research &amp; </a:t>
            </a:r>
            <a:r>
              <a:rPr lang="en-US" dirty="0" smtClean="0"/>
              <a:t>Innovation</a:t>
            </a:r>
            <a:endParaRPr lang="en-US" dirty="0"/>
          </a:p>
          <a:p>
            <a:r>
              <a:rPr lang="en-US" dirty="0" smtClean="0"/>
              <a:t>ORBN 04/145</a:t>
            </a:r>
            <a:endParaRPr lang="en-US" dirty="0"/>
          </a:p>
          <a:p>
            <a:r>
              <a:rPr lang="en-US" dirty="0"/>
              <a:t>1049 </a:t>
            </a:r>
            <a:r>
              <a:rPr lang="en-US" dirty="0" smtClean="0"/>
              <a:t>Brussels/Belgium</a:t>
            </a:r>
            <a:endParaRPr lang="en-US" dirty="0"/>
          </a:p>
          <a:p>
            <a:r>
              <a:rPr lang="en-US" dirty="0"/>
              <a:t>+32 229-51067</a:t>
            </a:r>
          </a:p>
          <a:p>
            <a:r>
              <a:rPr lang="en-US" dirty="0" smtClean="0"/>
              <a:t>veronica.cesco@ec.europa.eu</a:t>
            </a:r>
            <a:endParaRPr lang="en-US" dirty="0"/>
          </a:p>
          <a:p>
            <a:r>
              <a:rPr lang="en-US" dirty="0" smtClean="0"/>
              <a:t>http</a:t>
            </a:r>
            <a:r>
              <a:rPr lang="en-US" dirty="0"/>
              <a:t>://ec.europa.eu/research</a:t>
            </a:r>
          </a:p>
          <a:p>
            <a:endParaRPr lang="en-US" dirty="0"/>
          </a:p>
          <a:p>
            <a:r>
              <a:rPr lang="en-US" dirty="0"/>
              <a:t> </a:t>
            </a:r>
          </a:p>
          <a:p>
            <a:endParaRPr lang="en-US" dirty="0"/>
          </a:p>
          <a:p>
            <a:endParaRPr lang="en-US" dirty="0"/>
          </a:p>
        </p:txBody>
      </p:sp>
    </p:spTree>
    <p:extLst>
      <p:ext uri="{BB962C8B-B14F-4D97-AF65-F5344CB8AC3E}">
        <p14:creationId xmlns:p14="http://schemas.microsoft.com/office/powerpoint/2010/main" val="938092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43350" y="354013"/>
            <a:ext cx="1445415" cy="1336675"/>
          </a:xfrm>
        </p:spPr>
      </p:pic>
      <p:sp>
        <p:nvSpPr>
          <p:cNvPr id="3" name="TextBox 2"/>
          <p:cNvSpPr txBox="1"/>
          <p:nvPr/>
        </p:nvSpPr>
        <p:spPr>
          <a:xfrm>
            <a:off x="1128593" y="2347780"/>
            <a:ext cx="5060092" cy="1015663"/>
          </a:xfrm>
          <a:prstGeom prst="rect">
            <a:avLst/>
          </a:prstGeom>
          <a:noFill/>
        </p:spPr>
        <p:txBody>
          <a:bodyPr wrap="square" rtlCol="0">
            <a:spAutoFit/>
          </a:bodyPr>
          <a:lstStyle/>
          <a:p>
            <a:r>
              <a:rPr lang="et-EE" sz="2000" dirty="0"/>
              <a:t>UNIVERSITASe esindaja EQAR( European Quality Assurance </a:t>
            </a:r>
            <a:r>
              <a:rPr lang="et-EE" sz="2000" dirty="0" err="1"/>
              <a:t>Registry</a:t>
            </a:r>
            <a:r>
              <a:rPr lang="et-EE" sz="2000" dirty="0"/>
              <a:t> </a:t>
            </a:r>
            <a:r>
              <a:rPr lang="et-EE" sz="2000" dirty="0" smtClean="0"/>
              <a:t>)</a:t>
            </a:r>
          </a:p>
          <a:p>
            <a:r>
              <a:rPr lang="et-EE" sz="2000" dirty="0" smtClean="0"/>
              <a:t> </a:t>
            </a:r>
            <a:r>
              <a:rPr lang="et-EE" sz="2000" dirty="0" smtClean="0"/>
              <a:t>liikmeks Kristi Kiilu</a:t>
            </a:r>
            <a:endParaRPr lang="et-EE" sz="2000" dirty="0"/>
          </a:p>
        </p:txBody>
      </p:sp>
      <p:sp>
        <p:nvSpPr>
          <p:cNvPr id="6" name="TextBox 5"/>
          <p:cNvSpPr txBox="1"/>
          <p:nvPr/>
        </p:nvSpPr>
        <p:spPr>
          <a:xfrm>
            <a:off x="1128593" y="3402227"/>
            <a:ext cx="4720272" cy="830997"/>
          </a:xfrm>
          <a:prstGeom prst="rect">
            <a:avLst/>
          </a:prstGeom>
          <a:noFill/>
        </p:spPr>
        <p:txBody>
          <a:bodyPr wrap="square" rtlCol="0">
            <a:spAutoFit/>
          </a:bodyPr>
          <a:lstStyle/>
          <a:p>
            <a:r>
              <a:rPr lang="et-EE" sz="2400" dirty="0" smtClean="0"/>
              <a:t>ETUCE </a:t>
            </a:r>
            <a:r>
              <a:rPr lang="et-EE" sz="2400" dirty="0" err="1" smtClean="0"/>
              <a:t>Advisory</a:t>
            </a:r>
            <a:r>
              <a:rPr lang="et-EE" sz="2400" dirty="0" smtClean="0"/>
              <a:t> </a:t>
            </a:r>
            <a:r>
              <a:rPr lang="et-EE" sz="2400" dirty="0" err="1" smtClean="0"/>
              <a:t>Panel</a:t>
            </a:r>
            <a:r>
              <a:rPr lang="et-EE" sz="2400" dirty="0" smtClean="0"/>
              <a:t>  liikmeks Enn Õunapuu</a:t>
            </a:r>
            <a:endParaRPr lang="et-EE" sz="2400" dirty="0"/>
          </a:p>
        </p:txBody>
      </p:sp>
      <p:sp>
        <p:nvSpPr>
          <p:cNvPr id="7" name="TextBox 6"/>
          <p:cNvSpPr txBox="1"/>
          <p:nvPr/>
        </p:nvSpPr>
        <p:spPr>
          <a:xfrm>
            <a:off x="1128593" y="4440195"/>
            <a:ext cx="4489622" cy="830997"/>
          </a:xfrm>
          <a:prstGeom prst="rect">
            <a:avLst/>
          </a:prstGeom>
          <a:noFill/>
        </p:spPr>
        <p:txBody>
          <a:bodyPr wrap="square" rtlCol="0">
            <a:spAutoFit/>
          </a:bodyPr>
          <a:lstStyle/>
          <a:p>
            <a:r>
              <a:rPr lang="et-EE" sz="2400" dirty="0" smtClean="0"/>
              <a:t>ETUCE HERSC liikmeks Vladimir Viies</a:t>
            </a:r>
            <a:endParaRPr lang="et-EE" sz="2400" dirty="0"/>
          </a:p>
        </p:txBody>
      </p:sp>
      <p:graphicFrame>
        <p:nvGraphicFramePr>
          <p:cNvPr id="8" name="Object 7"/>
          <p:cNvGraphicFramePr>
            <a:graphicFrameLocks noChangeAspect="1"/>
          </p:cNvGraphicFramePr>
          <p:nvPr>
            <p:extLst>
              <p:ext uri="{D42A27DB-BD31-4B8C-83A1-F6EECF244321}">
                <p14:modId xmlns:p14="http://schemas.microsoft.com/office/powerpoint/2010/main" val="3425672347"/>
              </p:ext>
            </p:extLst>
          </p:nvPr>
        </p:nvGraphicFramePr>
        <p:xfrm>
          <a:off x="5820548" y="551721"/>
          <a:ext cx="2565572" cy="3556134"/>
        </p:xfrm>
        <a:graphic>
          <a:graphicData uri="http://schemas.openxmlformats.org/presentationml/2006/ole">
            <mc:AlternateContent xmlns:mc="http://schemas.openxmlformats.org/markup-compatibility/2006">
              <mc:Choice xmlns:v="urn:schemas-microsoft-com:vml" Requires="v">
                <p:oleObj spid="_x0000_s7184" name="Acrobat Document" r:id="rId4" imgW="5676844" imgH="8019915" progId="AcroExch.Document.DC">
                  <p:embed/>
                </p:oleObj>
              </mc:Choice>
              <mc:Fallback>
                <p:oleObj name="Acrobat Document" r:id="rId4" imgW="5676844" imgH="8019915" progId="AcroExch.Document.DC">
                  <p:embed/>
                  <p:pic>
                    <p:nvPicPr>
                      <p:cNvPr id="3" name="Object 2"/>
                      <p:cNvPicPr/>
                      <p:nvPr/>
                    </p:nvPicPr>
                    <p:blipFill>
                      <a:blip r:embed="rId5"/>
                      <a:stretch>
                        <a:fillRect/>
                      </a:stretch>
                    </p:blipFill>
                    <p:spPr>
                      <a:xfrm>
                        <a:off x="5820548" y="551721"/>
                        <a:ext cx="2565572" cy="355613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80130174"/>
              </p:ext>
            </p:extLst>
          </p:nvPr>
        </p:nvGraphicFramePr>
        <p:xfrm>
          <a:off x="8520415" y="981249"/>
          <a:ext cx="2954896" cy="4174280"/>
        </p:xfrm>
        <a:graphic>
          <a:graphicData uri="http://schemas.openxmlformats.org/presentationml/2006/ole">
            <mc:AlternateContent xmlns:mc="http://schemas.openxmlformats.org/markup-compatibility/2006">
              <mc:Choice xmlns:v="urn:schemas-microsoft-com:vml" Requires="v">
                <p:oleObj spid="_x0000_s7185" name="Acrobat Document" r:id="rId6" imgW="5676844" imgH="8019915" progId="AcroExch.Document.DC">
                  <p:embed/>
                </p:oleObj>
              </mc:Choice>
              <mc:Fallback>
                <p:oleObj name="Acrobat Document" r:id="rId6" imgW="5676844" imgH="8019915" progId="AcroExch.Document.DC">
                  <p:embed/>
                  <p:pic>
                    <p:nvPicPr>
                      <p:cNvPr id="5" name="Object 4"/>
                      <p:cNvPicPr/>
                      <p:nvPr/>
                    </p:nvPicPr>
                    <p:blipFill>
                      <a:blip r:embed="rId7"/>
                      <a:stretch>
                        <a:fillRect/>
                      </a:stretch>
                    </p:blipFill>
                    <p:spPr>
                      <a:xfrm>
                        <a:off x="8520415" y="981249"/>
                        <a:ext cx="2954896" cy="4174280"/>
                      </a:xfrm>
                      <a:prstGeom prst="rect">
                        <a:avLst/>
                      </a:prstGeom>
                    </p:spPr>
                  </p:pic>
                </p:oleObj>
              </mc:Fallback>
            </mc:AlternateContent>
          </a:graphicData>
        </a:graphic>
      </p:graphicFrame>
    </p:spTree>
    <p:extLst>
      <p:ext uri="{BB962C8B-B14F-4D97-AF65-F5344CB8AC3E}">
        <p14:creationId xmlns:p14="http://schemas.microsoft.com/office/powerpoint/2010/main" val="46920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3350" y="354013"/>
            <a:ext cx="1445415" cy="1336675"/>
          </a:xfrm>
        </p:spPr>
      </p:pic>
      <p:sp>
        <p:nvSpPr>
          <p:cNvPr id="3" name="TextBox 2"/>
          <p:cNvSpPr txBox="1"/>
          <p:nvPr/>
        </p:nvSpPr>
        <p:spPr>
          <a:xfrm>
            <a:off x="1585784" y="1901334"/>
            <a:ext cx="9020432" cy="3508653"/>
          </a:xfrm>
          <a:prstGeom prst="rect">
            <a:avLst/>
          </a:prstGeom>
          <a:noFill/>
        </p:spPr>
        <p:txBody>
          <a:bodyPr wrap="square" rtlCol="0">
            <a:spAutoFit/>
          </a:bodyPr>
          <a:lstStyle/>
          <a:p>
            <a:r>
              <a:rPr lang="et-EE" sz="2400" u="sng" dirty="0"/>
              <a:t>Tulemiaruanne (</a:t>
            </a:r>
            <a:r>
              <a:rPr lang="et-EE" sz="2400" u="sng" dirty="0" smtClean="0"/>
              <a:t>eurodes)                               </a:t>
            </a:r>
            <a:r>
              <a:rPr lang="et-EE" sz="2400" u="sng" dirty="0" smtClean="0"/>
              <a:t>2017                          2016</a:t>
            </a:r>
            <a:endParaRPr lang="et-EE" sz="2400" u="sng" dirty="0" smtClean="0"/>
          </a:p>
          <a:p>
            <a:r>
              <a:rPr lang="et-EE" dirty="0" smtClean="0"/>
              <a:t> </a:t>
            </a:r>
            <a:r>
              <a:rPr lang="et-EE" b="1" u="sng" dirty="0" smtClean="0">
                <a:solidFill>
                  <a:schemeClr val="accent6"/>
                </a:solidFill>
              </a:rPr>
              <a:t>Tulud(eelmise perioodi jääk 2015)</a:t>
            </a:r>
            <a:endParaRPr lang="et-EE" b="1" u="sng" dirty="0" smtClean="0">
              <a:solidFill>
                <a:schemeClr val="accent6"/>
              </a:solidFill>
            </a:endParaRPr>
          </a:p>
          <a:p>
            <a:r>
              <a:rPr lang="et-EE" dirty="0" smtClean="0"/>
              <a:t> </a:t>
            </a:r>
            <a:r>
              <a:rPr lang="et-EE" dirty="0">
                <a:solidFill>
                  <a:srgbClr val="00B050"/>
                </a:solidFill>
              </a:rPr>
              <a:t>Liikmetelt saadud </a:t>
            </a:r>
            <a:r>
              <a:rPr lang="et-EE" dirty="0" smtClean="0">
                <a:solidFill>
                  <a:srgbClr val="00B050"/>
                </a:solidFill>
              </a:rPr>
              <a:t>tasud                                                           </a:t>
            </a:r>
            <a:r>
              <a:rPr lang="et-EE" dirty="0" smtClean="0">
                <a:solidFill>
                  <a:srgbClr val="00B050"/>
                </a:solidFill>
              </a:rPr>
              <a:t>6848   </a:t>
            </a:r>
            <a:r>
              <a:rPr lang="et-EE" dirty="0" smtClean="0">
                <a:solidFill>
                  <a:srgbClr val="00B050"/>
                </a:solidFill>
              </a:rPr>
              <a:t>                                 9792</a:t>
            </a:r>
            <a:endParaRPr lang="et-EE" dirty="0" smtClean="0">
              <a:solidFill>
                <a:srgbClr val="00B050"/>
              </a:solidFill>
            </a:endParaRPr>
          </a:p>
          <a:p>
            <a:r>
              <a:rPr lang="et-EE" dirty="0" smtClean="0">
                <a:solidFill>
                  <a:srgbClr val="00B050"/>
                </a:solidFill>
              </a:rPr>
              <a:t> </a:t>
            </a:r>
            <a:r>
              <a:rPr lang="et-EE" dirty="0">
                <a:solidFill>
                  <a:srgbClr val="00B050"/>
                </a:solidFill>
              </a:rPr>
              <a:t>Muud tulud </a:t>
            </a:r>
            <a:r>
              <a:rPr lang="et-EE" dirty="0" smtClean="0">
                <a:solidFill>
                  <a:srgbClr val="00B050"/>
                </a:solidFill>
              </a:rPr>
              <a:t>                                                                              </a:t>
            </a:r>
            <a:r>
              <a:rPr lang="et-EE" dirty="0" smtClean="0">
                <a:solidFill>
                  <a:srgbClr val="00B050"/>
                </a:solidFill>
              </a:rPr>
              <a:t> 1680                                      188 </a:t>
            </a:r>
            <a:endParaRPr lang="et-EE" dirty="0" smtClean="0">
              <a:solidFill>
                <a:srgbClr val="00B050"/>
              </a:solidFill>
            </a:endParaRPr>
          </a:p>
          <a:p>
            <a:r>
              <a:rPr lang="et-EE" dirty="0" smtClean="0">
                <a:solidFill>
                  <a:srgbClr val="00B050"/>
                </a:solidFill>
              </a:rPr>
              <a:t>Kokku </a:t>
            </a:r>
            <a:r>
              <a:rPr lang="et-EE" dirty="0">
                <a:solidFill>
                  <a:srgbClr val="00B050"/>
                </a:solidFill>
              </a:rPr>
              <a:t>tulud </a:t>
            </a:r>
            <a:r>
              <a:rPr lang="et-EE" dirty="0" smtClean="0">
                <a:solidFill>
                  <a:srgbClr val="00B050"/>
                </a:solidFill>
              </a:rPr>
              <a:t>                                                                             </a:t>
            </a:r>
            <a:r>
              <a:rPr lang="et-EE" dirty="0" smtClean="0">
                <a:solidFill>
                  <a:srgbClr val="00B050"/>
                </a:solidFill>
              </a:rPr>
              <a:t>   </a:t>
            </a:r>
            <a:r>
              <a:rPr lang="et-EE" dirty="0" smtClean="0">
                <a:solidFill>
                  <a:srgbClr val="00B050"/>
                </a:solidFill>
              </a:rPr>
              <a:t>8 258 </a:t>
            </a:r>
            <a:r>
              <a:rPr lang="et-EE" dirty="0" smtClean="0">
                <a:solidFill>
                  <a:srgbClr val="00B050"/>
                </a:solidFill>
              </a:rPr>
              <a:t>            =&gt;-1722     </a:t>
            </a:r>
            <a:r>
              <a:rPr lang="et-EE" dirty="0" smtClean="0">
                <a:solidFill>
                  <a:srgbClr val="00B050"/>
                </a:solidFill>
              </a:rPr>
              <a:t>  9 980</a:t>
            </a:r>
            <a:endParaRPr lang="et-EE" dirty="0" smtClean="0">
              <a:solidFill>
                <a:srgbClr val="00B050"/>
              </a:solidFill>
            </a:endParaRPr>
          </a:p>
          <a:p>
            <a:r>
              <a:rPr lang="et-EE" dirty="0" smtClean="0"/>
              <a:t> </a:t>
            </a:r>
            <a:r>
              <a:rPr lang="et-EE" b="1" u="sng" dirty="0" smtClean="0">
                <a:solidFill>
                  <a:schemeClr val="accent1">
                    <a:lumMod val="75000"/>
                  </a:schemeClr>
                </a:solidFill>
              </a:rPr>
              <a:t>Kulud</a:t>
            </a:r>
          </a:p>
          <a:p>
            <a:r>
              <a:rPr lang="et-EE" dirty="0" smtClean="0">
                <a:solidFill>
                  <a:schemeClr val="accent1">
                    <a:lumMod val="75000"/>
                  </a:schemeClr>
                </a:solidFill>
              </a:rPr>
              <a:t> </a:t>
            </a:r>
            <a:r>
              <a:rPr lang="et-EE" dirty="0">
                <a:solidFill>
                  <a:schemeClr val="accent1">
                    <a:lumMod val="75000"/>
                  </a:schemeClr>
                </a:solidFill>
              </a:rPr>
              <a:t>Mitmesugused </a:t>
            </a:r>
            <a:r>
              <a:rPr lang="et-EE" dirty="0" smtClean="0">
                <a:solidFill>
                  <a:schemeClr val="accent1">
                    <a:lumMod val="75000"/>
                  </a:schemeClr>
                </a:solidFill>
              </a:rPr>
              <a:t>tegevuskulud </a:t>
            </a:r>
            <a:r>
              <a:rPr lang="et-EE" dirty="0" smtClean="0">
                <a:solidFill>
                  <a:schemeClr val="accent1">
                    <a:lumMod val="75000"/>
                  </a:schemeClr>
                </a:solidFill>
              </a:rPr>
              <a:t>(sh raamatupidamisteenus)  3201                                    2112       </a:t>
            </a:r>
            <a:endParaRPr lang="et-EE" dirty="0" smtClean="0">
              <a:solidFill>
                <a:schemeClr val="accent1">
                  <a:lumMod val="75000"/>
                </a:schemeClr>
              </a:solidFill>
            </a:endParaRPr>
          </a:p>
          <a:p>
            <a:r>
              <a:rPr lang="et-EE" dirty="0" smtClean="0">
                <a:solidFill>
                  <a:schemeClr val="accent1">
                    <a:lumMod val="75000"/>
                  </a:schemeClr>
                </a:solidFill>
              </a:rPr>
              <a:t>Tööjõukulud </a:t>
            </a:r>
            <a:r>
              <a:rPr lang="et-EE" dirty="0" smtClean="0">
                <a:solidFill>
                  <a:schemeClr val="accent1">
                    <a:lumMod val="75000"/>
                  </a:schemeClr>
                </a:solidFill>
              </a:rPr>
              <a:t>&amp;komandeeringud                                               4532                                     5994                </a:t>
            </a:r>
            <a:endParaRPr lang="et-EE" dirty="0" smtClean="0">
              <a:solidFill>
                <a:schemeClr val="accent1">
                  <a:lumMod val="75000"/>
                </a:schemeClr>
              </a:solidFill>
            </a:endParaRPr>
          </a:p>
          <a:p>
            <a:r>
              <a:rPr lang="et-EE" dirty="0" smtClean="0">
                <a:solidFill>
                  <a:schemeClr val="accent1">
                    <a:lumMod val="75000"/>
                  </a:schemeClr>
                </a:solidFill>
              </a:rPr>
              <a:t>Muud </a:t>
            </a:r>
            <a:r>
              <a:rPr lang="et-EE" dirty="0">
                <a:solidFill>
                  <a:schemeClr val="accent1">
                    <a:lumMod val="75000"/>
                  </a:schemeClr>
                </a:solidFill>
              </a:rPr>
              <a:t>kulud </a:t>
            </a:r>
            <a:r>
              <a:rPr lang="et-EE" dirty="0" smtClean="0">
                <a:solidFill>
                  <a:schemeClr val="accent1">
                    <a:lumMod val="75000"/>
                  </a:schemeClr>
                </a:solidFill>
              </a:rPr>
              <a:t>(arenduskulud)                                                      1422                                          0                    </a:t>
            </a:r>
            <a:endParaRPr lang="et-EE" dirty="0" smtClean="0">
              <a:solidFill>
                <a:schemeClr val="accent1">
                  <a:lumMod val="75000"/>
                </a:schemeClr>
              </a:solidFill>
            </a:endParaRPr>
          </a:p>
          <a:p>
            <a:r>
              <a:rPr lang="et-EE" dirty="0" smtClean="0">
                <a:solidFill>
                  <a:schemeClr val="accent1">
                    <a:lumMod val="75000"/>
                  </a:schemeClr>
                </a:solidFill>
              </a:rPr>
              <a:t>Kokku </a:t>
            </a:r>
            <a:r>
              <a:rPr lang="et-EE" dirty="0">
                <a:solidFill>
                  <a:schemeClr val="accent1">
                    <a:lumMod val="75000"/>
                  </a:schemeClr>
                </a:solidFill>
              </a:rPr>
              <a:t>kulud </a:t>
            </a:r>
            <a:r>
              <a:rPr lang="et-EE" dirty="0" smtClean="0">
                <a:solidFill>
                  <a:schemeClr val="accent1">
                    <a:lumMod val="75000"/>
                  </a:schemeClr>
                </a:solidFill>
              </a:rPr>
              <a:t>                                                                         </a:t>
            </a:r>
            <a:r>
              <a:rPr lang="et-EE" dirty="0" smtClean="0">
                <a:solidFill>
                  <a:schemeClr val="accent1">
                    <a:lumMod val="75000"/>
                  </a:schemeClr>
                </a:solidFill>
              </a:rPr>
              <a:t>         9156           =&gt;+1050         8106             </a:t>
            </a:r>
            <a:endParaRPr lang="et-EE" dirty="0" smtClean="0">
              <a:solidFill>
                <a:schemeClr val="accent1">
                  <a:lumMod val="75000"/>
                </a:schemeClr>
              </a:solidFill>
            </a:endParaRPr>
          </a:p>
          <a:p>
            <a:r>
              <a:rPr lang="et-EE" dirty="0" smtClean="0"/>
              <a:t> </a:t>
            </a:r>
            <a:r>
              <a:rPr lang="et-EE" dirty="0"/>
              <a:t>Põhitegevuse tulem </a:t>
            </a:r>
            <a:r>
              <a:rPr lang="et-EE" dirty="0" smtClean="0"/>
              <a:t>                                                                    </a:t>
            </a:r>
            <a:r>
              <a:rPr lang="et-EE" dirty="0" smtClean="0"/>
              <a:t>898                                    1 </a:t>
            </a:r>
            <a:r>
              <a:rPr lang="et-EE" dirty="0"/>
              <a:t>874 </a:t>
            </a:r>
            <a:r>
              <a:rPr lang="et-EE" dirty="0" smtClean="0"/>
              <a:t>                                   </a:t>
            </a:r>
          </a:p>
          <a:p>
            <a:r>
              <a:rPr lang="et-EE" dirty="0" smtClean="0"/>
              <a:t> </a:t>
            </a:r>
            <a:r>
              <a:rPr lang="et-EE" dirty="0"/>
              <a:t>Aruandeaasta tulem </a:t>
            </a:r>
            <a:r>
              <a:rPr lang="et-EE" dirty="0" smtClean="0"/>
              <a:t>                                                                  </a:t>
            </a:r>
            <a:r>
              <a:rPr lang="et-EE" dirty="0" smtClean="0"/>
              <a:t> 898                                    1 </a:t>
            </a:r>
            <a:r>
              <a:rPr lang="et-EE" dirty="0"/>
              <a:t>874 </a:t>
            </a:r>
            <a:r>
              <a:rPr lang="et-EE" dirty="0" smtClean="0"/>
              <a:t>                                   </a:t>
            </a:r>
            <a:endParaRPr lang="et-EE" dirty="0"/>
          </a:p>
        </p:txBody>
      </p:sp>
    </p:spTree>
    <p:extLst>
      <p:ext uri="{BB962C8B-B14F-4D97-AF65-F5344CB8AC3E}">
        <p14:creationId xmlns:p14="http://schemas.microsoft.com/office/powerpoint/2010/main" val="2583656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3350" y="354013"/>
            <a:ext cx="1445415" cy="1336675"/>
          </a:xfrm>
        </p:spPr>
      </p:pic>
      <p:sp>
        <p:nvSpPr>
          <p:cNvPr id="3" name="TextBox 2"/>
          <p:cNvSpPr txBox="1"/>
          <p:nvPr/>
        </p:nvSpPr>
        <p:spPr>
          <a:xfrm>
            <a:off x="1136822" y="1876521"/>
            <a:ext cx="9069859" cy="4985980"/>
          </a:xfrm>
          <a:prstGeom prst="rect">
            <a:avLst/>
          </a:prstGeom>
          <a:noFill/>
        </p:spPr>
        <p:txBody>
          <a:bodyPr wrap="square" rtlCol="0">
            <a:spAutoFit/>
          </a:bodyPr>
          <a:lstStyle/>
          <a:p>
            <a:r>
              <a:rPr lang="et-EE" sz="2000" b="1" u="sng" dirty="0" smtClean="0"/>
              <a:t>Tulud €</a:t>
            </a:r>
            <a:r>
              <a:rPr lang="et-EE" sz="2000" b="1" u="sng" dirty="0" smtClean="0"/>
              <a:t> (panga seis aasta alguseks 2279€)</a:t>
            </a:r>
          </a:p>
          <a:p>
            <a:r>
              <a:rPr lang="et-EE" sz="2000" b="1" dirty="0" smtClean="0"/>
              <a:t>Liikmemaksud:               6100</a:t>
            </a:r>
          </a:p>
          <a:p>
            <a:r>
              <a:rPr lang="et-EE" sz="2000" b="1" dirty="0" smtClean="0"/>
              <a:t>Projektid:                         1600</a:t>
            </a:r>
            <a:endParaRPr lang="et-EE" sz="2000" b="1" dirty="0"/>
          </a:p>
          <a:p>
            <a:r>
              <a:rPr lang="et-EE" sz="2000" b="1" dirty="0" smtClean="0"/>
              <a:t>Toetused/sponsorlus:   1000</a:t>
            </a:r>
          </a:p>
          <a:p>
            <a:r>
              <a:rPr lang="et-EE" sz="2000" b="1" dirty="0"/>
              <a:t> </a:t>
            </a:r>
            <a:r>
              <a:rPr lang="et-EE" sz="2000" b="1" dirty="0" smtClean="0"/>
              <a:t>                         KOKKU:    8700</a:t>
            </a:r>
            <a:endParaRPr lang="et-EE" sz="2000" b="1" dirty="0" smtClean="0"/>
          </a:p>
          <a:p>
            <a:endParaRPr lang="et-EE" sz="2000" b="1" dirty="0" smtClean="0"/>
          </a:p>
          <a:p>
            <a:r>
              <a:rPr lang="et-EE" sz="2000" b="1" dirty="0"/>
              <a:t> </a:t>
            </a:r>
            <a:r>
              <a:rPr lang="et-EE" sz="2000" b="1" u="sng" dirty="0" smtClean="0"/>
              <a:t>Kulud  € </a:t>
            </a:r>
          </a:p>
          <a:p>
            <a:r>
              <a:rPr lang="et-EE" sz="2000" b="1" dirty="0" smtClean="0"/>
              <a:t>ETUCE liikmemaks:                                              1400</a:t>
            </a:r>
          </a:p>
          <a:p>
            <a:r>
              <a:rPr lang="et-EE" sz="2000" b="1" dirty="0" smtClean="0"/>
              <a:t>Sidekulud:                                                                400</a:t>
            </a:r>
          </a:p>
          <a:p>
            <a:r>
              <a:rPr lang="et-EE" sz="2000" b="1" dirty="0" smtClean="0"/>
              <a:t>Kantseleikulud:                                                       100</a:t>
            </a:r>
          </a:p>
          <a:p>
            <a:r>
              <a:rPr lang="et-EE" sz="2000" b="1" dirty="0" smtClean="0"/>
              <a:t>Seminarid(sh Üldkogu):                                        800</a:t>
            </a:r>
          </a:p>
          <a:p>
            <a:r>
              <a:rPr lang="et-EE" sz="2000" b="1" dirty="0" smtClean="0"/>
              <a:t>Palk ja lähetused(sh maksud):                          4800</a:t>
            </a:r>
          </a:p>
          <a:p>
            <a:r>
              <a:rPr lang="et-EE" sz="2000" b="1" dirty="0" smtClean="0"/>
              <a:t>Raamatupidamise teenus(sh aastaruanne):  1200</a:t>
            </a:r>
          </a:p>
          <a:p>
            <a:r>
              <a:rPr lang="et-EE" sz="2000" b="1" dirty="0"/>
              <a:t> </a:t>
            </a:r>
            <a:r>
              <a:rPr lang="et-EE" sz="2000" b="1" dirty="0" smtClean="0"/>
              <a:t>                                                               KOKKU:   8700</a:t>
            </a:r>
            <a:endParaRPr lang="et-EE" sz="2000" b="1" dirty="0"/>
          </a:p>
          <a:p>
            <a:r>
              <a:rPr lang="et-EE" sz="2000" b="1" dirty="0" smtClean="0"/>
              <a:t>                                                                 </a:t>
            </a:r>
            <a:endParaRPr lang="et-EE" sz="2000" b="1" dirty="0" smtClean="0"/>
          </a:p>
          <a:p>
            <a:r>
              <a:rPr lang="et-EE" dirty="0" smtClean="0"/>
              <a:t> </a:t>
            </a:r>
            <a:r>
              <a:rPr lang="et-EE" dirty="0" smtClean="0"/>
              <a:t> </a:t>
            </a:r>
            <a:endParaRPr lang="et-EE" dirty="0"/>
          </a:p>
        </p:txBody>
      </p:sp>
      <p:sp>
        <p:nvSpPr>
          <p:cNvPr id="5" name="TextBox 4"/>
          <p:cNvSpPr txBox="1"/>
          <p:nvPr/>
        </p:nvSpPr>
        <p:spPr>
          <a:xfrm>
            <a:off x="6088566" y="624468"/>
            <a:ext cx="4839629" cy="707886"/>
          </a:xfrm>
          <a:prstGeom prst="rect">
            <a:avLst/>
          </a:prstGeom>
          <a:noFill/>
        </p:spPr>
        <p:txBody>
          <a:bodyPr wrap="square" rtlCol="0">
            <a:spAutoFit/>
          </a:bodyPr>
          <a:lstStyle/>
          <a:p>
            <a:r>
              <a:rPr lang="et-EE" sz="4000" dirty="0" smtClean="0"/>
              <a:t>2018 eelarve projekt</a:t>
            </a:r>
            <a:endParaRPr lang="et-EE" sz="4000" dirty="0"/>
          </a:p>
        </p:txBody>
      </p:sp>
    </p:spTree>
    <p:extLst>
      <p:ext uri="{BB962C8B-B14F-4D97-AF65-F5344CB8AC3E}">
        <p14:creationId xmlns:p14="http://schemas.microsoft.com/office/powerpoint/2010/main" val="3606280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3350" y="354013"/>
            <a:ext cx="1445415" cy="1336675"/>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51" y="1743456"/>
            <a:ext cx="3931920" cy="33710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2162" y="1743456"/>
            <a:ext cx="5863291" cy="3298101"/>
          </a:xfrm>
          <a:prstGeom prst="rect">
            <a:avLst/>
          </a:prstGeom>
        </p:spPr>
      </p:pic>
    </p:spTree>
    <p:extLst>
      <p:ext uri="{BB962C8B-B14F-4D97-AF65-F5344CB8AC3E}">
        <p14:creationId xmlns:p14="http://schemas.microsoft.com/office/powerpoint/2010/main" val="3084199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3350" y="354013"/>
            <a:ext cx="1445415" cy="1336675"/>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16" y="2091728"/>
            <a:ext cx="4683211" cy="312214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2962" y="2413261"/>
            <a:ext cx="4978859" cy="2800608"/>
          </a:xfrm>
          <a:prstGeom prst="rect">
            <a:avLst/>
          </a:prstGeom>
        </p:spPr>
      </p:pic>
    </p:spTree>
    <p:extLst>
      <p:ext uri="{BB962C8B-B14F-4D97-AF65-F5344CB8AC3E}">
        <p14:creationId xmlns:p14="http://schemas.microsoft.com/office/powerpoint/2010/main" val="1984837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t-EE"/>
          </a:p>
        </p:txBody>
      </p:sp>
      <p:sp>
        <p:nvSpPr>
          <p:cNvPr id="3" name="Content Placeholder 2"/>
          <p:cNvSpPr>
            <a:spLocks noGrp="1"/>
          </p:cNvSpPr>
          <p:nvPr>
            <p:ph idx="1"/>
          </p:nvPr>
        </p:nvSpPr>
        <p:spPr/>
        <p:txBody>
          <a:bodyPr/>
          <a:lstStyle/>
          <a:p>
            <a:endParaRPr lang="et-EE"/>
          </a:p>
        </p:txBody>
      </p:sp>
    </p:spTree>
    <p:extLst>
      <p:ext uri="{BB962C8B-B14F-4D97-AF65-F5344CB8AC3E}">
        <p14:creationId xmlns:p14="http://schemas.microsoft.com/office/powerpoint/2010/main" val="1810891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3350" y="354013"/>
            <a:ext cx="1445415" cy="1336675"/>
          </a:xfrm>
        </p:spPr>
      </p:pic>
    </p:spTree>
    <p:extLst>
      <p:ext uri="{BB962C8B-B14F-4D97-AF65-F5344CB8AC3E}">
        <p14:creationId xmlns:p14="http://schemas.microsoft.com/office/powerpoint/2010/main" val="3827929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3350" y="354013"/>
            <a:ext cx="1445415" cy="1336675"/>
          </a:xfr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962" y="1669256"/>
            <a:ext cx="10510838" cy="3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267450" y="552450"/>
            <a:ext cx="5086350" cy="584775"/>
          </a:xfrm>
          <a:prstGeom prst="rect">
            <a:avLst/>
          </a:prstGeom>
          <a:noFill/>
        </p:spPr>
        <p:txBody>
          <a:bodyPr wrap="square" rtlCol="0">
            <a:spAutoFit/>
          </a:bodyPr>
          <a:lstStyle/>
          <a:p>
            <a:r>
              <a:rPr lang="et-EE" sz="3200" dirty="0" smtClean="0"/>
              <a:t>16-18 a elanike arv EESTIS </a:t>
            </a:r>
            <a:endParaRPr lang="et-EE" sz="3200" dirty="0"/>
          </a:p>
        </p:txBody>
      </p:sp>
      <p:sp>
        <p:nvSpPr>
          <p:cNvPr id="5" name="TextBox 4"/>
          <p:cNvSpPr txBox="1"/>
          <p:nvPr/>
        </p:nvSpPr>
        <p:spPr>
          <a:xfrm>
            <a:off x="1059366" y="5218771"/>
            <a:ext cx="10158761" cy="923330"/>
          </a:xfrm>
          <a:prstGeom prst="rect">
            <a:avLst/>
          </a:prstGeom>
          <a:noFill/>
        </p:spPr>
        <p:txBody>
          <a:bodyPr wrap="square" rtlCol="0">
            <a:spAutoFit/>
          </a:bodyPr>
          <a:lstStyle/>
          <a:p>
            <a:r>
              <a:rPr lang="et-EE" b="1"/>
              <a:t>Täpsustatud andmetel elas 2017. aasta 1. jaanuaril Eestis 1 315 635 inimest, mida on 309 inimest vähem kui aasta varem samal ajal, teatab Statistikaamet. Rahvaarv vähenes loomuliku iibe tõttu 1339 inimese võrra, kuid suurenes positiivse rändesaldo tõttu 1030 inimese võrra.</a:t>
            </a:r>
            <a:endParaRPr lang="et-EE" dirty="0"/>
          </a:p>
        </p:txBody>
      </p:sp>
    </p:spTree>
    <p:extLst>
      <p:ext uri="{BB962C8B-B14F-4D97-AF65-F5344CB8AC3E}">
        <p14:creationId xmlns:p14="http://schemas.microsoft.com/office/powerpoint/2010/main" val="3635494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43350" y="354013"/>
            <a:ext cx="1445415" cy="1336675"/>
          </a:xfrm>
        </p:spPr>
      </p:pic>
      <p:graphicFrame>
        <p:nvGraphicFramePr>
          <p:cNvPr id="5" name="Object 4"/>
          <p:cNvGraphicFramePr>
            <a:graphicFrameLocks noChangeAspect="1"/>
          </p:cNvGraphicFramePr>
          <p:nvPr>
            <p:extLst>
              <p:ext uri="{D42A27DB-BD31-4B8C-83A1-F6EECF244321}">
                <p14:modId xmlns:p14="http://schemas.microsoft.com/office/powerpoint/2010/main" val="1297512926"/>
              </p:ext>
            </p:extLst>
          </p:nvPr>
        </p:nvGraphicFramePr>
        <p:xfrm>
          <a:off x="6073774" y="149224"/>
          <a:ext cx="4575175" cy="6463193"/>
        </p:xfrm>
        <a:graphic>
          <a:graphicData uri="http://schemas.openxmlformats.org/presentationml/2006/ole">
            <mc:AlternateContent xmlns:mc="http://schemas.openxmlformats.org/markup-compatibility/2006">
              <mc:Choice xmlns:v="urn:schemas-microsoft-com:vml" Requires="v">
                <p:oleObj spid="_x0000_s3113" name="Acrobat Document" r:id="rId4" imgW="5676844" imgH="8019915" progId="AcroExch.Document.DC">
                  <p:embed/>
                </p:oleObj>
              </mc:Choice>
              <mc:Fallback>
                <p:oleObj name="Acrobat Document" r:id="rId4" imgW="5676844" imgH="8019915" progId="AcroExch.Document.DC">
                  <p:embed/>
                  <p:pic>
                    <p:nvPicPr>
                      <p:cNvPr id="0" name=""/>
                      <p:cNvPicPr/>
                      <p:nvPr/>
                    </p:nvPicPr>
                    <p:blipFill>
                      <a:blip r:embed="rId5"/>
                      <a:stretch>
                        <a:fillRect/>
                      </a:stretch>
                    </p:blipFill>
                    <p:spPr>
                      <a:xfrm>
                        <a:off x="6073774" y="149224"/>
                        <a:ext cx="4575175" cy="6463193"/>
                      </a:xfrm>
                      <a:prstGeom prst="rect">
                        <a:avLst/>
                      </a:prstGeom>
                    </p:spPr>
                  </p:pic>
                </p:oleObj>
              </mc:Fallback>
            </mc:AlternateContent>
          </a:graphicData>
        </a:graphic>
      </p:graphicFrame>
    </p:spTree>
    <p:extLst>
      <p:ext uri="{BB962C8B-B14F-4D97-AF65-F5344CB8AC3E}">
        <p14:creationId xmlns:p14="http://schemas.microsoft.com/office/powerpoint/2010/main" val="3547241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43350" y="354013"/>
            <a:ext cx="1445415" cy="1336675"/>
          </a:xfrm>
        </p:spPr>
      </p:pic>
      <p:graphicFrame>
        <p:nvGraphicFramePr>
          <p:cNvPr id="3" name="Object 2"/>
          <p:cNvGraphicFramePr>
            <a:graphicFrameLocks noChangeAspect="1"/>
          </p:cNvGraphicFramePr>
          <p:nvPr>
            <p:extLst>
              <p:ext uri="{D42A27DB-BD31-4B8C-83A1-F6EECF244321}">
                <p14:modId xmlns:p14="http://schemas.microsoft.com/office/powerpoint/2010/main" val="1701980629"/>
              </p:ext>
            </p:extLst>
          </p:nvPr>
        </p:nvGraphicFramePr>
        <p:xfrm>
          <a:off x="5820547" y="551721"/>
          <a:ext cx="4613275" cy="6394450"/>
        </p:xfrm>
        <a:graphic>
          <a:graphicData uri="http://schemas.openxmlformats.org/presentationml/2006/ole">
            <mc:AlternateContent xmlns:mc="http://schemas.openxmlformats.org/markup-compatibility/2006">
              <mc:Choice xmlns:v="urn:schemas-microsoft-com:vml" Requires="v">
                <p:oleObj spid="_x0000_s2090" name="Acrobat Document" r:id="rId4" imgW="5676844" imgH="8019915" progId="AcroExch.Document.DC">
                  <p:embed/>
                </p:oleObj>
              </mc:Choice>
              <mc:Fallback>
                <p:oleObj name="Acrobat Document" r:id="rId4" imgW="5676844" imgH="8019915" progId="AcroExch.Document.DC">
                  <p:embed/>
                  <p:pic>
                    <p:nvPicPr>
                      <p:cNvPr id="0" name=""/>
                      <p:cNvPicPr/>
                      <p:nvPr/>
                    </p:nvPicPr>
                    <p:blipFill>
                      <a:blip r:embed="rId5"/>
                      <a:stretch>
                        <a:fillRect/>
                      </a:stretch>
                    </p:blipFill>
                    <p:spPr>
                      <a:xfrm>
                        <a:off x="5820547" y="551721"/>
                        <a:ext cx="4613275" cy="6394450"/>
                      </a:xfrm>
                      <a:prstGeom prst="rect">
                        <a:avLst/>
                      </a:prstGeom>
                    </p:spPr>
                  </p:pic>
                </p:oleObj>
              </mc:Fallback>
            </mc:AlternateContent>
          </a:graphicData>
        </a:graphic>
      </p:graphicFrame>
    </p:spTree>
    <p:extLst>
      <p:ext uri="{BB962C8B-B14F-4D97-AF65-F5344CB8AC3E}">
        <p14:creationId xmlns:p14="http://schemas.microsoft.com/office/powerpoint/2010/main" val="181142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3350" y="354013"/>
            <a:ext cx="1445415" cy="1336675"/>
          </a:xfrm>
        </p:spPr>
      </p:pic>
      <p:sp>
        <p:nvSpPr>
          <p:cNvPr id="3" name="TextBox 2"/>
          <p:cNvSpPr txBox="1"/>
          <p:nvPr/>
        </p:nvSpPr>
        <p:spPr>
          <a:xfrm>
            <a:off x="1136822" y="2356022"/>
            <a:ext cx="9069859" cy="2893100"/>
          </a:xfrm>
          <a:prstGeom prst="rect">
            <a:avLst/>
          </a:prstGeom>
          <a:noFill/>
        </p:spPr>
        <p:txBody>
          <a:bodyPr wrap="square" rtlCol="0">
            <a:spAutoFit/>
          </a:bodyPr>
          <a:lstStyle/>
          <a:p>
            <a:r>
              <a:rPr lang="et-EE" sz="2000" b="1" dirty="0"/>
              <a:t>Bilanss (eurodes) </a:t>
            </a:r>
            <a:r>
              <a:rPr lang="et-EE" sz="2000" b="1" dirty="0" smtClean="0"/>
              <a:t>                                    31.12.2016                            31.12.2015</a:t>
            </a:r>
          </a:p>
          <a:p>
            <a:r>
              <a:rPr lang="et-EE" dirty="0" smtClean="0"/>
              <a:t> </a:t>
            </a:r>
            <a:r>
              <a:rPr lang="et-EE" dirty="0"/>
              <a:t>Varad Käibevarad Raha </a:t>
            </a:r>
            <a:r>
              <a:rPr lang="et-EE" dirty="0" smtClean="0"/>
              <a:t>                                        2 016                                            362</a:t>
            </a:r>
          </a:p>
          <a:p>
            <a:r>
              <a:rPr lang="et-EE" dirty="0" smtClean="0"/>
              <a:t> </a:t>
            </a:r>
            <a:r>
              <a:rPr lang="et-EE" dirty="0"/>
              <a:t>Nõuded ja ettemaksed </a:t>
            </a:r>
            <a:r>
              <a:rPr lang="et-EE" dirty="0" smtClean="0"/>
              <a:t>                                             220                                                </a:t>
            </a:r>
            <a:r>
              <a:rPr lang="et-EE" dirty="0"/>
              <a:t>0 </a:t>
            </a:r>
            <a:endParaRPr lang="et-EE" dirty="0" smtClean="0"/>
          </a:p>
          <a:p>
            <a:r>
              <a:rPr lang="et-EE" dirty="0" smtClean="0"/>
              <a:t>Kokku käibevarad                                                    </a:t>
            </a:r>
            <a:r>
              <a:rPr lang="et-EE" dirty="0"/>
              <a:t>2 236 </a:t>
            </a:r>
            <a:r>
              <a:rPr lang="et-EE" dirty="0" smtClean="0"/>
              <a:t>                                            362 </a:t>
            </a:r>
          </a:p>
          <a:p>
            <a:r>
              <a:rPr lang="et-EE" dirty="0" smtClean="0"/>
              <a:t>Kokku </a:t>
            </a:r>
            <a:r>
              <a:rPr lang="et-EE" dirty="0"/>
              <a:t>varad </a:t>
            </a:r>
            <a:r>
              <a:rPr lang="et-EE" dirty="0" smtClean="0"/>
              <a:t>                                                             2 </a:t>
            </a:r>
            <a:r>
              <a:rPr lang="et-EE" dirty="0"/>
              <a:t>236 </a:t>
            </a:r>
            <a:r>
              <a:rPr lang="et-EE" dirty="0" smtClean="0"/>
              <a:t>                                            362</a:t>
            </a:r>
          </a:p>
          <a:p>
            <a:r>
              <a:rPr lang="et-EE" dirty="0" smtClean="0"/>
              <a:t> </a:t>
            </a:r>
            <a:r>
              <a:rPr lang="et-EE" dirty="0"/>
              <a:t>Kohustised ja netovara Netovara </a:t>
            </a:r>
            <a:r>
              <a:rPr lang="et-EE" dirty="0" smtClean="0"/>
              <a:t>Eelmiste</a:t>
            </a:r>
          </a:p>
          <a:p>
            <a:r>
              <a:rPr lang="et-EE" dirty="0" smtClean="0"/>
              <a:t> </a:t>
            </a:r>
            <a:r>
              <a:rPr lang="et-EE" dirty="0"/>
              <a:t>perioodide akumuleeritud </a:t>
            </a:r>
            <a:r>
              <a:rPr lang="et-EE" dirty="0" smtClean="0"/>
              <a:t>tulem                            </a:t>
            </a:r>
            <a:r>
              <a:rPr lang="et-EE" dirty="0"/>
              <a:t>362 </a:t>
            </a:r>
            <a:r>
              <a:rPr lang="et-EE" dirty="0" smtClean="0"/>
              <a:t>                                            187 </a:t>
            </a:r>
          </a:p>
          <a:p>
            <a:r>
              <a:rPr lang="et-EE" dirty="0" smtClean="0"/>
              <a:t>Aruandeaasta </a:t>
            </a:r>
            <a:r>
              <a:rPr lang="et-EE" dirty="0"/>
              <a:t>tulem 1 874 175 </a:t>
            </a:r>
            <a:endParaRPr lang="et-EE" dirty="0" smtClean="0"/>
          </a:p>
          <a:p>
            <a:r>
              <a:rPr lang="et-EE" dirty="0" smtClean="0"/>
              <a:t>Kokku </a:t>
            </a:r>
            <a:r>
              <a:rPr lang="et-EE" dirty="0"/>
              <a:t>netovara </a:t>
            </a:r>
            <a:r>
              <a:rPr lang="et-EE" dirty="0" smtClean="0"/>
              <a:t>                                                        2 </a:t>
            </a:r>
            <a:r>
              <a:rPr lang="et-EE" dirty="0"/>
              <a:t>236 </a:t>
            </a:r>
            <a:r>
              <a:rPr lang="et-EE" dirty="0" smtClean="0"/>
              <a:t>                                            362 </a:t>
            </a:r>
          </a:p>
          <a:p>
            <a:r>
              <a:rPr lang="et-EE" dirty="0" smtClean="0"/>
              <a:t>Kokku </a:t>
            </a:r>
            <a:r>
              <a:rPr lang="et-EE" dirty="0"/>
              <a:t>kohustised ja netovara </a:t>
            </a:r>
            <a:r>
              <a:rPr lang="et-EE" dirty="0" smtClean="0"/>
              <a:t>                                2 </a:t>
            </a:r>
            <a:r>
              <a:rPr lang="et-EE" dirty="0"/>
              <a:t>236 </a:t>
            </a:r>
            <a:r>
              <a:rPr lang="et-EE" dirty="0" smtClean="0"/>
              <a:t>                                             362</a:t>
            </a:r>
            <a:endParaRPr lang="et-EE" dirty="0"/>
          </a:p>
        </p:txBody>
      </p:sp>
    </p:spTree>
    <p:extLst>
      <p:ext uri="{BB962C8B-B14F-4D97-AF65-F5344CB8AC3E}">
        <p14:creationId xmlns:p14="http://schemas.microsoft.com/office/powerpoint/2010/main" val="1986479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3350" y="354013"/>
            <a:ext cx="1445415" cy="1336675"/>
          </a:xfr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07" y="2038350"/>
            <a:ext cx="950739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457950" y="552450"/>
            <a:ext cx="4895850" cy="523220"/>
          </a:xfrm>
          <a:prstGeom prst="rect">
            <a:avLst/>
          </a:prstGeom>
          <a:noFill/>
        </p:spPr>
        <p:txBody>
          <a:bodyPr wrap="square" rtlCol="0">
            <a:spAutoFit/>
          </a:bodyPr>
          <a:lstStyle/>
          <a:p>
            <a:r>
              <a:rPr lang="et-EE" sz="2800" dirty="0" smtClean="0"/>
              <a:t>Osalemine kõrghariduses 20-24a</a:t>
            </a:r>
            <a:endParaRPr lang="et-EE" sz="2800" dirty="0"/>
          </a:p>
        </p:txBody>
      </p:sp>
    </p:spTree>
    <p:extLst>
      <p:ext uri="{BB962C8B-B14F-4D97-AF65-F5344CB8AC3E}">
        <p14:creationId xmlns:p14="http://schemas.microsoft.com/office/powerpoint/2010/main" val="3567483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z="2400" b="1" dirty="0"/>
              <a:t>Tasemehariduse omandajad hariduse liigi ja astme järgi, aasta</a:t>
            </a:r>
            <a:br>
              <a:rPr lang="et-EE" sz="2400" b="1" dirty="0"/>
            </a:br>
            <a:r>
              <a:rPr lang="et-EE" sz="2400" b="1" dirty="0"/>
              <a:t>27. aprill 2017</a:t>
            </a:r>
            <a:r>
              <a:rPr lang="et-EE" sz="2400" dirty="0"/>
              <a:t/>
            </a:r>
            <a:br>
              <a:rPr lang="et-EE" sz="2400" dirty="0"/>
            </a:br>
            <a:endParaRPr lang="et-EE"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79481238"/>
              </p:ext>
            </p:extLst>
          </p:nvPr>
        </p:nvGraphicFramePr>
        <p:xfrm>
          <a:off x="1405053" y="1260085"/>
          <a:ext cx="9433932" cy="4916879"/>
        </p:xfrm>
        <a:graphic>
          <a:graphicData uri="http://schemas.openxmlformats.org/drawingml/2006/table">
            <a:tbl>
              <a:tblPr/>
              <a:tblGrid>
                <a:gridCol w="1572322">
                  <a:extLst>
                    <a:ext uri="{9D8B030D-6E8A-4147-A177-3AD203B41FA5}">
                      <a16:colId xmlns:a16="http://schemas.microsoft.com/office/drawing/2014/main" val="2052956874"/>
                    </a:ext>
                  </a:extLst>
                </a:gridCol>
                <a:gridCol w="1572322">
                  <a:extLst>
                    <a:ext uri="{9D8B030D-6E8A-4147-A177-3AD203B41FA5}">
                      <a16:colId xmlns:a16="http://schemas.microsoft.com/office/drawing/2014/main" val="3296802634"/>
                    </a:ext>
                  </a:extLst>
                </a:gridCol>
                <a:gridCol w="1572322">
                  <a:extLst>
                    <a:ext uri="{9D8B030D-6E8A-4147-A177-3AD203B41FA5}">
                      <a16:colId xmlns:a16="http://schemas.microsoft.com/office/drawing/2014/main" val="1036005538"/>
                    </a:ext>
                  </a:extLst>
                </a:gridCol>
                <a:gridCol w="1572322">
                  <a:extLst>
                    <a:ext uri="{9D8B030D-6E8A-4147-A177-3AD203B41FA5}">
                      <a16:colId xmlns:a16="http://schemas.microsoft.com/office/drawing/2014/main" val="3971214319"/>
                    </a:ext>
                  </a:extLst>
                </a:gridCol>
                <a:gridCol w="1572322">
                  <a:extLst>
                    <a:ext uri="{9D8B030D-6E8A-4147-A177-3AD203B41FA5}">
                      <a16:colId xmlns:a16="http://schemas.microsoft.com/office/drawing/2014/main" val="3690086070"/>
                    </a:ext>
                  </a:extLst>
                </a:gridCol>
                <a:gridCol w="1572322">
                  <a:extLst>
                    <a:ext uri="{9D8B030D-6E8A-4147-A177-3AD203B41FA5}">
                      <a16:colId xmlns:a16="http://schemas.microsoft.com/office/drawing/2014/main" val="1713487225"/>
                    </a:ext>
                  </a:extLst>
                </a:gridCol>
              </a:tblGrid>
              <a:tr h="199399">
                <a:tc>
                  <a:txBody>
                    <a:bodyPr/>
                    <a:lstStyle/>
                    <a:p>
                      <a:pPr algn="l" fontAlgn="t"/>
                      <a:endParaRPr lang="et-EE" sz="1000" b="0">
                        <a:effectLst/>
                      </a:endParaRP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l" fontAlgn="t"/>
                      <a:r>
                        <a:rPr lang="et-EE" sz="1000" b="0">
                          <a:effectLst/>
                        </a:rPr>
                        <a:t>2012</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l" fontAlgn="t"/>
                      <a:r>
                        <a:rPr lang="et-EE" sz="1000" b="0">
                          <a:effectLst/>
                        </a:rPr>
                        <a:t>2013</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l" fontAlgn="t"/>
                      <a:r>
                        <a:rPr lang="et-EE" sz="1000" b="0">
                          <a:effectLst/>
                        </a:rPr>
                        <a:t>2014</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l" fontAlgn="t"/>
                      <a:r>
                        <a:rPr lang="et-EE" sz="1000" b="0">
                          <a:effectLst/>
                        </a:rPr>
                        <a:t>2015</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l" fontAlgn="t"/>
                      <a:r>
                        <a:rPr lang="et-EE" sz="1000" b="0">
                          <a:effectLst/>
                        </a:rPr>
                        <a:t>2016</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extLst>
                  <a:ext uri="{0D108BD9-81ED-4DB2-BD59-A6C34878D82A}">
                    <a16:rowId xmlns:a16="http://schemas.microsoft.com/office/drawing/2014/main" val="4141076995"/>
                  </a:ext>
                </a:extLst>
              </a:tr>
              <a:tr h="199399">
                <a:tc>
                  <a:txBody>
                    <a:bodyPr/>
                    <a:lstStyle/>
                    <a:p>
                      <a:pPr algn="l" fontAlgn="t"/>
                      <a:r>
                        <a:rPr lang="et-EE" sz="1000" b="0">
                          <a:effectLst/>
                        </a:rPr>
                        <a:t>Kokku</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r" fontAlgn="t"/>
                      <a:r>
                        <a:rPr lang="et-EE" sz="1000">
                          <a:effectLst/>
                        </a:rPr>
                        <a:t>231,9</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226,2</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222,9</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221,9</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222,1</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4030667770"/>
                  </a:ext>
                </a:extLst>
              </a:tr>
              <a:tr h="199399">
                <a:tc>
                  <a:txBody>
                    <a:bodyPr/>
                    <a:lstStyle/>
                    <a:p>
                      <a:pPr algn="l" fontAlgn="t"/>
                      <a:r>
                        <a:rPr lang="et-EE" sz="1000" b="0">
                          <a:effectLst/>
                        </a:rPr>
                        <a:t>Üldharidus</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r" fontAlgn="t"/>
                      <a:r>
                        <a:rPr lang="et-EE" sz="1000">
                          <a:effectLst/>
                        </a:rPr>
                        <a:t>140,9</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140,5</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142,5</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145,9</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149,2</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309066374"/>
                  </a:ext>
                </a:extLst>
              </a:tr>
              <a:tr h="199399">
                <a:tc>
                  <a:txBody>
                    <a:bodyPr/>
                    <a:lstStyle/>
                    <a:p>
                      <a:pPr algn="l" fontAlgn="t"/>
                      <a:r>
                        <a:rPr lang="et-EE" sz="1000" b="0">
                          <a:effectLst/>
                        </a:rPr>
                        <a:t>..põhikooliaste</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r" fontAlgn="t"/>
                      <a:r>
                        <a:rPr lang="et-EE" sz="1000">
                          <a:effectLst/>
                        </a:rPr>
                        <a:t>112,2</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113,6</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116,3</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120,0</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122,9</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398223548"/>
                  </a:ext>
                </a:extLst>
              </a:tr>
              <a:tr h="374481">
                <a:tc>
                  <a:txBody>
                    <a:bodyPr/>
                    <a:lstStyle/>
                    <a:p>
                      <a:pPr algn="l" fontAlgn="t"/>
                      <a:r>
                        <a:rPr lang="et-EE" sz="1000" b="0">
                          <a:effectLst/>
                        </a:rPr>
                        <a:t>..gümnaasiumiaste</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r" fontAlgn="t"/>
                      <a:r>
                        <a:rPr lang="et-EE" sz="1000">
                          <a:effectLst/>
                        </a:rPr>
                        <a:t>28,8</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26,9</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26,2</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25,9</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26,2</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564814367"/>
                  </a:ext>
                </a:extLst>
              </a:tr>
              <a:tr h="199399">
                <a:tc>
                  <a:txBody>
                    <a:bodyPr/>
                    <a:lstStyle/>
                    <a:p>
                      <a:pPr algn="l" fontAlgn="t"/>
                      <a:r>
                        <a:rPr lang="et-EE" sz="1000" b="0">
                          <a:effectLst/>
                        </a:rPr>
                        <a:t>Kutseharidus</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r" fontAlgn="t"/>
                      <a:r>
                        <a:rPr lang="et-EE" sz="1000">
                          <a:effectLst/>
                        </a:rPr>
                        <a:t>26,2</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25,7</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25,2</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24,9</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25,1</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0913346"/>
                  </a:ext>
                </a:extLst>
              </a:tr>
              <a:tr h="549561">
                <a:tc>
                  <a:txBody>
                    <a:bodyPr/>
                    <a:lstStyle/>
                    <a:p>
                      <a:pPr algn="l" fontAlgn="t"/>
                      <a:r>
                        <a:rPr lang="et-EE" sz="1000" b="0">
                          <a:effectLst/>
                        </a:rPr>
                        <a:t>..defineerimata baasharidusega kutseõpe</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r" fontAlgn="t"/>
                      <a:r>
                        <a:rPr lang="et-EE" sz="1000">
                          <a:effectLst/>
                        </a:rPr>
                        <a:t>0,4</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0,4</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0,4</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0,8</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1,1</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804273229"/>
                  </a:ext>
                </a:extLst>
              </a:tr>
              <a:tr h="549561">
                <a:tc>
                  <a:txBody>
                    <a:bodyPr/>
                    <a:lstStyle/>
                    <a:p>
                      <a:pPr algn="l" fontAlgn="t"/>
                      <a:r>
                        <a:rPr lang="et-EE" sz="1000" b="0">
                          <a:effectLst/>
                        </a:rPr>
                        <a:t>..põhiharidusel baseeruv kutseõpe</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r" fontAlgn="t"/>
                      <a:r>
                        <a:rPr lang="et-EE" sz="1000">
                          <a:effectLst/>
                        </a:rPr>
                        <a:t>15,1</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14,3</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14,5</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16,4</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18,0</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196318619"/>
                  </a:ext>
                </a:extLst>
              </a:tr>
              <a:tr h="549561">
                <a:tc>
                  <a:txBody>
                    <a:bodyPr/>
                    <a:lstStyle/>
                    <a:p>
                      <a:pPr algn="l" fontAlgn="t"/>
                      <a:r>
                        <a:rPr lang="et-EE" sz="1000" b="0">
                          <a:effectLst/>
                        </a:rPr>
                        <a:t>..keskharidusel baseeruv kutseõpe</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r" fontAlgn="t"/>
                      <a:r>
                        <a:rPr lang="et-EE" sz="1000">
                          <a:effectLst/>
                        </a:rPr>
                        <a:t>10,6</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11,1</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10,2</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7,7</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6,0</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873468085"/>
                  </a:ext>
                </a:extLst>
              </a:tr>
              <a:tr h="199399">
                <a:tc>
                  <a:txBody>
                    <a:bodyPr/>
                    <a:lstStyle/>
                    <a:p>
                      <a:pPr algn="l" fontAlgn="t"/>
                      <a:r>
                        <a:rPr lang="et-EE" sz="1000" b="0">
                          <a:effectLst/>
                        </a:rPr>
                        <a:t>Kõrgharidus</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r" fontAlgn="t"/>
                      <a:r>
                        <a:rPr lang="et-EE" sz="1000">
                          <a:effectLst/>
                        </a:rPr>
                        <a:t>64,8</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60,0</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55,2</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51,1</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47,8</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557337099"/>
                  </a:ext>
                </a:extLst>
              </a:tr>
              <a:tr h="374481">
                <a:tc>
                  <a:txBody>
                    <a:bodyPr/>
                    <a:lstStyle/>
                    <a:p>
                      <a:pPr algn="l" fontAlgn="t"/>
                      <a:r>
                        <a:rPr lang="et-EE" sz="1000" b="0">
                          <a:effectLst/>
                        </a:rPr>
                        <a:t>..rakenduskõrgharidusõpe</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r" fontAlgn="t"/>
                      <a:r>
                        <a:rPr lang="et-EE" sz="1000">
                          <a:effectLst/>
                        </a:rPr>
                        <a:t>20,2</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17,9</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15,7</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14,2</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13,4</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396324558"/>
                  </a:ext>
                </a:extLst>
              </a:tr>
              <a:tr h="374481">
                <a:tc>
                  <a:txBody>
                    <a:bodyPr/>
                    <a:lstStyle/>
                    <a:p>
                      <a:pPr algn="l" fontAlgn="t"/>
                      <a:r>
                        <a:rPr lang="et-EE" sz="1000" b="0">
                          <a:effectLst/>
                        </a:rPr>
                        <a:t>..bakalaureuseõpe</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r" fontAlgn="t"/>
                      <a:r>
                        <a:rPr lang="et-EE" sz="1000">
                          <a:effectLst/>
                        </a:rPr>
                        <a:t>24,5</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22,7</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20,5</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18,9</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16,8</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311804472"/>
                  </a:ext>
                </a:extLst>
              </a:tr>
              <a:tr h="549561">
                <a:tc>
                  <a:txBody>
                    <a:bodyPr/>
                    <a:lstStyle/>
                    <a:p>
                      <a:pPr algn="l" fontAlgn="t"/>
                      <a:r>
                        <a:rPr lang="et-EE" sz="1000" b="0">
                          <a:effectLst/>
                        </a:rPr>
                        <a:t>..integreeritud bakalaureuse- ja magistriõpe</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r" fontAlgn="t"/>
                      <a:r>
                        <a:rPr lang="et-EE" sz="1000">
                          <a:effectLst/>
                        </a:rPr>
                        <a:t>3,9</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3,7</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3,6</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3,3</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3,3</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4170108486"/>
                  </a:ext>
                </a:extLst>
              </a:tr>
              <a:tr h="199399">
                <a:tc>
                  <a:txBody>
                    <a:bodyPr/>
                    <a:lstStyle/>
                    <a:p>
                      <a:pPr algn="l" fontAlgn="t"/>
                      <a:r>
                        <a:rPr lang="et-EE" sz="1000" b="0">
                          <a:effectLst/>
                        </a:rPr>
                        <a:t>..magistriõpe</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r" fontAlgn="t"/>
                      <a:r>
                        <a:rPr lang="et-EE" sz="1000">
                          <a:effectLst/>
                        </a:rPr>
                        <a:t>13,1</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12,7</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12,4</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11,8</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11,6</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4169029513"/>
                  </a:ext>
                </a:extLst>
              </a:tr>
              <a:tr h="199399">
                <a:tc>
                  <a:txBody>
                    <a:bodyPr/>
                    <a:lstStyle/>
                    <a:p>
                      <a:pPr algn="l" fontAlgn="t"/>
                      <a:r>
                        <a:rPr lang="et-EE" sz="1000" b="0">
                          <a:effectLst/>
                        </a:rPr>
                        <a:t>..doktoriõpe</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1F1F1"/>
                    </a:solidFill>
                  </a:tcPr>
                </a:tc>
                <a:tc>
                  <a:txBody>
                    <a:bodyPr/>
                    <a:lstStyle/>
                    <a:p>
                      <a:pPr algn="r" fontAlgn="t"/>
                      <a:r>
                        <a:rPr lang="et-EE" sz="1000">
                          <a:effectLst/>
                        </a:rPr>
                        <a:t>3,0</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3,0</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2,9</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a:effectLst/>
                        </a:rPr>
                        <a:t>2,8</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algn="r" fontAlgn="t"/>
                      <a:r>
                        <a:rPr lang="et-EE" sz="1000" dirty="0">
                          <a:effectLst/>
                        </a:rPr>
                        <a:t>2,6</a:t>
                      </a:r>
                    </a:p>
                  </a:txBody>
                  <a:tcPr marL="21520" marR="21520" marT="10760" marB="10760">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389472839"/>
                  </a:ext>
                </a:extLst>
              </a:tr>
            </a:tbl>
          </a:graphicData>
        </a:graphic>
      </p:graphicFrame>
    </p:spTree>
    <p:extLst>
      <p:ext uri="{BB962C8B-B14F-4D97-AF65-F5344CB8AC3E}">
        <p14:creationId xmlns:p14="http://schemas.microsoft.com/office/powerpoint/2010/main" val="2875441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3350" y="354013"/>
            <a:ext cx="1445415" cy="1336675"/>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535" y="461029"/>
            <a:ext cx="4907215" cy="1509913"/>
          </a:xfrm>
          <a:prstGeom prst="rect">
            <a:avLst/>
          </a:prstGeom>
        </p:spPr>
      </p:pic>
      <p:sp>
        <p:nvSpPr>
          <p:cNvPr id="6" name="TextBox 5"/>
          <p:cNvSpPr txBox="1"/>
          <p:nvPr/>
        </p:nvSpPr>
        <p:spPr>
          <a:xfrm>
            <a:off x="1046205" y="2914650"/>
            <a:ext cx="4169565" cy="1200329"/>
          </a:xfrm>
          <a:prstGeom prst="rect">
            <a:avLst/>
          </a:prstGeom>
          <a:noFill/>
        </p:spPr>
        <p:txBody>
          <a:bodyPr wrap="square" rtlCol="0">
            <a:spAutoFit/>
          </a:bodyPr>
          <a:lstStyle/>
          <a:p>
            <a:pPr fontAlgn="base"/>
            <a:r>
              <a:rPr lang="fi-FI" sz="2400" dirty="0" smtClean="0"/>
              <a:t>Tea Varrak</a:t>
            </a:r>
          </a:p>
          <a:p>
            <a:pPr fontAlgn="base"/>
            <a:r>
              <a:rPr lang="fi-FI" sz="2400" dirty="0" smtClean="0"/>
              <a:t>Haridus- ja Teadusministeeriumi kantsler</a:t>
            </a:r>
            <a:endParaRPr lang="fi-FI" sz="2400" dirty="0"/>
          </a:p>
        </p:txBody>
      </p:sp>
      <p:sp>
        <p:nvSpPr>
          <p:cNvPr id="7" name="TextBox 6"/>
          <p:cNvSpPr txBox="1"/>
          <p:nvPr/>
        </p:nvSpPr>
        <p:spPr>
          <a:xfrm>
            <a:off x="5676900" y="2914650"/>
            <a:ext cx="3067050" cy="1200329"/>
          </a:xfrm>
          <a:prstGeom prst="rect">
            <a:avLst/>
          </a:prstGeom>
          <a:noFill/>
        </p:spPr>
        <p:txBody>
          <a:bodyPr wrap="square" rtlCol="0">
            <a:spAutoFit/>
          </a:bodyPr>
          <a:lstStyle/>
          <a:p>
            <a:pPr fontAlgn="base"/>
            <a:r>
              <a:rPr lang="et-EE" sz="2400" dirty="0"/>
              <a:t>Indrek Reimand</a:t>
            </a:r>
          </a:p>
          <a:p>
            <a:pPr fontAlgn="base"/>
            <a:r>
              <a:rPr lang="et-EE" sz="2400" dirty="0"/>
              <a:t>Kõrghariduse ja teaduse asekantsler</a:t>
            </a:r>
          </a:p>
        </p:txBody>
      </p:sp>
      <p:sp>
        <p:nvSpPr>
          <p:cNvPr id="8" name="TextBox 7"/>
          <p:cNvSpPr txBox="1"/>
          <p:nvPr/>
        </p:nvSpPr>
        <p:spPr>
          <a:xfrm>
            <a:off x="8974935" y="2914650"/>
            <a:ext cx="3028950" cy="1200329"/>
          </a:xfrm>
          <a:prstGeom prst="rect">
            <a:avLst/>
          </a:prstGeom>
          <a:noFill/>
        </p:spPr>
        <p:txBody>
          <a:bodyPr wrap="square" rtlCol="0">
            <a:spAutoFit/>
          </a:bodyPr>
          <a:lstStyle/>
          <a:p>
            <a:pPr fontAlgn="base"/>
            <a:r>
              <a:rPr lang="et-EE" sz="2400" dirty="0">
                <a:solidFill>
                  <a:srgbClr val="0070C0"/>
                </a:solidFill>
              </a:rPr>
              <a:t>Mart Laidmets</a:t>
            </a:r>
          </a:p>
          <a:p>
            <a:pPr fontAlgn="base"/>
            <a:r>
              <a:rPr lang="et-EE" sz="2400" dirty="0">
                <a:solidFill>
                  <a:srgbClr val="0070C0"/>
                </a:solidFill>
              </a:rPr>
              <a:t>Üld- ja kutsehariduse asekantsler</a:t>
            </a:r>
          </a:p>
        </p:txBody>
      </p:sp>
      <p:sp>
        <p:nvSpPr>
          <p:cNvPr id="9" name="TextBox 8"/>
          <p:cNvSpPr txBox="1"/>
          <p:nvPr/>
        </p:nvSpPr>
        <p:spPr>
          <a:xfrm>
            <a:off x="659027" y="2073464"/>
            <a:ext cx="5988907" cy="523220"/>
          </a:xfrm>
          <a:prstGeom prst="rect">
            <a:avLst/>
          </a:prstGeom>
          <a:noFill/>
        </p:spPr>
        <p:txBody>
          <a:bodyPr wrap="square" rtlCol="0">
            <a:spAutoFit/>
          </a:bodyPr>
          <a:lstStyle/>
          <a:p>
            <a:r>
              <a:rPr lang="et-EE" sz="2800" dirty="0" smtClean="0"/>
              <a:t>MAILIS REPS </a:t>
            </a:r>
            <a:r>
              <a:rPr lang="et-EE" sz="2800" dirty="0" smtClean="0"/>
              <a:t>2002,</a:t>
            </a:r>
            <a:r>
              <a:rPr lang="et-EE" sz="2800" dirty="0" smtClean="0">
                <a:solidFill>
                  <a:srgbClr val="0070C0"/>
                </a:solidFill>
              </a:rPr>
              <a:t>2005</a:t>
            </a:r>
            <a:r>
              <a:rPr lang="et-EE" sz="2800" dirty="0" smtClean="0"/>
              <a:t>-2007,2016-</a:t>
            </a:r>
            <a:endParaRPr lang="et-EE" sz="2800" dirty="0"/>
          </a:p>
        </p:txBody>
      </p:sp>
    </p:spTree>
    <p:extLst>
      <p:ext uri="{BB962C8B-B14F-4D97-AF65-F5344CB8AC3E}">
        <p14:creationId xmlns:p14="http://schemas.microsoft.com/office/powerpoint/2010/main" val="396903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6">
                                            <p:txEl>
                                              <p:pRg st="1" end="1"/>
                                            </p:txEl>
                                          </p:spTgt>
                                        </p:tgtEl>
                                      </p:cBhvr>
                                    </p:animEffect>
                                    <p:animScale>
                                      <p:cBhvr>
                                        <p:cTn id="10" dur="250" autoRev="1" fill="hold"/>
                                        <p:tgtEl>
                                          <p:spTgt spid="6">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7">
                                            <p:txEl>
                                              <p:pRg st="0" end="0"/>
                                            </p:txEl>
                                          </p:spTgt>
                                        </p:tgtEl>
                                      </p:cBhvr>
                                    </p:animEffect>
                                    <p:animScale>
                                      <p:cBhvr>
                                        <p:cTn id="15" dur="250" autoRev="1" fill="hold"/>
                                        <p:tgtEl>
                                          <p:spTgt spid="7">
                                            <p:txEl>
                                              <p:pRg st="0" end="0"/>
                                            </p:txEl>
                                          </p:spTgt>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7">
                                            <p:txEl>
                                              <p:pRg st="1" end="1"/>
                                            </p:txEl>
                                          </p:spTgt>
                                        </p:tgtEl>
                                      </p:cBhvr>
                                    </p:animEffect>
                                    <p:animScale>
                                      <p:cBhvr>
                                        <p:cTn id="18" dur="250" autoRev="1" fill="hold"/>
                                        <p:tgtEl>
                                          <p:spTgt spid="7">
                                            <p:txEl>
                                              <p:pRg st="1" end="1"/>
                                            </p:tx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8">
                                            <p:txEl>
                                              <p:pRg st="0" end="0"/>
                                            </p:txEl>
                                          </p:spTgt>
                                        </p:tgtEl>
                                      </p:cBhvr>
                                    </p:animEffect>
                                    <p:animScale>
                                      <p:cBhvr>
                                        <p:cTn id="23" dur="250" autoRev="1" fill="hold"/>
                                        <p:tgtEl>
                                          <p:spTgt spid="8">
                                            <p:txEl>
                                              <p:pRg st="0" end="0"/>
                                            </p:txEl>
                                          </p:spTgt>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8">
                                            <p:txEl>
                                              <p:pRg st="1" end="1"/>
                                            </p:txEl>
                                          </p:spTgt>
                                        </p:tgtEl>
                                      </p:cBhvr>
                                    </p:animEffect>
                                    <p:animScale>
                                      <p:cBhvr>
                                        <p:cTn id="26" dur="250" autoRev="1" fill="hold"/>
                                        <p:tgtEl>
                                          <p:spTgt spid="8">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3350" y="354013"/>
            <a:ext cx="1445415" cy="1336675"/>
          </a:xfrm>
        </p:spPr>
      </p:pic>
      <p:sp>
        <p:nvSpPr>
          <p:cNvPr id="3" name="TextBox 2"/>
          <p:cNvSpPr txBox="1"/>
          <p:nvPr/>
        </p:nvSpPr>
        <p:spPr>
          <a:xfrm>
            <a:off x="741405" y="2594924"/>
            <a:ext cx="11212702" cy="4154984"/>
          </a:xfrm>
          <a:prstGeom prst="rect">
            <a:avLst/>
          </a:prstGeom>
          <a:noFill/>
        </p:spPr>
        <p:txBody>
          <a:bodyPr wrap="square" rtlCol="0">
            <a:spAutoFit/>
          </a:bodyPr>
          <a:lstStyle/>
          <a:p>
            <a:r>
              <a:rPr lang="et-EE" sz="2400" dirty="0" smtClean="0"/>
              <a:t>1.Osalemine KÕRGHARIDUSE </a:t>
            </a:r>
            <a:r>
              <a:rPr lang="et-EE" sz="2400" dirty="0"/>
              <a:t>KAASAJASTAMISE </a:t>
            </a:r>
            <a:r>
              <a:rPr lang="et-EE" sz="2400" dirty="0" smtClean="0"/>
              <a:t>PROTSESSIS  </a:t>
            </a:r>
            <a:r>
              <a:rPr lang="et-EE" sz="2400" dirty="0"/>
              <a:t>HTM partnerina </a:t>
            </a:r>
            <a:r>
              <a:rPr lang="et-EE" sz="2400" dirty="0" smtClean="0"/>
              <a:t>+/-</a:t>
            </a:r>
            <a:endParaRPr lang="et-EE" sz="2400" dirty="0" smtClean="0"/>
          </a:p>
          <a:p>
            <a:r>
              <a:rPr lang="et-EE" sz="2400" dirty="0" smtClean="0"/>
              <a:t>2.Läbirääkimised  </a:t>
            </a:r>
            <a:r>
              <a:rPr lang="et-EE" sz="2400" dirty="0" smtClean="0"/>
              <a:t>keskliiduga( EAKL</a:t>
            </a:r>
            <a:r>
              <a:rPr lang="et-EE" sz="2400" dirty="0" smtClean="0"/>
              <a:t>) lähtuvalt </a:t>
            </a:r>
            <a:r>
              <a:rPr lang="et-EE" sz="2400" dirty="0" smtClean="0"/>
              <a:t>Memorandumist+/-</a:t>
            </a:r>
            <a:endParaRPr lang="et-EE" sz="2400" dirty="0"/>
          </a:p>
          <a:p>
            <a:r>
              <a:rPr lang="et-EE" sz="2400" dirty="0" smtClean="0"/>
              <a:t>3</a:t>
            </a:r>
            <a:r>
              <a:rPr lang="et-EE" sz="2400" dirty="0" smtClean="0"/>
              <a:t>.Kodulehe kaasajastamine+/-</a:t>
            </a:r>
            <a:endParaRPr lang="et-EE" sz="2400" dirty="0" smtClean="0"/>
          </a:p>
          <a:p>
            <a:r>
              <a:rPr lang="et-EE" sz="2400" dirty="0"/>
              <a:t>4</a:t>
            </a:r>
            <a:r>
              <a:rPr lang="et-EE" sz="2400" dirty="0" smtClean="0"/>
              <a:t>.Läbirääkimised </a:t>
            </a:r>
            <a:r>
              <a:rPr lang="et-EE" sz="2400" dirty="0" smtClean="0"/>
              <a:t>Tartu Ülikooli </a:t>
            </a:r>
            <a:r>
              <a:rPr lang="et-EE" sz="2400" dirty="0" smtClean="0"/>
              <a:t>Aü-ga -? </a:t>
            </a:r>
            <a:r>
              <a:rPr lang="et-EE" sz="2400" dirty="0"/>
              <a:t> j</a:t>
            </a:r>
            <a:r>
              <a:rPr lang="et-EE" sz="2400" dirty="0" smtClean="0"/>
              <a:t>a </a:t>
            </a:r>
            <a:r>
              <a:rPr lang="et-EE" sz="2400" dirty="0" smtClean="0"/>
              <a:t>(era ülikoolidega EUROAKADEEMIA. EBS  )</a:t>
            </a:r>
            <a:endParaRPr lang="et-EE" sz="2400" dirty="0" smtClean="0"/>
          </a:p>
          <a:p>
            <a:r>
              <a:rPr lang="et-EE" sz="2400" dirty="0" smtClean="0"/>
              <a:t>5.Büroo </a:t>
            </a:r>
            <a:r>
              <a:rPr lang="et-EE" sz="2400" dirty="0" smtClean="0"/>
              <a:t>varustamine tehniliste vahenditega(sh IT) </a:t>
            </a:r>
            <a:r>
              <a:rPr lang="et-EE" sz="2400" dirty="0" smtClean="0"/>
              <a:t>+</a:t>
            </a:r>
            <a:endParaRPr lang="et-EE" sz="2400" dirty="0" smtClean="0"/>
          </a:p>
          <a:p>
            <a:r>
              <a:rPr lang="et-EE" sz="2400" dirty="0" smtClean="0"/>
              <a:t>6.Büroo </a:t>
            </a:r>
            <a:r>
              <a:rPr lang="et-EE" sz="2400" dirty="0" smtClean="0"/>
              <a:t>ruum ja </a:t>
            </a:r>
            <a:r>
              <a:rPr lang="et-EE" sz="2400" dirty="0" smtClean="0"/>
              <a:t>leping sh sidevahendid(TTÜga)+</a:t>
            </a:r>
          </a:p>
          <a:p>
            <a:r>
              <a:rPr lang="et-EE" sz="2400" dirty="0" smtClean="0"/>
              <a:t>7. Seminar sotsiaalsete garantiide osas RESAVER fondi direktoriga +/-</a:t>
            </a:r>
            <a:endParaRPr lang="et-EE" sz="2400" dirty="0" smtClean="0"/>
          </a:p>
          <a:p>
            <a:r>
              <a:rPr lang="et-EE" sz="2400" dirty="0" smtClean="0"/>
              <a:t>7. Koostöö tugevdamine Soome AÜ liitudega+</a:t>
            </a:r>
          </a:p>
          <a:p>
            <a:r>
              <a:rPr lang="et-EE" sz="2400" dirty="0" smtClean="0"/>
              <a:t>8.Tegevusprojektide koostamine ja lepingu sõlmimine </a:t>
            </a:r>
            <a:r>
              <a:rPr lang="et-EE" sz="2400" dirty="0" err="1" smtClean="0"/>
              <a:t>HTMiga</a:t>
            </a:r>
            <a:r>
              <a:rPr lang="et-EE" sz="2400" dirty="0" smtClean="0"/>
              <a:t> seminari korraldamiseks+</a:t>
            </a:r>
          </a:p>
          <a:p>
            <a:endParaRPr lang="et-EE" sz="2400" dirty="0" smtClean="0"/>
          </a:p>
          <a:p>
            <a:endParaRPr lang="et-EE" sz="2400" dirty="0" smtClean="0"/>
          </a:p>
        </p:txBody>
      </p:sp>
      <p:sp>
        <p:nvSpPr>
          <p:cNvPr id="5" name="TextBox 4"/>
          <p:cNvSpPr txBox="1"/>
          <p:nvPr/>
        </p:nvSpPr>
        <p:spPr>
          <a:xfrm>
            <a:off x="5675871" y="1087395"/>
            <a:ext cx="6145426" cy="1077218"/>
          </a:xfrm>
          <a:prstGeom prst="rect">
            <a:avLst/>
          </a:prstGeom>
          <a:noFill/>
        </p:spPr>
        <p:txBody>
          <a:bodyPr wrap="square" rtlCol="0">
            <a:spAutoFit/>
          </a:bodyPr>
          <a:lstStyle/>
          <a:p>
            <a:r>
              <a:rPr lang="et-EE" sz="3200" dirty="0" smtClean="0"/>
              <a:t>Olulisemad üritused ja tegevused </a:t>
            </a:r>
            <a:r>
              <a:rPr lang="et-EE" sz="3200" dirty="0" smtClean="0"/>
              <a:t>2017 </a:t>
            </a:r>
            <a:r>
              <a:rPr lang="et-EE" sz="3200" dirty="0" smtClean="0"/>
              <a:t>(liikmeid 6 </a:t>
            </a:r>
            <a:r>
              <a:rPr lang="et-EE" sz="3200" dirty="0" smtClean="0"/>
              <a:t>)</a:t>
            </a:r>
            <a:endParaRPr lang="et-EE" sz="3200" dirty="0"/>
          </a:p>
        </p:txBody>
      </p:sp>
    </p:spTree>
    <p:extLst>
      <p:ext uri="{BB962C8B-B14F-4D97-AF65-F5344CB8AC3E}">
        <p14:creationId xmlns:p14="http://schemas.microsoft.com/office/powerpoint/2010/main" val="73540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3350" y="354013"/>
            <a:ext cx="1445415" cy="1336675"/>
          </a:xfrm>
        </p:spPr>
      </p:pic>
      <p:sp>
        <p:nvSpPr>
          <p:cNvPr id="3" name="TextBox 2"/>
          <p:cNvSpPr txBox="1"/>
          <p:nvPr/>
        </p:nvSpPr>
        <p:spPr>
          <a:xfrm>
            <a:off x="1383957" y="2092411"/>
            <a:ext cx="10338486" cy="3693319"/>
          </a:xfrm>
          <a:prstGeom prst="rect">
            <a:avLst/>
          </a:prstGeom>
          <a:noFill/>
        </p:spPr>
        <p:txBody>
          <a:bodyPr wrap="square" rtlCol="0">
            <a:spAutoFit/>
          </a:bodyPr>
          <a:lstStyle/>
          <a:p>
            <a:r>
              <a:rPr lang="et-EE" b="1" dirty="0"/>
              <a:t>Kõrgharidusseadustiku kaasajastamise juhtrühm. </a:t>
            </a:r>
            <a:endParaRPr lang="et-EE" b="1" dirty="0" smtClean="0"/>
          </a:p>
          <a:p>
            <a:r>
              <a:rPr lang="et-EE" dirty="0" smtClean="0"/>
              <a:t>Visioon</a:t>
            </a:r>
            <a:r>
              <a:rPr lang="et-EE" dirty="0"/>
              <a:t>, kaasajastamise eesmärgid. Kõrgharidusseadustiku koosseis. Kõrgharidussüsteemi osapoolte õigused ja kohustused. Kõrgkoolide vastutus- ja tegevusvaldkonnad. </a:t>
            </a:r>
            <a:endParaRPr lang="et-EE" dirty="0" smtClean="0"/>
          </a:p>
          <a:p>
            <a:r>
              <a:rPr lang="et-EE" b="1" dirty="0" smtClean="0"/>
              <a:t>Kõrgkoolide </a:t>
            </a:r>
            <a:r>
              <a:rPr lang="et-EE" b="1" dirty="0"/>
              <a:t>ülesannete ja juhtimise töörühm</a:t>
            </a:r>
            <a:r>
              <a:rPr lang="et-EE" dirty="0"/>
              <a:t>. Kõrgkoolide tüübid, definitsioonid ja missioon. Kõrgkoolide juhtorganid, nende ülesanded. Tööandjate kaasamine, innovatsiooni toetamine. Kõrgkoolide alusdokumendid. Liikmeskond. </a:t>
            </a:r>
            <a:endParaRPr lang="et-EE" dirty="0" smtClean="0"/>
          </a:p>
          <a:p>
            <a:r>
              <a:rPr lang="et-EE" b="1" dirty="0" smtClean="0"/>
              <a:t>Õppekorralduse </a:t>
            </a:r>
            <a:r>
              <a:rPr lang="et-EE" b="1" dirty="0"/>
              <a:t>töörühm</a:t>
            </a:r>
            <a:r>
              <a:rPr lang="et-EE" dirty="0"/>
              <a:t>. Rakenduskõrgharidusõppes bakalaureusekraadi andmine. 5. taseme kutseõppe (sub-bachelor) õppekavad. Ühisõppekavade regulatsioon. Praktika korraldus. VÕTA rakendamine. Õppekeel, ainepunktid, nominaalkestus. Akadeemiline puhkus. Kvaliteedi hindamine. </a:t>
            </a:r>
            <a:endParaRPr lang="et-EE" dirty="0" smtClean="0"/>
          </a:p>
          <a:p>
            <a:r>
              <a:rPr lang="et-EE" b="1" dirty="0" smtClean="0"/>
              <a:t>Teadus- </a:t>
            </a:r>
            <a:r>
              <a:rPr lang="et-EE" b="1" dirty="0"/>
              <a:t>ja arendustegevuse korralduse seaduse ning kõrgharidusseadustiku seoste töörühm</a:t>
            </a:r>
            <a:r>
              <a:rPr lang="et-EE" dirty="0"/>
              <a:t>. Kattuvate regulatsioonide tuvastamine. Õppe- ja teadusvaldkonnad – seosed kvaliteedi hindamisel. Ametikohtade võrreldavus, kvalifikatsiooninõuded. Erinevate sektorite (õpe, teadus, erasektor) vahel liikumine. Terminoloogia ühtlustamine. </a:t>
            </a:r>
          </a:p>
        </p:txBody>
      </p:sp>
      <p:sp>
        <p:nvSpPr>
          <p:cNvPr id="5" name="TextBox 4"/>
          <p:cNvSpPr txBox="1"/>
          <p:nvPr/>
        </p:nvSpPr>
        <p:spPr>
          <a:xfrm>
            <a:off x="6099717" y="747132"/>
            <a:ext cx="5865542" cy="369332"/>
          </a:xfrm>
          <a:prstGeom prst="rect">
            <a:avLst/>
          </a:prstGeom>
          <a:noFill/>
        </p:spPr>
        <p:txBody>
          <a:bodyPr wrap="square" rtlCol="0">
            <a:spAutoFit/>
          </a:bodyPr>
          <a:lstStyle/>
          <a:p>
            <a:r>
              <a:rPr lang="et-EE" b="1" dirty="0"/>
              <a:t>KÕRGHARIDUSSEADUSTIKU </a:t>
            </a:r>
            <a:r>
              <a:rPr lang="et-EE" b="1" dirty="0" smtClean="0"/>
              <a:t>KAASAJASTAMINE  2017</a:t>
            </a:r>
            <a:endParaRPr lang="et-EE" dirty="0"/>
          </a:p>
        </p:txBody>
      </p:sp>
    </p:spTree>
    <p:extLst>
      <p:ext uri="{BB962C8B-B14F-4D97-AF65-F5344CB8AC3E}">
        <p14:creationId xmlns:p14="http://schemas.microsoft.com/office/powerpoint/2010/main" val="165164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3350" y="354013"/>
            <a:ext cx="1445415" cy="1336675"/>
          </a:xfrm>
        </p:spPr>
      </p:pic>
      <p:sp>
        <p:nvSpPr>
          <p:cNvPr id="3" name="TextBox 2"/>
          <p:cNvSpPr txBox="1"/>
          <p:nvPr/>
        </p:nvSpPr>
        <p:spPr>
          <a:xfrm>
            <a:off x="1466336" y="1762898"/>
            <a:ext cx="8855676" cy="2893100"/>
          </a:xfrm>
          <a:prstGeom prst="rect">
            <a:avLst/>
          </a:prstGeom>
          <a:noFill/>
        </p:spPr>
        <p:txBody>
          <a:bodyPr wrap="square" rtlCol="0">
            <a:spAutoFit/>
          </a:bodyPr>
          <a:lstStyle/>
          <a:p>
            <a:r>
              <a:rPr lang="et-EE" sz="2000" b="1" u="sng" dirty="0"/>
              <a:t>Esitan mitu, olenevalt kus töörühm hakkab koos käima: </a:t>
            </a:r>
            <a:r>
              <a:rPr lang="et-EE" sz="2000" b="1" u="sng" dirty="0" smtClean="0"/>
              <a:t>(Tartu </a:t>
            </a:r>
            <a:r>
              <a:rPr lang="et-EE" sz="2000" b="1" u="sng" dirty="0"/>
              <a:t>-Tallinn -SKYPE</a:t>
            </a:r>
            <a:r>
              <a:rPr lang="et-EE" sz="2000" b="1" u="sng" dirty="0" smtClean="0"/>
              <a:t>):</a:t>
            </a:r>
          </a:p>
          <a:p>
            <a:r>
              <a:rPr lang="et-EE" dirty="0"/>
              <a:t/>
            </a:r>
            <a:br>
              <a:rPr lang="et-EE" dirty="0"/>
            </a:br>
            <a:r>
              <a:rPr lang="et-EE" b="1" dirty="0"/>
              <a:t>Marina </a:t>
            </a:r>
            <a:r>
              <a:rPr lang="et-EE" b="1" dirty="0" err="1"/>
              <a:t>Haldna</a:t>
            </a:r>
            <a:r>
              <a:rPr lang="et-EE" b="1" dirty="0"/>
              <a:t> </a:t>
            </a:r>
            <a:r>
              <a:rPr lang="et-EE" b="1" i="1" dirty="0" smtClean="0"/>
              <a:t>EMU </a:t>
            </a:r>
            <a:r>
              <a:rPr lang="et-EE" dirty="0" smtClean="0"/>
              <a:t>   Kõrgkoolide </a:t>
            </a:r>
            <a:r>
              <a:rPr lang="et-EE" dirty="0"/>
              <a:t>ülesannete ja juhtimise töörühm</a:t>
            </a:r>
            <a:r>
              <a:rPr lang="et-EE" dirty="0"/>
              <a:t/>
            </a:r>
            <a:br>
              <a:rPr lang="et-EE" dirty="0"/>
            </a:br>
            <a:r>
              <a:rPr lang="et-EE" dirty="0"/>
              <a:t> </a:t>
            </a:r>
            <a:r>
              <a:rPr lang="et-EE" b="1" dirty="0"/>
              <a:t>Kristi Kiilu </a:t>
            </a:r>
            <a:r>
              <a:rPr lang="et-EE" b="1" i="1" dirty="0" smtClean="0"/>
              <a:t>EMTA  </a:t>
            </a:r>
            <a:r>
              <a:rPr lang="et-EE" dirty="0" smtClean="0"/>
              <a:t>       </a:t>
            </a:r>
            <a:r>
              <a:rPr lang="et-EE" dirty="0"/>
              <a:t>Õppekorralduse töörühm.</a:t>
            </a:r>
            <a:endParaRPr lang="et-EE" dirty="0" smtClean="0"/>
          </a:p>
          <a:p>
            <a:r>
              <a:rPr lang="et-EE" b="1" dirty="0"/>
              <a:t>Triin </a:t>
            </a:r>
            <a:r>
              <a:rPr lang="et-EE" b="1" dirty="0" smtClean="0"/>
              <a:t>Roosalu </a:t>
            </a:r>
            <a:r>
              <a:rPr lang="et-EE" b="1" i="1" dirty="0"/>
              <a:t>TLÜ</a:t>
            </a:r>
            <a:r>
              <a:rPr lang="et-EE" dirty="0"/>
              <a:t> </a:t>
            </a:r>
            <a:r>
              <a:rPr lang="et-EE" dirty="0" smtClean="0"/>
              <a:t>       Õppekorralduse </a:t>
            </a:r>
            <a:r>
              <a:rPr lang="et-EE" dirty="0"/>
              <a:t>töörühm</a:t>
            </a:r>
            <a:r>
              <a:rPr lang="et-EE" dirty="0" smtClean="0"/>
              <a:t>.</a:t>
            </a:r>
            <a:r>
              <a:rPr lang="et-EE" dirty="0"/>
              <a:t/>
            </a:r>
            <a:br>
              <a:rPr lang="et-EE" dirty="0"/>
            </a:br>
            <a:r>
              <a:rPr lang="et-EE" b="1" dirty="0"/>
              <a:t>Arvo Mere </a:t>
            </a:r>
            <a:r>
              <a:rPr lang="et-EE" b="1" i="1" dirty="0"/>
              <a:t>TTÜ </a:t>
            </a:r>
            <a:r>
              <a:rPr lang="et-EE" dirty="0"/>
              <a:t>Teadus- ja arendustegevuse korralduse seaduse ning kõrgharidusseadustiku seoste töörühm.</a:t>
            </a:r>
            <a:br>
              <a:rPr lang="et-EE" dirty="0"/>
            </a:br>
            <a:r>
              <a:rPr lang="et-EE" b="1" dirty="0"/>
              <a:t>Vladimir Viies </a:t>
            </a:r>
            <a:r>
              <a:rPr lang="et-EE" b="1" dirty="0" smtClean="0"/>
              <a:t>      </a:t>
            </a:r>
            <a:r>
              <a:rPr lang="et-EE" b="1" i="1" dirty="0" smtClean="0"/>
              <a:t>TTÜ</a:t>
            </a:r>
            <a:r>
              <a:rPr lang="et-EE" dirty="0" smtClean="0"/>
              <a:t>  </a:t>
            </a:r>
            <a:r>
              <a:rPr lang="et-EE" dirty="0"/>
              <a:t>Kõrgharidusseadustiku kaasajastamise juhtrühm.</a:t>
            </a:r>
            <a:br>
              <a:rPr lang="et-EE" dirty="0"/>
            </a:br>
            <a:r>
              <a:rPr lang="et-EE" dirty="0"/>
              <a:t>Andres Udal TTÜ Teadus- ja arendustegevuse korralduse seaduse ning kõrgharidusseadustiku seoste </a:t>
            </a:r>
            <a:r>
              <a:rPr lang="et-EE" dirty="0" smtClean="0"/>
              <a:t>töörühm.</a:t>
            </a:r>
            <a:endParaRPr lang="et-EE" dirty="0"/>
          </a:p>
        </p:txBody>
      </p:sp>
    </p:spTree>
    <p:extLst>
      <p:ext uri="{BB962C8B-B14F-4D97-AF65-F5344CB8AC3E}">
        <p14:creationId xmlns:p14="http://schemas.microsoft.com/office/powerpoint/2010/main" val="1871901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UNIVERSITAS</a:t>
            </a:r>
            <a:endParaRPr lang="et-E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43350" y="354013"/>
            <a:ext cx="1445415" cy="1336675"/>
          </a:xfrm>
        </p:spPr>
      </p:pic>
      <p:sp>
        <p:nvSpPr>
          <p:cNvPr id="7" name="TextBox 6"/>
          <p:cNvSpPr txBox="1"/>
          <p:nvPr/>
        </p:nvSpPr>
        <p:spPr>
          <a:xfrm>
            <a:off x="1714500" y="2495550"/>
            <a:ext cx="9381613" cy="584775"/>
          </a:xfrm>
          <a:prstGeom prst="rect">
            <a:avLst/>
          </a:prstGeom>
          <a:noFill/>
        </p:spPr>
        <p:txBody>
          <a:bodyPr wrap="square" rtlCol="0">
            <a:spAutoFit/>
          </a:bodyPr>
          <a:lstStyle/>
          <a:p>
            <a:r>
              <a:rPr lang="et-EE" sz="3200" dirty="0" smtClean="0"/>
              <a:t>KODULEHED =&gt;&gt;&gt; KUIDAS? Kas eraldi  või TTU / lisana</a:t>
            </a:r>
            <a:endParaRPr lang="et-EE" sz="3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 y="3885187"/>
            <a:ext cx="12001500" cy="1682175"/>
          </a:xfrm>
          <a:prstGeom prst="rect">
            <a:avLst/>
          </a:prstGeom>
        </p:spPr>
      </p:pic>
    </p:spTree>
    <p:extLst>
      <p:ext uri="{BB962C8B-B14F-4D97-AF65-F5344CB8AC3E}">
        <p14:creationId xmlns:p14="http://schemas.microsoft.com/office/powerpoint/2010/main" val="249912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701</Words>
  <Application>Microsoft Office PowerPoint</Application>
  <PresentationFormat>Widescreen</PresentationFormat>
  <Paragraphs>203</Paragraphs>
  <Slides>22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Calibri Light</vt:lpstr>
      <vt:lpstr>Office Theme</vt:lpstr>
      <vt:lpstr>Acrobat Document</vt:lpstr>
      <vt:lpstr>UNIVERSITAS</vt:lpstr>
      <vt:lpstr>UNIVERSITAS</vt:lpstr>
      <vt:lpstr>UNIVERSITAS</vt:lpstr>
      <vt:lpstr>Tasemehariduse omandajad hariduse liigi ja astme järgi, aasta 27. aprill 2017 </vt:lpstr>
      <vt:lpstr>UNIVERSITAS</vt:lpstr>
      <vt:lpstr>UNIVERSITAS</vt:lpstr>
      <vt:lpstr>UNIVERSITAS</vt:lpstr>
      <vt:lpstr>UNIVERSITAS</vt:lpstr>
      <vt:lpstr>UNIVERSITAS</vt:lpstr>
      <vt:lpstr>UNIVERSITAS</vt:lpstr>
      <vt:lpstr>UNIVERSITAS</vt:lpstr>
      <vt:lpstr>UNIVERSITAS</vt:lpstr>
      <vt:lpstr>UNIVERSITAS</vt:lpstr>
      <vt:lpstr>UNIVERSITAS</vt:lpstr>
      <vt:lpstr>UNIVERSITAS</vt:lpstr>
      <vt:lpstr>UNIVERSITAS</vt:lpstr>
      <vt:lpstr>UNIVERSITAS</vt:lpstr>
      <vt:lpstr>PowerPoint Presentation</vt:lpstr>
      <vt:lpstr>UNIVERSITAS</vt:lpstr>
      <vt:lpstr>UNIVERSITAS</vt:lpstr>
      <vt:lpstr>UNIVERSITAS</vt:lpstr>
      <vt:lpstr>UNIVERSITAS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viis</dc:creator>
  <cp:lastModifiedBy>Vladimir Viies</cp:lastModifiedBy>
  <cp:revision>49</cp:revision>
  <dcterms:created xsi:type="dcterms:W3CDTF">2017-04-26T13:40:39Z</dcterms:created>
  <dcterms:modified xsi:type="dcterms:W3CDTF">2018-01-11T16:17:58Z</dcterms:modified>
</cp:coreProperties>
</file>