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0" r:id="rId4"/>
    <p:sldId id="261" r:id="rId5"/>
    <p:sldId id="272" r:id="rId6"/>
    <p:sldId id="277" r:id="rId7"/>
    <p:sldId id="274" r:id="rId8"/>
    <p:sldId id="280" r:id="rId9"/>
    <p:sldId id="282" r:id="rId10"/>
    <p:sldId id="265" r:id="rId11"/>
    <p:sldId id="264" r:id="rId12"/>
    <p:sldId id="271" r:id="rId13"/>
    <p:sldId id="275" r:id="rId14"/>
    <p:sldId id="262" r:id="rId15"/>
    <p:sldId id="263" r:id="rId16"/>
    <p:sldId id="260" r:id="rId17"/>
    <p:sldId id="281" r:id="rId18"/>
    <p:sldId id="276" r:id="rId19"/>
    <p:sldId id="267" r:id="rId20"/>
    <p:sldId id="278" r:id="rId21"/>
    <p:sldId id="279" r:id="rId22"/>
    <p:sldId id="284" r:id="rId23"/>
    <p:sldId id="283" r:id="rId2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8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28.04.2017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119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28.04.2017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82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28.04.2017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107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28.04.2017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010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28.04.2017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532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28.04.2017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257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28.04.2017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118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28.04.2017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34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28.04.2017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591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28.04.2017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80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28.04.2017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8996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F434-C6D2-490E-B63F-58653E4CCED5}" type="datetimeFigureOut">
              <a:rPr lang="et-EE" smtClean="0"/>
              <a:t>28.04.2017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7910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3143250"/>
            <a:ext cx="2592345" cy="1440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2828924"/>
            <a:ext cx="3080884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3050" y="5562600"/>
            <a:ext cx="939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 smtClean="0"/>
              <a:t>SISESUHTED  toimima!</a:t>
            </a:r>
            <a:endParaRPr lang="et-EE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94854" y="543697"/>
            <a:ext cx="437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2016(...september-detsember)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692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7" name="TextBox 6"/>
          <p:cNvSpPr txBox="1"/>
          <p:nvPr/>
        </p:nvSpPr>
        <p:spPr>
          <a:xfrm>
            <a:off x="1714500" y="2495550"/>
            <a:ext cx="938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KODULEHED =&gt;&gt;&gt; KUIDAS? Kas eraldi  või TTU / lisana</a:t>
            </a:r>
            <a:endParaRPr lang="et-EE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85187"/>
            <a:ext cx="12001500" cy="16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9" y="1828800"/>
            <a:ext cx="3434762" cy="3354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4949"/>
            <a:ext cx="4222750" cy="4730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4950" y="5619750"/>
            <a:ext cx="1032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VÄLISSUHTED TOIMIMA!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8802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8" y="2619633"/>
            <a:ext cx="6590270" cy="3707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68" y="1178872"/>
            <a:ext cx="3201328" cy="51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32" y="1968843"/>
            <a:ext cx="7867135" cy="44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296914"/>
              </p:ext>
            </p:extLst>
          </p:nvPr>
        </p:nvGraphicFramePr>
        <p:xfrm>
          <a:off x="5581650" y="354013"/>
          <a:ext cx="4613275" cy="639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Acrobat Document" r:id="rId4" imgW="5676844" imgH="8019915" progId="AcroExch.Document.DC">
                  <p:embed/>
                </p:oleObj>
              </mc:Choice>
              <mc:Fallback>
                <p:oleObj name="Acrobat Document" r:id="rId4" imgW="5676844" imgH="80199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1650" y="354013"/>
                        <a:ext cx="4613275" cy="639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512926"/>
              </p:ext>
            </p:extLst>
          </p:nvPr>
        </p:nvGraphicFramePr>
        <p:xfrm>
          <a:off x="6073774" y="149224"/>
          <a:ext cx="4575175" cy="6463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Acrobat Document" r:id="rId4" imgW="5676844" imgH="8019915" progId="AcroExch.Document.DC">
                  <p:embed/>
                </p:oleObj>
              </mc:Choice>
              <mc:Fallback>
                <p:oleObj name="Acrobat Document" r:id="rId4" imgW="5676844" imgH="80199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73774" y="149224"/>
                        <a:ext cx="4575175" cy="6463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2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9" y="2871787"/>
            <a:ext cx="5059811" cy="2176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82" y="2952750"/>
            <a:ext cx="5775579" cy="1771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550" y="561713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ÜLESANNE aastaks 2017  UUED SUHTED TOIMIMA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32325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6" name="TextBox 5"/>
          <p:cNvSpPr txBox="1"/>
          <p:nvPr/>
        </p:nvSpPr>
        <p:spPr>
          <a:xfrm>
            <a:off x="1392195" y="1894700"/>
            <a:ext cx="9242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to best attract talented researchers </a:t>
            </a:r>
            <a:endParaRPr lang="et-EE" sz="2400" b="1" dirty="0" smtClean="0"/>
          </a:p>
          <a:p>
            <a:r>
              <a:rPr lang="en-US" sz="2400" b="1" dirty="0" smtClean="0"/>
              <a:t>REGIONAL </a:t>
            </a:r>
            <a:r>
              <a:rPr lang="en-US" sz="2400" b="1" dirty="0"/>
              <a:t>WORKSHOP TALLINK Spa &amp; Conference Hotel, </a:t>
            </a:r>
            <a:r>
              <a:rPr lang="en-US" sz="2400" b="1" dirty="0" err="1"/>
              <a:t>Sadama</a:t>
            </a:r>
            <a:r>
              <a:rPr lang="en-US" sz="2400" b="1" dirty="0"/>
              <a:t> 11a, 10111 Tallinn, Estonia 13 </a:t>
            </a:r>
            <a:r>
              <a:rPr lang="en-US" dirty="0"/>
              <a:t>June 2017 DRAFT PROGRAMME 9.00 Registration 9.30 Welcome and opening address </a:t>
            </a:r>
            <a:r>
              <a:rPr lang="en-US" dirty="0" err="1"/>
              <a:t>Taivo</a:t>
            </a:r>
            <a:r>
              <a:rPr lang="en-US" dirty="0"/>
              <a:t> </a:t>
            </a:r>
            <a:r>
              <a:rPr lang="en-US" dirty="0" err="1"/>
              <a:t>Raud</a:t>
            </a:r>
            <a:r>
              <a:rPr lang="en-US" dirty="0"/>
              <a:t> – Head of Research and Policy Department, Ministry of Education and Research 9.45 Introduction to the event Andres Koppel, Head of Estonian Research Council 10.00 Charter and Code (C&amp;C) &amp; the Human Resources Strategy for Researchers (HRS4R) Why should you know about this? </a:t>
            </a:r>
            <a:r>
              <a:rPr lang="en-US" dirty="0" err="1"/>
              <a:t>Irmela</a:t>
            </a:r>
            <a:r>
              <a:rPr lang="en-US" dirty="0"/>
              <a:t> BRACH – European Commission, DG RTD Questions &amp; Answers 10.50 Coffee break 11.10 The Human Resources Strategy for Researchers (HRS4R) How to implement the principles of Charter and Code? </a:t>
            </a:r>
            <a:r>
              <a:rPr lang="en-US" dirty="0" err="1"/>
              <a:t>Irmela</a:t>
            </a:r>
            <a:r>
              <a:rPr lang="en-US" dirty="0"/>
              <a:t> BRACH – European Commission, DG RTD Questions &amp; Answers 12.00-13.00 LUNCH BUFFET 13.00 What are the benefits/impact for institutions and researchers? Justin SYNNOTT – University College Dublin (IE) Questions &amp; Answers 14.00 Tips and tricks to make your implementation a success Isabelle HALLEUX - Liège University (BE) Questions &amp; Answers 15.00 Coffee break 15.30 Testimonials from LT Inga </a:t>
            </a:r>
            <a:r>
              <a:rPr lang="en-US" dirty="0" err="1"/>
              <a:t>Staskeviciute-Butiene</a:t>
            </a:r>
            <a:r>
              <a:rPr lang="en-US" dirty="0"/>
              <a:t> – Lithuanian Sports University (LT) 16.30 End of the meeting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380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1" y="1743456"/>
            <a:ext cx="3931920" cy="3371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62" y="1743456"/>
            <a:ext cx="5863291" cy="32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" y="2091728"/>
            <a:ext cx="4683211" cy="3122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2" y="2413261"/>
            <a:ext cx="4978859" cy="28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1669256"/>
            <a:ext cx="10510838" cy="525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7450" y="552450"/>
            <a:ext cx="508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16-18 a elanike arv EESTIS 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36354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1136822" y="2356022"/>
            <a:ext cx="90698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/>
              <a:t>Bilanss (eurodes) </a:t>
            </a:r>
            <a:r>
              <a:rPr lang="et-EE" sz="2000" b="1" dirty="0" smtClean="0"/>
              <a:t>                                    31.12.2016                            31.12.2015</a:t>
            </a:r>
          </a:p>
          <a:p>
            <a:r>
              <a:rPr lang="et-EE" dirty="0" smtClean="0"/>
              <a:t> </a:t>
            </a:r>
            <a:r>
              <a:rPr lang="et-EE" dirty="0"/>
              <a:t>Varad Käibevarad Raha </a:t>
            </a:r>
            <a:r>
              <a:rPr lang="et-EE" dirty="0" smtClean="0"/>
              <a:t>                                        2 016                                            362</a:t>
            </a:r>
          </a:p>
          <a:p>
            <a:r>
              <a:rPr lang="et-EE" dirty="0" smtClean="0"/>
              <a:t> </a:t>
            </a:r>
            <a:r>
              <a:rPr lang="et-EE" dirty="0"/>
              <a:t>Nõuded ja ettemaksed </a:t>
            </a:r>
            <a:r>
              <a:rPr lang="et-EE" dirty="0" smtClean="0"/>
              <a:t>                                             220                                                </a:t>
            </a:r>
            <a:r>
              <a:rPr lang="et-EE" dirty="0"/>
              <a:t>0 </a:t>
            </a:r>
            <a:endParaRPr lang="et-EE" dirty="0" smtClean="0"/>
          </a:p>
          <a:p>
            <a:r>
              <a:rPr lang="et-EE" dirty="0" smtClean="0"/>
              <a:t>Kokku käibevarad                                                    </a:t>
            </a:r>
            <a:r>
              <a:rPr lang="et-EE" dirty="0"/>
              <a:t>2 236 </a:t>
            </a:r>
            <a:r>
              <a:rPr lang="et-EE" dirty="0" smtClean="0"/>
              <a:t>                                            362 </a:t>
            </a:r>
          </a:p>
          <a:p>
            <a:r>
              <a:rPr lang="et-EE" dirty="0" smtClean="0"/>
              <a:t>Kokku </a:t>
            </a:r>
            <a:r>
              <a:rPr lang="et-EE" dirty="0"/>
              <a:t>varad </a:t>
            </a:r>
            <a:r>
              <a:rPr lang="et-EE" dirty="0" smtClean="0"/>
              <a:t>                                                             2 </a:t>
            </a:r>
            <a:r>
              <a:rPr lang="et-EE" dirty="0"/>
              <a:t>236 </a:t>
            </a:r>
            <a:r>
              <a:rPr lang="et-EE" dirty="0" smtClean="0"/>
              <a:t>                                            362</a:t>
            </a:r>
          </a:p>
          <a:p>
            <a:r>
              <a:rPr lang="et-EE" dirty="0" smtClean="0"/>
              <a:t> </a:t>
            </a:r>
            <a:r>
              <a:rPr lang="et-EE" dirty="0"/>
              <a:t>Kohustised ja netovara Netovara </a:t>
            </a:r>
            <a:r>
              <a:rPr lang="et-EE" dirty="0" smtClean="0"/>
              <a:t>Eelmiste</a:t>
            </a:r>
          </a:p>
          <a:p>
            <a:r>
              <a:rPr lang="et-EE" dirty="0" smtClean="0"/>
              <a:t> </a:t>
            </a:r>
            <a:r>
              <a:rPr lang="et-EE" dirty="0"/>
              <a:t>perioodide akumuleeritud </a:t>
            </a:r>
            <a:r>
              <a:rPr lang="et-EE" dirty="0" smtClean="0"/>
              <a:t>tulem                            </a:t>
            </a:r>
            <a:r>
              <a:rPr lang="et-EE" dirty="0"/>
              <a:t>362 </a:t>
            </a:r>
            <a:r>
              <a:rPr lang="et-EE" dirty="0" smtClean="0"/>
              <a:t>                                            187 </a:t>
            </a:r>
          </a:p>
          <a:p>
            <a:r>
              <a:rPr lang="et-EE" dirty="0" smtClean="0"/>
              <a:t>Aruandeaasta </a:t>
            </a:r>
            <a:r>
              <a:rPr lang="et-EE" dirty="0"/>
              <a:t>tulem 1 874 175 </a:t>
            </a:r>
            <a:endParaRPr lang="et-EE" dirty="0" smtClean="0"/>
          </a:p>
          <a:p>
            <a:r>
              <a:rPr lang="et-EE" dirty="0" smtClean="0"/>
              <a:t>Kokku </a:t>
            </a:r>
            <a:r>
              <a:rPr lang="et-EE" dirty="0"/>
              <a:t>netovara </a:t>
            </a:r>
            <a:r>
              <a:rPr lang="et-EE" dirty="0" smtClean="0"/>
              <a:t>                                                        2 </a:t>
            </a:r>
            <a:r>
              <a:rPr lang="et-EE" dirty="0"/>
              <a:t>236 </a:t>
            </a:r>
            <a:r>
              <a:rPr lang="et-EE" dirty="0" smtClean="0"/>
              <a:t>                                            362 </a:t>
            </a:r>
          </a:p>
          <a:p>
            <a:r>
              <a:rPr lang="et-EE" dirty="0" smtClean="0"/>
              <a:t>Kokku </a:t>
            </a:r>
            <a:r>
              <a:rPr lang="et-EE" dirty="0"/>
              <a:t>kohustised ja netovara </a:t>
            </a:r>
            <a:r>
              <a:rPr lang="et-EE" dirty="0" smtClean="0"/>
              <a:t>                                2 </a:t>
            </a:r>
            <a:r>
              <a:rPr lang="et-EE" dirty="0"/>
              <a:t>236 </a:t>
            </a:r>
            <a:r>
              <a:rPr lang="et-EE" dirty="0" smtClean="0"/>
              <a:t>                                             362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864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1219200" y="2191265"/>
            <a:ext cx="9020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Tulemiaruanne (</a:t>
            </a:r>
            <a:r>
              <a:rPr lang="et-EE" dirty="0" smtClean="0"/>
              <a:t>eurodes)                                                         2016                                    2015</a:t>
            </a:r>
          </a:p>
          <a:p>
            <a:r>
              <a:rPr lang="et-EE" dirty="0" smtClean="0"/>
              <a:t> </a:t>
            </a:r>
            <a:r>
              <a:rPr lang="et-EE" b="1" u="sng" dirty="0" smtClean="0">
                <a:solidFill>
                  <a:schemeClr val="accent6"/>
                </a:solidFill>
              </a:rPr>
              <a:t>Tulud</a:t>
            </a:r>
          </a:p>
          <a:p>
            <a:r>
              <a:rPr lang="et-EE" dirty="0" smtClean="0"/>
              <a:t> </a:t>
            </a:r>
            <a:r>
              <a:rPr lang="et-EE" dirty="0">
                <a:solidFill>
                  <a:srgbClr val="00B050"/>
                </a:solidFill>
              </a:rPr>
              <a:t>Liikmetelt saadud </a:t>
            </a:r>
            <a:r>
              <a:rPr lang="et-EE" dirty="0" smtClean="0">
                <a:solidFill>
                  <a:srgbClr val="00B050"/>
                </a:solidFill>
              </a:rPr>
              <a:t>tasud                                                           </a:t>
            </a:r>
            <a:r>
              <a:rPr lang="et-EE" dirty="0">
                <a:solidFill>
                  <a:srgbClr val="00B050"/>
                </a:solidFill>
              </a:rPr>
              <a:t>9 792 </a:t>
            </a:r>
            <a:r>
              <a:rPr lang="et-EE" dirty="0" smtClean="0">
                <a:solidFill>
                  <a:srgbClr val="00B050"/>
                </a:solidFill>
              </a:rPr>
              <a:t>                                10 834</a:t>
            </a:r>
          </a:p>
          <a:p>
            <a:r>
              <a:rPr lang="et-EE" dirty="0" smtClean="0">
                <a:solidFill>
                  <a:srgbClr val="00B050"/>
                </a:solidFill>
              </a:rPr>
              <a:t> </a:t>
            </a:r>
            <a:r>
              <a:rPr lang="et-EE" dirty="0">
                <a:solidFill>
                  <a:srgbClr val="00B050"/>
                </a:solidFill>
              </a:rPr>
              <a:t>Muud tulud </a:t>
            </a:r>
            <a:r>
              <a:rPr lang="et-EE" dirty="0" smtClean="0">
                <a:solidFill>
                  <a:srgbClr val="00B050"/>
                </a:solidFill>
              </a:rPr>
              <a:t>                                                                                  188                                           0 </a:t>
            </a:r>
          </a:p>
          <a:p>
            <a:r>
              <a:rPr lang="et-EE" dirty="0" smtClean="0">
                <a:solidFill>
                  <a:srgbClr val="00B050"/>
                </a:solidFill>
              </a:rPr>
              <a:t>Kokku </a:t>
            </a:r>
            <a:r>
              <a:rPr lang="et-EE" dirty="0">
                <a:solidFill>
                  <a:srgbClr val="00B050"/>
                </a:solidFill>
              </a:rPr>
              <a:t>tulud </a:t>
            </a:r>
            <a:r>
              <a:rPr lang="et-EE" dirty="0" smtClean="0">
                <a:solidFill>
                  <a:srgbClr val="00B050"/>
                </a:solidFill>
              </a:rPr>
              <a:t>                                                                                 9 </a:t>
            </a:r>
            <a:r>
              <a:rPr lang="et-EE" dirty="0">
                <a:solidFill>
                  <a:srgbClr val="00B050"/>
                </a:solidFill>
              </a:rPr>
              <a:t>980 </a:t>
            </a:r>
            <a:r>
              <a:rPr lang="et-EE" dirty="0" smtClean="0">
                <a:solidFill>
                  <a:srgbClr val="00B050"/>
                </a:solidFill>
              </a:rPr>
              <a:t>                                10 834</a:t>
            </a:r>
          </a:p>
          <a:p>
            <a:r>
              <a:rPr lang="et-EE" dirty="0" smtClean="0"/>
              <a:t> </a:t>
            </a:r>
            <a:r>
              <a:rPr lang="et-EE" b="1" u="sng" dirty="0" smtClean="0">
                <a:solidFill>
                  <a:schemeClr val="accent1">
                    <a:lumMod val="75000"/>
                  </a:schemeClr>
                </a:solidFill>
              </a:rPr>
              <a:t>Kulud</a:t>
            </a:r>
          </a:p>
          <a:p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Mitmesugused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tegevuskulud                                                  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-2 112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-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386 </a:t>
            </a:r>
            <a:endParaRPr lang="et-EE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Tööjõukulud                                                                                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-5 994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-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9 523 </a:t>
            </a:r>
            <a:endParaRPr lang="et-EE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Muud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kulud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0                                   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-750 </a:t>
            </a:r>
            <a:endParaRPr lang="et-EE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Kokku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kulud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-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8 106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-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659</a:t>
            </a:r>
          </a:p>
          <a:p>
            <a:r>
              <a:rPr lang="et-EE" dirty="0" smtClean="0"/>
              <a:t> </a:t>
            </a:r>
            <a:r>
              <a:rPr lang="et-EE" dirty="0"/>
              <a:t>Põhitegevuse tulem </a:t>
            </a:r>
            <a:r>
              <a:rPr lang="et-EE" dirty="0" smtClean="0"/>
              <a:t>                                                                    1 </a:t>
            </a:r>
            <a:r>
              <a:rPr lang="et-EE" dirty="0"/>
              <a:t>874 </a:t>
            </a:r>
            <a:r>
              <a:rPr lang="et-EE" dirty="0" smtClean="0"/>
              <a:t>                                    175</a:t>
            </a:r>
          </a:p>
          <a:p>
            <a:r>
              <a:rPr lang="et-EE" dirty="0" smtClean="0"/>
              <a:t> </a:t>
            </a:r>
            <a:r>
              <a:rPr lang="et-EE" dirty="0"/>
              <a:t>Aruandeaasta tulem </a:t>
            </a:r>
            <a:r>
              <a:rPr lang="et-EE" dirty="0" smtClean="0"/>
              <a:t>                                                                   1 </a:t>
            </a:r>
            <a:r>
              <a:rPr lang="et-EE" dirty="0"/>
              <a:t>874 </a:t>
            </a:r>
            <a:r>
              <a:rPr lang="et-EE" dirty="0" smtClean="0"/>
              <a:t>                                    175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836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6293708" y="741405"/>
            <a:ext cx="506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UNIVERSITASe esindaja EQAR( European Quality Assurance Registry ) </a:t>
            </a:r>
            <a:r>
              <a:rPr lang="et-EE" dirty="0" smtClean="0"/>
              <a:t>liikmeks Kristi Kiilu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69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</p:spTree>
    <p:extLst>
      <p:ext uri="{BB962C8B-B14F-4D97-AF65-F5344CB8AC3E}">
        <p14:creationId xmlns:p14="http://schemas.microsoft.com/office/powerpoint/2010/main" val="38279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07" y="2038350"/>
            <a:ext cx="950739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57950" y="552450"/>
            <a:ext cx="489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Osalemine kõrghariduses 20-24a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5674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35" y="461029"/>
            <a:ext cx="4907215" cy="1509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6205" y="2914650"/>
            <a:ext cx="4169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2400" dirty="0" smtClean="0"/>
              <a:t>Tea Varrak</a:t>
            </a:r>
          </a:p>
          <a:p>
            <a:pPr fontAlgn="base"/>
            <a:r>
              <a:rPr lang="fi-FI" sz="2400" dirty="0" smtClean="0"/>
              <a:t>Haridus- ja Teadusministeeriumi kantsler</a:t>
            </a:r>
            <a:endParaRPr lang="fi-FI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76900" y="2914650"/>
            <a:ext cx="306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t-EE" sz="2400" dirty="0"/>
              <a:t>Indrek Reimand</a:t>
            </a:r>
          </a:p>
          <a:p>
            <a:pPr fontAlgn="base"/>
            <a:r>
              <a:rPr lang="et-EE" sz="2400" dirty="0"/>
              <a:t>Kõrghariduse ja teaduse asekantsler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74935" y="2914650"/>
            <a:ext cx="302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t-EE" sz="2400" dirty="0">
                <a:solidFill>
                  <a:srgbClr val="0070C0"/>
                </a:solidFill>
              </a:rPr>
              <a:t>Mart Laidmets</a:t>
            </a:r>
          </a:p>
          <a:p>
            <a:pPr fontAlgn="base"/>
            <a:r>
              <a:rPr lang="et-EE" sz="2400" dirty="0">
                <a:solidFill>
                  <a:srgbClr val="0070C0"/>
                </a:solidFill>
              </a:rPr>
              <a:t>Üld- ja kutsehariduse asekantsler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027" y="2073464"/>
            <a:ext cx="598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MAILIS REPS </a:t>
            </a:r>
            <a:r>
              <a:rPr lang="et-EE" sz="2800" dirty="0" smtClean="0"/>
              <a:t>2002,</a:t>
            </a:r>
            <a:r>
              <a:rPr lang="et-EE" sz="2800" dirty="0" smtClean="0">
                <a:solidFill>
                  <a:srgbClr val="0070C0"/>
                </a:solidFill>
              </a:rPr>
              <a:t>2005</a:t>
            </a:r>
            <a:r>
              <a:rPr lang="et-EE" sz="2800" dirty="0" smtClean="0"/>
              <a:t>-2007,2016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9690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838200" y="2133600"/>
            <a:ext cx="10839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cap="small" dirty="0"/>
              <a:t>Eesti kõrghariduse probleemid 2005</a:t>
            </a:r>
          </a:p>
          <a:p>
            <a:pPr lvl="1"/>
            <a:r>
              <a:rPr lang="et-EE" sz="2400" dirty="0"/>
              <a:t>Kõrgharidussüsteem on üle paisutatud ega arvesta piisavalt tööturu vajadustega.</a:t>
            </a:r>
          </a:p>
          <a:p>
            <a:pPr lvl="1"/>
            <a:r>
              <a:rPr lang="et-EE" sz="2400" dirty="0"/>
              <a:t>Kõrghariduse kvaliteet on kõrgkooliti ja õppesuuniti ebaühtlane.</a:t>
            </a:r>
          </a:p>
          <a:p>
            <a:pPr lvl="1"/>
            <a:r>
              <a:rPr lang="et-EE" sz="2400" dirty="0"/>
              <a:t>Doktoriõppe väljund ei kata Eesti ühiskonna vajadusi.</a:t>
            </a:r>
          </a:p>
          <a:p>
            <a:pPr lvl="1"/>
            <a:r>
              <a:rPr lang="et-EE" sz="2400" dirty="0"/>
              <a:t>Rahvusvaheline koostöö ja akadeemiline liikuvus on ebapiisavad.</a:t>
            </a:r>
          </a:p>
          <a:p>
            <a:pPr lvl="1"/>
            <a:r>
              <a:rPr lang="et-EE" sz="2400" dirty="0"/>
              <a:t>Kõrghariduse rahastamise tase on ebapiisav ega ole suutnud kaasas käia tudengite ja õppekavade arvu kasvu ning elu kallinemisega.</a:t>
            </a:r>
          </a:p>
          <a:p>
            <a:pPr lvl="1"/>
            <a:r>
              <a:rPr lang="et-EE" sz="2400" dirty="0"/>
              <a:t>Kõrghariduskorraldus on hägustunud, õppetasemete ja -asutuste eesmärgid ning rollid pole selgelt määratletud.</a:t>
            </a:r>
          </a:p>
          <a:p>
            <a:pPr lvl="1"/>
            <a:r>
              <a:rPr lang="et-EE" sz="2400" dirty="0"/>
              <a:t>Puudub järjekindel kõrghariduspoliitika, enamik huvigruppe on kujunenud olukorraga mitmesugustel põhjustel rahulolematu.</a:t>
            </a:r>
          </a:p>
        </p:txBody>
      </p:sp>
    </p:spTree>
    <p:extLst>
      <p:ext uri="{BB962C8B-B14F-4D97-AF65-F5344CB8AC3E}">
        <p14:creationId xmlns:p14="http://schemas.microsoft.com/office/powerpoint/2010/main" val="2332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741405" y="2594924"/>
            <a:ext cx="108245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1.Sisenemine </a:t>
            </a:r>
            <a:r>
              <a:rPr lang="et-EE" sz="2400" dirty="0"/>
              <a:t>KÕRGHARIDUSE KAASAJASTAMISE PROTSESSI  HTM partnerina </a:t>
            </a:r>
            <a:r>
              <a:rPr lang="et-EE" sz="2400" dirty="0" smtClean="0"/>
              <a:t>12h</a:t>
            </a:r>
          </a:p>
          <a:p>
            <a:r>
              <a:rPr lang="et-EE" sz="2400" dirty="0"/>
              <a:t>2</a:t>
            </a:r>
            <a:r>
              <a:rPr lang="et-EE" sz="2400" dirty="0" smtClean="0"/>
              <a:t>.Memorandum keskliiduga( EAKL) UNIVERSITASe üldkoosolekul</a:t>
            </a:r>
          </a:p>
          <a:p>
            <a:r>
              <a:rPr lang="et-EE" sz="2400" dirty="0"/>
              <a:t>3</a:t>
            </a:r>
            <a:r>
              <a:rPr lang="et-EE" sz="2400" dirty="0" smtClean="0"/>
              <a:t>.Leping advokaadibürooga(Arvo Junti Advokaadibüroo)</a:t>
            </a:r>
          </a:p>
          <a:p>
            <a:r>
              <a:rPr lang="et-EE" sz="2400" dirty="0" smtClean="0"/>
              <a:t>4.Kodulehe kaasajastamine</a:t>
            </a:r>
          </a:p>
          <a:p>
            <a:r>
              <a:rPr lang="et-EE" sz="2400" dirty="0" smtClean="0"/>
              <a:t>5.Läbirääkimised Tartu Ülikooli AÜga</a:t>
            </a:r>
          </a:p>
          <a:p>
            <a:r>
              <a:rPr lang="et-EE" sz="2400" dirty="0"/>
              <a:t>7</a:t>
            </a:r>
            <a:r>
              <a:rPr lang="et-EE" sz="2400" dirty="0" smtClean="0"/>
              <a:t>.UNIVERSITASe </a:t>
            </a:r>
            <a:r>
              <a:rPr lang="et-EE" sz="2400" dirty="0"/>
              <a:t>üldkoosolek ja liikmemaksu vähendamine~2x</a:t>
            </a:r>
          </a:p>
          <a:p>
            <a:r>
              <a:rPr lang="et-EE" sz="2400" dirty="0" smtClean="0"/>
              <a:t>8.Büroo varustamine tehniliste vahenditega(sh IT) koos AALiga</a:t>
            </a:r>
          </a:p>
          <a:p>
            <a:r>
              <a:rPr lang="et-EE" sz="2400" dirty="0"/>
              <a:t>9</a:t>
            </a:r>
            <a:r>
              <a:rPr lang="et-EE" sz="2400" dirty="0" smtClean="0"/>
              <a:t>.Büroo ruum ja leping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5871" y="1087395"/>
            <a:ext cx="6145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Olulisemad üritused ja tegevused sept-dets 2016 (liikmeid 6 oli 7)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7354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838200" y="2019300"/>
            <a:ext cx="110299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KÕRGHARIDUSSEADUSTIKU KAASAJASTAMISE JUHTRÜHMA 1. </a:t>
            </a:r>
            <a:r>
              <a:rPr lang="et-EE" sz="2800" b="1" dirty="0" smtClean="0"/>
              <a:t>KOOSOLEK</a:t>
            </a:r>
            <a:endParaRPr lang="et-EE" sz="2800" dirty="0"/>
          </a:p>
          <a:p>
            <a:r>
              <a:rPr lang="et-EE" b="1" dirty="0"/>
              <a:t> </a:t>
            </a:r>
            <a:endParaRPr lang="et-EE" dirty="0"/>
          </a:p>
          <a:p>
            <a:r>
              <a:rPr lang="et-EE" b="1" dirty="0"/>
              <a:t>02.12.2016 KELL 10-12 HTMi TOOTSI SAAL, TARTU õp LAURI SAAL</a:t>
            </a:r>
            <a:endParaRPr lang="et-EE" dirty="0"/>
          </a:p>
          <a:p>
            <a:r>
              <a:rPr lang="et-EE" dirty="0"/>
              <a:t> </a:t>
            </a:r>
          </a:p>
          <a:p>
            <a:r>
              <a:rPr lang="et-EE" b="1" dirty="0"/>
              <a:t>Osalejad</a:t>
            </a:r>
            <a:r>
              <a:rPr lang="et-EE" dirty="0"/>
              <a:t>: Indrek Reimand (Haridus- ja Teadusministeerium, koosoleku juhataja), Mait Klaassen (</a:t>
            </a:r>
            <a:r>
              <a:rPr lang="et-EE" b="1" dirty="0"/>
              <a:t>EMÜ</a:t>
            </a:r>
            <a:r>
              <a:rPr lang="et-EE" dirty="0"/>
              <a:t>), Ulla Preeden (Tartu Tervishoiu Kõrgkool), Ergo Nõmmiste (Eesti Teaduste Akadeemia), Andres Koppel (</a:t>
            </a:r>
            <a:r>
              <a:rPr lang="et-EE" b="1" dirty="0"/>
              <a:t>Eesti Teadusagentuur</a:t>
            </a:r>
            <a:r>
              <a:rPr lang="et-EE" dirty="0"/>
              <a:t>), Hanna Kanep (Rektorite Nõukogu), Aliis Liin (Tartu Ülikool), Enno Lend (</a:t>
            </a:r>
            <a:r>
              <a:rPr lang="et-EE" b="1" dirty="0"/>
              <a:t>Tallinna Tehnikakõrgkool</a:t>
            </a:r>
            <a:r>
              <a:rPr lang="et-EE" dirty="0"/>
              <a:t>), Siiri Otsmann (Sotsiaalministeerium), Heli Mattisen (Eesti Kõrg- ja Kutsehariduse Kvaliteediagentuur), Jaanus Müür (Eesti Üliõpilaskondade Liit, Katrina Koppeli asendaja), Priit Reiska (</a:t>
            </a:r>
            <a:r>
              <a:rPr lang="et-EE" b="1" dirty="0"/>
              <a:t>Tallinna Ülikool</a:t>
            </a:r>
            <a:r>
              <a:rPr lang="et-EE" dirty="0"/>
              <a:t>), Mart Kalm (Eesti Kunstiakadeemia), Jaak Aaviksoo (</a:t>
            </a:r>
            <a:r>
              <a:rPr lang="et-EE" b="1" dirty="0"/>
              <a:t>Tallinna Tehnikaülikool</a:t>
            </a:r>
            <a:r>
              <a:rPr lang="et-EE" dirty="0"/>
              <a:t>), Margus Pärtlas (</a:t>
            </a:r>
            <a:r>
              <a:rPr lang="et-EE" b="1" dirty="0"/>
              <a:t>Eesti Muusika- ja Teatriakadeemia</a:t>
            </a:r>
            <a:r>
              <a:rPr lang="et-EE" dirty="0"/>
              <a:t>), Vladimir Viies (</a:t>
            </a:r>
            <a:r>
              <a:rPr lang="et-EE" b="1" dirty="0"/>
              <a:t>UNIVERSITAS), </a:t>
            </a:r>
            <a:r>
              <a:rPr lang="et-EE" dirty="0"/>
              <a:t>Margus Haidak (HTM), Sille Uusna (HTM). </a:t>
            </a:r>
          </a:p>
        </p:txBody>
      </p:sp>
    </p:spTree>
    <p:extLst>
      <p:ext uri="{BB962C8B-B14F-4D97-AF65-F5344CB8AC3E}">
        <p14:creationId xmlns:p14="http://schemas.microsoft.com/office/powerpoint/2010/main" val="16528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1383957" y="2092411"/>
            <a:ext cx="103384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Kõrgharidusseadustiku kaasajastamise juhtrühm. </a:t>
            </a:r>
            <a:endParaRPr lang="et-EE" b="1" dirty="0" smtClean="0"/>
          </a:p>
          <a:p>
            <a:r>
              <a:rPr lang="et-EE" dirty="0" smtClean="0"/>
              <a:t>Visioon</a:t>
            </a:r>
            <a:r>
              <a:rPr lang="et-EE" dirty="0"/>
              <a:t>, kaasajastamise eesmärgid. Kõrgharidusseadustiku koosseis. Kõrgharidussüsteemi osapoolte õigused ja kohustused. Kõrgkoolide vastutus- ja tegevusvaldkonnad. </a:t>
            </a:r>
            <a:endParaRPr lang="et-EE" dirty="0" smtClean="0"/>
          </a:p>
          <a:p>
            <a:r>
              <a:rPr lang="et-EE" b="1" dirty="0" smtClean="0"/>
              <a:t>Kõrgkoolide </a:t>
            </a:r>
            <a:r>
              <a:rPr lang="et-EE" b="1" dirty="0"/>
              <a:t>ülesannete ja juhtimise töörühm</a:t>
            </a:r>
            <a:r>
              <a:rPr lang="et-EE" dirty="0"/>
              <a:t>. Kõrgkoolide tüübid, definitsioonid ja missioon. Kõrgkoolide juhtorganid, nende ülesanded. Tööandjate kaasamine, innovatsiooni toetamine. Kõrgkoolide alusdokumendid. Liikmeskond. </a:t>
            </a:r>
            <a:endParaRPr lang="et-EE" dirty="0" smtClean="0"/>
          </a:p>
          <a:p>
            <a:r>
              <a:rPr lang="et-EE" b="1" dirty="0" smtClean="0"/>
              <a:t>Õppekorralduse </a:t>
            </a:r>
            <a:r>
              <a:rPr lang="et-EE" b="1" dirty="0"/>
              <a:t>töörühm</a:t>
            </a:r>
            <a:r>
              <a:rPr lang="et-EE" dirty="0"/>
              <a:t>. Rakenduskõrgharidusõppes bakalaureusekraadi andmine. 5. taseme kutseõppe (sub-bachelor) õppekavad. Ühisõppekavade regulatsioon. Praktika korraldus. VÕTA rakendamine. Õppekeel, ainepunktid, nominaalkestus. Akadeemiline puhkus. Kvaliteedi hindamine. </a:t>
            </a:r>
            <a:endParaRPr lang="et-EE" dirty="0" smtClean="0"/>
          </a:p>
          <a:p>
            <a:r>
              <a:rPr lang="et-EE" b="1" dirty="0" smtClean="0"/>
              <a:t>Teadus- </a:t>
            </a:r>
            <a:r>
              <a:rPr lang="et-EE" b="1" dirty="0"/>
              <a:t>ja arendustegevuse korralduse seaduse ning kõrgharidusseadustiku seoste töörühm</a:t>
            </a:r>
            <a:r>
              <a:rPr lang="et-EE" dirty="0"/>
              <a:t>. Kattuvate regulatsioonide tuvastamine. Õppe- ja teadusvaldkonnad – seosed kvaliteedi hindamisel. Ametikohtade võrreldavus, kvalifikatsiooninõuded. Erinevate sektorite (õpe, teadus, erasektor) vahel liikumine. Terminoloogia ühtlustamine. </a:t>
            </a:r>
          </a:p>
        </p:txBody>
      </p:sp>
    </p:spTree>
    <p:extLst>
      <p:ext uri="{BB962C8B-B14F-4D97-AF65-F5344CB8AC3E}">
        <p14:creationId xmlns:p14="http://schemas.microsoft.com/office/powerpoint/2010/main" val="1651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1466336" y="1762898"/>
            <a:ext cx="88556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u="sng" dirty="0"/>
              <a:t>Esitan mitu, olenevalt kus töörühm hakkab koos käima: </a:t>
            </a:r>
            <a:r>
              <a:rPr lang="et-EE" sz="2000" b="1" u="sng" dirty="0" smtClean="0"/>
              <a:t>(Tartu </a:t>
            </a:r>
            <a:r>
              <a:rPr lang="et-EE" sz="2000" b="1" u="sng" dirty="0"/>
              <a:t>-Tallinn -SKYPE</a:t>
            </a:r>
            <a:r>
              <a:rPr lang="et-EE" sz="2000" b="1" u="sng" dirty="0" smtClean="0"/>
              <a:t>):</a:t>
            </a:r>
          </a:p>
          <a:p>
            <a:r>
              <a:rPr lang="et-EE" dirty="0"/>
              <a:t/>
            </a:r>
            <a:br>
              <a:rPr lang="et-EE" dirty="0"/>
            </a:br>
            <a:r>
              <a:rPr lang="et-EE" b="1" dirty="0"/>
              <a:t>Marina Haldna </a:t>
            </a:r>
            <a:r>
              <a:rPr lang="et-EE" dirty="0"/>
              <a:t>EMÜ Kõrgharidusseadustiku kaasajastamise juhtrühm.</a:t>
            </a:r>
            <a:br>
              <a:rPr lang="et-EE" dirty="0"/>
            </a:br>
            <a:r>
              <a:rPr lang="et-EE" dirty="0"/>
              <a:t>Tõnu Iidnurm TLÜ Õppekorralduse </a:t>
            </a:r>
            <a:r>
              <a:rPr lang="et-EE" dirty="0" smtClean="0"/>
              <a:t>töörühm.</a:t>
            </a:r>
          </a:p>
          <a:p>
            <a:r>
              <a:rPr lang="et-EE" dirty="0"/>
              <a:t>Triin </a:t>
            </a:r>
            <a:r>
              <a:rPr lang="et-EE" dirty="0" smtClean="0"/>
              <a:t>Roosalu </a:t>
            </a:r>
            <a:r>
              <a:rPr lang="et-EE" dirty="0"/>
              <a:t>TLÜ Õppekorralduse töörühm.</a:t>
            </a:r>
            <a:br>
              <a:rPr lang="et-EE" dirty="0"/>
            </a:br>
            <a:r>
              <a:rPr lang="et-EE" dirty="0"/>
              <a:t>Kristi Kiilu EMA Õppekorralduse töörühm.</a:t>
            </a:r>
            <a:br>
              <a:rPr lang="et-EE" dirty="0"/>
            </a:br>
            <a:r>
              <a:rPr lang="et-EE" b="1" dirty="0"/>
              <a:t>Arvo Mere </a:t>
            </a:r>
            <a:r>
              <a:rPr lang="et-EE" dirty="0"/>
              <a:t>TTÜ Teadus- ja arendustegevuse korralduse seaduse ning kõrgharidusseadustiku seoste töörühm.</a:t>
            </a:r>
            <a:br>
              <a:rPr lang="et-EE" dirty="0"/>
            </a:br>
            <a:r>
              <a:rPr lang="et-EE" b="1" dirty="0"/>
              <a:t>Vladimir Viies </a:t>
            </a:r>
            <a:r>
              <a:rPr lang="et-EE" dirty="0"/>
              <a:t>TTÜ </a:t>
            </a:r>
            <a:r>
              <a:rPr lang="et-EE" dirty="0" smtClean="0"/>
              <a:t> </a:t>
            </a:r>
            <a:r>
              <a:rPr lang="et-EE" dirty="0"/>
              <a:t>Kõrgharidusseadustiku kaasajastamise juhtrühm.</a:t>
            </a:r>
            <a:br>
              <a:rPr lang="et-EE" dirty="0"/>
            </a:br>
            <a:r>
              <a:rPr lang="et-EE" dirty="0"/>
              <a:t>Andres Udal TTÜ Teadus- ja arendustegevuse korralduse seaduse ning kõrgharidusseadustiku seoste </a:t>
            </a:r>
            <a:r>
              <a:rPr lang="et-EE" dirty="0" smtClean="0"/>
              <a:t>töörühm.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719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708</Words>
  <Application>Microsoft Office PowerPoint</Application>
  <PresentationFormat>Widescreen</PresentationFormat>
  <Paragraphs>92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Acrobat Document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viis</dc:creator>
  <cp:lastModifiedBy>viis</cp:lastModifiedBy>
  <cp:revision>31</cp:revision>
  <dcterms:created xsi:type="dcterms:W3CDTF">2017-04-26T13:40:39Z</dcterms:created>
  <dcterms:modified xsi:type="dcterms:W3CDTF">2017-04-28T08:33:14Z</dcterms:modified>
</cp:coreProperties>
</file>