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3" autoAdjust="0"/>
  </p:normalViewPr>
  <p:slideViewPr>
    <p:cSldViewPr snapToGrid="0">
      <p:cViewPr varScale="1">
        <p:scale>
          <a:sx n="124" d="100"/>
          <a:sy n="124" d="100"/>
        </p:scale>
        <p:origin x="12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Üliõpilasi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B-4C91-83EC-EAAE4CD574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B-4C91-83EC-EAAE4CD5740C}"/>
              </c:ext>
            </c:extLst>
          </c:dPt>
          <c:dLbls>
            <c:dLbl>
              <c:idx val="0"/>
              <c:layout>
                <c:manualLayout>
                  <c:x val="-7.4869432426033694E-2"/>
                  <c:y val="-0.539059913467442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9B-4C91-83EC-EAAE4CD57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TTÜs</c:v>
                </c:pt>
                <c:pt idx="1">
                  <c:v>teistes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9B-4C91-83EC-EAAE4CD57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Üliõpilasi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B3-4B16-AF74-516FD0BED94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B3-4B16-AF74-516FD0BED949}"/>
              </c:ext>
            </c:extLst>
          </c:dPt>
          <c:dLbls>
            <c:dLbl>
              <c:idx val="0"/>
              <c:layout>
                <c:manualLayout>
                  <c:x val="-1.7968663782248099E-2"/>
                  <c:y val="-0.592965904814186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3-4B16-AF74-516FD0BED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kodumaist</c:v>
                </c:pt>
                <c:pt idx="1">
                  <c:v>välistudengit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B3-4B16-AF74-516FD0BED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6704877898499"/>
          <c:y val="0.12196789889679201"/>
          <c:w val="0.52927748074775205"/>
          <c:h val="0.793916308760593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Üliõpilasi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/>
              </a:solidFill>
              <a:ln w="317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6-420D-A8A5-4EE117CBAD12}"/>
              </c:ext>
            </c:extLst>
          </c:dPt>
          <c:dPt>
            <c:idx val="1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6-420D-A8A5-4EE117CBAD12}"/>
              </c:ext>
            </c:extLst>
          </c:dPt>
          <c:cat>
            <c:strRef>
              <c:f>Sheet1!$A$2:$A$3</c:f>
              <c:strCache>
                <c:ptCount val="2"/>
                <c:pt idx="0">
                  <c:v>välis</c:v>
                </c:pt>
                <c:pt idx="1">
                  <c:v>aegade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1001</c:v>
                </c:pt>
                <c:pt idx="1">
                  <c:v>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6-420D-A8A5-4EE117CBA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Haridustase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1-4350-9743-D0106F74B2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1-4350-9743-D0106F74B239}"/>
              </c:ext>
            </c:extLst>
          </c:dPt>
          <c:cat>
            <c:strRef>
              <c:f>Sheet1!$A$2:$A$3</c:f>
              <c:strCache>
                <c:ptCount val="2"/>
                <c:pt idx="0">
                  <c:v>rahul</c:v>
                </c:pt>
                <c:pt idx="1">
                  <c:v>rohkemat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1-4350-9743-D0106F74B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Lepingud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5-45D8-9D68-38B3164F8C3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85-45D8-9D68-38B3164F8C36}"/>
              </c:ext>
            </c:extLst>
          </c:dPt>
          <c:cat>
            <c:strRef>
              <c:f>Sheet1!$A$2:$A$3</c:f>
              <c:strCache>
                <c:ptCount val="2"/>
                <c:pt idx="0">
                  <c:v>muud</c:v>
                </c:pt>
                <c:pt idx="1">
                  <c:v>kahepoolset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462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85-45D8-9D68-38B3164F8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7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Publikatsiooni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B-4C91-83EC-EAAE4CD574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B-4C91-83EC-EAAE4CD5740C}"/>
              </c:ext>
            </c:extLst>
          </c:dPt>
          <c:dLbls>
            <c:dLbl>
              <c:idx val="0"/>
              <c:layout>
                <c:manualLayout>
                  <c:x val="-0.15273364214910901"/>
                  <c:y val="-0.33363033506605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9B-4C91-83EC-EAAE4CD5740C}"/>
                </c:ext>
              </c:extLst>
            </c:dLbl>
            <c:dLbl>
              <c:idx val="1"/>
              <c:layout>
                <c:manualLayout>
                  <c:x val="0.119791091881654"/>
                  <c:y val="-0.256053458897035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9B-4C91-83EC-EAAE4CD57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kodumaised</c:v>
                </c:pt>
                <c:pt idx="1">
                  <c:v>rahvusvaheline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9B-4C91-83EC-EAAE4CD57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Publikatsiooni</c:v>
                </c:pt>
              </c:strCache>
            </c:strRef>
          </c:tx>
          <c:spPr>
            <a:solidFill>
              <a:schemeClr val="accent3"/>
            </a:solidFill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1F-4425-B4C2-4958E35BAC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1F-4425-B4C2-4958E35BACFD}"/>
              </c:ext>
            </c:extLst>
          </c:dPt>
          <c:dLbls>
            <c:dLbl>
              <c:idx val="0"/>
              <c:layout>
                <c:manualLayout>
                  <c:x val="-4.3631676990130999E-2"/>
                  <c:y val="-0.570328279249569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1F-4425-B4C2-4958E35BACFD}"/>
                </c:ext>
              </c:extLst>
            </c:dLbl>
            <c:dLbl>
              <c:idx val="1"/>
              <c:layout>
                <c:manualLayout>
                  <c:x val="3.4282031920816997E-2"/>
                  <c:y val="-2.3374109805310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F-4425-B4C2-4958E35BA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doktorante</c:v>
                </c:pt>
                <c:pt idx="1">
                  <c:v>välisdoktorante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532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F-4425-B4C2-4958E35B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EA60-FD05-4058-B1C3-9012F190A76C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89190-3D9A-4AA5-98D4-CF2606CA0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33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633BA-73A1-4E7D-9889-F5088052E6BA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F4BA7-C577-4067-9556-FDFAE6C60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2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F4BA7-C577-4067-9556-FDFAE6C60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80000" cy="6899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3522" y="3235650"/>
            <a:ext cx="5486399" cy="1145137"/>
          </a:xfrm>
        </p:spPr>
        <p:txBody>
          <a:bodyPr anchor="t"/>
          <a:lstStyle>
            <a:lvl1pPr algn="l"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Presentation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title</a:t>
            </a:r>
            <a:r>
              <a:rPr lang="et-EE" dirty="0" smtClean="0"/>
              <a:t> in </a:t>
            </a:r>
            <a:r>
              <a:rPr lang="et-EE" dirty="0" err="1" smtClean="0"/>
              <a:t>two</a:t>
            </a:r>
            <a:r>
              <a:rPr lang="et-EE" dirty="0" smtClean="0"/>
              <a:t> </a:t>
            </a:r>
            <a:r>
              <a:rPr lang="et-EE" dirty="0" err="1" smtClean="0"/>
              <a:t>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3522" y="4933237"/>
            <a:ext cx="5486399" cy="1427149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 dirty="0" smtClean="0"/>
              <a:t>PRESENTER NAME</a:t>
            </a:r>
            <a:br>
              <a:rPr lang="et-EE" dirty="0" smtClean="0"/>
            </a:br>
            <a:r>
              <a:rPr lang="et-EE" dirty="0" err="1" smtClean="0"/>
              <a:t>Academic</a:t>
            </a:r>
            <a:r>
              <a:rPr lang="et-EE" dirty="0" smtClean="0"/>
              <a:t> </a:t>
            </a:r>
            <a:r>
              <a:rPr lang="et-EE" dirty="0" err="1" smtClean="0"/>
              <a:t>degree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Department</a:t>
            </a:r>
            <a:r>
              <a:rPr lang="et-EE" dirty="0" smtClean="0"/>
              <a:t> / </a:t>
            </a:r>
            <a:r>
              <a:rPr lang="et-EE" dirty="0" err="1" smtClean="0"/>
              <a:t>Institute</a:t>
            </a:r>
            <a:endParaRPr lang="et-EE" dirty="0"/>
          </a:p>
          <a:p>
            <a:r>
              <a:rPr lang="et-EE" dirty="0" smtClean="0"/>
              <a:t>25.05.2017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0" y="1876200"/>
            <a:ext cx="2412000" cy="5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sz="1500" b="0"/>
            </a:lvl2pPr>
            <a:lvl3pPr>
              <a:defRPr sz="1400" b="0"/>
            </a:lvl3pPr>
            <a:lvl4pPr>
              <a:defRPr sz="1300"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367FD2-2CD7-4F59-A7C0-D87D98C9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46" y="1741211"/>
            <a:ext cx="9180000" cy="3375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514" y="2324456"/>
            <a:ext cx="5862415" cy="196553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5514" y="4589467"/>
            <a:ext cx="5862415" cy="41837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367FD2-2CD7-4F59-A7C0-D87D98C9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000" y="1825625"/>
            <a:ext cx="3240000" cy="432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741" y="1825625"/>
            <a:ext cx="3240000" cy="432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367FD2-2CD7-4F59-A7C0-D87D98C9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367FD2-2CD7-4F59-A7C0-D87D98C9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76B3-FCAA-4119-B2EE-EBAF9C4AB2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583999" y="720000"/>
            <a:ext cx="4167321" cy="5256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984146" y="720000"/>
            <a:ext cx="2520000" cy="2520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84146" y="3456000"/>
            <a:ext cx="2520000" cy="25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367FD2-2CD7-4F59-A7C0-D87D98C90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000" y="720000"/>
            <a:ext cx="6908741" cy="8986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000" y="1908000"/>
            <a:ext cx="6931350" cy="412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159150"/>
            <a:ext cx="2057400" cy="295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B3176B3-FCAA-4119-B2EE-EBAF9C4AB2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0"/>
            <a:ext cx="91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9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30000"/>
        </a:lnSpc>
        <a:spcBef>
          <a:spcPts val="375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30000"/>
        </a:lnSpc>
        <a:spcBef>
          <a:spcPts val="375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30000"/>
        </a:lnSpc>
        <a:spcBef>
          <a:spcPts val="375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30000"/>
        </a:lnSpc>
        <a:spcBef>
          <a:spcPts val="375"/>
        </a:spcBef>
        <a:spcAft>
          <a:spcPts val="600"/>
        </a:spcAft>
        <a:buClr>
          <a:schemeClr val="accent1"/>
        </a:buClr>
        <a:buFont typeface="Verdana" panose="020B0604030504040204" pitchFamily="34" charset="0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522" y="3235650"/>
            <a:ext cx="5486400" cy="1145137"/>
          </a:xfrm>
        </p:spPr>
        <p:txBody>
          <a:bodyPr/>
          <a:lstStyle/>
          <a:p>
            <a:r>
              <a:rPr lang="en-US" dirty="0"/>
              <a:t>Tallinn University</a:t>
            </a:r>
            <a:br>
              <a:rPr lang="en-US" dirty="0"/>
            </a:br>
            <a:r>
              <a:rPr lang="en-US" dirty="0"/>
              <a:t>of Technology</a:t>
            </a:r>
            <a:br>
              <a:rPr lang="en-US" dirty="0"/>
            </a:br>
            <a:r>
              <a:rPr lang="en-US" dirty="0"/>
              <a:t>Facts &amp; </a:t>
            </a:r>
            <a:r>
              <a:rPr lang="en-US" dirty="0" smtClean="0"/>
              <a:t>Figures</a:t>
            </a:r>
            <a:r>
              <a:rPr lang="et-EE" dirty="0" smtClean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b="1" dirty="0" err="1" smtClean="0"/>
              <a:t>Juulius</a:t>
            </a:r>
            <a:r>
              <a:rPr lang="et-EE" b="1" dirty="0" smtClean="0"/>
              <a:t> Edumeel</a:t>
            </a:r>
          </a:p>
          <a:p>
            <a:r>
              <a:rPr lang="et-EE" dirty="0" err="1" smtClean="0"/>
              <a:t>Academical</a:t>
            </a:r>
            <a:r>
              <a:rPr lang="et-EE" dirty="0" smtClean="0"/>
              <a:t> </a:t>
            </a:r>
            <a:r>
              <a:rPr lang="et-EE" dirty="0" err="1" smtClean="0"/>
              <a:t>degree</a:t>
            </a:r>
            <a:endParaRPr lang="et-EE" dirty="0"/>
          </a:p>
          <a:p>
            <a:pPr>
              <a:spcBef>
                <a:spcPts val="600"/>
              </a:spcBef>
            </a:pPr>
            <a:r>
              <a:rPr lang="et-EE" dirty="0" smtClean="0"/>
              <a:t>07.08.2017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TTÜ students abroad and</a:t>
            </a:r>
            <a:br>
              <a:rPr lang="en-US" dirty="0"/>
            </a:br>
            <a:r>
              <a:rPr lang="en-US" dirty="0"/>
              <a:t>international students in Estonia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516442" y="1836862"/>
            <a:ext cx="1608257" cy="3309364"/>
            <a:chOff x="2155825" y="3101981"/>
            <a:chExt cx="769938" cy="158432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155825" y="3667132"/>
              <a:ext cx="769938" cy="1019176"/>
            </a:xfrm>
            <a:custGeom>
              <a:avLst/>
              <a:gdLst>
                <a:gd name="T0" fmla="*/ 208 w 229"/>
                <a:gd name="T1" fmla="*/ 257 h 305"/>
                <a:gd name="T2" fmla="*/ 195 w 229"/>
                <a:gd name="T3" fmla="*/ 270 h 305"/>
                <a:gd name="T4" fmla="*/ 35 w 229"/>
                <a:gd name="T5" fmla="*/ 270 h 305"/>
                <a:gd name="T6" fmla="*/ 21 w 229"/>
                <a:gd name="T7" fmla="*/ 257 h 305"/>
                <a:gd name="T8" fmla="*/ 21 w 229"/>
                <a:gd name="T9" fmla="*/ 33 h 305"/>
                <a:gd name="T10" fmla="*/ 35 w 229"/>
                <a:gd name="T11" fmla="*/ 20 h 305"/>
                <a:gd name="T12" fmla="*/ 195 w 229"/>
                <a:gd name="T13" fmla="*/ 20 h 305"/>
                <a:gd name="T14" fmla="*/ 208 w 229"/>
                <a:gd name="T15" fmla="*/ 33 h 305"/>
                <a:gd name="T16" fmla="*/ 208 w 229"/>
                <a:gd name="T17" fmla="*/ 257 h 305"/>
                <a:gd name="T18" fmla="*/ 35 w 229"/>
                <a:gd name="T19" fmla="*/ 0 h 305"/>
                <a:gd name="T20" fmla="*/ 0 w 229"/>
                <a:gd name="T21" fmla="*/ 33 h 305"/>
                <a:gd name="T22" fmla="*/ 0 w 229"/>
                <a:gd name="T23" fmla="*/ 257 h 305"/>
                <a:gd name="T24" fmla="*/ 35 w 229"/>
                <a:gd name="T25" fmla="*/ 290 h 305"/>
                <a:gd name="T26" fmla="*/ 40 w 229"/>
                <a:gd name="T27" fmla="*/ 290 h 305"/>
                <a:gd name="T28" fmla="*/ 40 w 229"/>
                <a:gd name="T29" fmla="*/ 295 h 305"/>
                <a:gd name="T30" fmla="*/ 50 w 229"/>
                <a:gd name="T31" fmla="*/ 305 h 305"/>
                <a:gd name="T32" fmla="*/ 60 w 229"/>
                <a:gd name="T33" fmla="*/ 295 h 305"/>
                <a:gd name="T34" fmla="*/ 60 w 229"/>
                <a:gd name="T35" fmla="*/ 290 h 305"/>
                <a:gd name="T36" fmla="*/ 172 w 229"/>
                <a:gd name="T37" fmla="*/ 290 h 305"/>
                <a:gd name="T38" fmla="*/ 172 w 229"/>
                <a:gd name="T39" fmla="*/ 295 h 305"/>
                <a:gd name="T40" fmla="*/ 182 w 229"/>
                <a:gd name="T41" fmla="*/ 305 h 305"/>
                <a:gd name="T42" fmla="*/ 192 w 229"/>
                <a:gd name="T43" fmla="*/ 295 h 305"/>
                <a:gd name="T44" fmla="*/ 192 w 229"/>
                <a:gd name="T45" fmla="*/ 290 h 305"/>
                <a:gd name="T46" fmla="*/ 195 w 229"/>
                <a:gd name="T47" fmla="*/ 290 h 305"/>
                <a:gd name="T48" fmla="*/ 229 w 229"/>
                <a:gd name="T49" fmla="*/ 257 h 305"/>
                <a:gd name="T50" fmla="*/ 229 w 229"/>
                <a:gd name="T51" fmla="*/ 33 h 305"/>
                <a:gd name="T52" fmla="*/ 195 w 229"/>
                <a:gd name="T53" fmla="*/ 0 h 305"/>
                <a:gd name="T54" fmla="*/ 35 w 229"/>
                <a:gd name="T5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305">
                  <a:moveTo>
                    <a:pt x="208" y="257"/>
                  </a:moveTo>
                  <a:cubicBezTo>
                    <a:pt x="208" y="264"/>
                    <a:pt x="202" y="270"/>
                    <a:pt x="195" y="27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7" y="270"/>
                    <a:pt x="21" y="264"/>
                    <a:pt x="21" y="25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26"/>
                    <a:pt x="27" y="20"/>
                    <a:pt x="3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202" y="20"/>
                    <a:pt x="208" y="26"/>
                    <a:pt x="208" y="33"/>
                  </a:cubicBezTo>
                  <a:lnTo>
                    <a:pt x="208" y="257"/>
                  </a:lnTo>
                  <a:close/>
                  <a:moveTo>
                    <a:pt x="35" y="0"/>
                  </a:moveTo>
                  <a:cubicBezTo>
                    <a:pt x="16" y="0"/>
                    <a:pt x="0" y="15"/>
                    <a:pt x="0" y="3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5"/>
                    <a:pt x="16" y="290"/>
                    <a:pt x="35" y="290"/>
                  </a:cubicBezTo>
                  <a:cubicBezTo>
                    <a:pt x="40" y="290"/>
                    <a:pt x="40" y="290"/>
                    <a:pt x="40" y="290"/>
                  </a:cubicBezTo>
                  <a:cubicBezTo>
                    <a:pt x="40" y="295"/>
                    <a:pt x="40" y="295"/>
                    <a:pt x="40" y="295"/>
                  </a:cubicBezTo>
                  <a:cubicBezTo>
                    <a:pt x="40" y="301"/>
                    <a:pt x="44" y="305"/>
                    <a:pt x="50" y="305"/>
                  </a:cubicBezTo>
                  <a:cubicBezTo>
                    <a:pt x="56" y="305"/>
                    <a:pt x="60" y="301"/>
                    <a:pt x="60" y="295"/>
                  </a:cubicBezTo>
                  <a:cubicBezTo>
                    <a:pt x="60" y="290"/>
                    <a:pt x="60" y="290"/>
                    <a:pt x="60" y="290"/>
                  </a:cubicBezTo>
                  <a:cubicBezTo>
                    <a:pt x="172" y="290"/>
                    <a:pt x="172" y="290"/>
                    <a:pt x="172" y="290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2" y="301"/>
                    <a:pt x="176" y="305"/>
                    <a:pt x="182" y="305"/>
                  </a:cubicBezTo>
                  <a:cubicBezTo>
                    <a:pt x="188" y="305"/>
                    <a:pt x="192" y="301"/>
                    <a:pt x="192" y="295"/>
                  </a:cubicBezTo>
                  <a:cubicBezTo>
                    <a:pt x="192" y="290"/>
                    <a:pt x="192" y="290"/>
                    <a:pt x="192" y="290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213" y="290"/>
                    <a:pt x="229" y="275"/>
                    <a:pt x="229" y="257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9" y="15"/>
                    <a:pt x="213" y="0"/>
                    <a:pt x="195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273300" y="3779844"/>
              <a:ext cx="69850" cy="746126"/>
            </a:xfrm>
            <a:custGeom>
              <a:avLst/>
              <a:gdLst>
                <a:gd name="T0" fmla="*/ 11 w 21"/>
                <a:gd name="T1" fmla="*/ 0 h 223"/>
                <a:gd name="T2" fmla="*/ 0 w 21"/>
                <a:gd name="T3" fmla="*/ 10 h 223"/>
                <a:gd name="T4" fmla="*/ 0 w 21"/>
                <a:gd name="T5" fmla="*/ 213 h 223"/>
                <a:gd name="T6" fmla="*/ 11 w 21"/>
                <a:gd name="T7" fmla="*/ 223 h 223"/>
                <a:gd name="T8" fmla="*/ 21 w 21"/>
                <a:gd name="T9" fmla="*/ 213 h 223"/>
                <a:gd name="T10" fmla="*/ 21 w 21"/>
                <a:gd name="T11" fmla="*/ 10 h 223"/>
                <a:gd name="T12" fmla="*/ 11 w 2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3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8"/>
                    <a:pt x="5" y="223"/>
                    <a:pt x="11" y="223"/>
                  </a:cubicBezTo>
                  <a:cubicBezTo>
                    <a:pt x="17" y="223"/>
                    <a:pt x="21" y="218"/>
                    <a:pt x="21" y="2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390775" y="3779844"/>
              <a:ext cx="71438" cy="746126"/>
            </a:xfrm>
            <a:custGeom>
              <a:avLst/>
              <a:gdLst>
                <a:gd name="T0" fmla="*/ 10 w 21"/>
                <a:gd name="T1" fmla="*/ 0 h 223"/>
                <a:gd name="T2" fmla="*/ 0 w 21"/>
                <a:gd name="T3" fmla="*/ 10 h 223"/>
                <a:gd name="T4" fmla="*/ 0 w 21"/>
                <a:gd name="T5" fmla="*/ 213 h 223"/>
                <a:gd name="T6" fmla="*/ 10 w 21"/>
                <a:gd name="T7" fmla="*/ 223 h 223"/>
                <a:gd name="T8" fmla="*/ 21 w 21"/>
                <a:gd name="T9" fmla="*/ 213 h 223"/>
                <a:gd name="T10" fmla="*/ 21 w 21"/>
                <a:gd name="T11" fmla="*/ 10 h 223"/>
                <a:gd name="T12" fmla="*/ 10 w 2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3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8"/>
                    <a:pt x="5" y="223"/>
                    <a:pt x="10" y="223"/>
                  </a:cubicBezTo>
                  <a:cubicBezTo>
                    <a:pt x="16" y="223"/>
                    <a:pt x="21" y="218"/>
                    <a:pt x="21" y="2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505075" y="3779844"/>
              <a:ext cx="71438" cy="746126"/>
            </a:xfrm>
            <a:custGeom>
              <a:avLst/>
              <a:gdLst>
                <a:gd name="T0" fmla="*/ 11 w 21"/>
                <a:gd name="T1" fmla="*/ 0 h 223"/>
                <a:gd name="T2" fmla="*/ 0 w 21"/>
                <a:gd name="T3" fmla="*/ 10 h 223"/>
                <a:gd name="T4" fmla="*/ 0 w 21"/>
                <a:gd name="T5" fmla="*/ 213 h 223"/>
                <a:gd name="T6" fmla="*/ 11 w 21"/>
                <a:gd name="T7" fmla="*/ 223 h 223"/>
                <a:gd name="T8" fmla="*/ 21 w 21"/>
                <a:gd name="T9" fmla="*/ 213 h 223"/>
                <a:gd name="T10" fmla="*/ 21 w 21"/>
                <a:gd name="T11" fmla="*/ 10 h 223"/>
                <a:gd name="T12" fmla="*/ 11 w 2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3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8"/>
                    <a:pt x="5" y="223"/>
                    <a:pt x="11" y="223"/>
                  </a:cubicBezTo>
                  <a:cubicBezTo>
                    <a:pt x="17" y="223"/>
                    <a:pt x="21" y="218"/>
                    <a:pt x="21" y="2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622550" y="3779844"/>
              <a:ext cx="71438" cy="746126"/>
            </a:xfrm>
            <a:custGeom>
              <a:avLst/>
              <a:gdLst>
                <a:gd name="T0" fmla="*/ 10 w 21"/>
                <a:gd name="T1" fmla="*/ 0 h 223"/>
                <a:gd name="T2" fmla="*/ 0 w 21"/>
                <a:gd name="T3" fmla="*/ 10 h 223"/>
                <a:gd name="T4" fmla="*/ 0 w 21"/>
                <a:gd name="T5" fmla="*/ 213 h 223"/>
                <a:gd name="T6" fmla="*/ 10 w 21"/>
                <a:gd name="T7" fmla="*/ 223 h 223"/>
                <a:gd name="T8" fmla="*/ 21 w 21"/>
                <a:gd name="T9" fmla="*/ 213 h 223"/>
                <a:gd name="T10" fmla="*/ 21 w 21"/>
                <a:gd name="T11" fmla="*/ 10 h 223"/>
                <a:gd name="T12" fmla="*/ 10 w 2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3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8"/>
                    <a:pt x="4" y="223"/>
                    <a:pt x="10" y="223"/>
                  </a:cubicBezTo>
                  <a:cubicBezTo>
                    <a:pt x="16" y="223"/>
                    <a:pt x="21" y="218"/>
                    <a:pt x="21" y="2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736850" y="3779844"/>
              <a:ext cx="71438" cy="746126"/>
            </a:xfrm>
            <a:custGeom>
              <a:avLst/>
              <a:gdLst>
                <a:gd name="T0" fmla="*/ 11 w 21"/>
                <a:gd name="T1" fmla="*/ 0 h 223"/>
                <a:gd name="T2" fmla="*/ 0 w 21"/>
                <a:gd name="T3" fmla="*/ 10 h 223"/>
                <a:gd name="T4" fmla="*/ 0 w 21"/>
                <a:gd name="T5" fmla="*/ 213 h 223"/>
                <a:gd name="T6" fmla="*/ 11 w 21"/>
                <a:gd name="T7" fmla="*/ 223 h 223"/>
                <a:gd name="T8" fmla="*/ 21 w 21"/>
                <a:gd name="T9" fmla="*/ 213 h 223"/>
                <a:gd name="T10" fmla="*/ 21 w 21"/>
                <a:gd name="T11" fmla="*/ 10 h 223"/>
                <a:gd name="T12" fmla="*/ 11 w 21"/>
                <a:gd name="T1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3">
                  <a:moveTo>
                    <a:pt x="11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8"/>
                    <a:pt x="5" y="223"/>
                    <a:pt x="11" y="223"/>
                  </a:cubicBezTo>
                  <a:cubicBezTo>
                    <a:pt x="17" y="223"/>
                    <a:pt x="21" y="218"/>
                    <a:pt x="21" y="21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390775" y="3101981"/>
              <a:ext cx="303213" cy="604838"/>
            </a:xfrm>
            <a:custGeom>
              <a:avLst/>
              <a:gdLst>
                <a:gd name="T0" fmla="*/ 0 w 191"/>
                <a:gd name="T1" fmla="*/ 381 h 381"/>
                <a:gd name="T2" fmla="*/ 0 w 191"/>
                <a:gd name="T3" fmla="*/ 0 h 381"/>
                <a:gd name="T4" fmla="*/ 191 w 191"/>
                <a:gd name="T5" fmla="*/ 0 h 381"/>
                <a:gd name="T6" fmla="*/ 191 w 191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381">
                  <a:moveTo>
                    <a:pt x="0" y="381"/>
                  </a:moveTo>
                  <a:lnTo>
                    <a:pt x="0" y="0"/>
                  </a:lnTo>
                  <a:lnTo>
                    <a:pt x="191" y="0"/>
                  </a:lnTo>
                  <a:lnTo>
                    <a:pt x="191" y="381"/>
                  </a:lnTo>
                </a:path>
              </a:pathLst>
            </a:custGeom>
            <a:noFill/>
            <a:ln w="39688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79607" y="4082976"/>
            <a:ext cx="1265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accent3"/>
                </a:solidFill>
              </a:rPr>
              <a:t>428</a:t>
            </a:r>
            <a:endParaRPr lang="et-EE" sz="2400" b="1" dirty="0">
              <a:solidFill>
                <a:schemeClr val="accent3"/>
              </a:solidFill>
            </a:endParaRPr>
          </a:p>
          <a:p>
            <a:r>
              <a:rPr lang="en-US" sz="1000" dirty="0">
                <a:solidFill>
                  <a:schemeClr val="accent3"/>
                </a:solidFill>
              </a:rPr>
              <a:t>international</a:t>
            </a:r>
          </a:p>
          <a:p>
            <a:r>
              <a:rPr lang="en-US" sz="1000" dirty="0">
                <a:solidFill>
                  <a:schemeClr val="accent3"/>
                </a:solidFill>
              </a:rPr>
              <a:t>students were</a:t>
            </a:r>
          </a:p>
          <a:p>
            <a:r>
              <a:rPr lang="en-US" sz="1000" dirty="0">
                <a:solidFill>
                  <a:schemeClr val="accent3"/>
                </a:solidFill>
              </a:rPr>
              <a:t>studying in</a:t>
            </a:r>
          </a:p>
          <a:p>
            <a:r>
              <a:rPr lang="en-US" sz="1000" dirty="0">
                <a:solidFill>
                  <a:schemeClr val="accent3"/>
                </a:solidFill>
              </a:rPr>
              <a:t>TTÜ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59544" y="3324226"/>
            <a:ext cx="839765" cy="1834920"/>
            <a:chOff x="1998977" y="3150868"/>
            <a:chExt cx="403225" cy="881063"/>
          </a:xfrm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132327" y="3150868"/>
              <a:ext cx="139700" cy="366713"/>
            </a:xfrm>
            <a:custGeom>
              <a:avLst/>
              <a:gdLst>
                <a:gd name="T0" fmla="*/ 0 w 88"/>
                <a:gd name="T1" fmla="*/ 231 h 231"/>
                <a:gd name="T2" fmla="*/ 0 w 88"/>
                <a:gd name="T3" fmla="*/ 0 h 231"/>
                <a:gd name="T4" fmla="*/ 88 w 88"/>
                <a:gd name="T5" fmla="*/ 0 h 231"/>
                <a:gd name="T6" fmla="*/ 88 w 88"/>
                <a:gd name="T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231">
                  <a:moveTo>
                    <a:pt x="0" y="231"/>
                  </a:moveTo>
                  <a:lnTo>
                    <a:pt x="0" y="0"/>
                  </a:lnTo>
                  <a:lnTo>
                    <a:pt x="88" y="0"/>
                  </a:lnTo>
                  <a:lnTo>
                    <a:pt x="88" y="231"/>
                  </a:lnTo>
                </a:path>
              </a:pathLst>
            </a:custGeom>
            <a:noFill/>
            <a:ln w="36513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998977" y="3503293"/>
              <a:ext cx="403225" cy="528638"/>
            </a:xfrm>
            <a:custGeom>
              <a:avLst/>
              <a:gdLst>
                <a:gd name="T0" fmla="*/ 107 w 118"/>
                <a:gd name="T1" fmla="*/ 132 h 157"/>
                <a:gd name="T2" fmla="*/ 100 w 118"/>
                <a:gd name="T3" fmla="*/ 139 h 157"/>
                <a:gd name="T4" fmla="*/ 18 w 118"/>
                <a:gd name="T5" fmla="*/ 139 h 157"/>
                <a:gd name="T6" fmla="*/ 11 w 118"/>
                <a:gd name="T7" fmla="*/ 132 h 157"/>
                <a:gd name="T8" fmla="*/ 11 w 118"/>
                <a:gd name="T9" fmla="*/ 17 h 157"/>
                <a:gd name="T10" fmla="*/ 18 w 118"/>
                <a:gd name="T11" fmla="*/ 10 h 157"/>
                <a:gd name="T12" fmla="*/ 100 w 118"/>
                <a:gd name="T13" fmla="*/ 10 h 157"/>
                <a:gd name="T14" fmla="*/ 107 w 118"/>
                <a:gd name="T15" fmla="*/ 17 h 157"/>
                <a:gd name="T16" fmla="*/ 107 w 118"/>
                <a:gd name="T17" fmla="*/ 132 h 157"/>
                <a:gd name="T18" fmla="*/ 18 w 118"/>
                <a:gd name="T19" fmla="*/ 0 h 157"/>
                <a:gd name="T20" fmla="*/ 0 w 118"/>
                <a:gd name="T21" fmla="*/ 17 h 157"/>
                <a:gd name="T22" fmla="*/ 0 w 118"/>
                <a:gd name="T23" fmla="*/ 132 h 157"/>
                <a:gd name="T24" fmla="*/ 18 w 118"/>
                <a:gd name="T25" fmla="*/ 149 h 157"/>
                <a:gd name="T26" fmla="*/ 20 w 118"/>
                <a:gd name="T27" fmla="*/ 149 h 157"/>
                <a:gd name="T28" fmla="*/ 20 w 118"/>
                <a:gd name="T29" fmla="*/ 152 h 157"/>
                <a:gd name="T30" fmla="*/ 26 w 118"/>
                <a:gd name="T31" fmla="*/ 157 h 157"/>
                <a:gd name="T32" fmla="*/ 31 w 118"/>
                <a:gd name="T33" fmla="*/ 152 h 157"/>
                <a:gd name="T34" fmla="*/ 31 w 118"/>
                <a:gd name="T35" fmla="*/ 149 h 157"/>
                <a:gd name="T36" fmla="*/ 88 w 118"/>
                <a:gd name="T37" fmla="*/ 149 h 157"/>
                <a:gd name="T38" fmla="*/ 88 w 118"/>
                <a:gd name="T39" fmla="*/ 152 h 157"/>
                <a:gd name="T40" fmla="*/ 94 w 118"/>
                <a:gd name="T41" fmla="*/ 157 h 157"/>
                <a:gd name="T42" fmla="*/ 99 w 118"/>
                <a:gd name="T43" fmla="*/ 152 h 157"/>
                <a:gd name="T44" fmla="*/ 99 w 118"/>
                <a:gd name="T45" fmla="*/ 149 h 157"/>
                <a:gd name="T46" fmla="*/ 100 w 118"/>
                <a:gd name="T47" fmla="*/ 149 h 157"/>
                <a:gd name="T48" fmla="*/ 118 w 118"/>
                <a:gd name="T49" fmla="*/ 132 h 157"/>
                <a:gd name="T50" fmla="*/ 118 w 118"/>
                <a:gd name="T51" fmla="*/ 17 h 157"/>
                <a:gd name="T52" fmla="*/ 100 w 118"/>
                <a:gd name="T53" fmla="*/ 0 h 157"/>
                <a:gd name="T54" fmla="*/ 18 w 118"/>
                <a:gd name="T5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157">
                  <a:moveTo>
                    <a:pt x="107" y="132"/>
                  </a:moveTo>
                  <a:cubicBezTo>
                    <a:pt x="107" y="136"/>
                    <a:pt x="104" y="139"/>
                    <a:pt x="100" y="139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4" y="139"/>
                    <a:pt x="11" y="136"/>
                    <a:pt x="11" y="132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3"/>
                    <a:pt x="14" y="10"/>
                    <a:pt x="1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4" y="10"/>
                    <a:pt x="107" y="13"/>
                    <a:pt x="107" y="17"/>
                  </a:cubicBezTo>
                  <a:lnTo>
                    <a:pt x="107" y="132"/>
                  </a:lnTo>
                  <a:close/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2"/>
                    <a:pt x="8" y="149"/>
                    <a:pt x="18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0" y="155"/>
                    <a:pt x="23" y="157"/>
                    <a:pt x="26" y="157"/>
                  </a:cubicBezTo>
                  <a:cubicBezTo>
                    <a:pt x="29" y="157"/>
                    <a:pt x="31" y="155"/>
                    <a:pt x="31" y="152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5"/>
                    <a:pt x="91" y="157"/>
                    <a:pt x="94" y="157"/>
                  </a:cubicBezTo>
                  <a:cubicBezTo>
                    <a:pt x="97" y="157"/>
                    <a:pt x="99" y="155"/>
                    <a:pt x="99" y="152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10" y="149"/>
                    <a:pt x="118" y="142"/>
                    <a:pt x="118" y="132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8"/>
                    <a:pt x="110" y="0"/>
                    <a:pt x="100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060890" y="3560443"/>
              <a:ext cx="36513" cy="387350"/>
            </a:xfrm>
            <a:custGeom>
              <a:avLst/>
              <a:gdLst>
                <a:gd name="T0" fmla="*/ 6 w 11"/>
                <a:gd name="T1" fmla="*/ 0 h 115"/>
                <a:gd name="T2" fmla="*/ 0 w 11"/>
                <a:gd name="T3" fmla="*/ 6 h 115"/>
                <a:gd name="T4" fmla="*/ 0 w 11"/>
                <a:gd name="T5" fmla="*/ 110 h 115"/>
                <a:gd name="T6" fmla="*/ 6 w 11"/>
                <a:gd name="T7" fmla="*/ 115 h 115"/>
                <a:gd name="T8" fmla="*/ 11 w 11"/>
                <a:gd name="T9" fmla="*/ 110 h 115"/>
                <a:gd name="T10" fmla="*/ 11 w 11"/>
                <a:gd name="T11" fmla="*/ 6 h 115"/>
                <a:gd name="T12" fmla="*/ 6 w 11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5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3"/>
                    <a:pt x="3" y="115"/>
                    <a:pt x="6" y="115"/>
                  </a:cubicBezTo>
                  <a:cubicBezTo>
                    <a:pt x="9" y="115"/>
                    <a:pt x="11" y="113"/>
                    <a:pt x="11" y="11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122802" y="3560443"/>
              <a:ext cx="36513" cy="387350"/>
            </a:xfrm>
            <a:custGeom>
              <a:avLst/>
              <a:gdLst>
                <a:gd name="T0" fmla="*/ 5 w 11"/>
                <a:gd name="T1" fmla="*/ 0 h 115"/>
                <a:gd name="T2" fmla="*/ 0 w 11"/>
                <a:gd name="T3" fmla="*/ 6 h 115"/>
                <a:gd name="T4" fmla="*/ 0 w 11"/>
                <a:gd name="T5" fmla="*/ 110 h 115"/>
                <a:gd name="T6" fmla="*/ 5 w 11"/>
                <a:gd name="T7" fmla="*/ 115 h 115"/>
                <a:gd name="T8" fmla="*/ 11 w 11"/>
                <a:gd name="T9" fmla="*/ 110 h 115"/>
                <a:gd name="T10" fmla="*/ 11 w 11"/>
                <a:gd name="T11" fmla="*/ 6 h 115"/>
                <a:gd name="T12" fmla="*/ 5 w 11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5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8" y="115"/>
                    <a:pt x="11" y="113"/>
                    <a:pt x="11" y="11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183127" y="3560443"/>
              <a:ext cx="34925" cy="387350"/>
            </a:xfrm>
            <a:custGeom>
              <a:avLst/>
              <a:gdLst>
                <a:gd name="T0" fmla="*/ 5 w 10"/>
                <a:gd name="T1" fmla="*/ 0 h 115"/>
                <a:gd name="T2" fmla="*/ 0 w 10"/>
                <a:gd name="T3" fmla="*/ 6 h 115"/>
                <a:gd name="T4" fmla="*/ 0 w 10"/>
                <a:gd name="T5" fmla="*/ 110 h 115"/>
                <a:gd name="T6" fmla="*/ 5 w 10"/>
                <a:gd name="T7" fmla="*/ 115 h 115"/>
                <a:gd name="T8" fmla="*/ 10 w 10"/>
                <a:gd name="T9" fmla="*/ 110 h 115"/>
                <a:gd name="T10" fmla="*/ 10 w 10"/>
                <a:gd name="T11" fmla="*/ 6 h 115"/>
                <a:gd name="T12" fmla="*/ 5 w 10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5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8" y="115"/>
                    <a:pt x="10" y="113"/>
                    <a:pt x="10" y="1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245040" y="3560443"/>
              <a:ext cx="33338" cy="387350"/>
            </a:xfrm>
            <a:custGeom>
              <a:avLst/>
              <a:gdLst>
                <a:gd name="T0" fmla="*/ 5 w 10"/>
                <a:gd name="T1" fmla="*/ 0 h 115"/>
                <a:gd name="T2" fmla="*/ 0 w 10"/>
                <a:gd name="T3" fmla="*/ 6 h 115"/>
                <a:gd name="T4" fmla="*/ 0 w 10"/>
                <a:gd name="T5" fmla="*/ 110 h 115"/>
                <a:gd name="T6" fmla="*/ 5 w 10"/>
                <a:gd name="T7" fmla="*/ 115 h 115"/>
                <a:gd name="T8" fmla="*/ 10 w 10"/>
                <a:gd name="T9" fmla="*/ 110 h 115"/>
                <a:gd name="T10" fmla="*/ 10 w 10"/>
                <a:gd name="T11" fmla="*/ 6 h 115"/>
                <a:gd name="T12" fmla="*/ 5 w 10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5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8" y="115"/>
                    <a:pt x="10" y="113"/>
                    <a:pt x="10" y="1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302190" y="3560443"/>
              <a:ext cx="38100" cy="387350"/>
            </a:xfrm>
            <a:custGeom>
              <a:avLst/>
              <a:gdLst>
                <a:gd name="T0" fmla="*/ 6 w 11"/>
                <a:gd name="T1" fmla="*/ 0 h 115"/>
                <a:gd name="T2" fmla="*/ 0 w 11"/>
                <a:gd name="T3" fmla="*/ 6 h 115"/>
                <a:gd name="T4" fmla="*/ 0 w 11"/>
                <a:gd name="T5" fmla="*/ 110 h 115"/>
                <a:gd name="T6" fmla="*/ 6 w 11"/>
                <a:gd name="T7" fmla="*/ 115 h 115"/>
                <a:gd name="T8" fmla="*/ 11 w 11"/>
                <a:gd name="T9" fmla="*/ 110 h 115"/>
                <a:gd name="T10" fmla="*/ 11 w 11"/>
                <a:gd name="T11" fmla="*/ 6 h 115"/>
                <a:gd name="T12" fmla="*/ 6 w 11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5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3"/>
                    <a:pt x="3" y="115"/>
                    <a:pt x="6" y="115"/>
                  </a:cubicBezTo>
                  <a:cubicBezTo>
                    <a:pt x="9" y="115"/>
                    <a:pt x="11" y="113"/>
                    <a:pt x="11" y="11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002152" y="3617593"/>
              <a:ext cx="0" cy="0"/>
            </a:xfrm>
            <a:prstGeom prst="line">
              <a:avLst/>
            </a:pr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02152" y="360171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002152" y="360171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Line Callout 2 (No Border) 24"/>
          <p:cNvSpPr/>
          <p:nvPr/>
        </p:nvSpPr>
        <p:spPr>
          <a:xfrm>
            <a:off x="3709446" y="3090731"/>
            <a:ext cx="1306286" cy="382075"/>
          </a:xfrm>
          <a:prstGeom prst="callout2">
            <a:avLst>
              <a:gd name="adj1" fmla="val 21243"/>
              <a:gd name="adj2" fmla="val 1875"/>
              <a:gd name="adj3" fmla="val 21243"/>
              <a:gd name="adj4" fmla="val -9376"/>
              <a:gd name="adj5" fmla="val 110037"/>
              <a:gd name="adj6" fmla="val -36459"/>
            </a:avLst>
          </a:prstGeom>
          <a:noFill/>
          <a:ln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t-EE" sz="1050" dirty="0">
                <a:solidFill>
                  <a:schemeClr val="accent3"/>
                </a:solidFill>
              </a:rPr>
              <a:t>33 </a:t>
            </a:r>
            <a:r>
              <a:rPr lang="et-EE" sz="1050" dirty="0" err="1">
                <a:solidFill>
                  <a:schemeClr val="accent3"/>
                </a:solidFill>
              </a:rPr>
              <a:t>students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as</a:t>
            </a:r>
            <a:r>
              <a:rPr lang="et-EE" sz="1050" dirty="0">
                <a:solidFill>
                  <a:schemeClr val="accent3"/>
                </a:solidFill>
              </a:rPr>
              <a:t> </a:t>
            </a:r>
            <a:r>
              <a:rPr lang="et-EE" sz="1050" dirty="0" err="1">
                <a:solidFill>
                  <a:schemeClr val="accent3"/>
                </a:solidFill>
              </a:rPr>
              <a:t>interns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2800" b="1" dirty="0">
                <a:solidFill>
                  <a:schemeClr val="accent3"/>
                </a:solidFill>
              </a:rPr>
              <a:t>199</a:t>
            </a:r>
            <a:endParaRPr lang="et-EE" sz="4000" b="1" dirty="0">
              <a:solidFill>
                <a:schemeClr val="accent3"/>
              </a:solidFill>
            </a:endParaRPr>
          </a:p>
          <a:p>
            <a:r>
              <a:rPr lang="en-US" sz="1050" dirty="0">
                <a:solidFill>
                  <a:schemeClr val="accent3"/>
                </a:solidFill>
              </a:rPr>
              <a:t>TTÜ students</a:t>
            </a:r>
          </a:p>
          <a:p>
            <a:r>
              <a:rPr lang="en-US" sz="1050" dirty="0">
                <a:solidFill>
                  <a:schemeClr val="accent3"/>
                </a:solidFill>
              </a:rPr>
              <a:t>studied abroad</a:t>
            </a:r>
          </a:p>
        </p:txBody>
      </p:sp>
      <p:sp>
        <p:nvSpPr>
          <p:cNvPr id="28" name="Line Callout 2 (No Border) 27"/>
          <p:cNvSpPr/>
          <p:nvPr/>
        </p:nvSpPr>
        <p:spPr>
          <a:xfrm flipH="1">
            <a:off x="1291087" y="3986177"/>
            <a:ext cx="1130755" cy="382075"/>
          </a:xfrm>
          <a:prstGeom prst="callout2">
            <a:avLst>
              <a:gd name="adj1" fmla="val 16257"/>
              <a:gd name="adj2" fmla="val 5161"/>
              <a:gd name="adj3" fmla="val 15983"/>
              <a:gd name="adj4" fmla="val -7728"/>
              <a:gd name="adj5" fmla="val 131460"/>
              <a:gd name="adj6" fmla="val -24138"/>
            </a:avLst>
          </a:prstGeom>
          <a:noFill/>
          <a:ln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t-EE" sz="1050" dirty="0">
                <a:solidFill>
                  <a:schemeClr val="accent3"/>
                </a:solidFill>
              </a:rPr>
              <a:t>166 </a:t>
            </a:r>
            <a:r>
              <a:rPr lang="et-EE" sz="1050" dirty="0" err="1">
                <a:solidFill>
                  <a:schemeClr val="accent3"/>
                </a:solidFill>
              </a:rPr>
              <a:t>exchange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students</a:t>
            </a:r>
            <a:endParaRPr lang="en-US" sz="10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TTÜ has partner universities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all over the world.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exchange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partnership </a:t>
            </a:r>
            <a:r>
              <a:rPr lang="en-US" dirty="0"/>
              <a:t>agreements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68395872"/>
              </p:ext>
            </p:extLst>
          </p:nvPr>
        </p:nvGraphicFramePr>
        <p:xfrm>
          <a:off x="2615210" y="2478959"/>
          <a:ext cx="4240716" cy="282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Line Callout 2 (No Border) 7"/>
          <p:cNvSpPr/>
          <p:nvPr/>
        </p:nvSpPr>
        <p:spPr>
          <a:xfrm flipH="1">
            <a:off x="1949380" y="2396803"/>
            <a:ext cx="1472976" cy="487696"/>
          </a:xfrm>
          <a:prstGeom prst="callout2">
            <a:avLst>
              <a:gd name="adj1" fmla="val 18750"/>
              <a:gd name="adj2" fmla="val 18272"/>
              <a:gd name="adj3" fmla="val 18750"/>
              <a:gd name="adj4" fmla="val -16667"/>
              <a:gd name="adj5" fmla="val 112500"/>
              <a:gd name="adj6" fmla="val -46667"/>
            </a:avLst>
          </a:prstGeom>
          <a:noFill/>
          <a:ln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1050" dirty="0">
                <a:solidFill>
                  <a:schemeClr val="accent3"/>
                </a:solidFill>
              </a:rPr>
              <a:t>34 interuniversity</a:t>
            </a:r>
          </a:p>
          <a:p>
            <a:r>
              <a:rPr lang="en-US" sz="1050" dirty="0">
                <a:solidFill>
                  <a:schemeClr val="accent3"/>
                </a:solidFill>
              </a:rPr>
              <a:t>bilateral agreements</a:t>
            </a:r>
          </a:p>
        </p:txBody>
      </p:sp>
      <p:sp>
        <p:nvSpPr>
          <p:cNvPr id="9" name="Line Callout 2 (No Border) 8"/>
          <p:cNvSpPr/>
          <p:nvPr/>
        </p:nvSpPr>
        <p:spPr>
          <a:xfrm>
            <a:off x="6081512" y="4818407"/>
            <a:ext cx="1041486" cy="48769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773"/>
              <a:gd name="adj6" fmla="val -49744"/>
            </a:avLst>
          </a:prstGeom>
          <a:noFill/>
          <a:ln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1050" dirty="0">
                <a:solidFill>
                  <a:schemeClr val="accent3"/>
                </a:solidFill>
              </a:rPr>
              <a:t>462 other</a:t>
            </a:r>
          </a:p>
          <a:p>
            <a:r>
              <a:rPr lang="en-US" sz="1050" dirty="0">
                <a:solidFill>
                  <a:schemeClr val="accent3"/>
                </a:solidFill>
              </a:rPr>
              <a:t>partnership</a:t>
            </a:r>
          </a:p>
          <a:p>
            <a:r>
              <a:rPr lang="en-US" sz="1050" dirty="0">
                <a:solidFill>
                  <a:schemeClr val="accent3"/>
                </a:solidFill>
              </a:rPr>
              <a:t>agreements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0336" y="3669647"/>
            <a:ext cx="14508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3"/>
                </a:solidFill>
              </a:rPr>
              <a:t>TTÜ</a:t>
            </a:r>
            <a:r>
              <a:rPr lang="et-EE" sz="1100" dirty="0" smtClean="0">
                <a:solidFill>
                  <a:schemeClr val="accent3"/>
                </a:solidFill>
              </a:rPr>
              <a:t> </a:t>
            </a:r>
            <a:r>
              <a:rPr lang="et-EE" sz="1100" dirty="0" err="1" smtClean="0">
                <a:solidFill>
                  <a:schemeClr val="accent3"/>
                </a:solidFill>
              </a:rPr>
              <a:t>has</a:t>
            </a:r>
            <a:endParaRPr lang="et-EE" sz="1100" dirty="0">
              <a:solidFill>
                <a:schemeClr val="accent3"/>
              </a:solidFill>
            </a:endParaRPr>
          </a:p>
          <a:p>
            <a:pPr algn="ctr"/>
            <a:r>
              <a:rPr lang="et-EE" sz="2800" b="1" dirty="0" smtClean="0">
                <a:solidFill>
                  <a:schemeClr val="accent3"/>
                </a:solidFill>
              </a:rPr>
              <a:t>496</a:t>
            </a:r>
            <a:endParaRPr lang="et-EE" sz="2800" b="1" dirty="0">
              <a:solidFill>
                <a:schemeClr val="accent3"/>
              </a:solidFill>
            </a:endParaRPr>
          </a:p>
          <a:p>
            <a:pPr algn="ctr"/>
            <a:r>
              <a:rPr lang="et-EE" sz="1100" dirty="0" err="1">
                <a:solidFill>
                  <a:schemeClr val="accent3"/>
                </a:solidFill>
              </a:rPr>
              <a:t>cooperation</a:t>
            </a:r>
            <a:endParaRPr lang="et-EE" sz="1100" dirty="0">
              <a:solidFill>
                <a:schemeClr val="accent3"/>
              </a:solidFill>
            </a:endParaRPr>
          </a:p>
          <a:p>
            <a:pPr algn="ctr"/>
            <a:r>
              <a:rPr lang="et-EE" sz="1100" dirty="0" err="1">
                <a:solidFill>
                  <a:schemeClr val="accent3"/>
                </a:solidFill>
              </a:rPr>
              <a:t>agreements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1" name="Freeform 28"/>
          <p:cNvSpPr>
            <a:spLocks noEditPoints="1"/>
          </p:cNvSpPr>
          <p:nvPr/>
        </p:nvSpPr>
        <p:spPr bwMode="auto">
          <a:xfrm>
            <a:off x="4447740" y="3155321"/>
            <a:ext cx="656823" cy="442218"/>
          </a:xfrm>
          <a:custGeom>
            <a:avLst/>
            <a:gdLst>
              <a:gd name="T0" fmla="*/ 115 w 142"/>
              <a:gd name="T1" fmla="*/ 51 h 95"/>
              <a:gd name="T2" fmla="*/ 71 w 142"/>
              <a:gd name="T3" fmla="*/ 26 h 95"/>
              <a:gd name="T4" fmla="*/ 62 w 142"/>
              <a:gd name="T5" fmla="*/ 21 h 95"/>
              <a:gd name="T6" fmla="*/ 111 w 142"/>
              <a:gd name="T7" fmla="*/ 13 h 95"/>
              <a:gd name="T8" fmla="*/ 121 w 142"/>
              <a:gd name="T9" fmla="*/ 10 h 95"/>
              <a:gd name="T10" fmla="*/ 115 w 142"/>
              <a:gd name="T11" fmla="*/ 65 h 95"/>
              <a:gd name="T12" fmla="*/ 88 w 142"/>
              <a:gd name="T13" fmla="*/ 49 h 95"/>
              <a:gd name="T14" fmla="*/ 88 w 142"/>
              <a:gd name="T15" fmla="*/ 54 h 95"/>
              <a:gd name="T16" fmla="*/ 108 w 142"/>
              <a:gd name="T17" fmla="*/ 78 h 95"/>
              <a:gd name="T18" fmla="*/ 85 w 142"/>
              <a:gd name="T19" fmla="*/ 61 h 95"/>
              <a:gd name="T20" fmla="*/ 80 w 142"/>
              <a:gd name="T21" fmla="*/ 62 h 95"/>
              <a:gd name="T22" fmla="*/ 96 w 142"/>
              <a:gd name="T23" fmla="*/ 84 h 95"/>
              <a:gd name="T24" fmla="*/ 76 w 142"/>
              <a:gd name="T25" fmla="*/ 71 h 95"/>
              <a:gd name="T26" fmla="*/ 71 w 142"/>
              <a:gd name="T27" fmla="*/ 76 h 95"/>
              <a:gd name="T28" fmla="*/ 78 w 142"/>
              <a:gd name="T29" fmla="*/ 87 h 95"/>
              <a:gd name="T30" fmla="*/ 67 w 142"/>
              <a:gd name="T31" fmla="*/ 82 h 95"/>
              <a:gd name="T32" fmla="*/ 48 w 142"/>
              <a:gd name="T33" fmla="*/ 58 h 95"/>
              <a:gd name="T34" fmla="*/ 28 w 142"/>
              <a:gd name="T35" fmla="*/ 36 h 95"/>
              <a:gd name="T36" fmla="*/ 8 w 142"/>
              <a:gd name="T37" fmla="*/ 33 h 95"/>
              <a:gd name="T38" fmla="*/ 21 w 142"/>
              <a:gd name="T39" fmla="*/ 13 h 95"/>
              <a:gd name="T40" fmla="*/ 63 w 142"/>
              <a:gd name="T41" fmla="*/ 13 h 95"/>
              <a:gd name="T42" fmla="*/ 57 w 142"/>
              <a:gd name="T43" fmla="*/ 31 h 95"/>
              <a:gd name="T44" fmla="*/ 86 w 142"/>
              <a:gd name="T45" fmla="*/ 35 h 95"/>
              <a:gd name="T46" fmla="*/ 94 w 142"/>
              <a:gd name="T47" fmla="*/ 42 h 95"/>
              <a:gd name="T48" fmla="*/ 115 w 142"/>
              <a:gd name="T49" fmla="*/ 65 h 95"/>
              <a:gd name="T50" fmla="*/ 49 w 142"/>
              <a:gd name="T51" fmla="*/ 85 h 95"/>
              <a:gd name="T52" fmla="*/ 60 w 142"/>
              <a:gd name="T53" fmla="*/ 76 h 95"/>
              <a:gd name="T54" fmla="*/ 36 w 142"/>
              <a:gd name="T55" fmla="*/ 82 h 95"/>
              <a:gd name="T56" fmla="*/ 45 w 142"/>
              <a:gd name="T57" fmla="*/ 66 h 95"/>
              <a:gd name="T58" fmla="*/ 49 w 142"/>
              <a:gd name="T59" fmla="*/ 70 h 95"/>
              <a:gd name="T60" fmla="*/ 21 w 142"/>
              <a:gd name="T61" fmla="*/ 74 h 95"/>
              <a:gd name="T62" fmla="*/ 41 w 142"/>
              <a:gd name="T63" fmla="*/ 53 h 95"/>
              <a:gd name="T64" fmla="*/ 21 w 142"/>
              <a:gd name="T65" fmla="*/ 74 h 95"/>
              <a:gd name="T66" fmla="*/ 26 w 142"/>
              <a:gd name="T67" fmla="*/ 44 h 95"/>
              <a:gd name="T68" fmla="*/ 20 w 142"/>
              <a:gd name="T69" fmla="*/ 60 h 95"/>
              <a:gd name="T70" fmla="*/ 138 w 142"/>
              <a:gd name="T71" fmla="*/ 21 h 95"/>
              <a:gd name="T72" fmla="*/ 107 w 142"/>
              <a:gd name="T73" fmla="*/ 7 h 95"/>
              <a:gd name="T74" fmla="*/ 69 w 142"/>
              <a:gd name="T75" fmla="*/ 8 h 95"/>
              <a:gd name="T76" fmla="*/ 16 w 142"/>
              <a:gd name="T77" fmla="*/ 8 h 95"/>
              <a:gd name="T78" fmla="*/ 0 w 142"/>
              <a:gd name="T79" fmla="*/ 31 h 95"/>
              <a:gd name="T80" fmla="*/ 10 w 142"/>
              <a:gd name="T81" fmla="*/ 52 h 95"/>
              <a:gd name="T82" fmla="*/ 17 w 142"/>
              <a:gd name="T83" fmla="*/ 79 h 95"/>
              <a:gd name="T84" fmla="*/ 30 w 142"/>
              <a:gd name="T85" fmla="*/ 87 h 95"/>
              <a:gd name="T86" fmla="*/ 42 w 142"/>
              <a:gd name="T87" fmla="*/ 87 h 95"/>
              <a:gd name="T88" fmla="*/ 63 w 142"/>
              <a:gd name="T89" fmla="*/ 87 h 95"/>
              <a:gd name="T90" fmla="*/ 76 w 142"/>
              <a:gd name="T91" fmla="*/ 95 h 95"/>
              <a:gd name="T92" fmla="*/ 85 w 142"/>
              <a:gd name="T93" fmla="*/ 89 h 95"/>
              <a:gd name="T94" fmla="*/ 93 w 142"/>
              <a:gd name="T95" fmla="*/ 92 h 95"/>
              <a:gd name="T96" fmla="*/ 114 w 142"/>
              <a:gd name="T97" fmla="*/ 82 h 95"/>
              <a:gd name="T98" fmla="*/ 119 w 142"/>
              <a:gd name="T99" fmla="*/ 57 h 95"/>
              <a:gd name="T100" fmla="*/ 138 w 142"/>
              <a:gd name="T101" fmla="*/ 2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" h="95">
                <a:moveTo>
                  <a:pt x="133" y="30"/>
                </a:moveTo>
                <a:cubicBezTo>
                  <a:pt x="133" y="30"/>
                  <a:pt x="133" y="30"/>
                  <a:pt x="133" y="3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09" y="47"/>
                  <a:pt x="92" y="32"/>
                  <a:pt x="87" y="27"/>
                </a:cubicBezTo>
                <a:cubicBezTo>
                  <a:pt x="85" y="25"/>
                  <a:pt x="82" y="24"/>
                  <a:pt x="78" y="24"/>
                </a:cubicBezTo>
                <a:cubicBezTo>
                  <a:pt x="76" y="24"/>
                  <a:pt x="73" y="25"/>
                  <a:pt x="71" y="26"/>
                </a:cubicBezTo>
                <a:cubicBezTo>
                  <a:pt x="70" y="27"/>
                  <a:pt x="66" y="30"/>
                  <a:pt x="62" y="26"/>
                </a:cubicBezTo>
                <a:cubicBezTo>
                  <a:pt x="61" y="26"/>
                  <a:pt x="61" y="25"/>
                  <a:pt x="61" y="23"/>
                </a:cubicBezTo>
                <a:cubicBezTo>
                  <a:pt x="61" y="22"/>
                  <a:pt x="61" y="21"/>
                  <a:pt x="62" y="21"/>
                </a:cubicBezTo>
                <a:cubicBezTo>
                  <a:pt x="63" y="21"/>
                  <a:pt x="70" y="16"/>
                  <a:pt x="75" y="13"/>
                </a:cubicBezTo>
                <a:cubicBezTo>
                  <a:pt x="77" y="11"/>
                  <a:pt x="82" y="9"/>
                  <a:pt x="90" y="15"/>
                </a:cubicBezTo>
                <a:cubicBezTo>
                  <a:pt x="99" y="22"/>
                  <a:pt x="105" y="17"/>
                  <a:pt x="111" y="13"/>
                </a:cubicBezTo>
                <a:cubicBezTo>
                  <a:pt x="112" y="12"/>
                  <a:pt x="113" y="11"/>
                  <a:pt x="114" y="11"/>
                </a:cubicBezTo>
                <a:cubicBezTo>
                  <a:pt x="118" y="8"/>
                  <a:pt x="120" y="10"/>
                  <a:pt x="120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1" y="10"/>
                  <a:pt x="128" y="19"/>
                  <a:pt x="132" y="25"/>
                </a:cubicBezTo>
                <a:cubicBezTo>
                  <a:pt x="134" y="28"/>
                  <a:pt x="133" y="30"/>
                  <a:pt x="133" y="30"/>
                </a:cubicBezTo>
                <a:moveTo>
                  <a:pt x="115" y="65"/>
                </a:moveTo>
                <a:cubicBezTo>
                  <a:pt x="114" y="66"/>
                  <a:pt x="112" y="66"/>
                  <a:pt x="111" y="65"/>
                </a:cubicBezTo>
                <a:cubicBezTo>
                  <a:pt x="93" y="49"/>
                  <a:pt x="93" y="49"/>
                  <a:pt x="93" y="49"/>
                </a:cubicBezTo>
                <a:cubicBezTo>
                  <a:pt x="92" y="48"/>
                  <a:pt x="90" y="48"/>
                  <a:pt x="88" y="49"/>
                </a:cubicBezTo>
                <a:cubicBezTo>
                  <a:pt x="88" y="49"/>
                  <a:pt x="88" y="49"/>
                  <a:pt x="88" y="49"/>
                </a:cubicBezTo>
                <a:cubicBezTo>
                  <a:pt x="87" y="51"/>
                  <a:pt x="87" y="53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10" y="74"/>
                  <a:pt x="110" y="76"/>
                  <a:pt x="109" y="77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7" y="79"/>
                  <a:pt x="106" y="79"/>
                </a:cubicBezTo>
                <a:cubicBezTo>
                  <a:pt x="105" y="79"/>
                  <a:pt x="104" y="78"/>
                  <a:pt x="103" y="78"/>
                </a:cubicBezTo>
                <a:cubicBezTo>
                  <a:pt x="85" y="61"/>
                  <a:pt x="85" y="61"/>
                  <a:pt x="85" y="61"/>
                </a:cubicBezTo>
                <a:cubicBezTo>
                  <a:pt x="84" y="60"/>
                  <a:pt x="82" y="60"/>
                  <a:pt x="81" y="61"/>
                </a:cubicBezTo>
                <a:cubicBezTo>
                  <a:pt x="81" y="61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9" y="63"/>
                  <a:pt x="79" y="65"/>
                  <a:pt x="81" y="66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81"/>
                  <a:pt x="97" y="83"/>
                  <a:pt x="96" y="84"/>
                </a:cubicBezTo>
                <a:cubicBezTo>
                  <a:pt x="95" y="86"/>
                  <a:pt x="93" y="86"/>
                  <a:pt x="91" y="85"/>
                </a:cubicBezTo>
                <a:cubicBezTo>
                  <a:pt x="91" y="85"/>
                  <a:pt x="91" y="85"/>
                  <a:pt x="91" y="85"/>
                </a:cubicBezTo>
                <a:cubicBezTo>
                  <a:pt x="76" y="71"/>
                  <a:pt x="76" y="71"/>
                  <a:pt x="76" y="71"/>
                </a:cubicBezTo>
                <a:cubicBezTo>
                  <a:pt x="74" y="70"/>
                  <a:pt x="72" y="70"/>
                  <a:pt x="71" y="71"/>
                </a:cubicBezTo>
                <a:cubicBezTo>
                  <a:pt x="70" y="72"/>
                  <a:pt x="70" y="74"/>
                  <a:pt x="71" y="75"/>
                </a:cubicBezTo>
                <a:cubicBezTo>
                  <a:pt x="71" y="76"/>
                  <a:pt x="71" y="76"/>
                  <a:pt x="71" y="76"/>
                </a:cubicBezTo>
                <a:cubicBezTo>
                  <a:pt x="78" y="82"/>
                  <a:pt x="78" y="82"/>
                  <a:pt x="78" y="82"/>
                </a:cubicBezTo>
                <a:cubicBezTo>
                  <a:pt x="80" y="84"/>
                  <a:pt x="80" y="86"/>
                  <a:pt x="79" y="87"/>
                </a:cubicBezTo>
                <a:cubicBezTo>
                  <a:pt x="78" y="87"/>
                  <a:pt x="78" y="87"/>
                  <a:pt x="78" y="87"/>
                </a:cubicBezTo>
                <a:cubicBezTo>
                  <a:pt x="78" y="88"/>
                  <a:pt x="77" y="88"/>
                  <a:pt x="76" y="88"/>
                </a:cubicBezTo>
                <a:cubicBezTo>
                  <a:pt x="75" y="89"/>
                  <a:pt x="74" y="88"/>
                  <a:pt x="73" y="88"/>
                </a:cubicBezTo>
                <a:cubicBezTo>
                  <a:pt x="67" y="82"/>
                  <a:pt x="67" y="82"/>
                  <a:pt x="67" y="82"/>
                </a:cubicBezTo>
                <a:cubicBezTo>
                  <a:pt x="69" y="77"/>
                  <a:pt x="66" y="71"/>
                  <a:pt x="61" y="69"/>
                </a:cubicBezTo>
                <a:cubicBezTo>
                  <a:pt x="60" y="68"/>
                  <a:pt x="58" y="68"/>
                  <a:pt x="57" y="68"/>
                </a:cubicBezTo>
                <a:cubicBezTo>
                  <a:pt x="57" y="63"/>
                  <a:pt x="53" y="59"/>
                  <a:pt x="48" y="58"/>
                </a:cubicBezTo>
                <a:cubicBezTo>
                  <a:pt x="49" y="53"/>
                  <a:pt x="46" y="47"/>
                  <a:pt x="41" y="46"/>
                </a:cubicBezTo>
                <a:cubicBezTo>
                  <a:pt x="40" y="46"/>
                  <a:pt x="39" y="46"/>
                  <a:pt x="38" y="46"/>
                </a:cubicBezTo>
                <a:cubicBezTo>
                  <a:pt x="38" y="40"/>
                  <a:pt x="34" y="36"/>
                  <a:pt x="28" y="36"/>
                </a:cubicBezTo>
                <a:cubicBezTo>
                  <a:pt x="26" y="36"/>
                  <a:pt x="23" y="38"/>
                  <a:pt x="21" y="40"/>
                </a:cubicBezTo>
                <a:cubicBezTo>
                  <a:pt x="19" y="42"/>
                  <a:pt x="19" y="42"/>
                  <a:pt x="19" y="4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2"/>
                  <a:pt x="7" y="31"/>
                  <a:pt x="7" y="30"/>
                </a:cubicBezTo>
                <a:cubicBezTo>
                  <a:pt x="7" y="29"/>
                  <a:pt x="7" y="27"/>
                  <a:pt x="8" y="27"/>
                </a:cubicBezTo>
                <a:cubicBezTo>
                  <a:pt x="14" y="21"/>
                  <a:pt x="20" y="14"/>
                  <a:pt x="21" y="13"/>
                </a:cubicBezTo>
                <a:cubicBezTo>
                  <a:pt x="22" y="13"/>
                  <a:pt x="24" y="10"/>
                  <a:pt x="29" y="13"/>
                </a:cubicBezTo>
                <a:cubicBezTo>
                  <a:pt x="37" y="17"/>
                  <a:pt x="47" y="17"/>
                  <a:pt x="56" y="11"/>
                </a:cubicBezTo>
                <a:cubicBezTo>
                  <a:pt x="58" y="10"/>
                  <a:pt x="61" y="11"/>
                  <a:pt x="63" y="13"/>
                </a:cubicBezTo>
                <a:cubicBezTo>
                  <a:pt x="61" y="14"/>
                  <a:pt x="59" y="15"/>
                  <a:pt x="59" y="15"/>
                </a:cubicBezTo>
                <a:cubicBezTo>
                  <a:pt x="56" y="17"/>
                  <a:pt x="55" y="20"/>
                  <a:pt x="54" y="23"/>
                </a:cubicBezTo>
                <a:cubicBezTo>
                  <a:pt x="54" y="26"/>
                  <a:pt x="55" y="29"/>
                  <a:pt x="57" y="31"/>
                </a:cubicBezTo>
                <a:cubicBezTo>
                  <a:pt x="64" y="37"/>
                  <a:pt x="72" y="34"/>
                  <a:pt x="75" y="31"/>
                </a:cubicBezTo>
                <a:cubicBezTo>
                  <a:pt x="77" y="30"/>
                  <a:pt x="81" y="30"/>
                  <a:pt x="82" y="32"/>
                </a:cubicBezTo>
                <a:cubicBezTo>
                  <a:pt x="83" y="33"/>
                  <a:pt x="84" y="34"/>
                  <a:pt x="86" y="35"/>
                </a:cubicBezTo>
                <a:cubicBezTo>
                  <a:pt x="92" y="41"/>
                  <a:pt x="92" y="41"/>
                  <a:pt x="92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4" y="42"/>
                  <a:pt x="94" y="42"/>
                  <a:pt x="94" y="4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3"/>
                  <a:pt x="116" y="64"/>
                  <a:pt x="115" y="65"/>
                </a:cubicBezTo>
                <a:cubicBezTo>
                  <a:pt x="115" y="65"/>
                  <a:pt x="115" y="65"/>
                  <a:pt x="115" y="65"/>
                </a:cubicBezTo>
                <a:close/>
                <a:moveTo>
                  <a:pt x="54" y="87"/>
                </a:moveTo>
                <a:cubicBezTo>
                  <a:pt x="53" y="88"/>
                  <a:pt x="51" y="88"/>
                  <a:pt x="50" y="87"/>
                </a:cubicBezTo>
                <a:cubicBezTo>
                  <a:pt x="49" y="86"/>
                  <a:pt x="49" y="86"/>
                  <a:pt x="49" y="85"/>
                </a:cubicBezTo>
                <a:cubicBezTo>
                  <a:pt x="49" y="84"/>
                  <a:pt x="49" y="83"/>
                  <a:pt x="50" y="82"/>
                </a:cubicBezTo>
                <a:cubicBezTo>
                  <a:pt x="55" y="76"/>
                  <a:pt x="55" y="76"/>
                  <a:pt x="55" y="76"/>
                </a:cubicBezTo>
                <a:cubicBezTo>
                  <a:pt x="57" y="75"/>
                  <a:pt x="59" y="75"/>
                  <a:pt x="60" y="76"/>
                </a:cubicBezTo>
                <a:cubicBezTo>
                  <a:pt x="61" y="77"/>
                  <a:pt x="61" y="79"/>
                  <a:pt x="60" y="80"/>
                </a:cubicBezTo>
                <a:lnTo>
                  <a:pt x="54" y="87"/>
                </a:lnTo>
                <a:close/>
                <a:moveTo>
                  <a:pt x="36" y="82"/>
                </a:moveTo>
                <a:cubicBezTo>
                  <a:pt x="36" y="82"/>
                  <a:pt x="35" y="82"/>
                  <a:pt x="34" y="82"/>
                </a:cubicBezTo>
                <a:cubicBezTo>
                  <a:pt x="33" y="80"/>
                  <a:pt x="33" y="79"/>
                  <a:pt x="34" y="77"/>
                </a:cubicBezTo>
                <a:cubicBezTo>
                  <a:pt x="45" y="66"/>
                  <a:pt x="45" y="66"/>
                  <a:pt x="45" y="66"/>
                </a:cubicBezTo>
                <a:cubicBezTo>
                  <a:pt x="46" y="64"/>
                  <a:pt x="48" y="64"/>
                  <a:pt x="49" y="65"/>
                </a:cubicBezTo>
                <a:cubicBezTo>
                  <a:pt x="50" y="66"/>
                  <a:pt x="51" y="68"/>
                  <a:pt x="50" y="69"/>
                </a:cubicBezTo>
                <a:cubicBezTo>
                  <a:pt x="50" y="69"/>
                  <a:pt x="50" y="70"/>
                  <a:pt x="49" y="70"/>
                </a:cubicBezTo>
                <a:cubicBezTo>
                  <a:pt x="39" y="81"/>
                  <a:pt x="39" y="81"/>
                  <a:pt x="39" y="81"/>
                </a:cubicBezTo>
                <a:cubicBezTo>
                  <a:pt x="38" y="82"/>
                  <a:pt x="37" y="82"/>
                  <a:pt x="36" y="82"/>
                </a:cubicBezTo>
                <a:close/>
                <a:moveTo>
                  <a:pt x="21" y="74"/>
                </a:moveTo>
                <a:cubicBezTo>
                  <a:pt x="20" y="73"/>
                  <a:pt x="20" y="71"/>
                  <a:pt x="21" y="70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2"/>
                  <a:pt x="39" y="52"/>
                  <a:pt x="41" y="53"/>
                </a:cubicBezTo>
                <a:cubicBezTo>
                  <a:pt x="42" y="54"/>
                  <a:pt x="42" y="56"/>
                  <a:pt x="41" y="58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6"/>
                  <a:pt x="23" y="76"/>
                  <a:pt x="21" y="74"/>
                </a:cubicBezTo>
                <a:cubicBezTo>
                  <a:pt x="21" y="74"/>
                  <a:pt x="21" y="74"/>
                  <a:pt x="21" y="74"/>
                </a:cubicBezTo>
                <a:close/>
                <a:moveTo>
                  <a:pt x="15" y="56"/>
                </a:moveTo>
                <a:cubicBezTo>
                  <a:pt x="26" y="44"/>
                  <a:pt x="26" y="44"/>
                  <a:pt x="26" y="44"/>
                </a:cubicBezTo>
                <a:cubicBezTo>
                  <a:pt x="27" y="43"/>
                  <a:pt x="29" y="43"/>
                  <a:pt x="31" y="44"/>
                </a:cubicBezTo>
                <a:cubicBezTo>
                  <a:pt x="32" y="45"/>
                  <a:pt x="32" y="47"/>
                  <a:pt x="31" y="48"/>
                </a:cubicBezTo>
                <a:cubicBezTo>
                  <a:pt x="20" y="60"/>
                  <a:pt x="20" y="60"/>
                  <a:pt x="20" y="60"/>
                </a:cubicBezTo>
                <a:cubicBezTo>
                  <a:pt x="19" y="62"/>
                  <a:pt x="17" y="62"/>
                  <a:pt x="15" y="60"/>
                </a:cubicBezTo>
                <a:cubicBezTo>
                  <a:pt x="14" y="59"/>
                  <a:pt x="14" y="57"/>
                  <a:pt x="15" y="56"/>
                </a:cubicBezTo>
                <a:moveTo>
                  <a:pt x="138" y="21"/>
                </a:moveTo>
                <a:cubicBezTo>
                  <a:pt x="134" y="16"/>
                  <a:pt x="127" y="7"/>
                  <a:pt x="126" y="6"/>
                </a:cubicBezTo>
                <a:cubicBezTo>
                  <a:pt x="124" y="3"/>
                  <a:pt x="118" y="0"/>
                  <a:pt x="110" y="5"/>
                </a:cubicBezTo>
                <a:cubicBezTo>
                  <a:pt x="109" y="6"/>
                  <a:pt x="108" y="7"/>
                  <a:pt x="107" y="7"/>
                </a:cubicBezTo>
                <a:cubicBezTo>
                  <a:pt x="101" y="12"/>
                  <a:pt x="98" y="13"/>
                  <a:pt x="93" y="10"/>
                </a:cubicBezTo>
                <a:cubicBezTo>
                  <a:pt x="85" y="3"/>
                  <a:pt x="77" y="3"/>
                  <a:pt x="71" y="7"/>
                </a:cubicBezTo>
                <a:cubicBezTo>
                  <a:pt x="69" y="8"/>
                  <a:pt x="69" y="8"/>
                  <a:pt x="69" y="8"/>
                </a:cubicBezTo>
                <a:cubicBezTo>
                  <a:pt x="67" y="7"/>
                  <a:pt x="59" y="2"/>
                  <a:pt x="53" y="5"/>
                </a:cubicBezTo>
                <a:cubicBezTo>
                  <a:pt x="46" y="10"/>
                  <a:pt x="38" y="10"/>
                  <a:pt x="32" y="7"/>
                </a:cubicBezTo>
                <a:cubicBezTo>
                  <a:pt x="23" y="2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0" y="16"/>
                  <a:pt x="4" y="22"/>
                </a:cubicBezTo>
                <a:cubicBezTo>
                  <a:pt x="1" y="24"/>
                  <a:pt x="0" y="27"/>
                  <a:pt x="0" y="31"/>
                </a:cubicBezTo>
                <a:cubicBezTo>
                  <a:pt x="0" y="34"/>
                  <a:pt x="2" y="36"/>
                  <a:pt x="4" y="38"/>
                </a:cubicBezTo>
                <a:cubicBezTo>
                  <a:pt x="15" y="47"/>
                  <a:pt x="15" y="47"/>
                  <a:pt x="15" y="47"/>
                </a:cubicBezTo>
                <a:cubicBezTo>
                  <a:pt x="10" y="52"/>
                  <a:pt x="10" y="52"/>
                  <a:pt x="10" y="52"/>
                </a:cubicBezTo>
                <a:cubicBezTo>
                  <a:pt x="7" y="56"/>
                  <a:pt x="7" y="62"/>
                  <a:pt x="11" y="65"/>
                </a:cubicBezTo>
                <a:cubicBezTo>
                  <a:pt x="12" y="66"/>
                  <a:pt x="13" y="67"/>
                  <a:pt x="15" y="68"/>
                </a:cubicBezTo>
                <a:cubicBezTo>
                  <a:pt x="13" y="72"/>
                  <a:pt x="14" y="76"/>
                  <a:pt x="17" y="79"/>
                </a:cubicBezTo>
                <a:cubicBezTo>
                  <a:pt x="19" y="81"/>
                  <a:pt x="21" y="82"/>
                  <a:pt x="23" y="82"/>
                </a:cubicBezTo>
                <a:cubicBezTo>
                  <a:pt x="25" y="82"/>
                  <a:pt x="26" y="82"/>
                  <a:pt x="27" y="81"/>
                </a:cubicBezTo>
                <a:cubicBezTo>
                  <a:pt x="27" y="83"/>
                  <a:pt x="28" y="85"/>
                  <a:pt x="30" y="87"/>
                </a:cubicBezTo>
                <a:cubicBezTo>
                  <a:pt x="32" y="88"/>
                  <a:pt x="34" y="89"/>
                  <a:pt x="36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9" y="89"/>
                  <a:pt x="41" y="88"/>
                  <a:pt x="42" y="87"/>
                </a:cubicBezTo>
                <a:cubicBezTo>
                  <a:pt x="44" y="92"/>
                  <a:pt x="49" y="95"/>
                  <a:pt x="54" y="94"/>
                </a:cubicBezTo>
                <a:cubicBezTo>
                  <a:pt x="56" y="94"/>
                  <a:pt x="58" y="93"/>
                  <a:pt x="59" y="91"/>
                </a:cubicBezTo>
                <a:cubicBezTo>
                  <a:pt x="63" y="87"/>
                  <a:pt x="63" y="87"/>
                  <a:pt x="63" y="87"/>
                </a:cubicBezTo>
                <a:cubicBezTo>
                  <a:pt x="69" y="93"/>
                  <a:pt x="69" y="93"/>
                  <a:pt x="69" y="93"/>
                </a:cubicBezTo>
                <a:cubicBezTo>
                  <a:pt x="71" y="94"/>
                  <a:pt x="73" y="95"/>
                  <a:pt x="76" y="95"/>
                </a:cubicBezTo>
                <a:cubicBezTo>
                  <a:pt x="76" y="95"/>
                  <a:pt x="76" y="95"/>
                  <a:pt x="76" y="95"/>
                </a:cubicBezTo>
                <a:cubicBezTo>
                  <a:pt x="79" y="95"/>
                  <a:pt x="81" y="94"/>
                  <a:pt x="83" y="92"/>
                </a:cubicBezTo>
                <a:cubicBezTo>
                  <a:pt x="83" y="91"/>
                  <a:pt x="83" y="91"/>
                  <a:pt x="83" y="91"/>
                </a:cubicBezTo>
                <a:cubicBezTo>
                  <a:pt x="84" y="91"/>
                  <a:pt x="85" y="90"/>
                  <a:pt x="85" y="89"/>
                </a:cubicBezTo>
                <a:cubicBezTo>
                  <a:pt x="87" y="90"/>
                  <a:pt x="87" y="90"/>
                  <a:pt x="87" y="90"/>
                </a:cubicBezTo>
                <a:cubicBezTo>
                  <a:pt x="88" y="92"/>
                  <a:pt x="91" y="92"/>
                  <a:pt x="93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98" y="92"/>
                  <a:pt x="102" y="89"/>
                  <a:pt x="103" y="85"/>
                </a:cubicBezTo>
                <a:cubicBezTo>
                  <a:pt x="107" y="86"/>
                  <a:pt x="110" y="85"/>
                  <a:pt x="113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6" y="79"/>
                  <a:pt x="117" y="76"/>
                  <a:pt x="116" y="72"/>
                </a:cubicBezTo>
                <a:cubicBezTo>
                  <a:pt x="118" y="72"/>
                  <a:pt x="119" y="71"/>
                  <a:pt x="121" y="69"/>
                </a:cubicBezTo>
                <a:cubicBezTo>
                  <a:pt x="123" y="65"/>
                  <a:pt x="123" y="60"/>
                  <a:pt x="119" y="57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40" y="33"/>
                  <a:pt x="142" y="28"/>
                  <a:pt x="138" y="2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Research</a:t>
            </a:r>
            <a:r>
              <a:rPr lang="et-EE" dirty="0"/>
              <a:t> and</a:t>
            </a:r>
            <a:br>
              <a:rPr lang="et-EE" dirty="0"/>
            </a:br>
            <a:r>
              <a:rPr lang="et-EE" dirty="0" err="1"/>
              <a:t>development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5712" y="-38100"/>
            <a:ext cx="2350238" cy="1907232"/>
          </a:xfrm>
          <a:prstGeom prst="roundRect">
            <a:avLst>
              <a:gd name="adj" fmla="val 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84" y="378843"/>
            <a:ext cx="523908" cy="421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1843" y="915516"/>
            <a:ext cx="2193925" cy="86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</a:rPr>
              <a:t>Every TTÜ scientific publication was quoted 3.85 times on average during the last five years.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60528985"/>
              </p:ext>
            </p:extLst>
          </p:nvPr>
        </p:nvGraphicFramePr>
        <p:xfrm>
          <a:off x="758236" y="3058608"/>
          <a:ext cx="4240716" cy="282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3170" y="4041293"/>
            <a:ext cx="145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>
                <a:solidFill>
                  <a:schemeClr val="accent3"/>
                </a:solidFill>
              </a:rPr>
              <a:t>1,362</a:t>
            </a:r>
            <a:endParaRPr lang="et-EE" sz="2000" b="1" dirty="0">
              <a:solidFill>
                <a:schemeClr val="accent3"/>
              </a:solidFill>
            </a:endParaRPr>
          </a:p>
          <a:p>
            <a:pPr algn="ctr"/>
            <a:r>
              <a:rPr lang="et-EE" sz="1000" dirty="0" err="1" smtClean="0">
                <a:solidFill>
                  <a:schemeClr val="accent3"/>
                </a:solidFill>
              </a:rPr>
              <a:t>scientific</a:t>
            </a:r>
            <a:r>
              <a:rPr lang="et-EE" sz="1000" dirty="0" smtClean="0">
                <a:solidFill>
                  <a:schemeClr val="accent3"/>
                </a:solidFill>
              </a:rPr>
              <a:t> </a:t>
            </a:r>
            <a:r>
              <a:rPr lang="et-EE" sz="1000" dirty="0" err="1" smtClean="0">
                <a:solidFill>
                  <a:schemeClr val="accent3"/>
                </a:solidFill>
              </a:rPr>
              <a:t>publication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1" name="Line Callout 2 (No Border) 10"/>
          <p:cNvSpPr/>
          <p:nvPr/>
        </p:nvSpPr>
        <p:spPr>
          <a:xfrm flipH="1">
            <a:off x="1222025" y="2986082"/>
            <a:ext cx="1017453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05856"/>
              <a:gd name="adj6" fmla="val -40557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 err="1">
                <a:solidFill>
                  <a:schemeClr val="accent3"/>
                </a:solidFill>
              </a:rPr>
              <a:t>Local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authorship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12" name="Line Callout 2 (No Border) 11"/>
          <p:cNvSpPr/>
          <p:nvPr/>
        </p:nvSpPr>
        <p:spPr>
          <a:xfrm flipH="1">
            <a:off x="1306285" y="5499630"/>
            <a:ext cx="1287186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-17121"/>
              <a:gd name="adj6" fmla="val -36726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 err="1">
                <a:solidFill>
                  <a:schemeClr val="accent3"/>
                </a:solidFill>
              </a:rPr>
              <a:t>Intenational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co-authorship</a:t>
            </a:r>
            <a:endParaRPr lang="en-US" sz="1050" dirty="0">
              <a:solidFill>
                <a:schemeClr val="accent3"/>
              </a:solidFill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4875772" y="3667647"/>
            <a:ext cx="3835935" cy="1945081"/>
            <a:chOff x="1118" y="1559"/>
            <a:chExt cx="2686" cy="1362"/>
          </a:xfrm>
        </p:grpSpPr>
        <p:grpSp>
          <p:nvGrpSpPr>
            <p:cNvPr id="18" name="Group 205"/>
            <p:cNvGrpSpPr>
              <a:grpSpLocks/>
            </p:cNvGrpSpPr>
            <p:nvPr/>
          </p:nvGrpSpPr>
          <p:grpSpPr bwMode="auto">
            <a:xfrm>
              <a:off x="1191" y="1559"/>
              <a:ext cx="1061" cy="1362"/>
              <a:chOff x="1191" y="1559"/>
              <a:chExt cx="1061" cy="1362"/>
            </a:xfrm>
          </p:grpSpPr>
          <p:sp>
            <p:nvSpPr>
              <p:cNvPr id="989" name="Oval 5"/>
              <p:cNvSpPr>
                <a:spLocks noChangeArrowheads="1"/>
              </p:cNvSpPr>
              <p:nvPr/>
            </p:nvSpPr>
            <p:spPr bwMode="auto">
              <a:xfrm>
                <a:off x="2226" y="155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Oval 6"/>
              <p:cNvSpPr>
                <a:spLocks noChangeArrowheads="1"/>
              </p:cNvSpPr>
              <p:nvPr/>
            </p:nvSpPr>
            <p:spPr bwMode="auto">
              <a:xfrm>
                <a:off x="2178" y="15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Oval 7"/>
              <p:cNvSpPr>
                <a:spLocks noChangeArrowheads="1"/>
              </p:cNvSpPr>
              <p:nvPr/>
            </p:nvSpPr>
            <p:spPr bwMode="auto">
              <a:xfrm>
                <a:off x="2203" y="1584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Oval 8"/>
              <p:cNvSpPr>
                <a:spLocks noChangeArrowheads="1"/>
              </p:cNvSpPr>
              <p:nvPr/>
            </p:nvSpPr>
            <p:spPr bwMode="auto">
              <a:xfrm>
                <a:off x="2153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Oval 9"/>
              <p:cNvSpPr>
                <a:spLocks noChangeArrowheads="1"/>
              </p:cNvSpPr>
              <p:nvPr/>
            </p:nvSpPr>
            <p:spPr bwMode="auto">
              <a:xfrm>
                <a:off x="2178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Oval 10"/>
              <p:cNvSpPr>
                <a:spLocks noChangeArrowheads="1"/>
              </p:cNvSpPr>
              <p:nvPr/>
            </p:nvSpPr>
            <p:spPr bwMode="auto">
              <a:xfrm>
                <a:off x="2153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Oval 11"/>
              <p:cNvSpPr>
                <a:spLocks noChangeArrowheads="1"/>
              </p:cNvSpPr>
              <p:nvPr/>
            </p:nvSpPr>
            <p:spPr bwMode="auto">
              <a:xfrm>
                <a:off x="2153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Oval 12"/>
              <p:cNvSpPr>
                <a:spLocks noChangeArrowheads="1"/>
              </p:cNvSpPr>
              <p:nvPr/>
            </p:nvSpPr>
            <p:spPr bwMode="auto">
              <a:xfrm>
                <a:off x="2178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Oval 13"/>
              <p:cNvSpPr>
                <a:spLocks noChangeArrowheads="1"/>
              </p:cNvSpPr>
              <p:nvPr/>
            </p:nvSpPr>
            <p:spPr bwMode="auto">
              <a:xfrm>
                <a:off x="2080" y="15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Oval 14"/>
              <p:cNvSpPr>
                <a:spLocks noChangeArrowheads="1"/>
              </p:cNvSpPr>
              <p:nvPr/>
            </p:nvSpPr>
            <p:spPr bwMode="auto">
              <a:xfrm>
                <a:off x="2055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Oval 15"/>
              <p:cNvSpPr>
                <a:spLocks noChangeArrowheads="1"/>
              </p:cNvSpPr>
              <p:nvPr/>
            </p:nvSpPr>
            <p:spPr bwMode="auto">
              <a:xfrm>
                <a:off x="2080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Oval 16"/>
              <p:cNvSpPr>
                <a:spLocks noChangeArrowheads="1"/>
              </p:cNvSpPr>
              <p:nvPr/>
            </p:nvSpPr>
            <p:spPr bwMode="auto">
              <a:xfrm>
                <a:off x="2055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Oval 17"/>
              <p:cNvSpPr>
                <a:spLocks noChangeArrowheads="1"/>
              </p:cNvSpPr>
              <p:nvPr/>
            </p:nvSpPr>
            <p:spPr bwMode="auto">
              <a:xfrm>
                <a:off x="2055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Oval 18"/>
              <p:cNvSpPr>
                <a:spLocks noChangeArrowheads="1"/>
              </p:cNvSpPr>
              <p:nvPr/>
            </p:nvSpPr>
            <p:spPr bwMode="auto">
              <a:xfrm>
                <a:off x="2105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Oval 19"/>
              <p:cNvSpPr>
                <a:spLocks noChangeArrowheads="1"/>
              </p:cNvSpPr>
              <p:nvPr/>
            </p:nvSpPr>
            <p:spPr bwMode="auto">
              <a:xfrm>
                <a:off x="2105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Oval 20"/>
              <p:cNvSpPr>
                <a:spLocks noChangeArrowheads="1"/>
              </p:cNvSpPr>
              <p:nvPr/>
            </p:nvSpPr>
            <p:spPr bwMode="auto">
              <a:xfrm>
                <a:off x="2105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Oval 21"/>
              <p:cNvSpPr>
                <a:spLocks noChangeArrowheads="1"/>
              </p:cNvSpPr>
              <p:nvPr/>
            </p:nvSpPr>
            <p:spPr bwMode="auto">
              <a:xfrm>
                <a:off x="2080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Oval 22"/>
              <p:cNvSpPr>
                <a:spLocks noChangeArrowheads="1"/>
              </p:cNvSpPr>
              <p:nvPr/>
            </p:nvSpPr>
            <p:spPr bwMode="auto">
              <a:xfrm>
                <a:off x="2128" y="15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Oval 23"/>
              <p:cNvSpPr>
                <a:spLocks noChangeArrowheads="1"/>
              </p:cNvSpPr>
              <p:nvPr/>
            </p:nvSpPr>
            <p:spPr bwMode="auto">
              <a:xfrm>
                <a:off x="2128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Oval 24"/>
              <p:cNvSpPr>
                <a:spLocks noChangeArrowheads="1"/>
              </p:cNvSpPr>
              <p:nvPr/>
            </p:nvSpPr>
            <p:spPr bwMode="auto">
              <a:xfrm>
                <a:off x="2128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Oval 25"/>
              <p:cNvSpPr>
                <a:spLocks noChangeArrowheads="1"/>
              </p:cNvSpPr>
              <p:nvPr/>
            </p:nvSpPr>
            <p:spPr bwMode="auto">
              <a:xfrm>
                <a:off x="2030" y="15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Oval 26"/>
              <p:cNvSpPr>
                <a:spLocks noChangeArrowheads="1"/>
              </p:cNvSpPr>
              <p:nvPr/>
            </p:nvSpPr>
            <p:spPr bwMode="auto">
              <a:xfrm>
                <a:off x="2006" y="1584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Oval 27"/>
              <p:cNvSpPr>
                <a:spLocks noChangeArrowheads="1"/>
              </p:cNvSpPr>
              <p:nvPr/>
            </p:nvSpPr>
            <p:spPr bwMode="auto">
              <a:xfrm>
                <a:off x="2030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Oval 28"/>
              <p:cNvSpPr>
                <a:spLocks noChangeArrowheads="1"/>
              </p:cNvSpPr>
              <p:nvPr/>
            </p:nvSpPr>
            <p:spPr bwMode="auto">
              <a:xfrm>
                <a:off x="2030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Oval 29"/>
              <p:cNvSpPr>
                <a:spLocks noChangeArrowheads="1"/>
              </p:cNvSpPr>
              <p:nvPr/>
            </p:nvSpPr>
            <p:spPr bwMode="auto">
              <a:xfrm>
                <a:off x="2006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Oval 30"/>
              <p:cNvSpPr>
                <a:spLocks noChangeArrowheads="1"/>
              </p:cNvSpPr>
              <p:nvPr/>
            </p:nvSpPr>
            <p:spPr bwMode="auto">
              <a:xfrm>
                <a:off x="2006" y="163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Oval 31"/>
              <p:cNvSpPr>
                <a:spLocks noChangeArrowheads="1"/>
              </p:cNvSpPr>
              <p:nvPr/>
            </p:nvSpPr>
            <p:spPr bwMode="auto">
              <a:xfrm>
                <a:off x="2030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Oval 32"/>
              <p:cNvSpPr>
                <a:spLocks noChangeArrowheads="1"/>
              </p:cNvSpPr>
              <p:nvPr/>
            </p:nvSpPr>
            <p:spPr bwMode="auto">
              <a:xfrm>
                <a:off x="1956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Oval 33"/>
              <p:cNvSpPr>
                <a:spLocks noChangeArrowheads="1"/>
              </p:cNvSpPr>
              <p:nvPr/>
            </p:nvSpPr>
            <p:spPr bwMode="auto">
              <a:xfrm>
                <a:off x="1956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Oval 34"/>
              <p:cNvSpPr>
                <a:spLocks noChangeArrowheads="1"/>
              </p:cNvSpPr>
              <p:nvPr/>
            </p:nvSpPr>
            <p:spPr bwMode="auto">
              <a:xfrm>
                <a:off x="1929" y="1610"/>
                <a:ext cx="27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Oval 35"/>
              <p:cNvSpPr>
                <a:spLocks noChangeArrowheads="1"/>
              </p:cNvSpPr>
              <p:nvPr/>
            </p:nvSpPr>
            <p:spPr bwMode="auto">
              <a:xfrm>
                <a:off x="1981" y="15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Oval 36"/>
              <p:cNvSpPr>
                <a:spLocks noChangeArrowheads="1"/>
              </p:cNvSpPr>
              <p:nvPr/>
            </p:nvSpPr>
            <p:spPr bwMode="auto">
              <a:xfrm>
                <a:off x="1981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Oval 37"/>
              <p:cNvSpPr>
                <a:spLocks noChangeArrowheads="1"/>
              </p:cNvSpPr>
              <p:nvPr/>
            </p:nvSpPr>
            <p:spPr bwMode="auto">
              <a:xfrm>
                <a:off x="1981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Oval 38"/>
              <p:cNvSpPr>
                <a:spLocks noChangeArrowheads="1"/>
              </p:cNvSpPr>
              <p:nvPr/>
            </p:nvSpPr>
            <p:spPr bwMode="auto">
              <a:xfrm>
                <a:off x="1981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Oval 39"/>
              <p:cNvSpPr>
                <a:spLocks noChangeArrowheads="1"/>
              </p:cNvSpPr>
              <p:nvPr/>
            </p:nvSpPr>
            <p:spPr bwMode="auto">
              <a:xfrm>
                <a:off x="1906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Oval 40"/>
              <p:cNvSpPr>
                <a:spLocks noChangeArrowheads="1"/>
              </p:cNvSpPr>
              <p:nvPr/>
            </p:nvSpPr>
            <p:spPr bwMode="auto">
              <a:xfrm>
                <a:off x="1906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Oval 41"/>
              <p:cNvSpPr>
                <a:spLocks noChangeArrowheads="1"/>
              </p:cNvSpPr>
              <p:nvPr/>
            </p:nvSpPr>
            <p:spPr bwMode="auto">
              <a:xfrm>
                <a:off x="1830" y="1708"/>
                <a:ext cx="26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Oval 42"/>
              <p:cNvSpPr>
                <a:spLocks noChangeArrowheads="1"/>
              </p:cNvSpPr>
              <p:nvPr/>
            </p:nvSpPr>
            <p:spPr bwMode="auto">
              <a:xfrm>
                <a:off x="1830" y="16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Oval 43"/>
              <p:cNvSpPr>
                <a:spLocks noChangeArrowheads="1"/>
              </p:cNvSpPr>
              <p:nvPr/>
            </p:nvSpPr>
            <p:spPr bwMode="auto">
              <a:xfrm>
                <a:off x="1856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Oval 44"/>
              <p:cNvSpPr>
                <a:spLocks noChangeArrowheads="1"/>
              </p:cNvSpPr>
              <p:nvPr/>
            </p:nvSpPr>
            <p:spPr bwMode="auto">
              <a:xfrm>
                <a:off x="1856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Oval 45"/>
              <p:cNvSpPr>
                <a:spLocks noChangeArrowheads="1"/>
              </p:cNvSpPr>
              <p:nvPr/>
            </p:nvSpPr>
            <p:spPr bwMode="auto">
              <a:xfrm>
                <a:off x="1830" y="161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Oval 46"/>
              <p:cNvSpPr>
                <a:spLocks noChangeArrowheads="1"/>
              </p:cNvSpPr>
              <p:nvPr/>
            </p:nvSpPr>
            <p:spPr bwMode="auto">
              <a:xfrm>
                <a:off x="1881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Oval 47"/>
              <p:cNvSpPr>
                <a:spLocks noChangeArrowheads="1"/>
              </p:cNvSpPr>
              <p:nvPr/>
            </p:nvSpPr>
            <p:spPr bwMode="auto">
              <a:xfrm>
                <a:off x="1881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Oval 48"/>
              <p:cNvSpPr>
                <a:spLocks noChangeArrowheads="1"/>
              </p:cNvSpPr>
              <p:nvPr/>
            </p:nvSpPr>
            <p:spPr bwMode="auto">
              <a:xfrm>
                <a:off x="1807" y="163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49"/>
              <p:cNvSpPr>
                <a:spLocks/>
              </p:cNvSpPr>
              <p:nvPr/>
            </p:nvSpPr>
            <p:spPr bwMode="auto">
              <a:xfrm>
                <a:off x="1585" y="1708"/>
                <a:ext cx="25" cy="28"/>
              </a:xfrm>
              <a:custGeom>
                <a:avLst/>
                <a:gdLst>
                  <a:gd name="T0" fmla="*/ 6 w 12"/>
                  <a:gd name="T1" fmla="*/ 0 h 13"/>
                  <a:gd name="T2" fmla="*/ 0 w 12"/>
                  <a:gd name="T3" fmla="*/ 6 h 13"/>
                  <a:gd name="T4" fmla="*/ 6 w 12"/>
                  <a:gd name="T5" fmla="*/ 13 h 13"/>
                  <a:gd name="T6" fmla="*/ 12 w 12"/>
                  <a:gd name="T7" fmla="*/ 9 h 13"/>
                  <a:gd name="T8" fmla="*/ 12 w 12"/>
                  <a:gd name="T9" fmla="*/ 6 h 13"/>
                  <a:gd name="T10" fmla="*/ 6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8" y="13"/>
                      <a:pt x="11" y="11"/>
                      <a:pt x="12" y="9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Oval 50"/>
              <p:cNvSpPr>
                <a:spLocks noChangeArrowheads="1"/>
              </p:cNvSpPr>
              <p:nvPr/>
            </p:nvSpPr>
            <p:spPr bwMode="auto">
              <a:xfrm>
                <a:off x="1537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Oval 51"/>
              <p:cNvSpPr>
                <a:spLocks noChangeArrowheads="1"/>
              </p:cNvSpPr>
              <p:nvPr/>
            </p:nvSpPr>
            <p:spPr bwMode="auto">
              <a:xfrm>
                <a:off x="1585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Oval 52"/>
              <p:cNvSpPr>
                <a:spLocks noChangeArrowheads="1"/>
              </p:cNvSpPr>
              <p:nvPr/>
            </p:nvSpPr>
            <p:spPr bwMode="auto">
              <a:xfrm>
                <a:off x="1634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Oval 53"/>
              <p:cNvSpPr>
                <a:spLocks noChangeArrowheads="1"/>
              </p:cNvSpPr>
              <p:nvPr/>
            </p:nvSpPr>
            <p:spPr bwMode="auto">
              <a:xfrm>
                <a:off x="1684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Oval 54"/>
              <p:cNvSpPr>
                <a:spLocks noChangeArrowheads="1"/>
              </p:cNvSpPr>
              <p:nvPr/>
            </p:nvSpPr>
            <p:spPr bwMode="auto">
              <a:xfrm>
                <a:off x="1732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Oval 55"/>
              <p:cNvSpPr>
                <a:spLocks noChangeArrowheads="1"/>
              </p:cNvSpPr>
              <p:nvPr/>
            </p:nvSpPr>
            <p:spPr bwMode="auto">
              <a:xfrm>
                <a:off x="1537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Oval 56"/>
              <p:cNvSpPr>
                <a:spLocks noChangeArrowheads="1"/>
              </p:cNvSpPr>
              <p:nvPr/>
            </p:nvSpPr>
            <p:spPr bwMode="auto">
              <a:xfrm>
                <a:off x="1560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Oval 57"/>
              <p:cNvSpPr>
                <a:spLocks noChangeArrowheads="1"/>
              </p:cNvSpPr>
              <p:nvPr/>
            </p:nvSpPr>
            <p:spPr bwMode="auto">
              <a:xfrm>
                <a:off x="1487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58"/>
              <p:cNvSpPr>
                <a:spLocks noChangeArrowheads="1"/>
              </p:cNvSpPr>
              <p:nvPr/>
            </p:nvSpPr>
            <p:spPr bwMode="auto">
              <a:xfrm>
                <a:off x="1487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Oval 59"/>
              <p:cNvSpPr>
                <a:spLocks noChangeArrowheads="1"/>
              </p:cNvSpPr>
              <p:nvPr/>
            </p:nvSpPr>
            <p:spPr bwMode="auto">
              <a:xfrm>
                <a:off x="1462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Oval 60"/>
              <p:cNvSpPr>
                <a:spLocks noChangeArrowheads="1"/>
              </p:cNvSpPr>
              <p:nvPr/>
            </p:nvSpPr>
            <p:spPr bwMode="auto">
              <a:xfrm>
                <a:off x="1512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1"/>
              <p:cNvSpPr>
                <a:spLocks noChangeArrowheads="1"/>
              </p:cNvSpPr>
              <p:nvPr/>
            </p:nvSpPr>
            <p:spPr bwMode="auto">
              <a:xfrm>
                <a:off x="1709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Oval 62"/>
              <p:cNvSpPr>
                <a:spLocks noChangeArrowheads="1"/>
              </p:cNvSpPr>
              <p:nvPr/>
            </p:nvSpPr>
            <p:spPr bwMode="auto">
              <a:xfrm>
                <a:off x="1757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3"/>
              <p:cNvSpPr>
                <a:spLocks noChangeArrowheads="1"/>
              </p:cNvSpPr>
              <p:nvPr/>
            </p:nvSpPr>
            <p:spPr bwMode="auto">
              <a:xfrm>
                <a:off x="1782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Oval 64"/>
              <p:cNvSpPr>
                <a:spLocks noChangeArrowheads="1"/>
              </p:cNvSpPr>
              <p:nvPr/>
            </p:nvSpPr>
            <p:spPr bwMode="auto">
              <a:xfrm>
                <a:off x="1782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Oval 65"/>
              <p:cNvSpPr>
                <a:spLocks noChangeArrowheads="1"/>
              </p:cNvSpPr>
              <p:nvPr/>
            </p:nvSpPr>
            <p:spPr bwMode="auto">
              <a:xfrm>
                <a:off x="1388" y="1708"/>
                <a:ext cx="26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6"/>
              <p:cNvSpPr>
                <a:spLocks noChangeArrowheads="1"/>
              </p:cNvSpPr>
              <p:nvPr/>
            </p:nvSpPr>
            <p:spPr bwMode="auto">
              <a:xfrm>
                <a:off x="1388" y="16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Oval 67"/>
              <p:cNvSpPr>
                <a:spLocks noChangeArrowheads="1"/>
              </p:cNvSpPr>
              <p:nvPr/>
            </p:nvSpPr>
            <p:spPr bwMode="auto">
              <a:xfrm>
                <a:off x="1363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68"/>
              <p:cNvSpPr>
                <a:spLocks noChangeArrowheads="1"/>
              </p:cNvSpPr>
              <p:nvPr/>
            </p:nvSpPr>
            <p:spPr bwMode="auto">
              <a:xfrm>
                <a:off x="1363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Oval 69"/>
              <p:cNvSpPr>
                <a:spLocks noChangeArrowheads="1"/>
              </p:cNvSpPr>
              <p:nvPr/>
            </p:nvSpPr>
            <p:spPr bwMode="auto">
              <a:xfrm>
                <a:off x="1414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Oval 70"/>
              <p:cNvSpPr>
                <a:spLocks noChangeArrowheads="1"/>
              </p:cNvSpPr>
              <p:nvPr/>
            </p:nvSpPr>
            <p:spPr bwMode="auto">
              <a:xfrm>
                <a:off x="1439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1"/>
              <p:cNvSpPr>
                <a:spLocks noChangeArrowheads="1"/>
              </p:cNvSpPr>
              <p:nvPr/>
            </p:nvSpPr>
            <p:spPr bwMode="auto">
              <a:xfrm>
                <a:off x="1732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Oval 72"/>
              <p:cNvSpPr>
                <a:spLocks noChangeArrowheads="1"/>
              </p:cNvSpPr>
              <p:nvPr/>
            </p:nvSpPr>
            <p:spPr bwMode="auto">
              <a:xfrm>
                <a:off x="1757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3"/>
              <p:cNvSpPr>
                <a:spLocks noChangeArrowheads="1"/>
              </p:cNvSpPr>
              <p:nvPr/>
            </p:nvSpPr>
            <p:spPr bwMode="auto">
              <a:xfrm>
                <a:off x="1684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Oval 74"/>
              <p:cNvSpPr>
                <a:spLocks noChangeArrowheads="1"/>
              </p:cNvSpPr>
              <p:nvPr/>
            </p:nvSpPr>
            <p:spPr bwMode="auto">
              <a:xfrm>
                <a:off x="1659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Oval 75"/>
              <p:cNvSpPr>
                <a:spLocks noChangeArrowheads="1"/>
              </p:cNvSpPr>
              <p:nvPr/>
            </p:nvSpPr>
            <p:spPr bwMode="auto">
              <a:xfrm>
                <a:off x="1709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6"/>
              <p:cNvSpPr>
                <a:spLocks noChangeArrowheads="1"/>
              </p:cNvSpPr>
              <p:nvPr/>
            </p:nvSpPr>
            <p:spPr bwMode="auto">
              <a:xfrm>
                <a:off x="1610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Oval 77"/>
              <p:cNvSpPr>
                <a:spLocks noChangeArrowheads="1"/>
              </p:cNvSpPr>
              <p:nvPr/>
            </p:nvSpPr>
            <p:spPr bwMode="auto">
              <a:xfrm>
                <a:off x="1634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78"/>
              <p:cNvSpPr>
                <a:spLocks noChangeArrowheads="1"/>
              </p:cNvSpPr>
              <p:nvPr/>
            </p:nvSpPr>
            <p:spPr bwMode="auto">
              <a:xfrm>
                <a:off x="1439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Oval 79"/>
              <p:cNvSpPr>
                <a:spLocks noChangeArrowheads="1"/>
              </p:cNvSpPr>
              <p:nvPr/>
            </p:nvSpPr>
            <p:spPr bwMode="auto">
              <a:xfrm>
                <a:off x="1340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Oval 80"/>
              <p:cNvSpPr>
                <a:spLocks noChangeArrowheads="1"/>
              </p:cNvSpPr>
              <p:nvPr/>
            </p:nvSpPr>
            <p:spPr bwMode="auto">
              <a:xfrm>
                <a:off x="1340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1"/>
              <p:cNvSpPr>
                <a:spLocks noChangeArrowheads="1"/>
              </p:cNvSpPr>
              <p:nvPr/>
            </p:nvSpPr>
            <p:spPr bwMode="auto">
              <a:xfrm>
                <a:off x="1315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Oval 82"/>
              <p:cNvSpPr>
                <a:spLocks noChangeArrowheads="1"/>
              </p:cNvSpPr>
              <p:nvPr/>
            </p:nvSpPr>
            <p:spPr bwMode="auto">
              <a:xfrm>
                <a:off x="1315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3"/>
              <p:cNvSpPr>
                <a:spLocks noChangeArrowheads="1"/>
              </p:cNvSpPr>
              <p:nvPr/>
            </p:nvSpPr>
            <p:spPr bwMode="auto">
              <a:xfrm>
                <a:off x="1242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Oval 84"/>
              <p:cNvSpPr>
                <a:spLocks noChangeArrowheads="1"/>
              </p:cNvSpPr>
              <p:nvPr/>
            </p:nvSpPr>
            <p:spPr bwMode="auto">
              <a:xfrm>
                <a:off x="1242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85"/>
              <p:cNvSpPr>
                <a:spLocks noChangeArrowheads="1"/>
              </p:cNvSpPr>
              <p:nvPr/>
            </p:nvSpPr>
            <p:spPr bwMode="auto">
              <a:xfrm>
                <a:off x="1265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6"/>
              <p:cNvSpPr>
                <a:spLocks noChangeArrowheads="1"/>
              </p:cNvSpPr>
              <p:nvPr/>
            </p:nvSpPr>
            <p:spPr bwMode="auto">
              <a:xfrm>
                <a:off x="1290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Oval 87"/>
              <p:cNvSpPr>
                <a:spLocks noChangeArrowheads="1"/>
              </p:cNvSpPr>
              <p:nvPr/>
            </p:nvSpPr>
            <p:spPr bwMode="auto">
              <a:xfrm>
                <a:off x="1290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88"/>
              <p:cNvSpPr>
                <a:spLocks noChangeArrowheads="1"/>
              </p:cNvSpPr>
              <p:nvPr/>
            </p:nvSpPr>
            <p:spPr bwMode="auto">
              <a:xfrm>
                <a:off x="1217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Oval 89"/>
              <p:cNvSpPr>
                <a:spLocks noChangeArrowheads="1"/>
              </p:cNvSpPr>
              <p:nvPr/>
            </p:nvSpPr>
            <p:spPr bwMode="auto">
              <a:xfrm>
                <a:off x="1191" y="1708"/>
                <a:ext cx="26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Oval 90"/>
              <p:cNvSpPr>
                <a:spLocks noChangeArrowheads="1"/>
              </p:cNvSpPr>
              <p:nvPr/>
            </p:nvSpPr>
            <p:spPr bwMode="auto">
              <a:xfrm>
                <a:off x="1856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Oval 91"/>
              <p:cNvSpPr>
                <a:spLocks noChangeArrowheads="1"/>
              </p:cNvSpPr>
              <p:nvPr/>
            </p:nvSpPr>
            <p:spPr bwMode="auto">
              <a:xfrm>
                <a:off x="1807" y="267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2"/>
              <p:cNvSpPr>
                <a:spLocks noChangeArrowheads="1"/>
              </p:cNvSpPr>
              <p:nvPr/>
            </p:nvSpPr>
            <p:spPr bwMode="auto">
              <a:xfrm>
                <a:off x="1956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93"/>
              <p:cNvSpPr>
                <a:spLocks/>
              </p:cNvSpPr>
              <p:nvPr/>
            </p:nvSpPr>
            <p:spPr bwMode="auto">
              <a:xfrm>
                <a:off x="1881" y="2499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94"/>
              <p:cNvSpPr>
                <a:spLocks/>
              </p:cNvSpPr>
              <p:nvPr/>
            </p:nvSpPr>
            <p:spPr bwMode="auto">
              <a:xfrm>
                <a:off x="1830" y="2499"/>
                <a:ext cx="26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Oval 95"/>
              <p:cNvSpPr>
                <a:spLocks noChangeArrowheads="1"/>
              </p:cNvSpPr>
              <p:nvPr/>
            </p:nvSpPr>
            <p:spPr bwMode="auto">
              <a:xfrm>
                <a:off x="1881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Oval 96"/>
              <p:cNvSpPr>
                <a:spLocks noChangeArrowheads="1"/>
              </p:cNvSpPr>
              <p:nvPr/>
            </p:nvSpPr>
            <p:spPr bwMode="auto">
              <a:xfrm>
                <a:off x="1830" y="254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Oval 97"/>
              <p:cNvSpPr>
                <a:spLocks noChangeArrowheads="1"/>
              </p:cNvSpPr>
              <p:nvPr/>
            </p:nvSpPr>
            <p:spPr bwMode="auto">
              <a:xfrm>
                <a:off x="1856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Oval 98"/>
              <p:cNvSpPr>
                <a:spLocks noChangeArrowheads="1"/>
              </p:cNvSpPr>
              <p:nvPr/>
            </p:nvSpPr>
            <p:spPr bwMode="auto">
              <a:xfrm>
                <a:off x="1906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Oval 99"/>
              <p:cNvSpPr>
                <a:spLocks noChangeArrowheads="1"/>
              </p:cNvSpPr>
              <p:nvPr/>
            </p:nvSpPr>
            <p:spPr bwMode="auto">
              <a:xfrm>
                <a:off x="1807" y="252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00"/>
              <p:cNvSpPr>
                <a:spLocks/>
              </p:cNvSpPr>
              <p:nvPr/>
            </p:nvSpPr>
            <p:spPr bwMode="auto">
              <a:xfrm>
                <a:off x="1981" y="2400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Oval 101"/>
              <p:cNvSpPr>
                <a:spLocks noChangeArrowheads="1"/>
              </p:cNvSpPr>
              <p:nvPr/>
            </p:nvSpPr>
            <p:spPr bwMode="auto">
              <a:xfrm>
                <a:off x="1956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Oval 102"/>
              <p:cNvSpPr>
                <a:spLocks noChangeArrowheads="1"/>
              </p:cNvSpPr>
              <p:nvPr/>
            </p:nvSpPr>
            <p:spPr bwMode="auto">
              <a:xfrm>
                <a:off x="1981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Oval 103"/>
              <p:cNvSpPr>
                <a:spLocks noChangeArrowheads="1"/>
              </p:cNvSpPr>
              <p:nvPr/>
            </p:nvSpPr>
            <p:spPr bwMode="auto">
              <a:xfrm>
                <a:off x="1956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04"/>
              <p:cNvSpPr>
                <a:spLocks/>
              </p:cNvSpPr>
              <p:nvPr/>
            </p:nvSpPr>
            <p:spPr bwMode="auto">
              <a:xfrm>
                <a:off x="1929" y="2499"/>
                <a:ext cx="27" cy="25"/>
              </a:xfrm>
              <a:custGeom>
                <a:avLst/>
                <a:gdLst>
                  <a:gd name="T0" fmla="*/ 6 w 13"/>
                  <a:gd name="T1" fmla="*/ 12 h 12"/>
                  <a:gd name="T2" fmla="*/ 13 w 13"/>
                  <a:gd name="T3" fmla="*/ 6 h 12"/>
                  <a:gd name="T4" fmla="*/ 13 w 13"/>
                  <a:gd name="T5" fmla="*/ 5 h 12"/>
                  <a:gd name="T6" fmla="*/ 6 w 13"/>
                  <a:gd name="T7" fmla="*/ 0 h 12"/>
                  <a:gd name="T8" fmla="*/ 0 w 13"/>
                  <a:gd name="T9" fmla="*/ 5 h 12"/>
                  <a:gd name="T10" fmla="*/ 0 w 13"/>
                  <a:gd name="T11" fmla="*/ 6 h 12"/>
                  <a:gd name="T12" fmla="*/ 6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6" y="12"/>
                    </a:moveTo>
                    <a:cubicBezTo>
                      <a:pt x="10" y="12"/>
                      <a:pt x="13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2"/>
                      <a:pt x="10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05"/>
              <p:cNvSpPr>
                <a:spLocks/>
              </p:cNvSpPr>
              <p:nvPr/>
            </p:nvSpPr>
            <p:spPr bwMode="auto">
              <a:xfrm>
                <a:off x="1929" y="2549"/>
                <a:ext cx="27" cy="25"/>
              </a:xfrm>
              <a:custGeom>
                <a:avLst/>
                <a:gdLst>
                  <a:gd name="T0" fmla="*/ 6 w 13"/>
                  <a:gd name="T1" fmla="*/ 0 h 12"/>
                  <a:gd name="T2" fmla="*/ 0 w 13"/>
                  <a:gd name="T3" fmla="*/ 5 h 12"/>
                  <a:gd name="T4" fmla="*/ 0 w 13"/>
                  <a:gd name="T5" fmla="*/ 6 h 12"/>
                  <a:gd name="T6" fmla="*/ 6 w 13"/>
                  <a:gd name="T7" fmla="*/ 12 h 12"/>
                  <a:gd name="T8" fmla="*/ 13 w 13"/>
                  <a:gd name="T9" fmla="*/ 6 h 12"/>
                  <a:gd name="T10" fmla="*/ 13 w 13"/>
                  <a:gd name="T11" fmla="*/ 5 h 12"/>
                  <a:gd name="T12" fmla="*/ 6 w 1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3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2"/>
                      <a:pt x="10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Oval 106"/>
              <p:cNvSpPr>
                <a:spLocks noChangeArrowheads="1"/>
              </p:cNvSpPr>
              <p:nvPr/>
            </p:nvSpPr>
            <p:spPr bwMode="auto">
              <a:xfrm>
                <a:off x="1881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Oval 107"/>
              <p:cNvSpPr>
                <a:spLocks noChangeArrowheads="1"/>
              </p:cNvSpPr>
              <p:nvPr/>
            </p:nvSpPr>
            <p:spPr bwMode="auto">
              <a:xfrm>
                <a:off x="1830" y="2597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Oval 108"/>
              <p:cNvSpPr>
                <a:spLocks noChangeArrowheads="1"/>
              </p:cNvSpPr>
              <p:nvPr/>
            </p:nvSpPr>
            <p:spPr bwMode="auto">
              <a:xfrm>
                <a:off x="1856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Oval 109"/>
              <p:cNvSpPr>
                <a:spLocks noChangeArrowheads="1"/>
              </p:cNvSpPr>
              <p:nvPr/>
            </p:nvSpPr>
            <p:spPr bwMode="auto">
              <a:xfrm>
                <a:off x="1906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Oval 110"/>
              <p:cNvSpPr>
                <a:spLocks noChangeArrowheads="1"/>
              </p:cNvSpPr>
              <p:nvPr/>
            </p:nvSpPr>
            <p:spPr bwMode="auto">
              <a:xfrm>
                <a:off x="1807" y="2574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Oval 111"/>
              <p:cNvSpPr>
                <a:spLocks noChangeArrowheads="1"/>
              </p:cNvSpPr>
              <p:nvPr/>
            </p:nvSpPr>
            <p:spPr bwMode="auto">
              <a:xfrm>
                <a:off x="1881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Oval 112"/>
              <p:cNvSpPr>
                <a:spLocks noChangeArrowheads="1"/>
              </p:cNvSpPr>
              <p:nvPr/>
            </p:nvSpPr>
            <p:spPr bwMode="auto">
              <a:xfrm>
                <a:off x="1830" y="264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Oval 113"/>
              <p:cNvSpPr>
                <a:spLocks noChangeArrowheads="1"/>
              </p:cNvSpPr>
              <p:nvPr/>
            </p:nvSpPr>
            <p:spPr bwMode="auto">
              <a:xfrm>
                <a:off x="1856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Oval 114"/>
              <p:cNvSpPr>
                <a:spLocks noChangeArrowheads="1"/>
              </p:cNvSpPr>
              <p:nvPr/>
            </p:nvSpPr>
            <p:spPr bwMode="auto">
              <a:xfrm>
                <a:off x="1807" y="262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Oval 115"/>
              <p:cNvSpPr>
                <a:spLocks noChangeArrowheads="1"/>
              </p:cNvSpPr>
              <p:nvPr/>
            </p:nvSpPr>
            <p:spPr bwMode="auto">
              <a:xfrm>
                <a:off x="1929" y="2450"/>
                <a:ext cx="27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Oval 116"/>
              <p:cNvSpPr>
                <a:spLocks noChangeArrowheads="1"/>
              </p:cNvSpPr>
              <p:nvPr/>
            </p:nvSpPr>
            <p:spPr bwMode="auto">
              <a:xfrm>
                <a:off x="1906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Oval 117"/>
              <p:cNvSpPr>
                <a:spLocks noChangeArrowheads="1"/>
              </p:cNvSpPr>
              <p:nvPr/>
            </p:nvSpPr>
            <p:spPr bwMode="auto">
              <a:xfrm>
                <a:off x="1856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Oval 118"/>
              <p:cNvSpPr>
                <a:spLocks noChangeArrowheads="1"/>
              </p:cNvSpPr>
              <p:nvPr/>
            </p:nvSpPr>
            <p:spPr bwMode="auto">
              <a:xfrm>
                <a:off x="1807" y="247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Oval 119"/>
              <p:cNvSpPr>
                <a:spLocks noChangeArrowheads="1"/>
              </p:cNvSpPr>
              <p:nvPr/>
            </p:nvSpPr>
            <p:spPr bwMode="auto">
              <a:xfrm>
                <a:off x="1956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Oval 120"/>
              <p:cNvSpPr>
                <a:spLocks noChangeArrowheads="1"/>
              </p:cNvSpPr>
              <p:nvPr/>
            </p:nvSpPr>
            <p:spPr bwMode="auto">
              <a:xfrm>
                <a:off x="2006" y="242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21"/>
              <p:cNvSpPr>
                <a:spLocks/>
              </p:cNvSpPr>
              <p:nvPr/>
            </p:nvSpPr>
            <p:spPr bwMode="auto">
              <a:xfrm>
                <a:off x="1881" y="2400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Oval 122"/>
              <p:cNvSpPr>
                <a:spLocks noChangeArrowheads="1"/>
              </p:cNvSpPr>
              <p:nvPr/>
            </p:nvSpPr>
            <p:spPr bwMode="auto">
              <a:xfrm>
                <a:off x="1881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Oval 123"/>
              <p:cNvSpPr>
                <a:spLocks noChangeArrowheads="1"/>
              </p:cNvSpPr>
              <p:nvPr/>
            </p:nvSpPr>
            <p:spPr bwMode="auto">
              <a:xfrm>
                <a:off x="1856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Oval 124"/>
              <p:cNvSpPr>
                <a:spLocks noChangeArrowheads="1"/>
              </p:cNvSpPr>
              <p:nvPr/>
            </p:nvSpPr>
            <p:spPr bwMode="auto">
              <a:xfrm>
                <a:off x="1906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Oval 125"/>
              <p:cNvSpPr>
                <a:spLocks noChangeArrowheads="1"/>
              </p:cNvSpPr>
              <p:nvPr/>
            </p:nvSpPr>
            <p:spPr bwMode="auto">
              <a:xfrm>
                <a:off x="1856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Oval 126"/>
              <p:cNvSpPr>
                <a:spLocks noChangeArrowheads="1"/>
              </p:cNvSpPr>
              <p:nvPr/>
            </p:nvSpPr>
            <p:spPr bwMode="auto">
              <a:xfrm>
                <a:off x="1881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Oval 127"/>
              <p:cNvSpPr>
                <a:spLocks noChangeArrowheads="1"/>
              </p:cNvSpPr>
              <p:nvPr/>
            </p:nvSpPr>
            <p:spPr bwMode="auto">
              <a:xfrm>
                <a:off x="1856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Oval 128"/>
              <p:cNvSpPr>
                <a:spLocks noChangeArrowheads="1"/>
              </p:cNvSpPr>
              <p:nvPr/>
            </p:nvSpPr>
            <p:spPr bwMode="auto">
              <a:xfrm>
                <a:off x="1807" y="242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Oval 129"/>
              <p:cNvSpPr>
                <a:spLocks noChangeArrowheads="1"/>
              </p:cNvSpPr>
              <p:nvPr/>
            </p:nvSpPr>
            <p:spPr bwMode="auto">
              <a:xfrm>
                <a:off x="1906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30"/>
              <p:cNvSpPr>
                <a:spLocks/>
              </p:cNvSpPr>
              <p:nvPr/>
            </p:nvSpPr>
            <p:spPr bwMode="auto">
              <a:xfrm>
                <a:off x="1830" y="2400"/>
                <a:ext cx="26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Oval 131"/>
              <p:cNvSpPr>
                <a:spLocks noChangeArrowheads="1"/>
              </p:cNvSpPr>
              <p:nvPr/>
            </p:nvSpPr>
            <p:spPr bwMode="auto">
              <a:xfrm>
                <a:off x="1830" y="235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Oval 132"/>
              <p:cNvSpPr>
                <a:spLocks noChangeArrowheads="1"/>
              </p:cNvSpPr>
              <p:nvPr/>
            </p:nvSpPr>
            <p:spPr bwMode="auto">
              <a:xfrm>
                <a:off x="1807" y="2377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Oval 133"/>
              <p:cNvSpPr>
                <a:spLocks noChangeArrowheads="1"/>
              </p:cNvSpPr>
              <p:nvPr/>
            </p:nvSpPr>
            <p:spPr bwMode="auto">
              <a:xfrm>
                <a:off x="1807" y="2326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Oval 134"/>
              <p:cNvSpPr>
                <a:spLocks noChangeArrowheads="1"/>
              </p:cNvSpPr>
              <p:nvPr/>
            </p:nvSpPr>
            <p:spPr bwMode="auto">
              <a:xfrm>
                <a:off x="1830" y="245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35"/>
              <p:cNvSpPr>
                <a:spLocks/>
              </p:cNvSpPr>
              <p:nvPr/>
            </p:nvSpPr>
            <p:spPr bwMode="auto">
              <a:xfrm>
                <a:off x="1929" y="2400"/>
                <a:ext cx="27" cy="25"/>
              </a:xfrm>
              <a:custGeom>
                <a:avLst/>
                <a:gdLst>
                  <a:gd name="T0" fmla="*/ 13 w 13"/>
                  <a:gd name="T1" fmla="*/ 5 h 12"/>
                  <a:gd name="T2" fmla="*/ 6 w 13"/>
                  <a:gd name="T3" fmla="*/ 0 h 12"/>
                  <a:gd name="T4" fmla="*/ 0 w 13"/>
                  <a:gd name="T5" fmla="*/ 5 h 12"/>
                  <a:gd name="T6" fmla="*/ 0 w 13"/>
                  <a:gd name="T7" fmla="*/ 6 h 12"/>
                  <a:gd name="T8" fmla="*/ 6 w 13"/>
                  <a:gd name="T9" fmla="*/ 12 h 12"/>
                  <a:gd name="T10" fmla="*/ 13 w 13"/>
                  <a:gd name="T11" fmla="*/ 6 h 12"/>
                  <a:gd name="T12" fmla="*/ 13 w 13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3" y="5"/>
                    </a:moveTo>
                    <a:cubicBezTo>
                      <a:pt x="12" y="2"/>
                      <a:pt x="10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0" y="12"/>
                      <a:pt x="13" y="9"/>
                      <a:pt x="13" y="6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Oval 136"/>
              <p:cNvSpPr>
                <a:spLocks noChangeArrowheads="1"/>
              </p:cNvSpPr>
              <p:nvPr/>
            </p:nvSpPr>
            <p:spPr bwMode="auto">
              <a:xfrm>
                <a:off x="1830" y="269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Oval 137"/>
              <p:cNvSpPr>
                <a:spLocks noChangeArrowheads="1"/>
              </p:cNvSpPr>
              <p:nvPr/>
            </p:nvSpPr>
            <p:spPr bwMode="auto">
              <a:xfrm>
                <a:off x="1830" y="289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Oval 138"/>
              <p:cNvSpPr>
                <a:spLocks noChangeArrowheads="1"/>
              </p:cNvSpPr>
              <p:nvPr/>
            </p:nvSpPr>
            <p:spPr bwMode="auto">
              <a:xfrm>
                <a:off x="1807" y="2721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Oval 139"/>
              <p:cNvSpPr>
                <a:spLocks noChangeArrowheads="1"/>
              </p:cNvSpPr>
              <p:nvPr/>
            </p:nvSpPr>
            <p:spPr bwMode="auto">
              <a:xfrm>
                <a:off x="1807" y="287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Oval 140"/>
              <p:cNvSpPr>
                <a:spLocks noChangeArrowheads="1"/>
              </p:cNvSpPr>
              <p:nvPr/>
            </p:nvSpPr>
            <p:spPr bwMode="auto">
              <a:xfrm>
                <a:off x="2006" y="173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Oval 141"/>
              <p:cNvSpPr>
                <a:spLocks noChangeArrowheads="1"/>
              </p:cNvSpPr>
              <p:nvPr/>
            </p:nvSpPr>
            <p:spPr bwMode="auto">
              <a:xfrm>
                <a:off x="1807" y="18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142"/>
              <p:cNvSpPr>
                <a:spLocks/>
              </p:cNvSpPr>
              <p:nvPr/>
            </p:nvSpPr>
            <p:spPr bwMode="auto">
              <a:xfrm>
                <a:off x="1881" y="1809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8 h 12"/>
                  <a:gd name="T6" fmla="*/ 12 w 12"/>
                  <a:gd name="T7" fmla="*/ 6 h 12"/>
                  <a:gd name="T8" fmla="*/ 12 w 12"/>
                  <a:gd name="T9" fmla="*/ 5 h 12"/>
                  <a:gd name="T10" fmla="*/ 6 w 12"/>
                  <a:gd name="T11" fmla="*/ 0 h 12"/>
                  <a:gd name="T12" fmla="*/ 0 w 12"/>
                  <a:gd name="T13" fmla="*/ 5 h 12"/>
                  <a:gd name="T14" fmla="*/ 0 w 1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Oval 143"/>
              <p:cNvSpPr>
                <a:spLocks noChangeArrowheads="1"/>
              </p:cNvSpPr>
              <p:nvPr/>
            </p:nvSpPr>
            <p:spPr bwMode="auto">
              <a:xfrm>
                <a:off x="1856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Oval 144"/>
              <p:cNvSpPr>
                <a:spLocks noChangeArrowheads="1"/>
              </p:cNvSpPr>
              <p:nvPr/>
            </p:nvSpPr>
            <p:spPr bwMode="auto">
              <a:xfrm>
                <a:off x="1856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Oval 145"/>
              <p:cNvSpPr>
                <a:spLocks noChangeArrowheads="1"/>
              </p:cNvSpPr>
              <p:nvPr/>
            </p:nvSpPr>
            <p:spPr bwMode="auto">
              <a:xfrm>
                <a:off x="1881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Oval 146"/>
              <p:cNvSpPr>
                <a:spLocks noChangeArrowheads="1"/>
              </p:cNvSpPr>
              <p:nvPr/>
            </p:nvSpPr>
            <p:spPr bwMode="auto">
              <a:xfrm>
                <a:off x="1856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Oval 147"/>
              <p:cNvSpPr>
                <a:spLocks noChangeArrowheads="1"/>
              </p:cNvSpPr>
              <p:nvPr/>
            </p:nvSpPr>
            <p:spPr bwMode="auto">
              <a:xfrm>
                <a:off x="1807" y="183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48"/>
              <p:cNvSpPr>
                <a:spLocks/>
              </p:cNvSpPr>
              <p:nvPr/>
            </p:nvSpPr>
            <p:spPr bwMode="auto">
              <a:xfrm>
                <a:off x="1830" y="1809"/>
                <a:ext cx="26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Oval 149"/>
              <p:cNvSpPr>
                <a:spLocks noChangeArrowheads="1"/>
              </p:cNvSpPr>
              <p:nvPr/>
            </p:nvSpPr>
            <p:spPr bwMode="auto">
              <a:xfrm>
                <a:off x="1830" y="175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Oval 150"/>
              <p:cNvSpPr>
                <a:spLocks noChangeArrowheads="1"/>
              </p:cNvSpPr>
              <p:nvPr/>
            </p:nvSpPr>
            <p:spPr bwMode="auto">
              <a:xfrm>
                <a:off x="1807" y="178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Oval 151"/>
              <p:cNvSpPr>
                <a:spLocks noChangeArrowheads="1"/>
              </p:cNvSpPr>
              <p:nvPr/>
            </p:nvSpPr>
            <p:spPr bwMode="auto">
              <a:xfrm>
                <a:off x="1830" y="230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Oval 152"/>
              <p:cNvSpPr>
                <a:spLocks noChangeArrowheads="1"/>
              </p:cNvSpPr>
              <p:nvPr/>
            </p:nvSpPr>
            <p:spPr bwMode="auto">
              <a:xfrm>
                <a:off x="1807" y="227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Oval 153"/>
              <p:cNvSpPr>
                <a:spLocks noChangeArrowheads="1"/>
              </p:cNvSpPr>
              <p:nvPr/>
            </p:nvSpPr>
            <p:spPr bwMode="auto">
              <a:xfrm>
                <a:off x="1782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Oval 154"/>
              <p:cNvSpPr>
                <a:spLocks noChangeArrowheads="1"/>
              </p:cNvSpPr>
              <p:nvPr/>
            </p:nvSpPr>
            <p:spPr bwMode="auto">
              <a:xfrm>
                <a:off x="1757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Oval 155"/>
              <p:cNvSpPr>
                <a:spLocks noChangeArrowheads="1"/>
              </p:cNvSpPr>
              <p:nvPr/>
            </p:nvSpPr>
            <p:spPr bwMode="auto">
              <a:xfrm>
                <a:off x="1757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156"/>
              <p:cNvSpPr>
                <a:spLocks/>
              </p:cNvSpPr>
              <p:nvPr/>
            </p:nvSpPr>
            <p:spPr bwMode="auto">
              <a:xfrm>
                <a:off x="1782" y="2499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157"/>
              <p:cNvSpPr>
                <a:spLocks/>
              </p:cNvSpPr>
              <p:nvPr/>
            </p:nvSpPr>
            <p:spPr bwMode="auto">
              <a:xfrm>
                <a:off x="1732" y="2499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Oval 158"/>
              <p:cNvSpPr>
                <a:spLocks noChangeArrowheads="1"/>
              </p:cNvSpPr>
              <p:nvPr/>
            </p:nvSpPr>
            <p:spPr bwMode="auto">
              <a:xfrm>
                <a:off x="1782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Oval 159"/>
              <p:cNvSpPr>
                <a:spLocks noChangeArrowheads="1"/>
              </p:cNvSpPr>
              <p:nvPr/>
            </p:nvSpPr>
            <p:spPr bwMode="auto">
              <a:xfrm>
                <a:off x="1757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Oval 160"/>
              <p:cNvSpPr>
                <a:spLocks noChangeArrowheads="1"/>
              </p:cNvSpPr>
              <p:nvPr/>
            </p:nvSpPr>
            <p:spPr bwMode="auto">
              <a:xfrm>
                <a:off x="1757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Oval 161"/>
              <p:cNvSpPr>
                <a:spLocks noChangeArrowheads="1"/>
              </p:cNvSpPr>
              <p:nvPr/>
            </p:nvSpPr>
            <p:spPr bwMode="auto">
              <a:xfrm>
                <a:off x="1782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Oval 162"/>
              <p:cNvSpPr>
                <a:spLocks noChangeArrowheads="1"/>
              </p:cNvSpPr>
              <p:nvPr/>
            </p:nvSpPr>
            <p:spPr bwMode="auto">
              <a:xfrm>
                <a:off x="1757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Oval 163"/>
              <p:cNvSpPr>
                <a:spLocks noChangeArrowheads="1"/>
              </p:cNvSpPr>
              <p:nvPr/>
            </p:nvSpPr>
            <p:spPr bwMode="auto">
              <a:xfrm>
                <a:off x="1757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164"/>
              <p:cNvSpPr>
                <a:spLocks/>
              </p:cNvSpPr>
              <p:nvPr/>
            </p:nvSpPr>
            <p:spPr bwMode="auto">
              <a:xfrm>
                <a:off x="1782" y="2696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Oval 165"/>
              <p:cNvSpPr>
                <a:spLocks noChangeArrowheads="1"/>
              </p:cNvSpPr>
              <p:nvPr/>
            </p:nvSpPr>
            <p:spPr bwMode="auto">
              <a:xfrm>
                <a:off x="1732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Oval 166"/>
              <p:cNvSpPr>
                <a:spLocks noChangeArrowheads="1"/>
              </p:cNvSpPr>
              <p:nvPr/>
            </p:nvSpPr>
            <p:spPr bwMode="auto">
              <a:xfrm>
                <a:off x="1782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Oval 167"/>
              <p:cNvSpPr>
                <a:spLocks noChangeArrowheads="1"/>
              </p:cNvSpPr>
              <p:nvPr/>
            </p:nvSpPr>
            <p:spPr bwMode="auto">
              <a:xfrm>
                <a:off x="1732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Oval 168"/>
              <p:cNvSpPr>
                <a:spLocks noChangeArrowheads="1"/>
              </p:cNvSpPr>
              <p:nvPr/>
            </p:nvSpPr>
            <p:spPr bwMode="auto">
              <a:xfrm>
                <a:off x="1757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Oval 169"/>
              <p:cNvSpPr>
                <a:spLocks noChangeArrowheads="1"/>
              </p:cNvSpPr>
              <p:nvPr/>
            </p:nvSpPr>
            <p:spPr bwMode="auto">
              <a:xfrm>
                <a:off x="1757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Oval 170"/>
              <p:cNvSpPr>
                <a:spLocks noChangeArrowheads="1"/>
              </p:cNvSpPr>
              <p:nvPr/>
            </p:nvSpPr>
            <p:spPr bwMode="auto">
              <a:xfrm>
                <a:off x="1732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Oval 171"/>
              <p:cNvSpPr>
                <a:spLocks noChangeArrowheads="1"/>
              </p:cNvSpPr>
              <p:nvPr/>
            </p:nvSpPr>
            <p:spPr bwMode="auto">
              <a:xfrm>
                <a:off x="1684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Oval 172"/>
              <p:cNvSpPr>
                <a:spLocks noChangeArrowheads="1"/>
              </p:cNvSpPr>
              <p:nvPr/>
            </p:nvSpPr>
            <p:spPr bwMode="auto">
              <a:xfrm>
                <a:off x="1659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Oval 173"/>
              <p:cNvSpPr>
                <a:spLocks noChangeArrowheads="1"/>
              </p:cNvSpPr>
              <p:nvPr/>
            </p:nvSpPr>
            <p:spPr bwMode="auto">
              <a:xfrm>
                <a:off x="1709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Oval 174"/>
              <p:cNvSpPr>
                <a:spLocks noChangeArrowheads="1"/>
              </p:cNvSpPr>
              <p:nvPr/>
            </p:nvSpPr>
            <p:spPr bwMode="auto">
              <a:xfrm>
                <a:off x="1659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Oval 175"/>
              <p:cNvSpPr>
                <a:spLocks noChangeArrowheads="1"/>
              </p:cNvSpPr>
              <p:nvPr/>
            </p:nvSpPr>
            <p:spPr bwMode="auto">
              <a:xfrm>
                <a:off x="1709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176"/>
              <p:cNvSpPr>
                <a:spLocks/>
              </p:cNvSpPr>
              <p:nvPr/>
            </p:nvSpPr>
            <p:spPr bwMode="auto">
              <a:xfrm>
                <a:off x="1684" y="249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Oval 177"/>
              <p:cNvSpPr>
                <a:spLocks noChangeArrowheads="1"/>
              </p:cNvSpPr>
              <p:nvPr/>
            </p:nvSpPr>
            <p:spPr bwMode="auto">
              <a:xfrm>
                <a:off x="1732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Oval 178"/>
              <p:cNvSpPr>
                <a:spLocks noChangeArrowheads="1"/>
              </p:cNvSpPr>
              <p:nvPr/>
            </p:nvSpPr>
            <p:spPr bwMode="auto">
              <a:xfrm>
                <a:off x="1684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Oval 179"/>
              <p:cNvSpPr>
                <a:spLocks noChangeArrowheads="1"/>
              </p:cNvSpPr>
              <p:nvPr/>
            </p:nvSpPr>
            <p:spPr bwMode="auto">
              <a:xfrm>
                <a:off x="1659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Oval 180"/>
              <p:cNvSpPr>
                <a:spLocks noChangeArrowheads="1"/>
              </p:cNvSpPr>
              <p:nvPr/>
            </p:nvSpPr>
            <p:spPr bwMode="auto">
              <a:xfrm>
                <a:off x="1709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Oval 181"/>
              <p:cNvSpPr>
                <a:spLocks noChangeArrowheads="1"/>
              </p:cNvSpPr>
              <p:nvPr/>
            </p:nvSpPr>
            <p:spPr bwMode="auto">
              <a:xfrm>
                <a:off x="1659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Oval 182"/>
              <p:cNvSpPr>
                <a:spLocks noChangeArrowheads="1"/>
              </p:cNvSpPr>
              <p:nvPr/>
            </p:nvSpPr>
            <p:spPr bwMode="auto">
              <a:xfrm>
                <a:off x="1709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Oval 183"/>
              <p:cNvSpPr>
                <a:spLocks noChangeArrowheads="1"/>
              </p:cNvSpPr>
              <p:nvPr/>
            </p:nvSpPr>
            <p:spPr bwMode="auto">
              <a:xfrm>
                <a:off x="1732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Oval 184"/>
              <p:cNvSpPr>
                <a:spLocks noChangeArrowheads="1"/>
              </p:cNvSpPr>
              <p:nvPr/>
            </p:nvSpPr>
            <p:spPr bwMode="auto">
              <a:xfrm>
                <a:off x="1684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Oval 185"/>
              <p:cNvSpPr>
                <a:spLocks noChangeArrowheads="1"/>
              </p:cNvSpPr>
              <p:nvPr/>
            </p:nvSpPr>
            <p:spPr bwMode="auto">
              <a:xfrm>
                <a:off x="1709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Oval 186"/>
              <p:cNvSpPr>
                <a:spLocks noChangeArrowheads="1"/>
              </p:cNvSpPr>
              <p:nvPr/>
            </p:nvSpPr>
            <p:spPr bwMode="auto">
              <a:xfrm>
                <a:off x="1659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Oval 187"/>
              <p:cNvSpPr>
                <a:spLocks noChangeArrowheads="1"/>
              </p:cNvSpPr>
              <p:nvPr/>
            </p:nvSpPr>
            <p:spPr bwMode="auto">
              <a:xfrm>
                <a:off x="1709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Oval 188"/>
              <p:cNvSpPr>
                <a:spLocks noChangeArrowheads="1"/>
              </p:cNvSpPr>
              <p:nvPr/>
            </p:nvSpPr>
            <p:spPr bwMode="auto">
              <a:xfrm>
                <a:off x="1684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Oval 189"/>
              <p:cNvSpPr>
                <a:spLocks noChangeArrowheads="1"/>
              </p:cNvSpPr>
              <p:nvPr/>
            </p:nvSpPr>
            <p:spPr bwMode="auto">
              <a:xfrm>
                <a:off x="1684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Oval 190"/>
              <p:cNvSpPr>
                <a:spLocks noChangeArrowheads="1"/>
              </p:cNvSpPr>
              <p:nvPr/>
            </p:nvSpPr>
            <p:spPr bwMode="auto">
              <a:xfrm>
                <a:off x="1709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Oval 191"/>
              <p:cNvSpPr>
                <a:spLocks noChangeArrowheads="1"/>
              </p:cNvSpPr>
              <p:nvPr/>
            </p:nvSpPr>
            <p:spPr bwMode="auto">
              <a:xfrm>
                <a:off x="1709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Oval 192"/>
              <p:cNvSpPr>
                <a:spLocks noChangeArrowheads="1"/>
              </p:cNvSpPr>
              <p:nvPr/>
            </p:nvSpPr>
            <p:spPr bwMode="auto">
              <a:xfrm>
                <a:off x="1709" y="2721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Oval 193"/>
              <p:cNvSpPr>
                <a:spLocks noChangeArrowheads="1"/>
              </p:cNvSpPr>
              <p:nvPr/>
            </p:nvSpPr>
            <p:spPr bwMode="auto">
              <a:xfrm>
                <a:off x="1757" y="2721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194"/>
              <p:cNvSpPr>
                <a:spLocks/>
              </p:cNvSpPr>
              <p:nvPr/>
            </p:nvSpPr>
            <p:spPr bwMode="auto">
              <a:xfrm>
                <a:off x="1585" y="2400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1 w 12"/>
                  <a:gd name="T11" fmla="*/ 8 h 12"/>
                  <a:gd name="T12" fmla="*/ 11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5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Oval 195"/>
              <p:cNvSpPr>
                <a:spLocks noChangeArrowheads="1"/>
              </p:cNvSpPr>
              <p:nvPr/>
            </p:nvSpPr>
            <p:spPr bwMode="auto">
              <a:xfrm>
                <a:off x="1585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Oval 196"/>
              <p:cNvSpPr>
                <a:spLocks noChangeArrowheads="1"/>
              </p:cNvSpPr>
              <p:nvPr/>
            </p:nvSpPr>
            <p:spPr bwMode="auto">
              <a:xfrm>
                <a:off x="1610" y="2377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Oval 197"/>
              <p:cNvSpPr>
                <a:spLocks noChangeArrowheads="1"/>
              </p:cNvSpPr>
              <p:nvPr/>
            </p:nvSpPr>
            <p:spPr bwMode="auto">
              <a:xfrm>
                <a:off x="1610" y="2326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Oval 198"/>
              <p:cNvSpPr>
                <a:spLocks noChangeArrowheads="1"/>
              </p:cNvSpPr>
              <p:nvPr/>
            </p:nvSpPr>
            <p:spPr bwMode="auto">
              <a:xfrm>
                <a:off x="1610" y="247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Oval 199"/>
              <p:cNvSpPr>
                <a:spLocks noChangeArrowheads="1"/>
              </p:cNvSpPr>
              <p:nvPr/>
            </p:nvSpPr>
            <p:spPr bwMode="auto">
              <a:xfrm>
                <a:off x="1610" y="242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Oval 200"/>
              <p:cNvSpPr>
                <a:spLocks noChangeArrowheads="1"/>
              </p:cNvSpPr>
              <p:nvPr/>
            </p:nvSpPr>
            <p:spPr bwMode="auto">
              <a:xfrm>
                <a:off x="1732" y="28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Oval 201"/>
              <p:cNvSpPr>
                <a:spLocks noChangeArrowheads="1"/>
              </p:cNvSpPr>
              <p:nvPr/>
            </p:nvSpPr>
            <p:spPr bwMode="auto">
              <a:xfrm>
                <a:off x="1782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Oval 202"/>
              <p:cNvSpPr>
                <a:spLocks noChangeArrowheads="1"/>
              </p:cNvSpPr>
              <p:nvPr/>
            </p:nvSpPr>
            <p:spPr bwMode="auto">
              <a:xfrm>
                <a:off x="1732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Oval 203"/>
              <p:cNvSpPr>
                <a:spLocks noChangeArrowheads="1"/>
              </p:cNvSpPr>
              <p:nvPr/>
            </p:nvSpPr>
            <p:spPr bwMode="auto">
              <a:xfrm>
                <a:off x="1684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Oval 204"/>
              <p:cNvSpPr>
                <a:spLocks noChangeArrowheads="1"/>
              </p:cNvSpPr>
              <p:nvPr/>
            </p:nvSpPr>
            <p:spPr bwMode="auto">
              <a:xfrm>
                <a:off x="1634" y="249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406"/>
            <p:cNvGrpSpPr>
              <a:grpSpLocks/>
            </p:cNvGrpSpPr>
            <p:nvPr/>
          </p:nvGrpSpPr>
          <p:grpSpPr bwMode="auto">
            <a:xfrm>
              <a:off x="1118" y="1734"/>
              <a:ext cx="1381" cy="1187"/>
              <a:chOff x="1118" y="1734"/>
              <a:chExt cx="1381" cy="1187"/>
            </a:xfrm>
          </p:grpSpPr>
          <p:sp>
            <p:nvSpPr>
              <p:cNvPr id="789" name="Oval 206"/>
              <p:cNvSpPr>
                <a:spLocks noChangeArrowheads="1"/>
              </p:cNvSpPr>
              <p:nvPr/>
            </p:nvSpPr>
            <p:spPr bwMode="auto">
              <a:xfrm>
                <a:off x="1634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Oval 207"/>
              <p:cNvSpPr>
                <a:spLocks noChangeArrowheads="1"/>
              </p:cNvSpPr>
              <p:nvPr/>
            </p:nvSpPr>
            <p:spPr bwMode="auto">
              <a:xfrm>
                <a:off x="1634" y="240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Oval 208"/>
              <p:cNvSpPr>
                <a:spLocks noChangeArrowheads="1"/>
              </p:cNvSpPr>
              <p:nvPr/>
            </p:nvSpPr>
            <p:spPr bwMode="auto">
              <a:xfrm>
                <a:off x="1634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Oval 209"/>
              <p:cNvSpPr>
                <a:spLocks noChangeArrowheads="1"/>
              </p:cNvSpPr>
              <p:nvPr/>
            </p:nvSpPr>
            <p:spPr bwMode="auto">
              <a:xfrm>
                <a:off x="1709" y="277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Oval 210"/>
              <p:cNvSpPr>
                <a:spLocks noChangeArrowheads="1"/>
              </p:cNvSpPr>
              <p:nvPr/>
            </p:nvSpPr>
            <p:spPr bwMode="auto">
              <a:xfrm>
                <a:off x="1709" y="282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Oval 211"/>
              <p:cNvSpPr>
                <a:spLocks noChangeArrowheads="1"/>
              </p:cNvSpPr>
              <p:nvPr/>
            </p:nvSpPr>
            <p:spPr bwMode="auto">
              <a:xfrm>
                <a:off x="1757" y="277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Oval 212"/>
              <p:cNvSpPr>
                <a:spLocks noChangeArrowheads="1"/>
              </p:cNvSpPr>
              <p:nvPr/>
            </p:nvSpPr>
            <p:spPr bwMode="auto">
              <a:xfrm>
                <a:off x="1757" y="282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Oval 213"/>
              <p:cNvSpPr>
                <a:spLocks noChangeArrowheads="1"/>
              </p:cNvSpPr>
              <p:nvPr/>
            </p:nvSpPr>
            <p:spPr bwMode="auto">
              <a:xfrm>
                <a:off x="1732" y="2795"/>
                <a:ext cx="25" cy="27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Oval 214"/>
              <p:cNvSpPr>
                <a:spLocks noChangeArrowheads="1"/>
              </p:cNvSpPr>
              <p:nvPr/>
            </p:nvSpPr>
            <p:spPr bwMode="auto">
              <a:xfrm>
                <a:off x="1732" y="274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215"/>
              <p:cNvSpPr>
                <a:spLocks noChangeArrowheads="1"/>
              </p:cNvSpPr>
              <p:nvPr/>
            </p:nvSpPr>
            <p:spPr bwMode="auto">
              <a:xfrm>
                <a:off x="1782" y="28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216"/>
              <p:cNvSpPr>
                <a:spLocks noChangeArrowheads="1"/>
              </p:cNvSpPr>
              <p:nvPr/>
            </p:nvSpPr>
            <p:spPr bwMode="auto">
              <a:xfrm>
                <a:off x="1782" y="2795"/>
                <a:ext cx="25" cy="27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217"/>
              <p:cNvSpPr>
                <a:spLocks noChangeArrowheads="1"/>
              </p:cNvSpPr>
              <p:nvPr/>
            </p:nvSpPr>
            <p:spPr bwMode="auto">
              <a:xfrm>
                <a:off x="1782" y="274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218"/>
              <p:cNvSpPr>
                <a:spLocks/>
              </p:cNvSpPr>
              <p:nvPr/>
            </p:nvSpPr>
            <p:spPr bwMode="auto">
              <a:xfrm>
                <a:off x="1782" y="2896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Oval 219"/>
              <p:cNvSpPr>
                <a:spLocks noChangeArrowheads="1"/>
              </p:cNvSpPr>
              <p:nvPr/>
            </p:nvSpPr>
            <p:spPr bwMode="auto">
              <a:xfrm>
                <a:off x="1757" y="287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Oval 220"/>
              <p:cNvSpPr>
                <a:spLocks noChangeArrowheads="1"/>
              </p:cNvSpPr>
              <p:nvPr/>
            </p:nvSpPr>
            <p:spPr bwMode="auto">
              <a:xfrm>
                <a:off x="1782" y="240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Oval 221"/>
              <p:cNvSpPr>
                <a:spLocks noChangeArrowheads="1"/>
              </p:cNvSpPr>
              <p:nvPr/>
            </p:nvSpPr>
            <p:spPr bwMode="auto">
              <a:xfrm>
                <a:off x="1732" y="240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Oval 222"/>
              <p:cNvSpPr>
                <a:spLocks noChangeArrowheads="1"/>
              </p:cNvSpPr>
              <p:nvPr/>
            </p:nvSpPr>
            <p:spPr bwMode="auto">
              <a:xfrm>
                <a:off x="1684" y="240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Oval 223"/>
              <p:cNvSpPr>
                <a:spLocks noChangeArrowheads="1"/>
              </p:cNvSpPr>
              <p:nvPr/>
            </p:nvSpPr>
            <p:spPr bwMode="auto">
              <a:xfrm>
                <a:off x="1782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Oval 224"/>
              <p:cNvSpPr>
                <a:spLocks noChangeArrowheads="1"/>
              </p:cNvSpPr>
              <p:nvPr/>
            </p:nvSpPr>
            <p:spPr bwMode="auto">
              <a:xfrm>
                <a:off x="1757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Oval 225"/>
              <p:cNvSpPr>
                <a:spLocks noChangeArrowheads="1"/>
              </p:cNvSpPr>
              <p:nvPr/>
            </p:nvSpPr>
            <p:spPr bwMode="auto">
              <a:xfrm>
                <a:off x="1757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226"/>
              <p:cNvSpPr>
                <a:spLocks/>
              </p:cNvSpPr>
              <p:nvPr/>
            </p:nvSpPr>
            <p:spPr bwMode="auto">
              <a:xfrm>
                <a:off x="1782" y="1906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227"/>
              <p:cNvSpPr>
                <a:spLocks/>
              </p:cNvSpPr>
              <p:nvPr/>
            </p:nvSpPr>
            <p:spPr bwMode="auto">
              <a:xfrm>
                <a:off x="1732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Oval 228"/>
              <p:cNvSpPr>
                <a:spLocks noChangeArrowheads="1"/>
              </p:cNvSpPr>
              <p:nvPr/>
            </p:nvSpPr>
            <p:spPr bwMode="auto">
              <a:xfrm>
                <a:off x="1782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Oval 229"/>
              <p:cNvSpPr>
                <a:spLocks noChangeArrowheads="1"/>
              </p:cNvSpPr>
              <p:nvPr/>
            </p:nvSpPr>
            <p:spPr bwMode="auto">
              <a:xfrm>
                <a:off x="1757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Oval 230"/>
              <p:cNvSpPr>
                <a:spLocks noChangeArrowheads="1"/>
              </p:cNvSpPr>
              <p:nvPr/>
            </p:nvSpPr>
            <p:spPr bwMode="auto">
              <a:xfrm>
                <a:off x="1757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Oval 231"/>
              <p:cNvSpPr>
                <a:spLocks noChangeArrowheads="1"/>
              </p:cNvSpPr>
              <p:nvPr/>
            </p:nvSpPr>
            <p:spPr bwMode="auto">
              <a:xfrm>
                <a:off x="1659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Oval 232"/>
              <p:cNvSpPr>
                <a:spLocks noChangeArrowheads="1"/>
              </p:cNvSpPr>
              <p:nvPr/>
            </p:nvSpPr>
            <p:spPr bwMode="auto">
              <a:xfrm>
                <a:off x="1659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233"/>
              <p:cNvSpPr>
                <a:spLocks/>
              </p:cNvSpPr>
              <p:nvPr/>
            </p:nvSpPr>
            <p:spPr bwMode="auto">
              <a:xfrm>
                <a:off x="1684" y="1908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Oval 234"/>
              <p:cNvSpPr>
                <a:spLocks noChangeArrowheads="1"/>
              </p:cNvSpPr>
              <p:nvPr/>
            </p:nvSpPr>
            <p:spPr bwMode="auto">
              <a:xfrm>
                <a:off x="1732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Oval 235"/>
              <p:cNvSpPr>
                <a:spLocks noChangeArrowheads="1"/>
              </p:cNvSpPr>
              <p:nvPr/>
            </p:nvSpPr>
            <p:spPr bwMode="auto">
              <a:xfrm>
                <a:off x="1684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Oval 236"/>
              <p:cNvSpPr>
                <a:spLocks noChangeArrowheads="1"/>
              </p:cNvSpPr>
              <p:nvPr/>
            </p:nvSpPr>
            <p:spPr bwMode="auto">
              <a:xfrm>
                <a:off x="1659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Oval 237"/>
              <p:cNvSpPr>
                <a:spLocks noChangeArrowheads="1"/>
              </p:cNvSpPr>
              <p:nvPr/>
            </p:nvSpPr>
            <p:spPr bwMode="auto">
              <a:xfrm>
                <a:off x="1709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Oval 238"/>
              <p:cNvSpPr>
                <a:spLocks noChangeArrowheads="1"/>
              </p:cNvSpPr>
              <p:nvPr/>
            </p:nvSpPr>
            <p:spPr bwMode="auto">
              <a:xfrm>
                <a:off x="1659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Oval 239"/>
              <p:cNvSpPr>
                <a:spLocks noChangeArrowheads="1"/>
              </p:cNvSpPr>
              <p:nvPr/>
            </p:nvSpPr>
            <p:spPr bwMode="auto">
              <a:xfrm>
                <a:off x="1709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Oval 240"/>
              <p:cNvSpPr>
                <a:spLocks noChangeArrowheads="1"/>
              </p:cNvSpPr>
              <p:nvPr/>
            </p:nvSpPr>
            <p:spPr bwMode="auto">
              <a:xfrm>
                <a:off x="1684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Oval 241"/>
              <p:cNvSpPr>
                <a:spLocks noChangeArrowheads="1"/>
              </p:cNvSpPr>
              <p:nvPr/>
            </p:nvSpPr>
            <p:spPr bwMode="auto">
              <a:xfrm>
                <a:off x="1659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Oval 242"/>
              <p:cNvSpPr>
                <a:spLocks noChangeArrowheads="1"/>
              </p:cNvSpPr>
              <p:nvPr/>
            </p:nvSpPr>
            <p:spPr bwMode="auto">
              <a:xfrm>
                <a:off x="1659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Oval 243"/>
              <p:cNvSpPr>
                <a:spLocks noChangeArrowheads="1"/>
              </p:cNvSpPr>
              <p:nvPr/>
            </p:nvSpPr>
            <p:spPr bwMode="auto">
              <a:xfrm>
                <a:off x="1709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244"/>
              <p:cNvSpPr>
                <a:spLocks/>
              </p:cNvSpPr>
              <p:nvPr/>
            </p:nvSpPr>
            <p:spPr bwMode="auto">
              <a:xfrm>
                <a:off x="1585" y="1809"/>
                <a:ext cx="23" cy="26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5 h 12"/>
                  <a:gd name="T4" fmla="*/ 0 w 11"/>
                  <a:gd name="T5" fmla="*/ 6 h 12"/>
                  <a:gd name="T6" fmla="*/ 6 w 11"/>
                  <a:gd name="T7" fmla="*/ 12 h 12"/>
                  <a:gd name="T8" fmla="*/ 11 w 11"/>
                  <a:gd name="T9" fmla="*/ 8 h 12"/>
                  <a:gd name="T10" fmla="*/ 11 w 11"/>
                  <a:gd name="T11" fmla="*/ 6 h 12"/>
                  <a:gd name="T12" fmla="*/ 11 w 11"/>
                  <a:gd name="T13" fmla="*/ 5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Oval 245"/>
              <p:cNvSpPr>
                <a:spLocks noChangeArrowheads="1"/>
              </p:cNvSpPr>
              <p:nvPr/>
            </p:nvSpPr>
            <p:spPr bwMode="auto">
              <a:xfrm>
                <a:off x="1585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Oval 246"/>
              <p:cNvSpPr>
                <a:spLocks noChangeArrowheads="1"/>
              </p:cNvSpPr>
              <p:nvPr/>
            </p:nvSpPr>
            <p:spPr bwMode="auto">
              <a:xfrm>
                <a:off x="1560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Oval 247"/>
              <p:cNvSpPr>
                <a:spLocks noChangeArrowheads="1"/>
              </p:cNvSpPr>
              <p:nvPr/>
            </p:nvSpPr>
            <p:spPr bwMode="auto">
              <a:xfrm>
                <a:off x="1610" y="178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Oval 248"/>
              <p:cNvSpPr>
                <a:spLocks noChangeArrowheads="1"/>
              </p:cNvSpPr>
              <p:nvPr/>
            </p:nvSpPr>
            <p:spPr bwMode="auto">
              <a:xfrm>
                <a:off x="1560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Oval 249"/>
              <p:cNvSpPr>
                <a:spLocks noChangeArrowheads="1"/>
              </p:cNvSpPr>
              <p:nvPr/>
            </p:nvSpPr>
            <p:spPr bwMode="auto">
              <a:xfrm>
                <a:off x="1610" y="173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250"/>
              <p:cNvSpPr>
                <a:spLocks/>
              </p:cNvSpPr>
              <p:nvPr/>
            </p:nvSpPr>
            <p:spPr bwMode="auto">
              <a:xfrm>
                <a:off x="1583" y="1906"/>
                <a:ext cx="25" cy="25"/>
              </a:xfrm>
              <a:custGeom>
                <a:avLst/>
                <a:gdLst>
                  <a:gd name="T0" fmla="*/ 1 w 12"/>
                  <a:gd name="T1" fmla="*/ 6 h 12"/>
                  <a:gd name="T2" fmla="*/ 7 w 12"/>
                  <a:gd name="T3" fmla="*/ 12 h 12"/>
                  <a:gd name="T4" fmla="*/ 12 w 12"/>
                  <a:gd name="T5" fmla="*/ 8 h 12"/>
                  <a:gd name="T6" fmla="*/ 12 w 12"/>
                  <a:gd name="T7" fmla="*/ 6 h 12"/>
                  <a:gd name="T8" fmla="*/ 12 w 12"/>
                  <a:gd name="T9" fmla="*/ 5 h 12"/>
                  <a:gd name="T10" fmla="*/ 6 w 12"/>
                  <a:gd name="T11" fmla="*/ 0 h 12"/>
                  <a:gd name="T12" fmla="*/ 0 w 12"/>
                  <a:gd name="T13" fmla="*/ 5 h 12"/>
                  <a:gd name="T14" fmla="*/ 1 w 1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" y="6"/>
                    </a:moveTo>
                    <a:cubicBezTo>
                      <a:pt x="1" y="9"/>
                      <a:pt x="4" y="12"/>
                      <a:pt x="7" y="12"/>
                    </a:cubicBezTo>
                    <a:cubicBezTo>
                      <a:pt x="9" y="12"/>
                      <a:pt x="12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Oval 251"/>
              <p:cNvSpPr>
                <a:spLocks noChangeArrowheads="1"/>
              </p:cNvSpPr>
              <p:nvPr/>
            </p:nvSpPr>
            <p:spPr bwMode="auto">
              <a:xfrm>
                <a:off x="1585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Oval 252"/>
              <p:cNvSpPr>
                <a:spLocks noChangeArrowheads="1"/>
              </p:cNvSpPr>
              <p:nvPr/>
            </p:nvSpPr>
            <p:spPr bwMode="auto">
              <a:xfrm>
                <a:off x="1560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Oval 253"/>
              <p:cNvSpPr>
                <a:spLocks noChangeArrowheads="1"/>
              </p:cNvSpPr>
              <p:nvPr/>
            </p:nvSpPr>
            <p:spPr bwMode="auto">
              <a:xfrm>
                <a:off x="1610" y="18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Oval 254"/>
              <p:cNvSpPr>
                <a:spLocks noChangeArrowheads="1"/>
              </p:cNvSpPr>
              <p:nvPr/>
            </p:nvSpPr>
            <p:spPr bwMode="auto">
              <a:xfrm>
                <a:off x="1560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Oval 255"/>
              <p:cNvSpPr>
                <a:spLocks noChangeArrowheads="1"/>
              </p:cNvSpPr>
              <p:nvPr/>
            </p:nvSpPr>
            <p:spPr bwMode="auto">
              <a:xfrm>
                <a:off x="1610" y="183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Oval 256"/>
              <p:cNvSpPr>
                <a:spLocks noChangeArrowheads="1"/>
              </p:cNvSpPr>
              <p:nvPr/>
            </p:nvSpPr>
            <p:spPr bwMode="auto">
              <a:xfrm>
                <a:off x="1585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Oval 257"/>
              <p:cNvSpPr>
                <a:spLocks noChangeArrowheads="1"/>
              </p:cNvSpPr>
              <p:nvPr/>
            </p:nvSpPr>
            <p:spPr bwMode="auto">
              <a:xfrm>
                <a:off x="1537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Oval 258"/>
              <p:cNvSpPr>
                <a:spLocks noChangeArrowheads="1"/>
              </p:cNvSpPr>
              <p:nvPr/>
            </p:nvSpPr>
            <p:spPr bwMode="auto">
              <a:xfrm>
                <a:off x="1560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Oval 259"/>
              <p:cNvSpPr>
                <a:spLocks noChangeArrowheads="1"/>
              </p:cNvSpPr>
              <p:nvPr/>
            </p:nvSpPr>
            <p:spPr bwMode="auto">
              <a:xfrm>
                <a:off x="1610" y="198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Oval 260"/>
              <p:cNvSpPr>
                <a:spLocks noChangeArrowheads="1"/>
              </p:cNvSpPr>
              <p:nvPr/>
            </p:nvSpPr>
            <p:spPr bwMode="auto">
              <a:xfrm>
                <a:off x="1560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Oval 261"/>
              <p:cNvSpPr>
                <a:spLocks noChangeArrowheads="1"/>
              </p:cNvSpPr>
              <p:nvPr/>
            </p:nvSpPr>
            <p:spPr bwMode="auto">
              <a:xfrm>
                <a:off x="1610" y="193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Oval 262"/>
              <p:cNvSpPr>
                <a:spLocks noChangeArrowheads="1"/>
              </p:cNvSpPr>
              <p:nvPr/>
            </p:nvSpPr>
            <p:spPr bwMode="auto">
              <a:xfrm>
                <a:off x="1585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Oval 263"/>
              <p:cNvSpPr>
                <a:spLocks noChangeArrowheads="1"/>
              </p:cNvSpPr>
              <p:nvPr/>
            </p:nvSpPr>
            <p:spPr bwMode="auto">
              <a:xfrm>
                <a:off x="1610" y="208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Oval 264"/>
              <p:cNvSpPr>
                <a:spLocks noChangeArrowheads="1"/>
              </p:cNvSpPr>
              <p:nvPr/>
            </p:nvSpPr>
            <p:spPr bwMode="auto">
              <a:xfrm>
                <a:off x="1560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Oval 265"/>
              <p:cNvSpPr>
                <a:spLocks noChangeArrowheads="1"/>
              </p:cNvSpPr>
              <p:nvPr/>
            </p:nvSpPr>
            <p:spPr bwMode="auto">
              <a:xfrm>
                <a:off x="1610" y="203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Oval 266"/>
              <p:cNvSpPr>
                <a:spLocks noChangeArrowheads="1"/>
              </p:cNvSpPr>
              <p:nvPr/>
            </p:nvSpPr>
            <p:spPr bwMode="auto">
              <a:xfrm>
                <a:off x="1537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Oval 267"/>
              <p:cNvSpPr>
                <a:spLocks noChangeArrowheads="1"/>
              </p:cNvSpPr>
              <p:nvPr/>
            </p:nvSpPr>
            <p:spPr bwMode="auto">
              <a:xfrm>
                <a:off x="1487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Oval 268"/>
              <p:cNvSpPr>
                <a:spLocks noChangeArrowheads="1"/>
              </p:cNvSpPr>
              <p:nvPr/>
            </p:nvSpPr>
            <p:spPr bwMode="auto">
              <a:xfrm>
                <a:off x="1560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Oval 269"/>
              <p:cNvSpPr>
                <a:spLocks noChangeArrowheads="1"/>
              </p:cNvSpPr>
              <p:nvPr/>
            </p:nvSpPr>
            <p:spPr bwMode="auto">
              <a:xfrm>
                <a:off x="1585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Oval 270"/>
              <p:cNvSpPr>
                <a:spLocks noChangeArrowheads="1"/>
              </p:cNvSpPr>
              <p:nvPr/>
            </p:nvSpPr>
            <p:spPr bwMode="auto">
              <a:xfrm>
                <a:off x="1634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Oval 271"/>
              <p:cNvSpPr>
                <a:spLocks noChangeArrowheads="1"/>
              </p:cNvSpPr>
              <p:nvPr/>
            </p:nvSpPr>
            <p:spPr bwMode="auto">
              <a:xfrm>
                <a:off x="1684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Oval 272"/>
              <p:cNvSpPr>
                <a:spLocks noChangeArrowheads="1"/>
              </p:cNvSpPr>
              <p:nvPr/>
            </p:nvSpPr>
            <p:spPr bwMode="auto">
              <a:xfrm>
                <a:off x="1732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Oval 273"/>
              <p:cNvSpPr>
                <a:spLocks noChangeArrowheads="1"/>
              </p:cNvSpPr>
              <p:nvPr/>
            </p:nvSpPr>
            <p:spPr bwMode="auto">
              <a:xfrm>
                <a:off x="1537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Oval 274"/>
              <p:cNvSpPr>
                <a:spLocks noChangeArrowheads="1"/>
              </p:cNvSpPr>
              <p:nvPr/>
            </p:nvSpPr>
            <p:spPr bwMode="auto">
              <a:xfrm>
                <a:off x="1560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Oval 275"/>
              <p:cNvSpPr>
                <a:spLocks noChangeArrowheads="1"/>
              </p:cNvSpPr>
              <p:nvPr/>
            </p:nvSpPr>
            <p:spPr bwMode="auto">
              <a:xfrm>
                <a:off x="1560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Oval 276"/>
              <p:cNvSpPr>
                <a:spLocks noChangeArrowheads="1"/>
              </p:cNvSpPr>
              <p:nvPr/>
            </p:nvSpPr>
            <p:spPr bwMode="auto">
              <a:xfrm>
                <a:off x="1610" y="222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Oval 277"/>
              <p:cNvSpPr>
                <a:spLocks noChangeArrowheads="1"/>
              </p:cNvSpPr>
              <p:nvPr/>
            </p:nvSpPr>
            <p:spPr bwMode="auto">
              <a:xfrm>
                <a:off x="1659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278"/>
              <p:cNvSpPr>
                <a:spLocks/>
              </p:cNvSpPr>
              <p:nvPr/>
            </p:nvSpPr>
            <p:spPr bwMode="auto">
              <a:xfrm>
                <a:off x="1537" y="1809"/>
                <a:ext cx="25" cy="26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279"/>
              <p:cNvSpPr>
                <a:spLocks/>
              </p:cNvSpPr>
              <p:nvPr/>
            </p:nvSpPr>
            <p:spPr bwMode="auto">
              <a:xfrm>
                <a:off x="1487" y="1809"/>
                <a:ext cx="25" cy="26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Oval 280"/>
              <p:cNvSpPr>
                <a:spLocks noChangeArrowheads="1"/>
              </p:cNvSpPr>
              <p:nvPr/>
            </p:nvSpPr>
            <p:spPr bwMode="auto">
              <a:xfrm>
                <a:off x="1537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Oval 281"/>
              <p:cNvSpPr>
                <a:spLocks noChangeArrowheads="1"/>
              </p:cNvSpPr>
              <p:nvPr/>
            </p:nvSpPr>
            <p:spPr bwMode="auto">
              <a:xfrm>
                <a:off x="1487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Oval 282"/>
              <p:cNvSpPr>
                <a:spLocks noChangeArrowheads="1"/>
              </p:cNvSpPr>
              <p:nvPr/>
            </p:nvSpPr>
            <p:spPr bwMode="auto">
              <a:xfrm>
                <a:off x="1462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Oval 283"/>
              <p:cNvSpPr>
                <a:spLocks noChangeArrowheads="1"/>
              </p:cNvSpPr>
              <p:nvPr/>
            </p:nvSpPr>
            <p:spPr bwMode="auto">
              <a:xfrm>
                <a:off x="1512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Oval 284"/>
              <p:cNvSpPr>
                <a:spLocks noChangeArrowheads="1"/>
              </p:cNvSpPr>
              <p:nvPr/>
            </p:nvSpPr>
            <p:spPr bwMode="auto">
              <a:xfrm>
                <a:off x="1462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Oval 285"/>
              <p:cNvSpPr>
                <a:spLocks noChangeArrowheads="1"/>
              </p:cNvSpPr>
              <p:nvPr/>
            </p:nvSpPr>
            <p:spPr bwMode="auto">
              <a:xfrm>
                <a:off x="1512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286"/>
              <p:cNvSpPr>
                <a:spLocks/>
              </p:cNvSpPr>
              <p:nvPr/>
            </p:nvSpPr>
            <p:spPr bwMode="auto">
              <a:xfrm>
                <a:off x="1537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287"/>
              <p:cNvSpPr>
                <a:spLocks/>
              </p:cNvSpPr>
              <p:nvPr/>
            </p:nvSpPr>
            <p:spPr bwMode="auto">
              <a:xfrm>
                <a:off x="1487" y="1908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Oval 288"/>
              <p:cNvSpPr>
                <a:spLocks noChangeArrowheads="1"/>
              </p:cNvSpPr>
              <p:nvPr/>
            </p:nvSpPr>
            <p:spPr bwMode="auto">
              <a:xfrm>
                <a:off x="1537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Oval 289"/>
              <p:cNvSpPr>
                <a:spLocks noChangeArrowheads="1"/>
              </p:cNvSpPr>
              <p:nvPr/>
            </p:nvSpPr>
            <p:spPr bwMode="auto">
              <a:xfrm>
                <a:off x="1487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Oval 290"/>
              <p:cNvSpPr>
                <a:spLocks noChangeArrowheads="1"/>
              </p:cNvSpPr>
              <p:nvPr/>
            </p:nvSpPr>
            <p:spPr bwMode="auto">
              <a:xfrm>
                <a:off x="1462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Oval 291"/>
              <p:cNvSpPr>
                <a:spLocks noChangeArrowheads="1"/>
              </p:cNvSpPr>
              <p:nvPr/>
            </p:nvSpPr>
            <p:spPr bwMode="auto">
              <a:xfrm>
                <a:off x="1512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Oval 292"/>
              <p:cNvSpPr>
                <a:spLocks noChangeArrowheads="1"/>
              </p:cNvSpPr>
              <p:nvPr/>
            </p:nvSpPr>
            <p:spPr bwMode="auto">
              <a:xfrm>
                <a:off x="1462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Oval 293"/>
              <p:cNvSpPr>
                <a:spLocks noChangeArrowheads="1"/>
              </p:cNvSpPr>
              <p:nvPr/>
            </p:nvSpPr>
            <p:spPr bwMode="auto">
              <a:xfrm>
                <a:off x="1512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Oval 294"/>
              <p:cNvSpPr>
                <a:spLocks noChangeArrowheads="1"/>
              </p:cNvSpPr>
              <p:nvPr/>
            </p:nvSpPr>
            <p:spPr bwMode="auto">
              <a:xfrm>
                <a:off x="1487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Oval 295"/>
              <p:cNvSpPr>
                <a:spLocks noChangeArrowheads="1"/>
              </p:cNvSpPr>
              <p:nvPr/>
            </p:nvSpPr>
            <p:spPr bwMode="auto">
              <a:xfrm>
                <a:off x="1462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Oval 296"/>
              <p:cNvSpPr>
                <a:spLocks noChangeArrowheads="1"/>
              </p:cNvSpPr>
              <p:nvPr/>
            </p:nvSpPr>
            <p:spPr bwMode="auto">
              <a:xfrm>
                <a:off x="1512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Oval 297"/>
              <p:cNvSpPr>
                <a:spLocks noChangeArrowheads="1"/>
              </p:cNvSpPr>
              <p:nvPr/>
            </p:nvSpPr>
            <p:spPr bwMode="auto">
              <a:xfrm>
                <a:off x="1462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Oval 298"/>
              <p:cNvSpPr>
                <a:spLocks noChangeArrowheads="1"/>
              </p:cNvSpPr>
              <p:nvPr/>
            </p:nvSpPr>
            <p:spPr bwMode="auto">
              <a:xfrm>
                <a:off x="1512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Oval 299"/>
              <p:cNvSpPr>
                <a:spLocks noChangeArrowheads="1"/>
              </p:cNvSpPr>
              <p:nvPr/>
            </p:nvSpPr>
            <p:spPr bwMode="auto">
              <a:xfrm>
                <a:off x="1487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Oval 300"/>
              <p:cNvSpPr>
                <a:spLocks noChangeArrowheads="1"/>
              </p:cNvSpPr>
              <p:nvPr/>
            </p:nvSpPr>
            <p:spPr bwMode="auto">
              <a:xfrm>
                <a:off x="1462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Oval 301"/>
              <p:cNvSpPr>
                <a:spLocks noChangeArrowheads="1"/>
              </p:cNvSpPr>
              <p:nvPr/>
            </p:nvSpPr>
            <p:spPr bwMode="auto">
              <a:xfrm>
                <a:off x="1414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Oval 302"/>
              <p:cNvSpPr>
                <a:spLocks noChangeArrowheads="1"/>
              </p:cNvSpPr>
              <p:nvPr/>
            </p:nvSpPr>
            <p:spPr bwMode="auto">
              <a:xfrm>
                <a:off x="1363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Oval 303"/>
              <p:cNvSpPr>
                <a:spLocks noChangeArrowheads="1"/>
              </p:cNvSpPr>
              <p:nvPr/>
            </p:nvSpPr>
            <p:spPr bwMode="auto">
              <a:xfrm>
                <a:off x="1315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Oval 304"/>
              <p:cNvSpPr>
                <a:spLocks noChangeArrowheads="1"/>
              </p:cNvSpPr>
              <p:nvPr/>
            </p:nvSpPr>
            <p:spPr bwMode="auto">
              <a:xfrm>
                <a:off x="1462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Oval 305"/>
              <p:cNvSpPr>
                <a:spLocks noChangeArrowheads="1"/>
              </p:cNvSpPr>
              <p:nvPr/>
            </p:nvSpPr>
            <p:spPr bwMode="auto">
              <a:xfrm>
                <a:off x="1512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Oval 306"/>
              <p:cNvSpPr>
                <a:spLocks noChangeArrowheads="1"/>
              </p:cNvSpPr>
              <p:nvPr/>
            </p:nvSpPr>
            <p:spPr bwMode="auto">
              <a:xfrm>
                <a:off x="1512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Oval 307"/>
              <p:cNvSpPr>
                <a:spLocks noChangeArrowheads="1"/>
              </p:cNvSpPr>
              <p:nvPr/>
            </p:nvSpPr>
            <p:spPr bwMode="auto">
              <a:xfrm>
                <a:off x="1462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Oval 308"/>
              <p:cNvSpPr>
                <a:spLocks noChangeArrowheads="1"/>
              </p:cNvSpPr>
              <p:nvPr/>
            </p:nvSpPr>
            <p:spPr bwMode="auto">
              <a:xfrm>
                <a:off x="1512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Oval 309"/>
              <p:cNvSpPr>
                <a:spLocks noChangeArrowheads="1"/>
              </p:cNvSpPr>
              <p:nvPr/>
            </p:nvSpPr>
            <p:spPr bwMode="auto">
              <a:xfrm>
                <a:off x="1462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Oval 310"/>
              <p:cNvSpPr>
                <a:spLocks noChangeArrowheads="1"/>
              </p:cNvSpPr>
              <p:nvPr/>
            </p:nvSpPr>
            <p:spPr bwMode="auto">
              <a:xfrm>
                <a:off x="1512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311"/>
              <p:cNvSpPr>
                <a:spLocks/>
              </p:cNvSpPr>
              <p:nvPr/>
            </p:nvSpPr>
            <p:spPr bwMode="auto">
              <a:xfrm>
                <a:off x="1388" y="1809"/>
                <a:ext cx="23" cy="26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5 h 12"/>
                  <a:gd name="T4" fmla="*/ 0 w 11"/>
                  <a:gd name="T5" fmla="*/ 6 h 12"/>
                  <a:gd name="T6" fmla="*/ 6 w 11"/>
                  <a:gd name="T7" fmla="*/ 12 h 12"/>
                  <a:gd name="T8" fmla="*/ 11 w 11"/>
                  <a:gd name="T9" fmla="*/ 8 h 12"/>
                  <a:gd name="T10" fmla="*/ 11 w 11"/>
                  <a:gd name="T11" fmla="*/ 6 h 12"/>
                  <a:gd name="T12" fmla="*/ 11 w 11"/>
                  <a:gd name="T13" fmla="*/ 5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0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Oval 312"/>
              <p:cNvSpPr>
                <a:spLocks noChangeArrowheads="1"/>
              </p:cNvSpPr>
              <p:nvPr/>
            </p:nvSpPr>
            <p:spPr bwMode="auto">
              <a:xfrm>
                <a:off x="1388" y="175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Oval 313"/>
              <p:cNvSpPr>
                <a:spLocks noChangeArrowheads="1"/>
              </p:cNvSpPr>
              <p:nvPr/>
            </p:nvSpPr>
            <p:spPr bwMode="auto">
              <a:xfrm>
                <a:off x="1363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Oval 314"/>
              <p:cNvSpPr>
                <a:spLocks noChangeArrowheads="1"/>
              </p:cNvSpPr>
              <p:nvPr/>
            </p:nvSpPr>
            <p:spPr bwMode="auto">
              <a:xfrm>
                <a:off x="1414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Oval 315"/>
              <p:cNvSpPr>
                <a:spLocks noChangeArrowheads="1"/>
              </p:cNvSpPr>
              <p:nvPr/>
            </p:nvSpPr>
            <p:spPr bwMode="auto">
              <a:xfrm>
                <a:off x="1363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Oval 316"/>
              <p:cNvSpPr>
                <a:spLocks noChangeArrowheads="1"/>
              </p:cNvSpPr>
              <p:nvPr/>
            </p:nvSpPr>
            <p:spPr bwMode="auto">
              <a:xfrm>
                <a:off x="1414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317"/>
              <p:cNvSpPr>
                <a:spLocks/>
              </p:cNvSpPr>
              <p:nvPr/>
            </p:nvSpPr>
            <p:spPr bwMode="auto">
              <a:xfrm>
                <a:off x="1386" y="1906"/>
                <a:ext cx="25" cy="25"/>
              </a:xfrm>
              <a:custGeom>
                <a:avLst/>
                <a:gdLst>
                  <a:gd name="T0" fmla="*/ 7 w 12"/>
                  <a:gd name="T1" fmla="*/ 12 h 12"/>
                  <a:gd name="T2" fmla="*/ 12 w 12"/>
                  <a:gd name="T3" fmla="*/ 8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  <a:gd name="T14" fmla="*/ 7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7" y="12"/>
                    </a:moveTo>
                    <a:cubicBezTo>
                      <a:pt x="9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0"/>
                      <a:pt x="4" y="12"/>
                      <a:pt x="7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Oval 318"/>
              <p:cNvSpPr>
                <a:spLocks noChangeArrowheads="1"/>
              </p:cNvSpPr>
              <p:nvPr/>
            </p:nvSpPr>
            <p:spPr bwMode="auto">
              <a:xfrm>
                <a:off x="1388" y="18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Oval 319"/>
              <p:cNvSpPr>
                <a:spLocks noChangeArrowheads="1"/>
              </p:cNvSpPr>
              <p:nvPr/>
            </p:nvSpPr>
            <p:spPr bwMode="auto">
              <a:xfrm>
                <a:off x="1363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Oval 320"/>
              <p:cNvSpPr>
                <a:spLocks noChangeArrowheads="1"/>
              </p:cNvSpPr>
              <p:nvPr/>
            </p:nvSpPr>
            <p:spPr bwMode="auto">
              <a:xfrm>
                <a:off x="1414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Oval 321"/>
              <p:cNvSpPr>
                <a:spLocks noChangeArrowheads="1"/>
              </p:cNvSpPr>
              <p:nvPr/>
            </p:nvSpPr>
            <p:spPr bwMode="auto">
              <a:xfrm>
                <a:off x="1363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Oval 322"/>
              <p:cNvSpPr>
                <a:spLocks noChangeArrowheads="1"/>
              </p:cNvSpPr>
              <p:nvPr/>
            </p:nvSpPr>
            <p:spPr bwMode="auto">
              <a:xfrm>
                <a:off x="1414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Oval 323"/>
              <p:cNvSpPr>
                <a:spLocks noChangeArrowheads="1"/>
              </p:cNvSpPr>
              <p:nvPr/>
            </p:nvSpPr>
            <p:spPr bwMode="auto">
              <a:xfrm>
                <a:off x="1388" y="1956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Oval 324"/>
              <p:cNvSpPr>
                <a:spLocks noChangeArrowheads="1"/>
              </p:cNvSpPr>
              <p:nvPr/>
            </p:nvSpPr>
            <p:spPr bwMode="auto">
              <a:xfrm>
                <a:off x="1388" y="200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Oval 325"/>
              <p:cNvSpPr>
                <a:spLocks noChangeArrowheads="1"/>
              </p:cNvSpPr>
              <p:nvPr/>
            </p:nvSpPr>
            <p:spPr bwMode="auto">
              <a:xfrm>
                <a:off x="1388" y="205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Oval 326"/>
              <p:cNvSpPr>
                <a:spLocks noChangeArrowheads="1"/>
              </p:cNvSpPr>
              <p:nvPr/>
            </p:nvSpPr>
            <p:spPr bwMode="auto">
              <a:xfrm>
                <a:off x="1414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Oval 327"/>
              <p:cNvSpPr>
                <a:spLocks noChangeArrowheads="1"/>
              </p:cNvSpPr>
              <p:nvPr/>
            </p:nvSpPr>
            <p:spPr bwMode="auto">
              <a:xfrm>
                <a:off x="1414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Oval 328"/>
              <p:cNvSpPr>
                <a:spLocks noChangeArrowheads="1"/>
              </p:cNvSpPr>
              <p:nvPr/>
            </p:nvSpPr>
            <p:spPr bwMode="auto">
              <a:xfrm>
                <a:off x="1363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Oval 329"/>
              <p:cNvSpPr>
                <a:spLocks noChangeArrowheads="1"/>
              </p:cNvSpPr>
              <p:nvPr/>
            </p:nvSpPr>
            <p:spPr bwMode="auto">
              <a:xfrm>
                <a:off x="1414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330"/>
              <p:cNvSpPr>
                <a:spLocks/>
              </p:cNvSpPr>
              <p:nvPr/>
            </p:nvSpPr>
            <p:spPr bwMode="auto">
              <a:xfrm>
                <a:off x="1290" y="1908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8 h 12"/>
                  <a:gd name="T10" fmla="*/ 12 w 12"/>
                  <a:gd name="T11" fmla="*/ 6 h 12"/>
                  <a:gd name="T12" fmla="*/ 12 w 12"/>
                  <a:gd name="T13" fmla="*/ 5 h 12"/>
                  <a:gd name="T14" fmla="*/ 6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Oval 331"/>
              <p:cNvSpPr>
                <a:spLocks noChangeArrowheads="1"/>
              </p:cNvSpPr>
              <p:nvPr/>
            </p:nvSpPr>
            <p:spPr bwMode="auto">
              <a:xfrm>
                <a:off x="1290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Oval 332"/>
              <p:cNvSpPr>
                <a:spLocks noChangeArrowheads="1"/>
              </p:cNvSpPr>
              <p:nvPr/>
            </p:nvSpPr>
            <p:spPr bwMode="auto">
              <a:xfrm>
                <a:off x="1315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333"/>
              <p:cNvSpPr>
                <a:spLocks/>
              </p:cNvSpPr>
              <p:nvPr/>
            </p:nvSpPr>
            <p:spPr bwMode="auto">
              <a:xfrm>
                <a:off x="1340" y="1809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Oval 334"/>
              <p:cNvSpPr>
                <a:spLocks noChangeArrowheads="1"/>
              </p:cNvSpPr>
              <p:nvPr/>
            </p:nvSpPr>
            <p:spPr bwMode="auto">
              <a:xfrm>
                <a:off x="1340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Oval 335"/>
              <p:cNvSpPr>
                <a:spLocks noChangeArrowheads="1"/>
              </p:cNvSpPr>
              <p:nvPr/>
            </p:nvSpPr>
            <p:spPr bwMode="auto">
              <a:xfrm>
                <a:off x="1265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Oval 336"/>
              <p:cNvSpPr>
                <a:spLocks noChangeArrowheads="1"/>
              </p:cNvSpPr>
              <p:nvPr/>
            </p:nvSpPr>
            <p:spPr bwMode="auto">
              <a:xfrm>
                <a:off x="1315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337"/>
              <p:cNvSpPr>
                <a:spLocks/>
              </p:cNvSpPr>
              <p:nvPr/>
            </p:nvSpPr>
            <p:spPr bwMode="auto">
              <a:xfrm>
                <a:off x="1340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338"/>
              <p:cNvSpPr>
                <a:spLocks/>
              </p:cNvSpPr>
              <p:nvPr/>
            </p:nvSpPr>
            <p:spPr bwMode="auto">
              <a:xfrm>
                <a:off x="1340" y="1956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Oval 339"/>
              <p:cNvSpPr>
                <a:spLocks noChangeArrowheads="1"/>
              </p:cNvSpPr>
              <p:nvPr/>
            </p:nvSpPr>
            <p:spPr bwMode="auto">
              <a:xfrm>
                <a:off x="1340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Oval 340"/>
              <p:cNvSpPr>
                <a:spLocks noChangeArrowheads="1"/>
              </p:cNvSpPr>
              <p:nvPr/>
            </p:nvSpPr>
            <p:spPr bwMode="auto">
              <a:xfrm>
                <a:off x="1315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Oval 341"/>
              <p:cNvSpPr>
                <a:spLocks noChangeArrowheads="1"/>
              </p:cNvSpPr>
              <p:nvPr/>
            </p:nvSpPr>
            <p:spPr bwMode="auto">
              <a:xfrm>
                <a:off x="1363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Oval 342"/>
              <p:cNvSpPr>
                <a:spLocks noChangeArrowheads="1"/>
              </p:cNvSpPr>
              <p:nvPr/>
            </p:nvSpPr>
            <p:spPr bwMode="auto">
              <a:xfrm>
                <a:off x="1290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Oval 343"/>
              <p:cNvSpPr>
                <a:spLocks noChangeArrowheads="1"/>
              </p:cNvSpPr>
              <p:nvPr/>
            </p:nvSpPr>
            <p:spPr bwMode="auto">
              <a:xfrm>
                <a:off x="1315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344"/>
              <p:cNvSpPr>
                <a:spLocks/>
              </p:cNvSpPr>
              <p:nvPr/>
            </p:nvSpPr>
            <p:spPr bwMode="auto">
              <a:xfrm>
                <a:off x="1340" y="2005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Oval 345"/>
              <p:cNvSpPr>
                <a:spLocks noChangeArrowheads="1"/>
              </p:cNvSpPr>
              <p:nvPr/>
            </p:nvSpPr>
            <p:spPr bwMode="auto">
              <a:xfrm>
                <a:off x="1363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Oval 346"/>
              <p:cNvSpPr>
                <a:spLocks noChangeArrowheads="1"/>
              </p:cNvSpPr>
              <p:nvPr/>
            </p:nvSpPr>
            <p:spPr bwMode="auto">
              <a:xfrm>
                <a:off x="1315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347"/>
              <p:cNvSpPr>
                <a:spLocks/>
              </p:cNvSpPr>
              <p:nvPr/>
            </p:nvSpPr>
            <p:spPr bwMode="auto">
              <a:xfrm>
                <a:off x="1340" y="2055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Oval 348"/>
              <p:cNvSpPr>
                <a:spLocks noChangeArrowheads="1"/>
              </p:cNvSpPr>
              <p:nvPr/>
            </p:nvSpPr>
            <p:spPr bwMode="auto">
              <a:xfrm>
                <a:off x="1315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Oval 349"/>
              <p:cNvSpPr>
                <a:spLocks noChangeArrowheads="1"/>
              </p:cNvSpPr>
              <p:nvPr/>
            </p:nvSpPr>
            <p:spPr bwMode="auto">
              <a:xfrm>
                <a:off x="1191" y="175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Oval 350"/>
              <p:cNvSpPr>
                <a:spLocks noChangeArrowheads="1"/>
              </p:cNvSpPr>
              <p:nvPr/>
            </p:nvSpPr>
            <p:spPr bwMode="auto">
              <a:xfrm>
                <a:off x="1166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Oval 351"/>
              <p:cNvSpPr>
                <a:spLocks noChangeArrowheads="1"/>
              </p:cNvSpPr>
              <p:nvPr/>
            </p:nvSpPr>
            <p:spPr bwMode="auto">
              <a:xfrm>
                <a:off x="1217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Oval 352"/>
              <p:cNvSpPr>
                <a:spLocks noChangeArrowheads="1"/>
              </p:cNvSpPr>
              <p:nvPr/>
            </p:nvSpPr>
            <p:spPr bwMode="auto">
              <a:xfrm>
                <a:off x="1143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Oval 353"/>
              <p:cNvSpPr>
                <a:spLocks noChangeArrowheads="1"/>
              </p:cNvSpPr>
              <p:nvPr/>
            </p:nvSpPr>
            <p:spPr bwMode="auto">
              <a:xfrm>
                <a:off x="1118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Oval 354"/>
              <p:cNvSpPr>
                <a:spLocks noChangeArrowheads="1"/>
              </p:cNvSpPr>
              <p:nvPr/>
            </p:nvSpPr>
            <p:spPr bwMode="auto">
              <a:xfrm>
                <a:off x="1634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Oval 355"/>
              <p:cNvSpPr>
                <a:spLocks noChangeArrowheads="1"/>
              </p:cNvSpPr>
              <p:nvPr/>
            </p:nvSpPr>
            <p:spPr bwMode="auto">
              <a:xfrm>
                <a:off x="1634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Oval 356"/>
              <p:cNvSpPr>
                <a:spLocks noChangeArrowheads="1"/>
              </p:cNvSpPr>
              <p:nvPr/>
            </p:nvSpPr>
            <p:spPr bwMode="auto">
              <a:xfrm>
                <a:off x="1634" y="190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Oval 357"/>
              <p:cNvSpPr>
                <a:spLocks noChangeArrowheads="1"/>
              </p:cNvSpPr>
              <p:nvPr/>
            </p:nvSpPr>
            <p:spPr bwMode="auto">
              <a:xfrm>
                <a:off x="1634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Oval 358"/>
              <p:cNvSpPr>
                <a:spLocks noChangeArrowheads="1"/>
              </p:cNvSpPr>
              <p:nvPr/>
            </p:nvSpPr>
            <p:spPr bwMode="auto">
              <a:xfrm>
                <a:off x="1634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Oval 359"/>
              <p:cNvSpPr>
                <a:spLocks noChangeArrowheads="1"/>
              </p:cNvSpPr>
              <p:nvPr/>
            </p:nvSpPr>
            <p:spPr bwMode="auto">
              <a:xfrm>
                <a:off x="1634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360"/>
              <p:cNvSpPr>
                <a:spLocks/>
              </p:cNvSpPr>
              <p:nvPr/>
            </p:nvSpPr>
            <p:spPr bwMode="auto">
              <a:xfrm>
                <a:off x="1439" y="1809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Oval 361"/>
              <p:cNvSpPr>
                <a:spLocks noChangeArrowheads="1"/>
              </p:cNvSpPr>
              <p:nvPr/>
            </p:nvSpPr>
            <p:spPr bwMode="auto">
              <a:xfrm>
                <a:off x="1439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Oval 362"/>
              <p:cNvSpPr>
                <a:spLocks noChangeArrowheads="1"/>
              </p:cNvSpPr>
              <p:nvPr/>
            </p:nvSpPr>
            <p:spPr bwMode="auto">
              <a:xfrm>
                <a:off x="1242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363"/>
              <p:cNvSpPr>
                <a:spLocks/>
              </p:cNvSpPr>
              <p:nvPr/>
            </p:nvSpPr>
            <p:spPr bwMode="auto">
              <a:xfrm>
                <a:off x="1437" y="1908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Oval 364"/>
              <p:cNvSpPr>
                <a:spLocks noChangeArrowheads="1"/>
              </p:cNvSpPr>
              <p:nvPr/>
            </p:nvSpPr>
            <p:spPr bwMode="auto">
              <a:xfrm>
                <a:off x="1439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Oval 365"/>
              <p:cNvSpPr>
                <a:spLocks noChangeArrowheads="1"/>
              </p:cNvSpPr>
              <p:nvPr/>
            </p:nvSpPr>
            <p:spPr bwMode="auto">
              <a:xfrm>
                <a:off x="1439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Oval 366"/>
              <p:cNvSpPr>
                <a:spLocks noChangeArrowheads="1"/>
              </p:cNvSpPr>
              <p:nvPr/>
            </p:nvSpPr>
            <p:spPr bwMode="auto">
              <a:xfrm>
                <a:off x="1439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Oval 367"/>
              <p:cNvSpPr>
                <a:spLocks noChangeArrowheads="1"/>
              </p:cNvSpPr>
              <p:nvPr/>
            </p:nvSpPr>
            <p:spPr bwMode="auto">
              <a:xfrm>
                <a:off x="1439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Oval 368"/>
              <p:cNvSpPr>
                <a:spLocks noChangeArrowheads="1"/>
              </p:cNvSpPr>
              <p:nvPr/>
            </p:nvSpPr>
            <p:spPr bwMode="auto">
              <a:xfrm>
                <a:off x="1585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Oval 369"/>
              <p:cNvSpPr>
                <a:spLocks noChangeArrowheads="1"/>
              </p:cNvSpPr>
              <p:nvPr/>
            </p:nvSpPr>
            <p:spPr bwMode="auto">
              <a:xfrm>
                <a:off x="1537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Oval 370"/>
              <p:cNvSpPr>
                <a:spLocks noChangeArrowheads="1"/>
              </p:cNvSpPr>
              <p:nvPr/>
            </p:nvSpPr>
            <p:spPr bwMode="auto">
              <a:xfrm>
                <a:off x="1487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Oval 371"/>
              <p:cNvSpPr>
                <a:spLocks noChangeArrowheads="1"/>
              </p:cNvSpPr>
              <p:nvPr/>
            </p:nvSpPr>
            <p:spPr bwMode="auto">
              <a:xfrm>
                <a:off x="1439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Oval 372"/>
              <p:cNvSpPr>
                <a:spLocks noChangeArrowheads="1"/>
              </p:cNvSpPr>
              <p:nvPr/>
            </p:nvSpPr>
            <p:spPr bwMode="auto">
              <a:xfrm>
                <a:off x="1709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Oval 373"/>
              <p:cNvSpPr>
                <a:spLocks noChangeArrowheads="1"/>
              </p:cNvSpPr>
              <p:nvPr/>
            </p:nvSpPr>
            <p:spPr bwMode="auto">
              <a:xfrm>
                <a:off x="1757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Oval 374"/>
              <p:cNvSpPr>
                <a:spLocks noChangeArrowheads="1"/>
              </p:cNvSpPr>
              <p:nvPr/>
            </p:nvSpPr>
            <p:spPr bwMode="auto">
              <a:xfrm>
                <a:off x="1537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Oval 375"/>
              <p:cNvSpPr>
                <a:spLocks noChangeArrowheads="1"/>
              </p:cNvSpPr>
              <p:nvPr/>
            </p:nvSpPr>
            <p:spPr bwMode="auto">
              <a:xfrm>
                <a:off x="1487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Oval 376"/>
              <p:cNvSpPr>
                <a:spLocks noChangeArrowheads="1"/>
              </p:cNvSpPr>
              <p:nvPr/>
            </p:nvSpPr>
            <p:spPr bwMode="auto">
              <a:xfrm>
                <a:off x="1388" y="215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Oval 377"/>
              <p:cNvSpPr>
                <a:spLocks noChangeArrowheads="1"/>
              </p:cNvSpPr>
              <p:nvPr/>
            </p:nvSpPr>
            <p:spPr bwMode="auto">
              <a:xfrm>
                <a:off x="1388" y="210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Oval 378"/>
              <p:cNvSpPr>
                <a:spLocks noChangeArrowheads="1"/>
              </p:cNvSpPr>
              <p:nvPr/>
            </p:nvSpPr>
            <p:spPr bwMode="auto">
              <a:xfrm>
                <a:off x="1363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Oval 379"/>
              <p:cNvSpPr>
                <a:spLocks noChangeArrowheads="1"/>
              </p:cNvSpPr>
              <p:nvPr/>
            </p:nvSpPr>
            <p:spPr bwMode="auto">
              <a:xfrm>
                <a:off x="1414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Oval 380"/>
              <p:cNvSpPr>
                <a:spLocks noChangeArrowheads="1"/>
              </p:cNvSpPr>
              <p:nvPr/>
            </p:nvSpPr>
            <p:spPr bwMode="auto">
              <a:xfrm>
                <a:off x="1414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Oval 381"/>
              <p:cNvSpPr>
                <a:spLocks noChangeArrowheads="1"/>
              </p:cNvSpPr>
              <p:nvPr/>
            </p:nvSpPr>
            <p:spPr bwMode="auto">
              <a:xfrm>
                <a:off x="1439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382"/>
              <p:cNvSpPr>
                <a:spLocks/>
              </p:cNvSpPr>
              <p:nvPr/>
            </p:nvSpPr>
            <p:spPr bwMode="auto">
              <a:xfrm>
                <a:off x="1782" y="2303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Oval 383"/>
              <p:cNvSpPr>
                <a:spLocks noChangeArrowheads="1"/>
              </p:cNvSpPr>
              <p:nvPr/>
            </p:nvSpPr>
            <p:spPr bwMode="auto">
              <a:xfrm>
                <a:off x="1732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Oval 384"/>
              <p:cNvSpPr>
                <a:spLocks noChangeArrowheads="1"/>
              </p:cNvSpPr>
              <p:nvPr/>
            </p:nvSpPr>
            <p:spPr bwMode="auto">
              <a:xfrm>
                <a:off x="1757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Oval 385"/>
              <p:cNvSpPr>
                <a:spLocks noChangeArrowheads="1"/>
              </p:cNvSpPr>
              <p:nvPr/>
            </p:nvSpPr>
            <p:spPr bwMode="auto">
              <a:xfrm>
                <a:off x="1684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Oval 386"/>
              <p:cNvSpPr>
                <a:spLocks noChangeArrowheads="1"/>
              </p:cNvSpPr>
              <p:nvPr/>
            </p:nvSpPr>
            <p:spPr bwMode="auto">
              <a:xfrm>
                <a:off x="1659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Oval 387"/>
              <p:cNvSpPr>
                <a:spLocks noChangeArrowheads="1"/>
              </p:cNvSpPr>
              <p:nvPr/>
            </p:nvSpPr>
            <p:spPr bwMode="auto">
              <a:xfrm>
                <a:off x="1709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Oval 388"/>
              <p:cNvSpPr>
                <a:spLocks noChangeArrowheads="1"/>
              </p:cNvSpPr>
              <p:nvPr/>
            </p:nvSpPr>
            <p:spPr bwMode="auto">
              <a:xfrm>
                <a:off x="1610" y="227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Oval 389"/>
              <p:cNvSpPr>
                <a:spLocks noChangeArrowheads="1"/>
              </p:cNvSpPr>
              <p:nvPr/>
            </p:nvSpPr>
            <p:spPr bwMode="auto">
              <a:xfrm>
                <a:off x="1634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Oval 390"/>
              <p:cNvSpPr>
                <a:spLocks noChangeArrowheads="1"/>
              </p:cNvSpPr>
              <p:nvPr/>
            </p:nvSpPr>
            <p:spPr bwMode="auto">
              <a:xfrm>
                <a:off x="1340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Oval 391"/>
              <p:cNvSpPr>
                <a:spLocks noChangeArrowheads="1"/>
              </p:cNvSpPr>
              <p:nvPr/>
            </p:nvSpPr>
            <p:spPr bwMode="auto">
              <a:xfrm>
                <a:off x="1782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Oval 392"/>
              <p:cNvSpPr>
                <a:spLocks noChangeArrowheads="1"/>
              </p:cNvSpPr>
              <p:nvPr/>
            </p:nvSpPr>
            <p:spPr bwMode="auto">
              <a:xfrm>
                <a:off x="1732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Oval 393"/>
              <p:cNvSpPr>
                <a:spLocks noChangeArrowheads="1"/>
              </p:cNvSpPr>
              <p:nvPr/>
            </p:nvSpPr>
            <p:spPr bwMode="auto">
              <a:xfrm>
                <a:off x="1684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Oval 394"/>
              <p:cNvSpPr>
                <a:spLocks noChangeArrowheads="1"/>
              </p:cNvSpPr>
              <p:nvPr/>
            </p:nvSpPr>
            <p:spPr bwMode="auto">
              <a:xfrm>
                <a:off x="2474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Oval 395"/>
              <p:cNvSpPr>
                <a:spLocks noChangeArrowheads="1"/>
              </p:cNvSpPr>
              <p:nvPr/>
            </p:nvSpPr>
            <p:spPr bwMode="auto">
              <a:xfrm>
                <a:off x="2449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Oval 396"/>
              <p:cNvSpPr>
                <a:spLocks noChangeArrowheads="1"/>
              </p:cNvSpPr>
              <p:nvPr/>
            </p:nvSpPr>
            <p:spPr bwMode="auto">
              <a:xfrm>
                <a:off x="2449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397"/>
              <p:cNvSpPr>
                <a:spLocks/>
              </p:cNvSpPr>
              <p:nvPr/>
            </p:nvSpPr>
            <p:spPr bwMode="auto">
              <a:xfrm>
                <a:off x="2474" y="2499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398"/>
              <p:cNvSpPr>
                <a:spLocks/>
              </p:cNvSpPr>
              <p:nvPr/>
            </p:nvSpPr>
            <p:spPr bwMode="auto">
              <a:xfrm>
                <a:off x="2423" y="2499"/>
                <a:ext cx="26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Oval 399"/>
              <p:cNvSpPr>
                <a:spLocks noChangeArrowheads="1"/>
              </p:cNvSpPr>
              <p:nvPr/>
            </p:nvSpPr>
            <p:spPr bwMode="auto">
              <a:xfrm>
                <a:off x="2474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Oval 400"/>
              <p:cNvSpPr>
                <a:spLocks noChangeArrowheads="1"/>
              </p:cNvSpPr>
              <p:nvPr/>
            </p:nvSpPr>
            <p:spPr bwMode="auto">
              <a:xfrm>
                <a:off x="2449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Oval 401"/>
              <p:cNvSpPr>
                <a:spLocks noChangeArrowheads="1"/>
              </p:cNvSpPr>
              <p:nvPr/>
            </p:nvSpPr>
            <p:spPr bwMode="auto">
              <a:xfrm>
                <a:off x="2449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Oval 402"/>
              <p:cNvSpPr>
                <a:spLocks noChangeArrowheads="1"/>
              </p:cNvSpPr>
              <p:nvPr/>
            </p:nvSpPr>
            <p:spPr bwMode="auto">
              <a:xfrm>
                <a:off x="2474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Oval 403"/>
              <p:cNvSpPr>
                <a:spLocks noChangeArrowheads="1"/>
              </p:cNvSpPr>
              <p:nvPr/>
            </p:nvSpPr>
            <p:spPr bwMode="auto">
              <a:xfrm>
                <a:off x="2449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Oval 404"/>
              <p:cNvSpPr>
                <a:spLocks noChangeArrowheads="1"/>
              </p:cNvSpPr>
              <p:nvPr/>
            </p:nvSpPr>
            <p:spPr bwMode="auto">
              <a:xfrm>
                <a:off x="2449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405"/>
              <p:cNvSpPr>
                <a:spLocks/>
              </p:cNvSpPr>
              <p:nvPr/>
            </p:nvSpPr>
            <p:spPr bwMode="auto">
              <a:xfrm>
                <a:off x="2474" y="2696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607"/>
            <p:cNvGrpSpPr>
              <a:grpSpLocks/>
            </p:cNvGrpSpPr>
            <p:nvPr/>
          </p:nvGrpSpPr>
          <p:grpSpPr bwMode="auto">
            <a:xfrm>
              <a:off x="2153" y="1982"/>
              <a:ext cx="1651" cy="765"/>
              <a:chOff x="2153" y="1982"/>
              <a:chExt cx="1651" cy="765"/>
            </a:xfrm>
          </p:grpSpPr>
          <p:sp>
            <p:nvSpPr>
              <p:cNvPr id="589" name="Oval 407"/>
              <p:cNvSpPr>
                <a:spLocks noChangeArrowheads="1"/>
              </p:cNvSpPr>
              <p:nvPr/>
            </p:nvSpPr>
            <p:spPr bwMode="auto">
              <a:xfrm>
                <a:off x="2474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Oval 408"/>
              <p:cNvSpPr>
                <a:spLocks noChangeArrowheads="1"/>
              </p:cNvSpPr>
              <p:nvPr/>
            </p:nvSpPr>
            <p:spPr bwMode="auto">
              <a:xfrm>
                <a:off x="2449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409"/>
              <p:cNvSpPr>
                <a:spLocks noChangeArrowheads="1"/>
              </p:cNvSpPr>
              <p:nvPr/>
            </p:nvSpPr>
            <p:spPr bwMode="auto">
              <a:xfrm>
                <a:off x="2449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Oval 410"/>
              <p:cNvSpPr>
                <a:spLocks noChangeArrowheads="1"/>
              </p:cNvSpPr>
              <p:nvPr/>
            </p:nvSpPr>
            <p:spPr bwMode="auto">
              <a:xfrm>
                <a:off x="2423" y="235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Oval 411"/>
              <p:cNvSpPr>
                <a:spLocks noChangeArrowheads="1"/>
              </p:cNvSpPr>
              <p:nvPr/>
            </p:nvSpPr>
            <p:spPr bwMode="auto">
              <a:xfrm>
                <a:off x="2375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Oval 412"/>
              <p:cNvSpPr>
                <a:spLocks noChangeArrowheads="1"/>
              </p:cNvSpPr>
              <p:nvPr/>
            </p:nvSpPr>
            <p:spPr bwMode="auto">
              <a:xfrm>
                <a:off x="2400" y="2377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Oval 413"/>
              <p:cNvSpPr>
                <a:spLocks noChangeArrowheads="1"/>
              </p:cNvSpPr>
              <p:nvPr/>
            </p:nvSpPr>
            <p:spPr bwMode="auto">
              <a:xfrm>
                <a:off x="2400" y="2326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Oval 414"/>
              <p:cNvSpPr>
                <a:spLocks noChangeArrowheads="1"/>
              </p:cNvSpPr>
              <p:nvPr/>
            </p:nvSpPr>
            <p:spPr bwMode="auto">
              <a:xfrm>
                <a:off x="2423" y="245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Oval 415"/>
              <p:cNvSpPr>
                <a:spLocks noChangeArrowheads="1"/>
              </p:cNvSpPr>
              <p:nvPr/>
            </p:nvSpPr>
            <p:spPr bwMode="auto">
              <a:xfrm>
                <a:off x="2400" y="247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Oval 416"/>
              <p:cNvSpPr>
                <a:spLocks noChangeArrowheads="1"/>
              </p:cNvSpPr>
              <p:nvPr/>
            </p:nvSpPr>
            <p:spPr bwMode="auto">
              <a:xfrm>
                <a:off x="2423" y="254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417"/>
              <p:cNvSpPr>
                <a:spLocks noChangeArrowheads="1"/>
              </p:cNvSpPr>
              <p:nvPr/>
            </p:nvSpPr>
            <p:spPr bwMode="auto">
              <a:xfrm>
                <a:off x="2400" y="252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Oval 418"/>
              <p:cNvSpPr>
                <a:spLocks noChangeArrowheads="1"/>
              </p:cNvSpPr>
              <p:nvPr/>
            </p:nvSpPr>
            <p:spPr bwMode="auto">
              <a:xfrm>
                <a:off x="2474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Oval 419"/>
              <p:cNvSpPr>
                <a:spLocks noChangeArrowheads="1"/>
              </p:cNvSpPr>
              <p:nvPr/>
            </p:nvSpPr>
            <p:spPr bwMode="auto">
              <a:xfrm>
                <a:off x="2423" y="2597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Oval 420"/>
              <p:cNvSpPr>
                <a:spLocks noChangeArrowheads="1"/>
              </p:cNvSpPr>
              <p:nvPr/>
            </p:nvSpPr>
            <p:spPr bwMode="auto">
              <a:xfrm>
                <a:off x="2474" y="240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Oval 421"/>
              <p:cNvSpPr>
                <a:spLocks noChangeArrowheads="1"/>
              </p:cNvSpPr>
              <p:nvPr/>
            </p:nvSpPr>
            <p:spPr bwMode="auto">
              <a:xfrm>
                <a:off x="2423" y="240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422"/>
              <p:cNvSpPr>
                <a:spLocks/>
              </p:cNvSpPr>
              <p:nvPr/>
            </p:nvSpPr>
            <p:spPr bwMode="auto">
              <a:xfrm>
                <a:off x="2474" y="2104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8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Oval 423"/>
              <p:cNvSpPr>
                <a:spLocks noChangeArrowheads="1"/>
              </p:cNvSpPr>
              <p:nvPr/>
            </p:nvSpPr>
            <p:spPr bwMode="auto">
              <a:xfrm>
                <a:off x="2423" y="210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Oval 424"/>
              <p:cNvSpPr>
                <a:spLocks noChangeArrowheads="1"/>
              </p:cNvSpPr>
              <p:nvPr/>
            </p:nvSpPr>
            <p:spPr bwMode="auto">
              <a:xfrm>
                <a:off x="2474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Oval 425"/>
              <p:cNvSpPr>
                <a:spLocks noChangeArrowheads="1"/>
              </p:cNvSpPr>
              <p:nvPr/>
            </p:nvSpPr>
            <p:spPr bwMode="auto">
              <a:xfrm>
                <a:off x="2423" y="205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Oval 426"/>
              <p:cNvSpPr>
                <a:spLocks noChangeArrowheads="1"/>
              </p:cNvSpPr>
              <p:nvPr/>
            </p:nvSpPr>
            <p:spPr bwMode="auto">
              <a:xfrm>
                <a:off x="2449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427"/>
              <p:cNvSpPr>
                <a:spLocks noChangeArrowheads="1"/>
              </p:cNvSpPr>
              <p:nvPr/>
            </p:nvSpPr>
            <p:spPr bwMode="auto">
              <a:xfrm>
                <a:off x="2449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Oval 428"/>
              <p:cNvSpPr>
                <a:spLocks noChangeArrowheads="1"/>
              </p:cNvSpPr>
              <p:nvPr/>
            </p:nvSpPr>
            <p:spPr bwMode="auto">
              <a:xfrm>
                <a:off x="2350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Oval 429"/>
              <p:cNvSpPr>
                <a:spLocks noChangeArrowheads="1"/>
              </p:cNvSpPr>
              <p:nvPr/>
            </p:nvSpPr>
            <p:spPr bwMode="auto">
              <a:xfrm>
                <a:off x="2375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430"/>
              <p:cNvSpPr>
                <a:spLocks noChangeArrowheads="1"/>
              </p:cNvSpPr>
              <p:nvPr/>
            </p:nvSpPr>
            <p:spPr bwMode="auto">
              <a:xfrm>
                <a:off x="2375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Oval 431"/>
              <p:cNvSpPr>
                <a:spLocks noChangeArrowheads="1"/>
              </p:cNvSpPr>
              <p:nvPr/>
            </p:nvSpPr>
            <p:spPr bwMode="auto">
              <a:xfrm>
                <a:off x="2350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Oval 432"/>
              <p:cNvSpPr>
                <a:spLocks noChangeArrowheads="1"/>
              </p:cNvSpPr>
              <p:nvPr/>
            </p:nvSpPr>
            <p:spPr bwMode="auto">
              <a:xfrm>
                <a:off x="2400" y="208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Oval 433"/>
              <p:cNvSpPr>
                <a:spLocks noChangeArrowheads="1"/>
              </p:cNvSpPr>
              <p:nvPr/>
            </p:nvSpPr>
            <p:spPr bwMode="auto">
              <a:xfrm>
                <a:off x="2350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434"/>
              <p:cNvSpPr>
                <a:spLocks noChangeArrowheads="1"/>
              </p:cNvSpPr>
              <p:nvPr/>
            </p:nvSpPr>
            <p:spPr bwMode="auto">
              <a:xfrm>
                <a:off x="2400" y="203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Oval 435"/>
              <p:cNvSpPr>
                <a:spLocks noChangeArrowheads="1"/>
              </p:cNvSpPr>
              <p:nvPr/>
            </p:nvSpPr>
            <p:spPr bwMode="auto">
              <a:xfrm>
                <a:off x="2350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436"/>
              <p:cNvSpPr>
                <a:spLocks noChangeArrowheads="1"/>
              </p:cNvSpPr>
              <p:nvPr/>
            </p:nvSpPr>
            <p:spPr bwMode="auto">
              <a:xfrm>
                <a:off x="2400" y="212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Oval 437"/>
              <p:cNvSpPr>
                <a:spLocks noChangeArrowheads="1"/>
              </p:cNvSpPr>
              <p:nvPr/>
            </p:nvSpPr>
            <p:spPr bwMode="auto">
              <a:xfrm>
                <a:off x="2449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438"/>
              <p:cNvSpPr>
                <a:spLocks noChangeArrowheads="1"/>
              </p:cNvSpPr>
              <p:nvPr/>
            </p:nvSpPr>
            <p:spPr bwMode="auto">
              <a:xfrm>
                <a:off x="2252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Oval 439"/>
              <p:cNvSpPr>
                <a:spLocks noChangeArrowheads="1"/>
              </p:cNvSpPr>
              <p:nvPr/>
            </p:nvSpPr>
            <p:spPr bwMode="auto">
              <a:xfrm>
                <a:off x="2302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440"/>
              <p:cNvSpPr>
                <a:spLocks/>
              </p:cNvSpPr>
              <p:nvPr/>
            </p:nvSpPr>
            <p:spPr bwMode="auto">
              <a:xfrm>
                <a:off x="2277" y="2106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441"/>
              <p:cNvSpPr>
                <a:spLocks noChangeArrowheads="1"/>
              </p:cNvSpPr>
              <p:nvPr/>
            </p:nvSpPr>
            <p:spPr bwMode="auto">
              <a:xfrm>
                <a:off x="2226" y="210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442"/>
              <p:cNvSpPr>
                <a:spLocks noChangeArrowheads="1"/>
              </p:cNvSpPr>
              <p:nvPr/>
            </p:nvSpPr>
            <p:spPr bwMode="auto">
              <a:xfrm>
                <a:off x="2277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443"/>
              <p:cNvSpPr>
                <a:spLocks noChangeArrowheads="1"/>
              </p:cNvSpPr>
              <p:nvPr/>
            </p:nvSpPr>
            <p:spPr bwMode="auto">
              <a:xfrm>
                <a:off x="2226" y="205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444"/>
              <p:cNvSpPr>
                <a:spLocks noChangeArrowheads="1"/>
              </p:cNvSpPr>
              <p:nvPr/>
            </p:nvSpPr>
            <p:spPr bwMode="auto">
              <a:xfrm>
                <a:off x="2252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445"/>
              <p:cNvSpPr>
                <a:spLocks noChangeArrowheads="1"/>
              </p:cNvSpPr>
              <p:nvPr/>
            </p:nvSpPr>
            <p:spPr bwMode="auto">
              <a:xfrm>
                <a:off x="2302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446"/>
              <p:cNvSpPr>
                <a:spLocks noChangeArrowheads="1"/>
              </p:cNvSpPr>
              <p:nvPr/>
            </p:nvSpPr>
            <p:spPr bwMode="auto">
              <a:xfrm>
                <a:off x="2252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Oval 447"/>
              <p:cNvSpPr>
                <a:spLocks noChangeArrowheads="1"/>
              </p:cNvSpPr>
              <p:nvPr/>
            </p:nvSpPr>
            <p:spPr bwMode="auto">
              <a:xfrm>
                <a:off x="2302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448"/>
              <p:cNvSpPr>
                <a:spLocks noChangeArrowheads="1"/>
              </p:cNvSpPr>
              <p:nvPr/>
            </p:nvSpPr>
            <p:spPr bwMode="auto">
              <a:xfrm>
                <a:off x="2277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449"/>
              <p:cNvSpPr>
                <a:spLocks noChangeArrowheads="1"/>
              </p:cNvSpPr>
              <p:nvPr/>
            </p:nvSpPr>
            <p:spPr bwMode="auto">
              <a:xfrm>
                <a:off x="2226" y="215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450"/>
              <p:cNvSpPr>
                <a:spLocks noChangeArrowheads="1"/>
              </p:cNvSpPr>
              <p:nvPr/>
            </p:nvSpPr>
            <p:spPr bwMode="auto">
              <a:xfrm>
                <a:off x="2178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451"/>
              <p:cNvSpPr>
                <a:spLocks noChangeArrowheads="1"/>
              </p:cNvSpPr>
              <p:nvPr/>
            </p:nvSpPr>
            <p:spPr bwMode="auto">
              <a:xfrm>
                <a:off x="2252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452"/>
              <p:cNvSpPr>
                <a:spLocks noChangeArrowheads="1"/>
              </p:cNvSpPr>
              <p:nvPr/>
            </p:nvSpPr>
            <p:spPr bwMode="auto">
              <a:xfrm>
                <a:off x="2302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453"/>
              <p:cNvSpPr>
                <a:spLocks noChangeArrowheads="1"/>
              </p:cNvSpPr>
              <p:nvPr/>
            </p:nvSpPr>
            <p:spPr bwMode="auto">
              <a:xfrm>
                <a:off x="2350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454"/>
              <p:cNvSpPr>
                <a:spLocks noChangeArrowheads="1"/>
              </p:cNvSpPr>
              <p:nvPr/>
            </p:nvSpPr>
            <p:spPr bwMode="auto">
              <a:xfrm>
                <a:off x="2252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455"/>
              <p:cNvSpPr>
                <a:spLocks noChangeArrowheads="1"/>
              </p:cNvSpPr>
              <p:nvPr/>
            </p:nvSpPr>
            <p:spPr bwMode="auto">
              <a:xfrm>
                <a:off x="2302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456"/>
              <p:cNvSpPr>
                <a:spLocks/>
              </p:cNvSpPr>
              <p:nvPr/>
            </p:nvSpPr>
            <p:spPr bwMode="auto">
              <a:xfrm>
                <a:off x="2277" y="2303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457"/>
              <p:cNvSpPr>
                <a:spLocks noChangeArrowheads="1"/>
              </p:cNvSpPr>
              <p:nvPr/>
            </p:nvSpPr>
            <p:spPr bwMode="auto">
              <a:xfrm>
                <a:off x="2226" y="230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458"/>
              <p:cNvSpPr>
                <a:spLocks noChangeArrowheads="1"/>
              </p:cNvSpPr>
              <p:nvPr/>
            </p:nvSpPr>
            <p:spPr bwMode="auto">
              <a:xfrm>
                <a:off x="2277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459"/>
              <p:cNvSpPr>
                <a:spLocks noChangeArrowheads="1"/>
              </p:cNvSpPr>
              <p:nvPr/>
            </p:nvSpPr>
            <p:spPr bwMode="auto">
              <a:xfrm>
                <a:off x="2325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460"/>
              <p:cNvSpPr>
                <a:spLocks noChangeArrowheads="1"/>
              </p:cNvSpPr>
              <p:nvPr/>
            </p:nvSpPr>
            <p:spPr bwMode="auto">
              <a:xfrm>
                <a:off x="2375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461"/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Oval 462"/>
              <p:cNvSpPr>
                <a:spLocks noChangeArrowheads="1"/>
              </p:cNvSpPr>
              <p:nvPr/>
            </p:nvSpPr>
            <p:spPr bwMode="auto">
              <a:xfrm>
                <a:off x="2226" y="225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463"/>
              <p:cNvSpPr>
                <a:spLocks noChangeArrowheads="1"/>
              </p:cNvSpPr>
              <p:nvPr/>
            </p:nvSpPr>
            <p:spPr bwMode="auto">
              <a:xfrm>
                <a:off x="2252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464"/>
              <p:cNvSpPr>
                <a:spLocks noChangeArrowheads="1"/>
              </p:cNvSpPr>
              <p:nvPr/>
            </p:nvSpPr>
            <p:spPr bwMode="auto">
              <a:xfrm>
                <a:off x="2252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465"/>
              <p:cNvSpPr>
                <a:spLocks noChangeArrowheads="1"/>
              </p:cNvSpPr>
              <p:nvPr/>
            </p:nvSpPr>
            <p:spPr bwMode="auto">
              <a:xfrm>
                <a:off x="2302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Oval 466"/>
              <p:cNvSpPr>
                <a:spLocks noChangeArrowheads="1"/>
              </p:cNvSpPr>
              <p:nvPr/>
            </p:nvSpPr>
            <p:spPr bwMode="auto">
              <a:xfrm>
                <a:off x="2350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467"/>
              <p:cNvSpPr>
                <a:spLocks noChangeArrowheads="1"/>
              </p:cNvSpPr>
              <p:nvPr/>
            </p:nvSpPr>
            <p:spPr bwMode="auto">
              <a:xfrm>
                <a:off x="2178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Oval 468"/>
              <p:cNvSpPr>
                <a:spLocks noChangeArrowheads="1"/>
              </p:cNvSpPr>
              <p:nvPr/>
            </p:nvSpPr>
            <p:spPr bwMode="auto">
              <a:xfrm>
                <a:off x="2178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469"/>
              <p:cNvSpPr>
                <a:spLocks noChangeArrowheads="1"/>
              </p:cNvSpPr>
              <p:nvPr/>
            </p:nvSpPr>
            <p:spPr bwMode="auto">
              <a:xfrm>
                <a:off x="2203" y="208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470"/>
              <p:cNvSpPr>
                <a:spLocks noChangeArrowheads="1"/>
              </p:cNvSpPr>
              <p:nvPr/>
            </p:nvSpPr>
            <p:spPr bwMode="auto">
              <a:xfrm>
                <a:off x="2203" y="203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Oval 471"/>
              <p:cNvSpPr>
                <a:spLocks noChangeArrowheads="1"/>
              </p:cNvSpPr>
              <p:nvPr/>
            </p:nvSpPr>
            <p:spPr bwMode="auto">
              <a:xfrm>
                <a:off x="2203" y="217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472"/>
              <p:cNvSpPr>
                <a:spLocks noChangeArrowheads="1"/>
              </p:cNvSpPr>
              <p:nvPr/>
            </p:nvSpPr>
            <p:spPr bwMode="auto">
              <a:xfrm>
                <a:off x="2153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473"/>
              <p:cNvSpPr>
                <a:spLocks noChangeArrowheads="1"/>
              </p:cNvSpPr>
              <p:nvPr/>
            </p:nvSpPr>
            <p:spPr bwMode="auto">
              <a:xfrm>
                <a:off x="2203" y="212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474"/>
              <p:cNvSpPr>
                <a:spLocks noChangeArrowheads="1"/>
              </p:cNvSpPr>
              <p:nvPr/>
            </p:nvSpPr>
            <p:spPr bwMode="auto">
              <a:xfrm>
                <a:off x="2153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Oval 475"/>
              <p:cNvSpPr>
                <a:spLocks noChangeArrowheads="1"/>
              </p:cNvSpPr>
              <p:nvPr/>
            </p:nvSpPr>
            <p:spPr bwMode="auto">
              <a:xfrm>
                <a:off x="2178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476"/>
              <p:cNvSpPr>
                <a:spLocks noChangeArrowheads="1"/>
              </p:cNvSpPr>
              <p:nvPr/>
            </p:nvSpPr>
            <p:spPr bwMode="auto">
              <a:xfrm>
                <a:off x="2203" y="227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Oval 477"/>
              <p:cNvSpPr>
                <a:spLocks noChangeArrowheads="1"/>
              </p:cNvSpPr>
              <p:nvPr/>
            </p:nvSpPr>
            <p:spPr bwMode="auto">
              <a:xfrm>
                <a:off x="2203" y="222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Oval 478"/>
              <p:cNvSpPr>
                <a:spLocks noChangeArrowheads="1"/>
              </p:cNvSpPr>
              <p:nvPr/>
            </p:nvSpPr>
            <p:spPr bwMode="auto">
              <a:xfrm>
                <a:off x="2153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479"/>
              <p:cNvSpPr>
                <a:spLocks noChangeArrowheads="1"/>
              </p:cNvSpPr>
              <p:nvPr/>
            </p:nvSpPr>
            <p:spPr bwMode="auto">
              <a:xfrm>
                <a:off x="2375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480"/>
              <p:cNvSpPr>
                <a:spLocks noChangeArrowheads="1"/>
              </p:cNvSpPr>
              <p:nvPr/>
            </p:nvSpPr>
            <p:spPr bwMode="auto">
              <a:xfrm>
                <a:off x="2325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Oval 481"/>
              <p:cNvSpPr>
                <a:spLocks noChangeArrowheads="1"/>
              </p:cNvSpPr>
              <p:nvPr/>
            </p:nvSpPr>
            <p:spPr bwMode="auto">
              <a:xfrm>
                <a:off x="2325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Oval 482"/>
              <p:cNvSpPr>
                <a:spLocks noChangeArrowheads="1"/>
              </p:cNvSpPr>
              <p:nvPr/>
            </p:nvSpPr>
            <p:spPr bwMode="auto">
              <a:xfrm>
                <a:off x="2325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Oval 483"/>
              <p:cNvSpPr>
                <a:spLocks noChangeArrowheads="1"/>
              </p:cNvSpPr>
              <p:nvPr/>
            </p:nvSpPr>
            <p:spPr bwMode="auto">
              <a:xfrm>
                <a:off x="2375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484"/>
              <p:cNvSpPr>
                <a:spLocks noChangeArrowheads="1"/>
              </p:cNvSpPr>
              <p:nvPr/>
            </p:nvSpPr>
            <p:spPr bwMode="auto">
              <a:xfrm>
                <a:off x="2325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Oval 485"/>
              <p:cNvSpPr>
                <a:spLocks noChangeArrowheads="1"/>
              </p:cNvSpPr>
              <p:nvPr/>
            </p:nvSpPr>
            <p:spPr bwMode="auto">
              <a:xfrm>
                <a:off x="2325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Oval 486"/>
              <p:cNvSpPr>
                <a:spLocks noChangeArrowheads="1"/>
              </p:cNvSpPr>
              <p:nvPr/>
            </p:nvSpPr>
            <p:spPr bwMode="auto">
              <a:xfrm>
                <a:off x="2277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487"/>
              <p:cNvSpPr>
                <a:spLocks noChangeArrowheads="1"/>
              </p:cNvSpPr>
              <p:nvPr/>
            </p:nvSpPr>
            <p:spPr bwMode="auto">
              <a:xfrm>
                <a:off x="2226" y="200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Oval 488"/>
              <p:cNvSpPr>
                <a:spLocks noChangeArrowheads="1"/>
              </p:cNvSpPr>
              <p:nvPr/>
            </p:nvSpPr>
            <p:spPr bwMode="auto">
              <a:xfrm>
                <a:off x="2277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Oval 489"/>
              <p:cNvSpPr>
                <a:spLocks noChangeArrowheads="1"/>
              </p:cNvSpPr>
              <p:nvPr/>
            </p:nvSpPr>
            <p:spPr bwMode="auto">
              <a:xfrm>
                <a:off x="2400" y="217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Oval 490"/>
              <p:cNvSpPr>
                <a:spLocks noChangeArrowheads="1"/>
              </p:cNvSpPr>
              <p:nvPr/>
            </p:nvSpPr>
            <p:spPr bwMode="auto">
              <a:xfrm>
                <a:off x="2400" y="222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491"/>
              <p:cNvSpPr>
                <a:spLocks noChangeArrowheads="1"/>
              </p:cNvSpPr>
              <p:nvPr/>
            </p:nvSpPr>
            <p:spPr bwMode="auto">
              <a:xfrm>
                <a:off x="2449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Oval 492"/>
              <p:cNvSpPr>
                <a:spLocks noChangeArrowheads="1"/>
              </p:cNvSpPr>
              <p:nvPr/>
            </p:nvSpPr>
            <p:spPr bwMode="auto">
              <a:xfrm>
                <a:off x="2449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Oval 493"/>
              <p:cNvSpPr>
                <a:spLocks noChangeArrowheads="1"/>
              </p:cNvSpPr>
              <p:nvPr/>
            </p:nvSpPr>
            <p:spPr bwMode="auto">
              <a:xfrm>
                <a:off x="2423" y="220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494"/>
              <p:cNvSpPr>
                <a:spLocks noChangeArrowheads="1"/>
              </p:cNvSpPr>
              <p:nvPr/>
            </p:nvSpPr>
            <p:spPr bwMode="auto">
              <a:xfrm>
                <a:off x="2423" y="215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495"/>
              <p:cNvSpPr>
                <a:spLocks noChangeArrowheads="1"/>
              </p:cNvSpPr>
              <p:nvPr/>
            </p:nvSpPr>
            <p:spPr bwMode="auto">
              <a:xfrm>
                <a:off x="2474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496"/>
              <p:cNvSpPr>
                <a:spLocks noChangeArrowheads="1"/>
              </p:cNvSpPr>
              <p:nvPr/>
            </p:nvSpPr>
            <p:spPr bwMode="auto">
              <a:xfrm>
                <a:off x="2474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Oval 497"/>
              <p:cNvSpPr>
                <a:spLocks noChangeArrowheads="1"/>
              </p:cNvSpPr>
              <p:nvPr/>
            </p:nvSpPr>
            <p:spPr bwMode="auto">
              <a:xfrm>
                <a:off x="2474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498"/>
              <p:cNvSpPr>
                <a:spLocks noChangeArrowheads="1"/>
              </p:cNvSpPr>
              <p:nvPr/>
            </p:nvSpPr>
            <p:spPr bwMode="auto">
              <a:xfrm>
                <a:off x="2375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Oval 499"/>
              <p:cNvSpPr>
                <a:spLocks noChangeArrowheads="1"/>
              </p:cNvSpPr>
              <p:nvPr/>
            </p:nvSpPr>
            <p:spPr bwMode="auto">
              <a:xfrm>
                <a:off x="2226" y="220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Oval 500"/>
              <p:cNvSpPr>
                <a:spLocks noChangeArrowheads="1"/>
              </p:cNvSpPr>
              <p:nvPr/>
            </p:nvSpPr>
            <p:spPr bwMode="auto">
              <a:xfrm>
                <a:off x="2178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501"/>
              <p:cNvSpPr>
                <a:spLocks/>
              </p:cNvSpPr>
              <p:nvPr/>
            </p:nvSpPr>
            <p:spPr bwMode="auto">
              <a:xfrm>
                <a:off x="2474" y="2303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Oval 502"/>
              <p:cNvSpPr>
                <a:spLocks noChangeArrowheads="1"/>
              </p:cNvSpPr>
              <p:nvPr/>
            </p:nvSpPr>
            <p:spPr bwMode="auto">
              <a:xfrm>
                <a:off x="2423" y="230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Oval 503"/>
              <p:cNvSpPr>
                <a:spLocks noChangeArrowheads="1"/>
              </p:cNvSpPr>
              <p:nvPr/>
            </p:nvSpPr>
            <p:spPr bwMode="auto">
              <a:xfrm>
                <a:off x="2449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Oval 504"/>
              <p:cNvSpPr>
                <a:spLocks noChangeArrowheads="1"/>
              </p:cNvSpPr>
              <p:nvPr/>
            </p:nvSpPr>
            <p:spPr bwMode="auto">
              <a:xfrm>
                <a:off x="2375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Oval 505"/>
              <p:cNvSpPr>
                <a:spLocks noChangeArrowheads="1"/>
              </p:cNvSpPr>
              <p:nvPr/>
            </p:nvSpPr>
            <p:spPr bwMode="auto">
              <a:xfrm>
                <a:off x="2350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Oval 506"/>
              <p:cNvSpPr>
                <a:spLocks noChangeArrowheads="1"/>
              </p:cNvSpPr>
              <p:nvPr/>
            </p:nvSpPr>
            <p:spPr bwMode="auto">
              <a:xfrm>
                <a:off x="2400" y="227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Oval 507"/>
              <p:cNvSpPr>
                <a:spLocks noChangeArrowheads="1"/>
              </p:cNvSpPr>
              <p:nvPr/>
            </p:nvSpPr>
            <p:spPr bwMode="auto">
              <a:xfrm>
                <a:off x="2302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508"/>
              <p:cNvSpPr>
                <a:spLocks noChangeArrowheads="1"/>
              </p:cNvSpPr>
              <p:nvPr/>
            </p:nvSpPr>
            <p:spPr bwMode="auto">
              <a:xfrm>
                <a:off x="2547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Oval 509"/>
              <p:cNvSpPr>
                <a:spLocks noChangeArrowheads="1"/>
              </p:cNvSpPr>
              <p:nvPr/>
            </p:nvSpPr>
            <p:spPr bwMode="auto">
              <a:xfrm>
                <a:off x="2497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Oval 510"/>
              <p:cNvSpPr>
                <a:spLocks noChangeArrowheads="1"/>
              </p:cNvSpPr>
              <p:nvPr/>
            </p:nvSpPr>
            <p:spPr bwMode="auto">
              <a:xfrm>
                <a:off x="2744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Oval 511"/>
              <p:cNvSpPr>
                <a:spLocks noChangeArrowheads="1"/>
              </p:cNvSpPr>
              <p:nvPr/>
            </p:nvSpPr>
            <p:spPr bwMode="auto">
              <a:xfrm>
                <a:off x="2744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Oval 512"/>
              <p:cNvSpPr>
                <a:spLocks noChangeArrowheads="1"/>
              </p:cNvSpPr>
              <p:nvPr/>
            </p:nvSpPr>
            <p:spPr bwMode="auto">
              <a:xfrm>
                <a:off x="2671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Oval 513"/>
              <p:cNvSpPr>
                <a:spLocks noChangeArrowheads="1"/>
              </p:cNvSpPr>
              <p:nvPr/>
            </p:nvSpPr>
            <p:spPr bwMode="auto">
              <a:xfrm>
                <a:off x="2694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514"/>
              <p:cNvSpPr>
                <a:spLocks/>
              </p:cNvSpPr>
              <p:nvPr/>
            </p:nvSpPr>
            <p:spPr bwMode="auto">
              <a:xfrm>
                <a:off x="2570" y="2499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1 w 12"/>
                  <a:gd name="T11" fmla="*/ 8 h 12"/>
                  <a:gd name="T12" fmla="*/ 11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0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5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515"/>
              <p:cNvSpPr>
                <a:spLocks/>
              </p:cNvSpPr>
              <p:nvPr/>
            </p:nvSpPr>
            <p:spPr bwMode="auto">
              <a:xfrm>
                <a:off x="2522" y="2499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Oval 516"/>
              <p:cNvSpPr>
                <a:spLocks noChangeArrowheads="1"/>
              </p:cNvSpPr>
              <p:nvPr/>
            </p:nvSpPr>
            <p:spPr bwMode="auto">
              <a:xfrm>
                <a:off x="2572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Oval 517"/>
              <p:cNvSpPr>
                <a:spLocks noChangeArrowheads="1"/>
              </p:cNvSpPr>
              <p:nvPr/>
            </p:nvSpPr>
            <p:spPr bwMode="auto">
              <a:xfrm>
                <a:off x="2522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Oval 518"/>
              <p:cNvSpPr>
                <a:spLocks noChangeArrowheads="1"/>
              </p:cNvSpPr>
              <p:nvPr/>
            </p:nvSpPr>
            <p:spPr bwMode="auto">
              <a:xfrm>
                <a:off x="2547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Oval 519"/>
              <p:cNvSpPr>
                <a:spLocks noChangeArrowheads="1"/>
              </p:cNvSpPr>
              <p:nvPr/>
            </p:nvSpPr>
            <p:spPr bwMode="auto">
              <a:xfrm>
                <a:off x="2595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Oval 520"/>
              <p:cNvSpPr>
                <a:spLocks noChangeArrowheads="1"/>
              </p:cNvSpPr>
              <p:nvPr/>
            </p:nvSpPr>
            <p:spPr bwMode="auto">
              <a:xfrm>
                <a:off x="2497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Oval 521"/>
              <p:cNvSpPr>
                <a:spLocks noChangeArrowheads="1"/>
              </p:cNvSpPr>
              <p:nvPr/>
            </p:nvSpPr>
            <p:spPr bwMode="auto">
              <a:xfrm>
                <a:off x="2671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522"/>
              <p:cNvSpPr>
                <a:spLocks noChangeArrowheads="1"/>
              </p:cNvSpPr>
              <p:nvPr/>
            </p:nvSpPr>
            <p:spPr bwMode="auto">
              <a:xfrm>
                <a:off x="2646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Oval 523"/>
              <p:cNvSpPr>
                <a:spLocks noChangeArrowheads="1"/>
              </p:cNvSpPr>
              <p:nvPr/>
            </p:nvSpPr>
            <p:spPr bwMode="auto">
              <a:xfrm>
                <a:off x="2646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Oval 524"/>
              <p:cNvSpPr>
                <a:spLocks noChangeArrowheads="1"/>
              </p:cNvSpPr>
              <p:nvPr/>
            </p:nvSpPr>
            <p:spPr bwMode="auto">
              <a:xfrm>
                <a:off x="2694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525"/>
              <p:cNvSpPr>
                <a:spLocks/>
              </p:cNvSpPr>
              <p:nvPr/>
            </p:nvSpPr>
            <p:spPr bwMode="auto">
              <a:xfrm>
                <a:off x="2719" y="249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526"/>
              <p:cNvSpPr>
                <a:spLocks/>
              </p:cNvSpPr>
              <p:nvPr/>
            </p:nvSpPr>
            <p:spPr bwMode="auto">
              <a:xfrm>
                <a:off x="2719" y="2549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Oval 527"/>
              <p:cNvSpPr>
                <a:spLocks noChangeArrowheads="1"/>
              </p:cNvSpPr>
              <p:nvPr/>
            </p:nvSpPr>
            <p:spPr bwMode="auto">
              <a:xfrm>
                <a:off x="2719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528"/>
              <p:cNvSpPr>
                <a:spLocks noChangeArrowheads="1"/>
              </p:cNvSpPr>
              <p:nvPr/>
            </p:nvSpPr>
            <p:spPr bwMode="auto">
              <a:xfrm>
                <a:off x="2646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529"/>
              <p:cNvSpPr>
                <a:spLocks/>
              </p:cNvSpPr>
              <p:nvPr/>
            </p:nvSpPr>
            <p:spPr bwMode="auto">
              <a:xfrm>
                <a:off x="2620" y="2499"/>
                <a:ext cx="26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530"/>
              <p:cNvSpPr>
                <a:spLocks noChangeArrowheads="1"/>
              </p:cNvSpPr>
              <p:nvPr/>
            </p:nvSpPr>
            <p:spPr bwMode="auto">
              <a:xfrm>
                <a:off x="2671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531"/>
              <p:cNvSpPr>
                <a:spLocks noChangeArrowheads="1"/>
              </p:cNvSpPr>
              <p:nvPr/>
            </p:nvSpPr>
            <p:spPr bwMode="auto">
              <a:xfrm>
                <a:off x="2694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532"/>
              <p:cNvSpPr>
                <a:spLocks noChangeArrowheads="1"/>
              </p:cNvSpPr>
              <p:nvPr/>
            </p:nvSpPr>
            <p:spPr bwMode="auto">
              <a:xfrm>
                <a:off x="2572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533"/>
              <p:cNvSpPr>
                <a:spLocks noChangeArrowheads="1"/>
              </p:cNvSpPr>
              <p:nvPr/>
            </p:nvSpPr>
            <p:spPr bwMode="auto">
              <a:xfrm>
                <a:off x="2522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534"/>
              <p:cNvSpPr>
                <a:spLocks noChangeArrowheads="1"/>
              </p:cNvSpPr>
              <p:nvPr/>
            </p:nvSpPr>
            <p:spPr bwMode="auto">
              <a:xfrm>
                <a:off x="2547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535"/>
              <p:cNvSpPr>
                <a:spLocks noChangeArrowheads="1"/>
              </p:cNvSpPr>
              <p:nvPr/>
            </p:nvSpPr>
            <p:spPr bwMode="auto">
              <a:xfrm>
                <a:off x="2595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536"/>
              <p:cNvSpPr>
                <a:spLocks noChangeArrowheads="1"/>
              </p:cNvSpPr>
              <p:nvPr/>
            </p:nvSpPr>
            <p:spPr bwMode="auto">
              <a:xfrm>
                <a:off x="2497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537"/>
              <p:cNvSpPr>
                <a:spLocks noChangeArrowheads="1"/>
              </p:cNvSpPr>
              <p:nvPr/>
            </p:nvSpPr>
            <p:spPr bwMode="auto">
              <a:xfrm>
                <a:off x="2572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538"/>
              <p:cNvSpPr>
                <a:spLocks noChangeArrowheads="1"/>
              </p:cNvSpPr>
              <p:nvPr/>
            </p:nvSpPr>
            <p:spPr bwMode="auto">
              <a:xfrm>
                <a:off x="2522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539"/>
              <p:cNvSpPr>
                <a:spLocks noChangeArrowheads="1"/>
              </p:cNvSpPr>
              <p:nvPr/>
            </p:nvSpPr>
            <p:spPr bwMode="auto">
              <a:xfrm>
                <a:off x="2547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540"/>
              <p:cNvSpPr>
                <a:spLocks noChangeArrowheads="1"/>
              </p:cNvSpPr>
              <p:nvPr/>
            </p:nvSpPr>
            <p:spPr bwMode="auto">
              <a:xfrm>
                <a:off x="2497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541"/>
              <p:cNvSpPr>
                <a:spLocks noChangeArrowheads="1"/>
              </p:cNvSpPr>
              <p:nvPr/>
            </p:nvSpPr>
            <p:spPr bwMode="auto">
              <a:xfrm>
                <a:off x="2620" y="245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542"/>
              <p:cNvSpPr>
                <a:spLocks noChangeArrowheads="1"/>
              </p:cNvSpPr>
              <p:nvPr/>
            </p:nvSpPr>
            <p:spPr bwMode="auto">
              <a:xfrm>
                <a:off x="2595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543"/>
              <p:cNvSpPr>
                <a:spLocks noChangeArrowheads="1"/>
              </p:cNvSpPr>
              <p:nvPr/>
            </p:nvSpPr>
            <p:spPr bwMode="auto">
              <a:xfrm>
                <a:off x="2547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544"/>
              <p:cNvSpPr>
                <a:spLocks noChangeArrowheads="1"/>
              </p:cNvSpPr>
              <p:nvPr/>
            </p:nvSpPr>
            <p:spPr bwMode="auto">
              <a:xfrm>
                <a:off x="2497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545"/>
              <p:cNvSpPr>
                <a:spLocks noChangeArrowheads="1"/>
              </p:cNvSpPr>
              <p:nvPr/>
            </p:nvSpPr>
            <p:spPr bwMode="auto">
              <a:xfrm>
                <a:off x="2646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546"/>
              <p:cNvSpPr>
                <a:spLocks/>
              </p:cNvSpPr>
              <p:nvPr/>
            </p:nvSpPr>
            <p:spPr bwMode="auto">
              <a:xfrm>
                <a:off x="2570" y="2400"/>
                <a:ext cx="25" cy="25"/>
              </a:xfrm>
              <a:custGeom>
                <a:avLst/>
                <a:gdLst>
                  <a:gd name="T0" fmla="*/ 7 w 12"/>
                  <a:gd name="T1" fmla="*/ 12 h 12"/>
                  <a:gd name="T2" fmla="*/ 12 w 12"/>
                  <a:gd name="T3" fmla="*/ 8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  <a:gd name="T14" fmla="*/ 7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7" y="12"/>
                    </a:moveTo>
                    <a:cubicBezTo>
                      <a:pt x="9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0"/>
                      <a:pt x="3" y="12"/>
                      <a:pt x="7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547"/>
              <p:cNvSpPr>
                <a:spLocks noChangeArrowheads="1"/>
              </p:cNvSpPr>
              <p:nvPr/>
            </p:nvSpPr>
            <p:spPr bwMode="auto">
              <a:xfrm>
                <a:off x="2572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548"/>
              <p:cNvSpPr>
                <a:spLocks noChangeArrowheads="1"/>
              </p:cNvSpPr>
              <p:nvPr/>
            </p:nvSpPr>
            <p:spPr bwMode="auto">
              <a:xfrm>
                <a:off x="2547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549"/>
              <p:cNvSpPr>
                <a:spLocks noChangeArrowheads="1"/>
              </p:cNvSpPr>
              <p:nvPr/>
            </p:nvSpPr>
            <p:spPr bwMode="auto">
              <a:xfrm>
                <a:off x="2595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550"/>
              <p:cNvSpPr>
                <a:spLocks noChangeArrowheads="1"/>
              </p:cNvSpPr>
              <p:nvPr/>
            </p:nvSpPr>
            <p:spPr bwMode="auto">
              <a:xfrm>
                <a:off x="2547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551"/>
              <p:cNvSpPr>
                <a:spLocks noChangeArrowheads="1"/>
              </p:cNvSpPr>
              <p:nvPr/>
            </p:nvSpPr>
            <p:spPr bwMode="auto">
              <a:xfrm>
                <a:off x="2595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552"/>
              <p:cNvSpPr>
                <a:spLocks noChangeArrowheads="1"/>
              </p:cNvSpPr>
              <p:nvPr/>
            </p:nvSpPr>
            <p:spPr bwMode="auto">
              <a:xfrm>
                <a:off x="2572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553"/>
              <p:cNvSpPr>
                <a:spLocks noChangeArrowheads="1"/>
              </p:cNvSpPr>
              <p:nvPr/>
            </p:nvSpPr>
            <p:spPr bwMode="auto">
              <a:xfrm>
                <a:off x="2547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554"/>
              <p:cNvSpPr>
                <a:spLocks noChangeArrowheads="1"/>
              </p:cNvSpPr>
              <p:nvPr/>
            </p:nvSpPr>
            <p:spPr bwMode="auto">
              <a:xfrm>
                <a:off x="2497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555"/>
              <p:cNvSpPr>
                <a:spLocks noChangeArrowheads="1"/>
              </p:cNvSpPr>
              <p:nvPr/>
            </p:nvSpPr>
            <p:spPr bwMode="auto">
              <a:xfrm>
                <a:off x="2595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556"/>
              <p:cNvSpPr>
                <a:spLocks/>
              </p:cNvSpPr>
              <p:nvPr/>
            </p:nvSpPr>
            <p:spPr bwMode="auto">
              <a:xfrm>
                <a:off x="2522" y="2400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557"/>
              <p:cNvSpPr>
                <a:spLocks noChangeArrowheads="1"/>
              </p:cNvSpPr>
              <p:nvPr/>
            </p:nvSpPr>
            <p:spPr bwMode="auto">
              <a:xfrm>
                <a:off x="2522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558"/>
              <p:cNvSpPr>
                <a:spLocks noChangeArrowheads="1"/>
              </p:cNvSpPr>
              <p:nvPr/>
            </p:nvSpPr>
            <p:spPr bwMode="auto">
              <a:xfrm>
                <a:off x="2497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559"/>
              <p:cNvSpPr>
                <a:spLocks noChangeArrowheads="1"/>
              </p:cNvSpPr>
              <p:nvPr/>
            </p:nvSpPr>
            <p:spPr bwMode="auto">
              <a:xfrm>
                <a:off x="2497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560"/>
              <p:cNvSpPr>
                <a:spLocks noChangeArrowheads="1"/>
              </p:cNvSpPr>
              <p:nvPr/>
            </p:nvSpPr>
            <p:spPr bwMode="auto">
              <a:xfrm>
                <a:off x="2522" y="245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561"/>
              <p:cNvSpPr>
                <a:spLocks/>
              </p:cNvSpPr>
              <p:nvPr/>
            </p:nvSpPr>
            <p:spPr bwMode="auto">
              <a:xfrm>
                <a:off x="2620" y="2400"/>
                <a:ext cx="26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562"/>
              <p:cNvSpPr>
                <a:spLocks noChangeArrowheads="1"/>
              </p:cNvSpPr>
              <p:nvPr/>
            </p:nvSpPr>
            <p:spPr bwMode="auto">
              <a:xfrm>
                <a:off x="2620" y="235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563"/>
              <p:cNvSpPr>
                <a:spLocks noChangeArrowheads="1"/>
              </p:cNvSpPr>
              <p:nvPr/>
            </p:nvSpPr>
            <p:spPr bwMode="auto">
              <a:xfrm>
                <a:off x="2547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564"/>
              <p:cNvSpPr>
                <a:spLocks noChangeArrowheads="1"/>
              </p:cNvSpPr>
              <p:nvPr/>
            </p:nvSpPr>
            <p:spPr bwMode="auto">
              <a:xfrm>
                <a:off x="2497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565"/>
              <p:cNvSpPr>
                <a:spLocks noChangeArrowheads="1"/>
              </p:cNvSpPr>
              <p:nvPr/>
            </p:nvSpPr>
            <p:spPr bwMode="auto">
              <a:xfrm>
                <a:off x="2572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566"/>
              <p:cNvSpPr>
                <a:spLocks noChangeArrowheads="1"/>
              </p:cNvSpPr>
              <p:nvPr/>
            </p:nvSpPr>
            <p:spPr bwMode="auto">
              <a:xfrm>
                <a:off x="2522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567"/>
              <p:cNvSpPr>
                <a:spLocks noChangeArrowheads="1"/>
              </p:cNvSpPr>
              <p:nvPr/>
            </p:nvSpPr>
            <p:spPr bwMode="auto">
              <a:xfrm>
                <a:off x="2547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568"/>
              <p:cNvSpPr>
                <a:spLocks noChangeArrowheads="1"/>
              </p:cNvSpPr>
              <p:nvPr/>
            </p:nvSpPr>
            <p:spPr bwMode="auto">
              <a:xfrm>
                <a:off x="2497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569"/>
              <p:cNvSpPr>
                <a:spLocks noChangeArrowheads="1"/>
              </p:cNvSpPr>
              <p:nvPr/>
            </p:nvSpPr>
            <p:spPr bwMode="auto">
              <a:xfrm>
                <a:off x="2744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570"/>
              <p:cNvSpPr>
                <a:spLocks noChangeArrowheads="1"/>
              </p:cNvSpPr>
              <p:nvPr/>
            </p:nvSpPr>
            <p:spPr bwMode="auto">
              <a:xfrm>
                <a:off x="2744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571"/>
              <p:cNvSpPr>
                <a:spLocks noChangeArrowheads="1"/>
              </p:cNvSpPr>
              <p:nvPr/>
            </p:nvSpPr>
            <p:spPr bwMode="auto">
              <a:xfrm>
                <a:off x="2719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572"/>
              <p:cNvSpPr>
                <a:spLocks noChangeArrowheads="1"/>
              </p:cNvSpPr>
              <p:nvPr/>
            </p:nvSpPr>
            <p:spPr bwMode="auto">
              <a:xfrm>
                <a:off x="2719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Oval 573"/>
              <p:cNvSpPr>
                <a:spLocks noChangeArrowheads="1"/>
              </p:cNvSpPr>
              <p:nvPr/>
            </p:nvSpPr>
            <p:spPr bwMode="auto">
              <a:xfrm>
                <a:off x="2694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Oval 574"/>
              <p:cNvSpPr>
                <a:spLocks noChangeArrowheads="1"/>
              </p:cNvSpPr>
              <p:nvPr/>
            </p:nvSpPr>
            <p:spPr bwMode="auto">
              <a:xfrm>
                <a:off x="2620" y="215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Oval 575"/>
              <p:cNvSpPr>
                <a:spLocks noChangeArrowheads="1"/>
              </p:cNvSpPr>
              <p:nvPr/>
            </p:nvSpPr>
            <p:spPr bwMode="auto">
              <a:xfrm>
                <a:off x="2620" y="230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Oval 576"/>
              <p:cNvSpPr>
                <a:spLocks noChangeArrowheads="1"/>
              </p:cNvSpPr>
              <p:nvPr/>
            </p:nvSpPr>
            <p:spPr bwMode="auto">
              <a:xfrm>
                <a:off x="2620" y="225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Oval 577"/>
              <p:cNvSpPr>
                <a:spLocks noChangeArrowheads="1"/>
              </p:cNvSpPr>
              <p:nvPr/>
            </p:nvSpPr>
            <p:spPr bwMode="auto">
              <a:xfrm>
                <a:off x="2646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Oval 578"/>
              <p:cNvSpPr>
                <a:spLocks noChangeArrowheads="1"/>
              </p:cNvSpPr>
              <p:nvPr/>
            </p:nvSpPr>
            <p:spPr bwMode="auto">
              <a:xfrm>
                <a:off x="2646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Oval 579"/>
              <p:cNvSpPr>
                <a:spLocks noChangeArrowheads="1"/>
              </p:cNvSpPr>
              <p:nvPr/>
            </p:nvSpPr>
            <p:spPr bwMode="auto">
              <a:xfrm>
                <a:off x="2620" y="220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580"/>
              <p:cNvSpPr>
                <a:spLocks noChangeArrowheads="1"/>
              </p:cNvSpPr>
              <p:nvPr/>
            </p:nvSpPr>
            <p:spPr bwMode="auto">
              <a:xfrm>
                <a:off x="2671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Oval 581"/>
              <p:cNvSpPr>
                <a:spLocks noChangeArrowheads="1"/>
              </p:cNvSpPr>
              <p:nvPr/>
            </p:nvSpPr>
            <p:spPr bwMode="auto">
              <a:xfrm>
                <a:off x="2671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582"/>
              <p:cNvSpPr>
                <a:spLocks noChangeArrowheads="1"/>
              </p:cNvSpPr>
              <p:nvPr/>
            </p:nvSpPr>
            <p:spPr bwMode="auto">
              <a:xfrm>
                <a:off x="2595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Oval 583"/>
              <p:cNvSpPr>
                <a:spLocks noChangeArrowheads="1"/>
              </p:cNvSpPr>
              <p:nvPr/>
            </p:nvSpPr>
            <p:spPr bwMode="auto">
              <a:xfrm>
                <a:off x="2595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Oval 584"/>
              <p:cNvSpPr>
                <a:spLocks noChangeArrowheads="1"/>
              </p:cNvSpPr>
              <p:nvPr/>
            </p:nvSpPr>
            <p:spPr bwMode="auto">
              <a:xfrm>
                <a:off x="2595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Oval 585"/>
              <p:cNvSpPr>
                <a:spLocks noChangeArrowheads="1"/>
              </p:cNvSpPr>
              <p:nvPr/>
            </p:nvSpPr>
            <p:spPr bwMode="auto">
              <a:xfrm>
                <a:off x="2595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Oval 586"/>
              <p:cNvSpPr>
                <a:spLocks noChangeArrowheads="1"/>
              </p:cNvSpPr>
              <p:nvPr/>
            </p:nvSpPr>
            <p:spPr bwMode="auto">
              <a:xfrm>
                <a:off x="2572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Oval 587"/>
              <p:cNvSpPr>
                <a:spLocks noChangeArrowheads="1"/>
              </p:cNvSpPr>
              <p:nvPr/>
            </p:nvSpPr>
            <p:spPr bwMode="auto">
              <a:xfrm>
                <a:off x="2522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Oval 588"/>
              <p:cNvSpPr>
                <a:spLocks noChangeArrowheads="1"/>
              </p:cNvSpPr>
              <p:nvPr/>
            </p:nvSpPr>
            <p:spPr bwMode="auto">
              <a:xfrm>
                <a:off x="2522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Oval 589"/>
              <p:cNvSpPr>
                <a:spLocks noChangeArrowheads="1"/>
              </p:cNvSpPr>
              <p:nvPr/>
            </p:nvSpPr>
            <p:spPr bwMode="auto">
              <a:xfrm>
                <a:off x="2522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Oval 590"/>
              <p:cNvSpPr>
                <a:spLocks noChangeArrowheads="1"/>
              </p:cNvSpPr>
              <p:nvPr/>
            </p:nvSpPr>
            <p:spPr bwMode="auto">
              <a:xfrm>
                <a:off x="2522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Oval 591"/>
              <p:cNvSpPr>
                <a:spLocks noChangeArrowheads="1"/>
              </p:cNvSpPr>
              <p:nvPr/>
            </p:nvSpPr>
            <p:spPr bwMode="auto">
              <a:xfrm>
                <a:off x="2547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Oval 592"/>
              <p:cNvSpPr>
                <a:spLocks noChangeArrowheads="1"/>
              </p:cNvSpPr>
              <p:nvPr/>
            </p:nvSpPr>
            <p:spPr bwMode="auto">
              <a:xfrm>
                <a:off x="2547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Oval 593"/>
              <p:cNvSpPr>
                <a:spLocks noChangeArrowheads="1"/>
              </p:cNvSpPr>
              <p:nvPr/>
            </p:nvSpPr>
            <p:spPr bwMode="auto">
              <a:xfrm>
                <a:off x="2547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Oval 594"/>
              <p:cNvSpPr>
                <a:spLocks noChangeArrowheads="1"/>
              </p:cNvSpPr>
              <p:nvPr/>
            </p:nvSpPr>
            <p:spPr bwMode="auto">
              <a:xfrm>
                <a:off x="2547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Oval 595"/>
              <p:cNvSpPr>
                <a:spLocks noChangeArrowheads="1"/>
              </p:cNvSpPr>
              <p:nvPr/>
            </p:nvSpPr>
            <p:spPr bwMode="auto">
              <a:xfrm>
                <a:off x="2522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Oval 596"/>
              <p:cNvSpPr>
                <a:spLocks noChangeArrowheads="1"/>
              </p:cNvSpPr>
              <p:nvPr/>
            </p:nvSpPr>
            <p:spPr bwMode="auto">
              <a:xfrm>
                <a:off x="2572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Oval 597"/>
              <p:cNvSpPr>
                <a:spLocks noChangeArrowheads="1"/>
              </p:cNvSpPr>
              <p:nvPr/>
            </p:nvSpPr>
            <p:spPr bwMode="auto">
              <a:xfrm>
                <a:off x="2572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Oval 598"/>
              <p:cNvSpPr>
                <a:spLocks noChangeArrowheads="1"/>
              </p:cNvSpPr>
              <p:nvPr/>
            </p:nvSpPr>
            <p:spPr bwMode="auto">
              <a:xfrm>
                <a:off x="2572" y="225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Oval 599"/>
              <p:cNvSpPr>
                <a:spLocks noChangeArrowheads="1"/>
              </p:cNvSpPr>
              <p:nvPr/>
            </p:nvSpPr>
            <p:spPr bwMode="auto">
              <a:xfrm>
                <a:off x="2572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Oval 600"/>
              <p:cNvSpPr>
                <a:spLocks noChangeArrowheads="1"/>
              </p:cNvSpPr>
              <p:nvPr/>
            </p:nvSpPr>
            <p:spPr bwMode="auto">
              <a:xfrm>
                <a:off x="2497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Oval 601"/>
              <p:cNvSpPr>
                <a:spLocks noChangeArrowheads="1"/>
              </p:cNvSpPr>
              <p:nvPr/>
            </p:nvSpPr>
            <p:spPr bwMode="auto">
              <a:xfrm>
                <a:off x="2497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Oval 602"/>
              <p:cNvSpPr>
                <a:spLocks noChangeArrowheads="1"/>
              </p:cNvSpPr>
              <p:nvPr/>
            </p:nvSpPr>
            <p:spPr bwMode="auto">
              <a:xfrm>
                <a:off x="2497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Oval 603"/>
              <p:cNvSpPr>
                <a:spLocks noChangeArrowheads="1"/>
              </p:cNvSpPr>
              <p:nvPr/>
            </p:nvSpPr>
            <p:spPr bwMode="auto">
              <a:xfrm>
                <a:off x="2497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Oval 604"/>
              <p:cNvSpPr>
                <a:spLocks noChangeArrowheads="1"/>
              </p:cNvSpPr>
              <p:nvPr/>
            </p:nvSpPr>
            <p:spPr bwMode="auto">
              <a:xfrm>
                <a:off x="3754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605"/>
              <p:cNvSpPr>
                <a:spLocks noChangeArrowheads="1"/>
              </p:cNvSpPr>
              <p:nvPr/>
            </p:nvSpPr>
            <p:spPr bwMode="auto">
              <a:xfrm>
                <a:off x="3731" y="2721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606"/>
              <p:cNvSpPr>
                <a:spLocks noChangeArrowheads="1"/>
              </p:cNvSpPr>
              <p:nvPr/>
            </p:nvSpPr>
            <p:spPr bwMode="auto">
              <a:xfrm>
                <a:off x="3779" y="2721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08"/>
            <p:cNvGrpSpPr>
              <a:grpSpLocks/>
            </p:cNvGrpSpPr>
            <p:nvPr/>
          </p:nvGrpSpPr>
          <p:grpSpPr bwMode="auto">
            <a:xfrm>
              <a:off x="2226" y="1584"/>
              <a:ext cx="1553" cy="1264"/>
              <a:chOff x="2226" y="1584"/>
              <a:chExt cx="1553" cy="1264"/>
            </a:xfrm>
          </p:grpSpPr>
          <p:sp>
            <p:nvSpPr>
              <p:cNvPr id="389" name="Oval 608"/>
              <p:cNvSpPr>
                <a:spLocks noChangeArrowheads="1"/>
              </p:cNvSpPr>
              <p:nvPr/>
            </p:nvSpPr>
            <p:spPr bwMode="auto">
              <a:xfrm>
                <a:off x="3607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Oval 609"/>
              <p:cNvSpPr>
                <a:spLocks noChangeArrowheads="1"/>
              </p:cNvSpPr>
              <p:nvPr/>
            </p:nvSpPr>
            <p:spPr bwMode="auto">
              <a:xfrm>
                <a:off x="3607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Oval 610"/>
              <p:cNvSpPr>
                <a:spLocks noChangeArrowheads="1"/>
              </p:cNvSpPr>
              <p:nvPr/>
            </p:nvSpPr>
            <p:spPr bwMode="auto">
              <a:xfrm>
                <a:off x="3632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Oval 611"/>
              <p:cNvSpPr>
                <a:spLocks noChangeArrowheads="1"/>
              </p:cNvSpPr>
              <p:nvPr/>
            </p:nvSpPr>
            <p:spPr bwMode="auto">
              <a:xfrm>
                <a:off x="3681" y="277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Oval 612"/>
              <p:cNvSpPr>
                <a:spLocks noChangeArrowheads="1"/>
              </p:cNvSpPr>
              <p:nvPr/>
            </p:nvSpPr>
            <p:spPr bwMode="auto">
              <a:xfrm>
                <a:off x="3731" y="277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Oval 613"/>
              <p:cNvSpPr>
                <a:spLocks noChangeArrowheads="1"/>
              </p:cNvSpPr>
              <p:nvPr/>
            </p:nvSpPr>
            <p:spPr bwMode="auto">
              <a:xfrm>
                <a:off x="3632" y="282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Oval 614"/>
              <p:cNvSpPr>
                <a:spLocks noChangeArrowheads="1"/>
              </p:cNvSpPr>
              <p:nvPr/>
            </p:nvSpPr>
            <p:spPr bwMode="auto">
              <a:xfrm>
                <a:off x="3681" y="282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615"/>
              <p:cNvSpPr>
                <a:spLocks/>
              </p:cNvSpPr>
              <p:nvPr/>
            </p:nvSpPr>
            <p:spPr bwMode="auto">
              <a:xfrm>
                <a:off x="3557" y="2499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Oval 616"/>
              <p:cNvSpPr>
                <a:spLocks noChangeArrowheads="1"/>
              </p:cNvSpPr>
              <p:nvPr/>
            </p:nvSpPr>
            <p:spPr bwMode="auto">
              <a:xfrm>
                <a:off x="3557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Oval 617"/>
              <p:cNvSpPr>
                <a:spLocks noChangeArrowheads="1"/>
              </p:cNvSpPr>
              <p:nvPr/>
            </p:nvSpPr>
            <p:spPr bwMode="auto">
              <a:xfrm>
                <a:off x="3534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Oval 618"/>
              <p:cNvSpPr>
                <a:spLocks noChangeArrowheads="1"/>
              </p:cNvSpPr>
              <p:nvPr/>
            </p:nvSpPr>
            <p:spPr bwMode="auto">
              <a:xfrm>
                <a:off x="3582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Oval 619"/>
              <p:cNvSpPr>
                <a:spLocks noChangeArrowheads="1"/>
              </p:cNvSpPr>
              <p:nvPr/>
            </p:nvSpPr>
            <p:spPr bwMode="auto">
              <a:xfrm>
                <a:off x="3534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Oval 620"/>
              <p:cNvSpPr>
                <a:spLocks noChangeArrowheads="1"/>
              </p:cNvSpPr>
              <p:nvPr/>
            </p:nvSpPr>
            <p:spPr bwMode="auto">
              <a:xfrm>
                <a:off x="3582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Oval 621"/>
              <p:cNvSpPr>
                <a:spLocks noChangeArrowheads="1"/>
              </p:cNvSpPr>
              <p:nvPr/>
            </p:nvSpPr>
            <p:spPr bwMode="auto">
              <a:xfrm>
                <a:off x="3557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Oval 622"/>
              <p:cNvSpPr>
                <a:spLocks noChangeArrowheads="1"/>
              </p:cNvSpPr>
              <p:nvPr/>
            </p:nvSpPr>
            <p:spPr bwMode="auto">
              <a:xfrm>
                <a:off x="3557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Oval 623"/>
              <p:cNvSpPr>
                <a:spLocks noChangeArrowheads="1"/>
              </p:cNvSpPr>
              <p:nvPr/>
            </p:nvSpPr>
            <p:spPr bwMode="auto">
              <a:xfrm>
                <a:off x="3534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Oval 624"/>
              <p:cNvSpPr>
                <a:spLocks noChangeArrowheads="1"/>
              </p:cNvSpPr>
              <p:nvPr/>
            </p:nvSpPr>
            <p:spPr bwMode="auto">
              <a:xfrm>
                <a:off x="3484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Oval 625"/>
              <p:cNvSpPr>
                <a:spLocks noChangeArrowheads="1"/>
              </p:cNvSpPr>
              <p:nvPr/>
            </p:nvSpPr>
            <p:spPr bwMode="auto">
              <a:xfrm>
                <a:off x="3435" y="267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Oval 626"/>
              <p:cNvSpPr>
                <a:spLocks noChangeArrowheads="1"/>
              </p:cNvSpPr>
              <p:nvPr/>
            </p:nvSpPr>
            <p:spPr bwMode="auto">
              <a:xfrm>
                <a:off x="3582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Oval 627"/>
              <p:cNvSpPr>
                <a:spLocks noChangeArrowheads="1"/>
              </p:cNvSpPr>
              <p:nvPr/>
            </p:nvSpPr>
            <p:spPr bwMode="auto">
              <a:xfrm>
                <a:off x="3385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Oval 628"/>
              <p:cNvSpPr>
                <a:spLocks noChangeArrowheads="1"/>
              </p:cNvSpPr>
              <p:nvPr/>
            </p:nvSpPr>
            <p:spPr bwMode="auto">
              <a:xfrm>
                <a:off x="3287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Oval 629"/>
              <p:cNvSpPr>
                <a:spLocks noChangeArrowheads="1"/>
              </p:cNvSpPr>
              <p:nvPr/>
            </p:nvSpPr>
            <p:spPr bwMode="auto">
              <a:xfrm>
                <a:off x="3337" y="267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Oval 630"/>
              <p:cNvSpPr>
                <a:spLocks noChangeArrowheads="1"/>
              </p:cNvSpPr>
              <p:nvPr/>
            </p:nvSpPr>
            <p:spPr bwMode="auto">
              <a:xfrm>
                <a:off x="3534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Oval 631"/>
              <p:cNvSpPr>
                <a:spLocks noChangeArrowheads="1"/>
              </p:cNvSpPr>
              <p:nvPr/>
            </p:nvSpPr>
            <p:spPr bwMode="auto">
              <a:xfrm>
                <a:off x="3582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Oval 632"/>
              <p:cNvSpPr>
                <a:spLocks noChangeArrowheads="1"/>
              </p:cNvSpPr>
              <p:nvPr/>
            </p:nvSpPr>
            <p:spPr bwMode="auto">
              <a:xfrm>
                <a:off x="3534" y="2721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633"/>
              <p:cNvSpPr>
                <a:spLocks/>
              </p:cNvSpPr>
              <p:nvPr/>
            </p:nvSpPr>
            <p:spPr bwMode="auto">
              <a:xfrm>
                <a:off x="3461" y="249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8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  <a:gd name="T14" fmla="*/ 6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Oval 634"/>
              <p:cNvSpPr>
                <a:spLocks noChangeArrowheads="1"/>
              </p:cNvSpPr>
              <p:nvPr/>
            </p:nvSpPr>
            <p:spPr bwMode="auto">
              <a:xfrm>
                <a:off x="3458" y="245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Oval 635"/>
              <p:cNvSpPr>
                <a:spLocks noChangeArrowheads="1"/>
              </p:cNvSpPr>
              <p:nvPr/>
            </p:nvSpPr>
            <p:spPr bwMode="auto">
              <a:xfrm>
                <a:off x="3435" y="247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Oval 636"/>
              <p:cNvSpPr>
                <a:spLocks noChangeArrowheads="1"/>
              </p:cNvSpPr>
              <p:nvPr/>
            </p:nvSpPr>
            <p:spPr bwMode="auto">
              <a:xfrm>
                <a:off x="3484" y="247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Oval 637"/>
              <p:cNvSpPr>
                <a:spLocks noChangeArrowheads="1"/>
              </p:cNvSpPr>
              <p:nvPr/>
            </p:nvSpPr>
            <p:spPr bwMode="auto">
              <a:xfrm>
                <a:off x="3458" y="254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Oval 638"/>
              <p:cNvSpPr>
                <a:spLocks noChangeArrowheads="1"/>
              </p:cNvSpPr>
              <p:nvPr/>
            </p:nvSpPr>
            <p:spPr bwMode="auto">
              <a:xfrm>
                <a:off x="3458" y="2597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Oval 639"/>
              <p:cNvSpPr>
                <a:spLocks noChangeArrowheads="1"/>
              </p:cNvSpPr>
              <p:nvPr/>
            </p:nvSpPr>
            <p:spPr bwMode="auto">
              <a:xfrm>
                <a:off x="3458" y="264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Oval 640"/>
              <p:cNvSpPr>
                <a:spLocks noChangeArrowheads="1"/>
              </p:cNvSpPr>
              <p:nvPr/>
            </p:nvSpPr>
            <p:spPr bwMode="auto">
              <a:xfrm>
                <a:off x="3484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Oval 641"/>
              <p:cNvSpPr>
                <a:spLocks noChangeArrowheads="1"/>
              </p:cNvSpPr>
              <p:nvPr/>
            </p:nvSpPr>
            <p:spPr bwMode="auto">
              <a:xfrm>
                <a:off x="3484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Oval 642"/>
              <p:cNvSpPr>
                <a:spLocks noChangeArrowheads="1"/>
              </p:cNvSpPr>
              <p:nvPr/>
            </p:nvSpPr>
            <p:spPr bwMode="auto">
              <a:xfrm>
                <a:off x="3435" y="252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Oval 643"/>
              <p:cNvSpPr>
                <a:spLocks noChangeArrowheads="1"/>
              </p:cNvSpPr>
              <p:nvPr/>
            </p:nvSpPr>
            <p:spPr bwMode="auto">
              <a:xfrm>
                <a:off x="3484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Oval 644"/>
              <p:cNvSpPr>
                <a:spLocks noChangeArrowheads="1"/>
              </p:cNvSpPr>
              <p:nvPr/>
            </p:nvSpPr>
            <p:spPr bwMode="auto">
              <a:xfrm>
                <a:off x="3360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Oval 645"/>
              <p:cNvSpPr>
                <a:spLocks noChangeArrowheads="1"/>
              </p:cNvSpPr>
              <p:nvPr/>
            </p:nvSpPr>
            <p:spPr bwMode="auto">
              <a:xfrm>
                <a:off x="3385" y="252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646"/>
              <p:cNvSpPr>
                <a:spLocks/>
              </p:cNvSpPr>
              <p:nvPr/>
            </p:nvSpPr>
            <p:spPr bwMode="auto">
              <a:xfrm>
                <a:off x="3410" y="249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647"/>
              <p:cNvSpPr>
                <a:spLocks/>
              </p:cNvSpPr>
              <p:nvPr/>
            </p:nvSpPr>
            <p:spPr bwMode="auto">
              <a:xfrm>
                <a:off x="3410" y="254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648"/>
              <p:cNvSpPr>
                <a:spLocks/>
              </p:cNvSpPr>
              <p:nvPr/>
            </p:nvSpPr>
            <p:spPr bwMode="auto">
              <a:xfrm>
                <a:off x="3312" y="254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Oval 649"/>
              <p:cNvSpPr>
                <a:spLocks noChangeArrowheads="1"/>
              </p:cNvSpPr>
              <p:nvPr/>
            </p:nvSpPr>
            <p:spPr bwMode="auto">
              <a:xfrm>
                <a:off x="3435" y="2574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Oval 650"/>
              <p:cNvSpPr>
                <a:spLocks noChangeArrowheads="1"/>
              </p:cNvSpPr>
              <p:nvPr/>
            </p:nvSpPr>
            <p:spPr bwMode="auto">
              <a:xfrm>
                <a:off x="3360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Oval 651"/>
              <p:cNvSpPr>
                <a:spLocks noChangeArrowheads="1"/>
              </p:cNvSpPr>
              <p:nvPr/>
            </p:nvSpPr>
            <p:spPr bwMode="auto">
              <a:xfrm>
                <a:off x="3337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652"/>
              <p:cNvSpPr>
                <a:spLocks noChangeArrowheads="1"/>
              </p:cNvSpPr>
              <p:nvPr/>
            </p:nvSpPr>
            <p:spPr bwMode="auto">
              <a:xfrm>
                <a:off x="3385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Oval 653"/>
              <p:cNvSpPr>
                <a:spLocks noChangeArrowheads="1"/>
              </p:cNvSpPr>
              <p:nvPr/>
            </p:nvSpPr>
            <p:spPr bwMode="auto">
              <a:xfrm>
                <a:off x="3287" y="257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654"/>
              <p:cNvSpPr>
                <a:spLocks/>
              </p:cNvSpPr>
              <p:nvPr/>
            </p:nvSpPr>
            <p:spPr bwMode="auto">
              <a:xfrm>
                <a:off x="3410" y="2597"/>
                <a:ext cx="25" cy="26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655"/>
              <p:cNvSpPr>
                <a:spLocks/>
              </p:cNvSpPr>
              <p:nvPr/>
            </p:nvSpPr>
            <p:spPr bwMode="auto">
              <a:xfrm>
                <a:off x="3312" y="2597"/>
                <a:ext cx="25" cy="26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Oval 656"/>
              <p:cNvSpPr>
                <a:spLocks noChangeArrowheads="1"/>
              </p:cNvSpPr>
              <p:nvPr/>
            </p:nvSpPr>
            <p:spPr bwMode="auto">
              <a:xfrm>
                <a:off x="3435" y="262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Oval 657"/>
              <p:cNvSpPr>
                <a:spLocks noChangeArrowheads="1"/>
              </p:cNvSpPr>
              <p:nvPr/>
            </p:nvSpPr>
            <p:spPr bwMode="auto">
              <a:xfrm>
                <a:off x="3360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Oval 658"/>
              <p:cNvSpPr>
                <a:spLocks noChangeArrowheads="1"/>
              </p:cNvSpPr>
              <p:nvPr/>
            </p:nvSpPr>
            <p:spPr bwMode="auto">
              <a:xfrm>
                <a:off x="3337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Oval 659"/>
              <p:cNvSpPr>
                <a:spLocks noChangeArrowheads="1"/>
              </p:cNvSpPr>
              <p:nvPr/>
            </p:nvSpPr>
            <p:spPr bwMode="auto">
              <a:xfrm>
                <a:off x="3385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Oval 660"/>
              <p:cNvSpPr>
                <a:spLocks noChangeArrowheads="1"/>
              </p:cNvSpPr>
              <p:nvPr/>
            </p:nvSpPr>
            <p:spPr bwMode="auto">
              <a:xfrm>
                <a:off x="3287" y="262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661"/>
              <p:cNvSpPr>
                <a:spLocks/>
              </p:cNvSpPr>
              <p:nvPr/>
            </p:nvSpPr>
            <p:spPr bwMode="auto">
              <a:xfrm>
                <a:off x="3410" y="2646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662"/>
              <p:cNvSpPr>
                <a:spLocks/>
              </p:cNvSpPr>
              <p:nvPr/>
            </p:nvSpPr>
            <p:spPr bwMode="auto">
              <a:xfrm>
                <a:off x="3312" y="2648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Oval 663"/>
              <p:cNvSpPr>
                <a:spLocks noChangeArrowheads="1"/>
              </p:cNvSpPr>
              <p:nvPr/>
            </p:nvSpPr>
            <p:spPr bwMode="auto">
              <a:xfrm>
                <a:off x="3706" y="2795"/>
                <a:ext cx="25" cy="27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Oval 664"/>
              <p:cNvSpPr>
                <a:spLocks noChangeArrowheads="1"/>
              </p:cNvSpPr>
              <p:nvPr/>
            </p:nvSpPr>
            <p:spPr bwMode="auto">
              <a:xfrm>
                <a:off x="3706" y="274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Oval 665"/>
              <p:cNvSpPr>
                <a:spLocks noChangeArrowheads="1"/>
              </p:cNvSpPr>
              <p:nvPr/>
            </p:nvSpPr>
            <p:spPr bwMode="auto">
              <a:xfrm>
                <a:off x="3754" y="274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666"/>
              <p:cNvSpPr>
                <a:spLocks/>
              </p:cNvSpPr>
              <p:nvPr/>
            </p:nvSpPr>
            <p:spPr bwMode="auto">
              <a:xfrm>
                <a:off x="3509" y="2499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Oval 667"/>
              <p:cNvSpPr>
                <a:spLocks noChangeArrowheads="1"/>
              </p:cNvSpPr>
              <p:nvPr/>
            </p:nvSpPr>
            <p:spPr bwMode="auto">
              <a:xfrm>
                <a:off x="3509" y="254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Oval 668"/>
              <p:cNvSpPr>
                <a:spLocks noChangeArrowheads="1"/>
              </p:cNvSpPr>
              <p:nvPr/>
            </p:nvSpPr>
            <p:spPr bwMode="auto">
              <a:xfrm>
                <a:off x="3509" y="264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669"/>
              <p:cNvSpPr>
                <a:spLocks noChangeArrowheads="1"/>
              </p:cNvSpPr>
              <p:nvPr/>
            </p:nvSpPr>
            <p:spPr bwMode="auto">
              <a:xfrm>
                <a:off x="3509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Oval 670"/>
              <p:cNvSpPr>
                <a:spLocks noChangeArrowheads="1"/>
              </p:cNvSpPr>
              <p:nvPr/>
            </p:nvSpPr>
            <p:spPr bwMode="auto">
              <a:xfrm>
                <a:off x="3607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Oval 671"/>
              <p:cNvSpPr>
                <a:spLocks noChangeArrowheads="1"/>
              </p:cNvSpPr>
              <p:nvPr/>
            </p:nvSpPr>
            <p:spPr bwMode="auto">
              <a:xfrm>
                <a:off x="3557" y="2597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672"/>
              <p:cNvSpPr>
                <a:spLocks noChangeArrowheads="1"/>
              </p:cNvSpPr>
              <p:nvPr/>
            </p:nvSpPr>
            <p:spPr bwMode="auto">
              <a:xfrm>
                <a:off x="3509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Oval 673"/>
              <p:cNvSpPr>
                <a:spLocks noChangeArrowheads="1"/>
              </p:cNvSpPr>
              <p:nvPr/>
            </p:nvSpPr>
            <p:spPr bwMode="auto">
              <a:xfrm>
                <a:off x="3655" y="2795"/>
                <a:ext cx="26" cy="27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Oval 674"/>
              <p:cNvSpPr>
                <a:spLocks noChangeArrowheads="1"/>
              </p:cNvSpPr>
              <p:nvPr/>
            </p:nvSpPr>
            <p:spPr bwMode="auto">
              <a:xfrm>
                <a:off x="3458" y="2696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675"/>
              <p:cNvSpPr>
                <a:spLocks noChangeArrowheads="1"/>
              </p:cNvSpPr>
              <p:nvPr/>
            </p:nvSpPr>
            <p:spPr bwMode="auto">
              <a:xfrm>
                <a:off x="3484" y="2721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Oval 676"/>
              <p:cNvSpPr>
                <a:spLocks noChangeArrowheads="1"/>
              </p:cNvSpPr>
              <p:nvPr/>
            </p:nvSpPr>
            <p:spPr bwMode="auto">
              <a:xfrm>
                <a:off x="3509" y="274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Oval 677"/>
              <p:cNvSpPr>
                <a:spLocks noChangeArrowheads="1"/>
              </p:cNvSpPr>
              <p:nvPr/>
            </p:nvSpPr>
            <p:spPr bwMode="auto">
              <a:xfrm>
                <a:off x="3312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Oval 678"/>
              <p:cNvSpPr>
                <a:spLocks noChangeArrowheads="1"/>
              </p:cNvSpPr>
              <p:nvPr/>
            </p:nvSpPr>
            <p:spPr bwMode="auto">
              <a:xfrm>
                <a:off x="3264" y="269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Oval 679"/>
              <p:cNvSpPr>
                <a:spLocks noChangeArrowheads="1"/>
              </p:cNvSpPr>
              <p:nvPr/>
            </p:nvSpPr>
            <p:spPr bwMode="auto">
              <a:xfrm>
                <a:off x="2423" y="16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Oval 680"/>
              <p:cNvSpPr>
                <a:spLocks noChangeArrowheads="1"/>
              </p:cNvSpPr>
              <p:nvPr/>
            </p:nvSpPr>
            <p:spPr bwMode="auto">
              <a:xfrm>
                <a:off x="2449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681"/>
              <p:cNvSpPr>
                <a:spLocks noChangeArrowheads="1"/>
              </p:cNvSpPr>
              <p:nvPr/>
            </p:nvSpPr>
            <p:spPr bwMode="auto">
              <a:xfrm>
                <a:off x="2474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682"/>
              <p:cNvSpPr>
                <a:spLocks/>
              </p:cNvSpPr>
              <p:nvPr/>
            </p:nvSpPr>
            <p:spPr bwMode="auto">
              <a:xfrm>
                <a:off x="2474" y="1708"/>
                <a:ext cx="25" cy="28"/>
              </a:xfrm>
              <a:custGeom>
                <a:avLst/>
                <a:gdLst>
                  <a:gd name="T0" fmla="*/ 6 w 12"/>
                  <a:gd name="T1" fmla="*/ 0 h 13"/>
                  <a:gd name="T2" fmla="*/ 0 w 12"/>
                  <a:gd name="T3" fmla="*/ 6 h 13"/>
                  <a:gd name="T4" fmla="*/ 6 w 12"/>
                  <a:gd name="T5" fmla="*/ 13 h 13"/>
                  <a:gd name="T6" fmla="*/ 12 w 12"/>
                  <a:gd name="T7" fmla="*/ 9 h 13"/>
                  <a:gd name="T8" fmla="*/ 12 w 12"/>
                  <a:gd name="T9" fmla="*/ 6 h 13"/>
                  <a:gd name="T10" fmla="*/ 6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8" y="13"/>
                      <a:pt x="11" y="11"/>
                      <a:pt x="12" y="9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Oval 683"/>
              <p:cNvSpPr>
                <a:spLocks noChangeArrowheads="1"/>
              </p:cNvSpPr>
              <p:nvPr/>
            </p:nvSpPr>
            <p:spPr bwMode="auto">
              <a:xfrm>
                <a:off x="2423" y="1708"/>
                <a:ext cx="26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Oval 684"/>
              <p:cNvSpPr>
                <a:spLocks noChangeArrowheads="1"/>
              </p:cNvSpPr>
              <p:nvPr/>
            </p:nvSpPr>
            <p:spPr bwMode="auto">
              <a:xfrm>
                <a:off x="2449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Oval 685"/>
              <p:cNvSpPr>
                <a:spLocks noChangeArrowheads="1"/>
              </p:cNvSpPr>
              <p:nvPr/>
            </p:nvSpPr>
            <p:spPr bwMode="auto">
              <a:xfrm>
                <a:off x="2375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Oval 686"/>
              <p:cNvSpPr>
                <a:spLocks noChangeArrowheads="1"/>
              </p:cNvSpPr>
              <p:nvPr/>
            </p:nvSpPr>
            <p:spPr bwMode="auto">
              <a:xfrm>
                <a:off x="2400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Oval 687"/>
              <p:cNvSpPr>
                <a:spLocks noChangeArrowheads="1"/>
              </p:cNvSpPr>
              <p:nvPr/>
            </p:nvSpPr>
            <p:spPr bwMode="auto">
              <a:xfrm>
                <a:off x="2474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688"/>
              <p:cNvSpPr>
                <a:spLocks noChangeArrowheads="1"/>
              </p:cNvSpPr>
              <p:nvPr/>
            </p:nvSpPr>
            <p:spPr bwMode="auto">
              <a:xfrm>
                <a:off x="2449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Oval 689"/>
              <p:cNvSpPr>
                <a:spLocks noChangeArrowheads="1"/>
              </p:cNvSpPr>
              <p:nvPr/>
            </p:nvSpPr>
            <p:spPr bwMode="auto">
              <a:xfrm>
                <a:off x="2449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690"/>
              <p:cNvSpPr>
                <a:spLocks/>
              </p:cNvSpPr>
              <p:nvPr/>
            </p:nvSpPr>
            <p:spPr bwMode="auto">
              <a:xfrm>
                <a:off x="2474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8 h 12"/>
                  <a:gd name="T6" fmla="*/ 12 w 12"/>
                  <a:gd name="T7" fmla="*/ 6 h 12"/>
                  <a:gd name="T8" fmla="*/ 12 w 12"/>
                  <a:gd name="T9" fmla="*/ 5 h 12"/>
                  <a:gd name="T10" fmla="*/ 6 w 12"/>
                  <a:gd name="T11" fmla="*/ 0 h 12"/>
                  <a:gd name="T12" fmla="*/ 0 w 12"/>
                  <a:gd name="T13" fmla="*/ 5 h 12"/>
                  <a:gd name="T14" fmla="*/ 0 w 1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691"/>
              <p:cNvSpPr>
                <a:spLocks noChangeArrowheads="1"/>
              </p:cNvSpPr>
              <p:nvPr/>
            </p:nvSpPr>
            <p:spPr bwMode="auto">
              <a:xfrm>
                <a:off x="2474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Oval 692"/>
              <p:cNvSpPr>
                <a:spLocks noChangeArrowheads="1"/>
              </p:cNvSpPr>
              <p:nvPr/>
            </p:nvSpPr>
            <p:spPr bwMode="auto">
              <a:xfrm>
                <a:off x="2449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Oval 693"/>
              <p:cNvSpPr>
                <a:spLocks noChangeArrowheads="1"/>
              </p:cNvSpPr>
              <p:nvPr/>
            </p:nvSpPr>
            <p:spPr bwMode="auto">
              <a:xfrm>
                <a:off x="2449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694"/>
              <p:cNvSpPr>
                <a:spLocks noChangeArrowheads="1"/>
              </p:cNvSpPr>
              <p:nvPr/>
            </p:nvSpPr>
            <p:spPr bwMode="auto">
              <a:xfrm>
                <a:off x="2474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Oval 695"/>
              <p:cNvSpPr>
                <a:spLocks noChangeArrowheads="1"/>
              </p:cNvSpPr>
              <p:nvPr/>
            </p:nvSpPr>
            <p:spPr bwMode="auto">
              <a:xfrm>
                <a:off x="2423" y="175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Oval 696"/>
              <p:cNvSpPr>
                <a:spLocks noChangeArrowheads="1"/>
              </p:cNvSpPr>
              <p:nvPr/>
            </p:nvSpPr>
            <p:spPr bwMode="auto">
              <a:xfrm>
                <a:off x="2375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697"/>
              <p:cNvSpPr>
                <a:spLocks noChangeArrowheads="1"/>
              </p:cNvSpPr>
              <p:nvPr/>
            </p:nvSpPr>
            <p:spPr bwMode="auto">
              <a:xfrm>
                <a:off x="2400" y="178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Oval 698"/>
              <p:cNvSpPr>
                <a:spLocks noChangeArrowheads="1"/>
              </p:cNvSpPr>
              <p:nvPr/>
            </p:nvSpPr>
            <p:spPr bwMode="auto">
              <a:xfrm>
                <a:off x="2350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Oval 699"/>
              <p:cNvSpPr>
                <a:spLocks noChangeArrowheads="1"/>
              </p:cNvSpPr>
              <p:nvPr/>
            </p:nvSpPr>
            <p:spPr bwMode="auto">
              <a:xfrm>
                <a:off x="2400" y="173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700"/>
              <p:cNvSpPr>
                <a:spLocks/>
              </p:cNvSpPr>
              <p:nvPr/>
            </p:nvSpPr>
            <p:spPr bwMode="auto">
              <a:xfrm>
                <a:off x="2375" y="1908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Oval 701"/>
              <p:cNvSpPr>
                <a:spLocks noChangeArrowheads="1"/>
              </p:cNvSpPr>
              <p:nvPr/>
            </p:nvSpPr>
            <p:spPr bwMode="auto">
              <a:xfrm>
                <a:off x="2423" y="18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Oval 702"/>
              <p:cNvSpPr>
                <a:spLocks noChangeArrowheads="1"/>
              </p:cNvSpPr>
              <p:nvPr/>
            </p:nvSpPr>
            <p:spPr bwMode="auto">
              <a:xfrm>
                <a:off x="2375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Oval 703"/>
              <p:cNvSpPr>
                <a:spLocks noChangeArrowheads="1"/>
              </p:cNvSpPr>
              <p:nvPr/>
            </p:nvSpPr>
            <p:spPr bwMode="auto">
              <a:xfrm>
                <a:off x="2350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Oval 704"/>
              <p:cNvSpPr>
                <a:spLocks noChangeArrowheads="1"/>
              </p:cNvSpPr>
              <p:nvPr/>
            </p:nvSpPr>
            <p:spPr bwMode="auto">
              <a:xfrm>
                <a:off x="2400" y="18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Oval 705"/>
              <p:cNvSpPr>
                <a:spLocks noChangeArrowheads="1"/>
              </p:cNvSpPr>
              <p:nvPr/>
            </p:nvSpPr>
            <p:spPr bwMode="auto">
              <a:xfrm>
                <a:off x="2350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Oval 706"/>
              <p:cNvSpPr>
                <a:spLocks noChangeArrowheads="1"/>
              </p:cNvSpPr>
              <p:nvPr/>
            </p:nvSpPr>
            <p:spPr bwMode="auto">
              <a:xfrm>
                <a:off x="2400" y="183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Oval 707"/>
              <p:cNvSpPr>
                <a:spLocks noChangeArrowheads="1"/>
              </p:cNvSpPr>
              <p:nvPr/>
            </p:nvSpPr>
            <p:spPr bwMode="auto">
              <a:xfrm>
                <a:off x="2423" y="1956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Oval 708"/>
              <p:cNvSpPr>
                <a:spLocks noChangeArrowheads="1"/>
              </p:cNvSpPr>
              <p:nvPr/>
            </p:nvSpPr>
            <p:spPr bwMode="auto">
              <a:xfrm>
                <a:off x="2400" y="193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709"/>
              <p:cNvSpPr>
                <a:spLocks/>
              </p:cNvSpPr>
              <p:nvPr/>
            </p:nvSpPr>
            <p:spPr bwMode="auto">
              <a:xfrm>
                <a:off x="2277" y="1809"/>
                <a:ext cx="25" cy="26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8 h 12"/>
                  <a:gd name="T10" fmla="*/ 12 w 12"/>
                  <a:gd name="T11" fmla="*/ 6 h 12"/>
                  <a:gd name="T12" fmla="*/ 12 w 12"/>
                  <a:gd name="T13" fmla="*/ 5 h 12"/>
                  <a:gd name="T14" fmla="*/ 6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Oval 710"/>
              <p:cNvSpPr>
                <a:spLocks noChangeArrowheads="1"/>
              </p:cNvSpPr>
              <p:nvPr/>
            </p:nvSpPr>
            <p:spPr bwMode="auto">
              <a:xfrm>
                <a:off x="2277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Oval 711"/>
              <p:cNvSpPr>
                <a:spLocks noChangeArrowheads="1"/>
              </p:cNvSpPr>
              <p:nvPr/>
            </p:nvSpPr>
            <p:spPr bwMode="auto">
              <a:xfrm>
                <a:off x="2252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Oval 712"/>
              <p:cNvSpPr>
                <a:spLocks noChangeArrowheads="1"/>
              </p:cNvSpPr>
              <p:nvPr/>
            </p:nvSpPr>
            <p:spPr bwMode="auto">
              <a:xfrm>
                <a:off x="2302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713"/>
              <p:cNvSpPr>
                <a:spLocks/>
              </p:cNvSpPr>
              <p:nvPr/>
            </p:nvSpPr>
            <p:spPr bwMode="auto">
              <a:xfrm>
                <a:off x="2277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8 h 12"/>
                  <a:gd name="T6" fmla="*/ 12 w 12"/>
                  <a:gd name="T7" fmla="*/ 6 h 12"/>
                  <a:gd name="T8" fmla="*/ 12 w 12"/>
                  <a:gd name="T9" fmla="*/ 5 h 12"/>
                  <a:gd name="T10" fmla="*/ 6 w 12"/>
                  <a:gd name="T11" fmla="*/ 0 h 12"/>
                  <a:gd name="T12" fmla="*/ 0 w 12"/>
                  <a:gd name="T13" fmla="*/ 5 h 12"/>
                  <a:gd name="T14" fmla="*/ 0 w 1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Oval 714"/>
              <p:cNvSpPr>
                <a:spLocks noChangeArrowheads="1"/>
              </p:cNvSpPr>
              <p:nvPr/>
            </p:nvSpPr>
            <p:spPr bwMode="auto">
              <a:xfrm>
                <a:off x="2302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Oval 715"/>
              <p:cNvSpPr>
                <a:spLocks noChangeArrowheads="1"/>
              </p:cNvSpPr>
              <p:nvPr/>
            </p:nvSpPr>
            <p:spPr bwMode="auto">
              <a:xfrm>
                <a:off x="2252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Oval 716"/>
              <p:cNvSpPr>
                <a:spLocks noChangeArrowheads="1"/>
              </p:cNvSpPr>
              <p:nvPr/>
            </p:nvSpPr>
            <p:spPr bwMode="auto">
              <a:xfrm>
                <a:off x="2252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Oval 717"/>
              <p:cNvSpPr>
                <a:spLocks noChangeArrowheads="1"/>
              </p:cNvSpPr>
              <p:nvPr/>
            </p:nvSpPr>
            <p:spPr bwMode="auto">
              <a:xfrm>
                <a:off x="2252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Oval 718"/>
              <p:cNvSpPr>
                <a:spLocks noChangeArrowheads="1"/>
              </p:cNvSpPr>
              <p:nvPr/>
            </p:nvSpPr>
            <p:spPr bwMode="auto">
              <a:xfrm>
                <a:off x="2302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719"/>
              <p:cNvSpPr>
                <a:spLocks/>
              </p:cNvSpPr>
              <p:nvPr/>
            </p:nvSpPr>
            <p:spPr bwMode="auto">
              <a:xfrm>
                <a:off x="2226" y="1809"/>
                <a:ext cx="26" cy="26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720"/>
              <p:cNvSpPr>
                <a:spLocks/>
              </p:cNvSpPr>
              <p:nvPr/>
            </p:nvSpPr>
            <p:spPr bwMode="auto">
              <a:xfrm>
                <a:off x="2229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Oval 721"/>
              <p:cNvSpPr>
                <a:spLocks noChangeArrowheads="1"/>
              </p:cNvSpPr>
              <p:nvPr/>
            </p:nvSpPr>
            <p:spPr bwMode="auto">
              <a:xfrm>
                <a:off x="2325" y="1906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Oval 722"/>
              <p:cNvSpPr>
                <a:spLocks noChangeArrowheads="1"/>
              </p:cNvSpPr>
              <p:nvPr/>
            </p:nvSpPr>
            <p:spPr bwMode="auto">
              <a:xfrm>
                <a:off x="2325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Oval 723"/>
              <p:cNvSpPr>
                <a:spLocks noChangeArrowheads="1"/>
              </p:cNvSpPr>
              <p:nvPr/>
            </p:nvSpPr>
            <p:spPr bwMode="auto">
              <a:xfrm>
                <a:off x="2325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Oval 724"/>
              <p:cNvSpPr>
                <a:spLocks noChangeArrowheads="1"/>
              </p:cNvSpPr>
              <p:nvPr/>
            </p:nvSpPr>
            <p:spPr bwMode="auto">
              <a:xfrm>
                <a:off x="2474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Oval 725"/>
              <p:cNvSpPr>
                <a:spLocks noChangeArrowheads="1"/>
              </p:cNvSpPr>
              <p:nvPr/>
            </p:nvSpPr>
            <p:spPr bwMode="auto">
              <a:xfrm>
                <a:off x="2423" y="1809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Oval 726"/>
              <p:cNvSpPr>
                <a:spLocks noChangeArrowheads="1"/>
              </p:cNvSpPr>
              <p:nvPr/>
            </p:nvSpPr>
            <p:spPr bwMode="auto">
              <a:xfrm>
                <a:off x="2375" y="1809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Oval 727"/>
              <p:cNvSpPr>
                <a:spLocks noChangeArrowheads="1"/>
              </p:cNvSpPr>
              <p:nvPr/>
            </p:nvSpPr>
            <p:spPr bwMode="auto">
              <a:xfrm>
                <a:off x="3557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Oval 728"/>
              <p:cNvSpPr>
                <a:spLocks noChangeArrowheads="1"/>
              </p:cNvSpPr>
              <p:nvPr/>
            </p:nvSpPr>
            <p:spPr bwMode="auto">
              <a:xfrm>
                <a:off x="3534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Oval 729"/>
              <p:cNvSpPr>
                <a:spLocks noChangeArrowheads="1"/>
              </p:cNvSpPr>
              <p:nvPr/>
            </p:nvSpPr>
            <p:spPr bwMode="auto">
              <a:xfrm>
                <a:off x="3582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Oval 730"/>
              <p:cNvSpPr>
                <a:spLocks noChangeArrowheads="1"/>
              </p:cNvSpPr>
              <p:nvPr/>
            </p:nvSpPr>
            <p:spPr bwMode="auto">
              <a:xfrm>
                <a:off x="3458" y="1708"/>
                <a:ext cx="26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Oval 731"/>
              <p:cNvSpPr>
                <a:spLocks noChangeArrowheads="1"/>
              </p:cNvSpPr>
              <p:nvPr/>
            </p:nvSpPr>
            <p:spPr bwMode="auto">
              <a:xfrm>
                <a:off x="3458" y="16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Oval 732"/>
              <p:cNvSpPr>
                <a:spLocks noChangeArrowheads="1"/>
              </p:cNvSpPr>
              <p:nvPr/>
            </p:nvSpPr>
            <p:spPr bwMode="auto">
              <a:xfrm>
                <a:off x="3435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Oval 733"/>
              <p:cNvSpPr>
                <a:spLocks noChangeArrowheads="1"/>
              </p:cNvSpPr>
              <p:nvPr/>
            </p:nvSpPr>
            <p:spPr bwMode="auto">
              <a:xfrm>
                <a:off x="3484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Oval 734"/>
              <p:cNvSpPr>
                <a:spLocks noChangeArrowheads="1"/>
              </p:cNvSpPr>
              <p:nvPr/>
            </p:nvSpPr>
            <p:spPr bwMode="auto">
              <a:xfrm>
                <a:off x="3509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Oval 735"/>
              <p:cNvSpPr>
                <a:spLocks noChangeArrowheads="1"/>
              </p:cNvSpPr>
              <p:nvPr/>
            </p:nvSpPr>
            <p:spPr bwMode="auto">
              <a:xfrm>
                <a:off x="3509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Oval 736"/>
              <p:cNvSpPr>
                <a:spLocks noChangeArrowheads="1"/>
              </p:cNvSpPr>
              <p:nvPr/>
            </p:nvSpPr>
            <p:spPr bwMode="auto">
              <a:xfrm>
                <a:off x="3410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Oval 737"/>
              <p:cNvSpPr>
                <a:spLocks noChangeArrowheads="1"/>
              </p:cNvSpPr>
              <p:nvPr/>
            </p:nvSpPr>
            <p:spPr bwMode="auto">
              <a:xfrm>
                <a:off x="3410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Oval 738"/>
              <p:cNvSpPr>
                <a:spLocks noChangeArrowheads="1"/>
              </p:cNvSpPr>
              <p:nvPr/>
            </p:nvSpPr>
            <p:spPr bwMode="auto">
              <a:xfrm>
                <a:off x="3385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Oval 739"/>
              <p:cNvSpPr>
                <a:spLocks noChangeArrowheads="1"/>
              </p:cNvSpPr>
              <p:nvPr/>
            </p:nvSpPr>
            <p:spPr bwMode="auto">
              <a:xfrm>
                <a:off x="3312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Oval 740"/>
              <p:cNvSpPr>
                <a:spLocks noChangeArrowheads="1"/>
              </p:cNvSpPr>
              <p:nvPr/>
            </p:nvSpPr>
            <p:spPr bwMode="auto">
              <a:xfrm>
                <a:off x="3312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Oval 741"/>
              <p:cNvSpPr>
                <a:spLocks noChangeArrowheads="1"/>
              </p:cNvSpPr>
              <p:nvPr/>
            </p:nvSpPr>
            <p:spPr bwMode="auto">
              <a:xfrm>
                <a:off x="3337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Oval 742"/>
              <p:cNvSpPr>
                <a:spLocks noChangeArrowheads="1"/>
              </p:cNvSpPr>
              <p:nvPr/>
            </p:nvSpPr>
            <p:spPr bwMode="auto">
              <a:xfrm>
                <a:off x="3337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Oval 743"/>
              <p:cNvSpPr>
                <a:spLocks noChangeArrowheads="1"/>
              </p:cNvSpPr>
              <p:nvPr/>
            </p:nvSpPr>
            <p:spPr bwMode="auto">
              <a:xfrm>
                <a:off x="3360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Oval 744"/>
              <p:cNvSpPr>
                <a:spLocks noChangeArrowheads="1"/>
              </p:cNvSpPr>
              <p:nvPr/>
            </p:nvSpPr>
            <p:spPr bwMode="auto">
              <a:xfrm>
                <a:off x="3360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Oval 745"/>
              <p:cNvSpPr>
                <a:spLocks noChangeArrowheads="1"/>
              </p:cNvSpPr>
              <p:nvPr/>
            </p:nvSpPr>
            <p:spPr bwMode="auto">
              <a:xfrm>
                <a:off x="3287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Oval 746"/>
              <p:cNvSpPr>
                <a:spLocks noChangeArrowheads="1"/>
              </p:cNvSpPr>
              <p:nvPr/>
            </p:nvSpPr>
            <p:spPr bwMode="auto">
              <a:xfrm>
                <a:off x="3287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Oval 747"/>
              <p:cNvSpPr>
                <a:spLocks noChangeArrowheads="1"/>
              </p:cNvSpPr>
              <p:nvPr/>
            </p:nvSpPr>
            <p:spPr bwMode="auto">
              <a:xfrm>
                <a:off x="3213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Oval 748"/>
              <p:cNvSpPr>
                <a:spLocks noChangeArrowheads="1"/>
              </p:cNvSpPr>
              <p:nvPr/>
            </p:nvSpPr>
            <p:spPr bwMode="auto">
              <a:xfrm>
                <a:off x="3213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Oval 749"/>
              <p:cNvSpPr>
                <a:spLocks noChangeArrowheads="1"/>
              </p:cNvSpPr>
              <p:nvPr/>
            </p:nvSpPr>
            <p:spPr bwMode="auto">
              <a:xfrm>
                <a:off x="3238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Oval 750"/>
              <p:cNvSpPr>
                <a:spLocks noChangeArrowheads="1"/>
              </p:cNvSpPr>
              <p:nvPr/>
            </p:nvSpPr>
            <p:spPr bwMode="auto">
              <a:xfrm>
                <a:off x="3238" y="163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Oval 751"/>
              <p:cNvSpPr>
                <a:spLocks noChangeArrowheads="1"/>
              </p:cNvSpPr>
              <p:nvPr/>
            </p:nvSpPr>
            <p:spPr bwMode="auto">
              <a:xfrm>
                <a:off x="3264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Oval 752"/>
              <p:cNvSpPr>
                <a:spLocks noChangeArrowheads="1"/>
              </p:cNvSpPr>
              <p:nvPr/>
            </p:nvSpPr>
            <p:spPr bwMode="auto">
              <a:xfrm>
                <a:off x="3264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Oval 753"/>
              <p:cNvSpPr>
                <a:spLocks noChangeArrowheads="1"/>
              </p:cNvSpPr>
              <p:nvPr/>
            </p:nvSpPr>
            <p:spPr bwMode="auto">
              <a:xfrm>
                <a:off x="3188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Oval 754"/>
              <p:cNvSpPr>
                <a:spLocks noChangeArrowheads="1"/>
              </p:cNvSpPr>
              <p:nvPr/>
            </p:nvSpPr>
            <p:spPr bwMode="auto">
              <a:xfrm>
                <a:off x="3188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Oval 755"/>
              <p:cNvSpPr>
                <a:spLocks noChangeArrowheads="1"/>
              </p:cNvSpPr>
              <p:nvPr/>
            </p:nvSpPr>
            <p:spPr bwMode="auto">
              <a:xfrm>
                <a:off x="2941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Oval 756"/>
              <p:cNvSpPr>
                <a:spLocks noChangeArrowheads="1"/>
              </p:cNvSpPr>
              <p:nvPr/>
            </p:nvSpPr>
            <p:spPr bwMode="auto">
              <a:xfrm>
                <a:off x="2989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757"/>
              <p:cNvSpPr>
                <a:spLocks/>
              </p:cNvSpPr>
              <p:nvPr/>
            </p:nvSpPr>
            <p:spPr bwMode="auto">
              <a:xfrm>
                <a:off x="2966" y="1708"/>
                <a:ext cx="25" cy="28"/>
              </a:xfrm>
              <a:custGeom>
                <a:avLst/>
                <a:gdLst>
                  <a:gd name="T0" fmla="*/ 6 w 12"/>
                  <a:gd name="T1" fmla="*/ 0 h 13"/>
                  <a:gd name="T2" fmla="*/ 0 w 12"/>
                  <a:gd name="T3" fmla="*/ 6 h 13"/>
                  <a:gd name="T4" fmla="*/ 6 w 12"/>
                  <a:gd name="T5" fmla="*/ 13 h 13"/>
                  <a:gd name="T6" fmla="*/ 12 w 12"/>
                  <a:gd name="T7" fmla="*/ 9 h 13"/>
                  <a:gd name="T8" fmla="*/ 12 w 12"/>
                  <a:gd name="T9" fmla="*/ 6 h 13"/>
                  <a:gd name="T10" fmla="*/ 6 w 1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8" y="13"/>
                      <a:pt x="11" y="11"/>
                      <a:pt x="12" y="9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Oval 758"/>
              <p:cNvSpPr>
                <a:spLocks noChangeArrowheads="1"/>
              </p:cNvSpPr>
              <p:nvPr/>
            </p:nvSpPr>
            <p:spPr bwMode="auto">
              <a:xfrm>
                <a:off x="2916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Oval 759"/>
              <p:cNvSpPr>
                <a:spLocks noChangeArrowheads="1"/>
              </p:cNvSpPr>
              <p:nvPr/>
            </p:nvSpPr>
            <p:spPr bwMode="auto">
              <a:xfrm>
                <a:off x="2966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Oval 760"/>
              <p:cNvSpPr>
                <a:spLocks noChangeArrowheads="1"/>
              </p:cNvSpPr>
              <p:nvPr/>
            </p:nvSpPr>
            <p:spPr bwMode="auto">
              <a:xfrm>
                <a:off x="3014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Oval 761"/>
              <p:cNvSpPr>
                <a:spLocks noChangeArrowheads="1"/>
              </p:cNvSpPr>
              <p:nvPr/>
            </p:nvSpPr>
            <p:spPr bwMode="auto">
              <a:xfrm>
                <a:off x="3065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Oval 762"/>
              <p:cNvSpPr>
                <a:spLocks noChangeArrowheads="1"/>
              </p:cNvSpPr>
              <p:nvPr/>
            </p:nvSpPr>
            <p:spPr bwMode="auto">
              <a:xfrm>
                <a:off x="3113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Oval 763"/>
              <p:cNvSpPr>
                <a:spLocks noChangeArrowheads="1"/>
              </p:cNvSpPr>
              <p:nvPr/>
            </p:nvSpPr>
            <p:spPr bwMode="auto">
              <a:xfrm>
                <a:off x="2916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764"/>
              <p:cNvSpPr>
                <a:spLocks noChangeArrowheads="1"/>
              </p:cNvSpPr>
              <p:nvPr/>
            </p:nvSpPr>
            <p:spPr bwMode="auto">
              <a:xfrm>
                <a:off x="2941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Oval 765"/>
              <p:cNvSpPr>
                <a:spLocks noChangeArrowheads="1"/>
              </p:cNvSpPr>
              <p:nvPr/>
            </p:nvSpPr>
            <p:spPr bwMode="auto">
              <a:xfrm>
                <a:off x="2941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Oval 766"/>
              <p:cNvSpPr>
                <a:spLocks noChangeArrowheads="1"/>
              </p:cNvSpPr>
              <p:nvPr/>
            </p:nvSpPr>
            <p:spPr bwMode="auto">
              <a:xfrm>
                <a:off x="2989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Oval 767"/>
              <p:cNvSpPr>
                <a:spLocks noChangeArrowheads="1"/>
              </p:cNvSpPr>
              <p:nvPr/>
            </p:nvSpPr>
            <p:spPr bwMode="auto">
              <a:xfrm>
                <a:off x="3039" y="163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Oval 768"/>
              <p:cNvSpPr>
                <a:spLocks noChangeArrowheads="1"/>
              </p:cNvSpPr>
              <p:nvPr/>
            </p:nvSpPr>
            <p:spPr bwMode="auto">
              <a:xfrm>
                <a:off x="2891" y="1584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Oval 769"/>
              <p:cNvSpPr>
                <a:spLocks noChangeArrowheads="1"/>
              </p:cNvSpPr>
              <p:nvPr/>
            </p:nvSpPr>
            <p:spPr bwMode="auto">
              <a:xfrm>
                <a:off x="2868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Oval 770"/>
              <p:cNvSpPr>
                <a:spLocks noChangeArrowheads="1"/>
              </p:cNvSpPr>
              <p:nvPr/>
            </p:nvSpPr>
            <p:spPr bwMode="auto">
              <a:xfrm>
                <a:off x="2868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Oval 771"/>
              <p:cNvSpPr>
                <a:spLocks noChangeArrowheads="1"/>
              </p:cNvSpPr>
              <p:nvPr/>
            </p:nvSpPr>
            <p:spPr bwMode="auto">
              <a:xfrm>
                <a:off x="2842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Oval 772"/>
              <p:cNvSpPr>
                <a:spLocks noChangeArrowheads="1"/>
              </p:cNvSpPr>
              <p:nvPr/>
            </p:nvSpPr>
            <p:spPr bwMode="auto">
              <a:xfrm>
                <a:off x="2891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Oval 773"/>
              <p:cNvSpPr>
                <a:spLocks noChangeArrowheads="1"/>
              </p:cNvSpPr>
              <p:nvPr/>
            </p:nvSpPr>
            <p:spPr bwMode="auto">
              <a:xfrm>
                <a:off x="2891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Oval 774"/>
              <p:cNvSpPr>
                <a:spLocks noChangeArrowheads="1"/>
              </p:cNvSpPr>
              <p:nvPr/>
            </p:nvSpPr>
            <p:spPr bwMode="auto">
              <a:xfrm>
                <a:off x="2842" y="163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Oval 775"/>
              <p:cNvSpPr>
                <a:spLocks noChangeArrowheads="1"/>
              </p:cNvSpPr>
              <p:nvPr/>
            </p:nvSpPr>
            <p:spPr bwMode="auto">
              <a:xfrm>
                <a:off x="3014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Oval 776"/>
              <p:cNvSpPr>
                <a:spLocks noChangeArrowheads="1"/>
              </p:cNvSpPr>
              <p:nvPr/>
            </p:nvSpPr>
            <p:spPr bwMode="auto">
              <a:xfrm>
                <a:off x="2966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Oval 777"/>
              <p:cNvSpPr>
                <a:spLocks noChangeArrowheads="1"/>
              </p:cNvSpPr>
              <p:nvPr/>
            </p:nvSpPr>
            <p:spPr bwMode="auto">
              <a:xfrm>
                <a:off x="3088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Oval 778"/>
              <p:cNvSpPr>
                <a:spLocks noChangeArrowheads="1"/>
              </p:cNvSpPr>
              <p:nvPr/>
            </p:nvSpPr>
            <p:spPr bwMode="auto">
              <a:xfrm>
                <a:off x="3138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Oval 779"/>
              <p:cNvSpPr>
                <a:spLocks noChangeArrowheads="1"/>
              </p:cNvSpPr>
              <p:nvPr/>
            </p:nvSpPr>
            <p:spPr bwMode="auto">
              <a:xfrm>
                <a:off x="3163" y="1658"/>
                <a:ext cx="27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Oval 780"/>
              <p:cNvSpPr>
                <a:spLocks noChangeArrowheads="1"/>
              </p:cNvSpPr>
              <p:nvPr/>
            </p:nvSpPr>
            <p:spPr bwMode="auto">
              <a:xfrm>
                <a:off x="3065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Oval 781"/>
              <p:cNvSpPr>
                <a:spLocks noChangeArrowheads="1"/>
              </p:cNvSpPr>
              <p:nvPr/>
            </p:nvSpPr>
            <p:spPr bwMode="auto">
              <a:xfrm>
                <a:off x="2916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Oval 782"/>
              <p:cNvSpPr>
                <a:spLocks noChangeArrowheads="1"/>
              </p:cNvSpPr>
              <p:nvPr/>
            </p:nvSpPr>
            <p:spPr bwMode="auto">
              <a:xfrm>
                <a:off x="2868" y="161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Oval 783"/>
              <p:cNvSpPr>
                <a:spLocks noChangeArrowheads="1"/>
              </p:cNvSpPr>
              <p:nvPr/>
            </p:nvSpPr>
            <p:spPr bwMode="auto">
              <a:xfrm>
                <a:off x="2769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Oval 784"/>
              <p:cNvSpPr>
                <a:spLocks noChangeArrowheads="1"/>
              </p:cNvSpPr>
              <p:nvPr/>
            </p:nvSpPr>
            <p:spPr bwMode="auto">
              <a:xfrm>
                <a:off x="2769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Oval 785"/>
              <p:cNvSpPr>
                <a:spLocks noChangeArrowheads="1"/>
              </p:cNvSpPr>
              <p:nvPr/>
            </p:nvSpPr>
            <p:spPr bwMode="auto">
              <a:xfrm>
                <a:off x="2744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Oval 786"/>
              <p:cNvSpPr>
                <a:spLocks noChangeArrowheads="1"/>
              </p:cNvSpPr>
              <p:nvPr/>
            </p:nvSpPr>
            <p:spPr bwMode="auto">
              <a:xfrm>
                <a:off x="2744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Oval 787"/>
              <p:cNvSpPr>
                <a:spLocks noChangeArrowheads="1"/>
              </p:cNvSpPr>
              <p:nvPr/>
            </p:nvSpPr>
            <p:spPr bwMode="auto">
              <a:xfrm>
                <a:off x="2792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Oval 788"/>
              <p:cNvSpPr>
                <a:spLocks noChangeArrowheads="1"/>
              </p:cNvSpPr>
              <p:nvPr/>
            </p:nvSpPr>
            <p:spPr bwMode="auto">
              <a:xfrm>
                <a:off x="2792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Oval 789"/>
              <p:cNvSpPr>
                <a:spLocks noChangeArrowheads="1"/>
              </p:cNvSpPr>
              <p:nvPr/>
            </p:nvSpPr>
            <p:spPr bwMode="auto">
              <a:xfrm>
                <a:off x="2817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790"/>
              <p:cNvSpPr>
                <a:spLocks/>
              </p:cNvSpPr>
              <p:nvPr/>
            </p:nvSpPr>
            <p:spPr bwMode="auto">
              <a:xfrm>
                <a:off x="3163" y="1708"/>
                <a:ext cx="27" cy="28"/>
              </a:xfrm>
              <a:custGeom>
                <a:avLst/>
                <a:gdLst>
                  <a:gd name="T0" fmla="*/ 7 w 13"/>
                  <a:gd name="T1" fmla="*/ 0 h 13"/>
                  <a:gd name="T2" fmla="*/ 0 w 13"/>
                  <a:gd name="T3" fmla="*/ 6 h 13"/>
                  <a:gd name="T4" fmla="*/ 7 w 13"/>
                  <a:gd name="T5" fmla="*/ 13 h 13"/>
                  <a:gd name="T6" fmla="*/ 13 w 13"/>
                  <a:gd name="T7" fmla="*/ 9 h 13"/>
                  <a:gd name="T8" fmla="*/ 13 w 13"/>
                  <a:gd name="T9" fmla="*/ 6 h 13"/>
                  <a:gd name="T10" fmla="*/ 7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9" y="13"/>
                      <a:pt x="12" y="11"/>
                      <a:pt x="13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2"/>
                      <a:pt x="10" y="0"/>
                      <a:pt x="7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Oval 791"/>
              <p:cNvSpPr>
                <a:spLocks noChangeArrowheads="1"/>
              </p:cNvSpPr>
              <p:nvPr/>
            </p:nvSpPr>
            <p:spPr bwMode="auto">
              <a:xfrm>
                <a:off x="3113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Oval 792"/>
              <p:cNvSpPr>
                <a:spLocks noChangeArrowheads="1"/>
              </p:cNvSpPr>
              <p:nvPr/>
            </p:nvSpPr>
            <p:spPr bwMode="auto">
              <a:xfrm>
                <a:off x="3138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Oval 793"/>
              <p:cNvSpPr>
                <a:spLocks noChangeArrowheads="1"/>
              </p:cNvSpPr>
              <p:nvPr/>
            </p:nvSpPr>
            <p:spPr bwMode="auto">
              <a:xfrm>
                <a:off x="3065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Oval 794"/>
              <p:cNvSpPr>
                <a:spLocks noChangeArrowheads="1"/>
              </p:cNvSpPr>
              <p:nvPr/>
            </p:nvSpPr>
            <p:spPr bwMode="auto">
              <a:xfrm>
                <a:off x="3039" y="16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Oval 795"/>
              <p:cNvSpPr>
                <a:spLocks noChangeArrowheads="1"/>
              </p:cNvSpPr>
              <p:nvPr/>
            </p:nvSpPr>
            <p:spPr bwMode="auto">
              <a:xfrm>
                <a:off x="3088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Oval 796"/>
              <p:cNvSpPr>
                <a:spLocks noChangeArrowheads="1"/>
              </p:cNvSpPr>
              <p:nvPr/>
            </p:nvSpPr>
            <p:spPr bwMode="auto">
              <a:xfrm>
                <a:off x="2989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Oval 797"/>
              <p:cNvSpPr>
                <a:spLocks noChangeArrowheads="1"/>
              </p:cNvSpPr>
              <p:nvPr/>
            </p:nvSpPr>
            <p:spPr bwMode="auto">
              <a:xfrm>
                <a:off x="3014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Oval 798"/>
              <p:cNvSpPr>
                <a:spLocks noChangeArrowheads="1"/>
              </p:cNvSpPr>
              <p:nvPr/>
            </p:nvSpPr>
            <p:spPr bwMode="auto">
              <a:xfrm>
                <a:off x="2817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Oval 799"/>
              <p:cNvSpPr>
                <a:spLocks noChangeArrowheads="1"/>
              </p:cNvSpPr>
              <p:nvPr/>
            </p:nvSpPr>
            <p:spPr bwMode="auto">
              <a:xfrm>
                <a:off x="2719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800"/>
              <p:cNvSpPr>
                <a:spLocks noChangeArrowheads="1"/>
              </p:cNvSpPr>
              <p:nvPr/>
            </p:nvSpPr>
            <p:spPr bwMode="auto">
              <a:xfrm>
                <a:off x="2719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Oval 801"/>
              <p:cNvSpPr>
                <a:spLocks noChangeArrowheads="1"/>
              </p:cNvSpPr>
              <p:nvPr/>
            </p:nvSpPr>
            <p:spPr bwMode="auto">
              <a:xfrm>
                <a:off x="2694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Oval 802"/>
              <p:cNvSpPr>
                <a:spLocks noChangeArrowheads="1"/>
              </p:cNvSpPr>
              <p:nvPr/>
            </p:nvSpPr>
            <p:spPr bwMode="auto">
              <a:xfrm>
                <a:off x="2620" y="1708"/>
                <a:ext cx="26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Oval 803"/>
              <p:cNvSpPr>
                <a:spLocks noChangeArrowheads="1"/>
              </p:cNvSpPr>
              <p:nvPr/>
            </p:nvSpPr>
            <p:spPr bwMode="auto">
              <a:xfrm>
                <a:off x="2620" y="165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Oval 804"/>
              <p:cNvSpPr>
                <a:spLocks noChangeArrowheads="1"/>
              </p:cNvSpPr>
              <p:nvPr/>
            </p:nvSpPr>
            <p:spPr bwMode="auto">
              <a:xfrm>
                <a:off x="2646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Oval 805"/>
              <p:cNvSpPr>
                <a:spLocks noChangeArrowheads="1"/>
              </p:cNvSpPr>
              <p:nvPr/>
            </p:nvSpPr>
            <p:spPr bwMode="auto">
              <a:xfrm>
                <a:off x="2671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806"/>
              <p:cNvSpPr>
                <a:spLocks noChangeArrowheads="1"/>
              </p:cNvSpPr>
              <p:nvPr/>
            </p:nvSpPr>
            <p:spPr bwMode="auto">
              <a:xfrm>
                <a:off x="2671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Oval 807"/>
              <p:cNvSpPr>
                <a:spLocks noChangeArrowheads="1"/>
              </p:cNvSpPr>
              <p:nvPr/>
            </p:nvSpPr>
            <p:spPr bwMode="auto">
              <a:xfrm>
                <a:off x="2595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009"/>
            <p:cNvGrpSpPr>
              <a:grpSpLocks/>
            </p:cNvGrpSpPr>
            <p:nvPr/>
          </p:nvGrpSpPr>
          <p:grpSpPr bwMode="auto">
            <a:xfrm>
              <a:off x="2497" y="1633"/>
              <a:ext cx="1160" cy="817"/>
              <a:chOff x="2497" y="1633"/>
              <a:chExt cx="1160" cy="817"/>
            </a:xfrm>
          </p:grpSpPr>
          <p:sp>
            <p:nvSpPr>
              <p:cNvPr id="189" name="Oval 809"/>
              <p:cNvSpPr>
                <a:spLocks noChangeArrowheads="1"/>
              </p:cNvSpPr>
              <p:nvPr/>
            </p:nvSpPr>
            <p:spPr bwMode="auto">
              <a:xfrm>
                <a:off x="2522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810"/>
              <p:cNvSpPr>
                <a:spLocks noChangeArrowheads="1"/>
              </p:cNvSpPr>
              <p:nvPr/>
            </p:nvSpPr>
            <p:spPr bwMode="auto">
              <a:xfrm>
                <a:off x="2522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811"/>
              <p:cNvSpPr>
                <a:spLocks noChangeArrowheads="1"/>
              </p:cNvSpPr>
              <p:nvPr/>
            </p:nvSpPr>
            <p:spPr bwMode="auto">
              <a:xfrm>
                <a:off x="2547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Oval 812"/>
              <p:cNvSpPr>
                <a:spLocks noChangeArrowheads="1"/>
              </p:cNvSpPr>
              <p:nvPr/>
            </p:nvSpPr>
            <p:spPr bwMode="auto">
              <a:xfrm>
                <a:off x="2572" y="1708"/>
                <a:ext cx="25" cy="28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Oval 813"/>
              <p:cNvSpPr>
                <a:spLocks noChangeArrowheads="1"/>
              </p:cNvSpPr>
              <p:nvPr/>
            </p:nvSpPr>
            <p:spPr bwMode="auto">
              <a:xfrm>
                <a:off x="2572" y="16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814"/>
              <p:cNvSpPr>
                <a:spLocks noChangeArrowheads="1"/>
              </p:cNvSpPr>
              <p:nvPr/>
            </p:nvSpPr>
            <p:spPr bwMode="auto">
              <a:xfrm>
                <a:off x="2497" y="16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815"/>
              <p:cNvSpPr>
                <a:spLocks noChangeArrowheads="1"/>
              </p:cNvSpPr>
              <p:nvPr/>
            </p:nvSpPr>
            <p:spPr bwMode="auto">
              <a:xfrm>
                <a:off x="2497" y="163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816"/>
              <p:cNvSpPr>
                <a:spLocks noChangeArrowheads="1"/>
              </p:cNvSpPr>
              <p:nvPr/>
            </p:nvSpPr>
            <p:spPr bwMode="auto">
              <a:xfrm>
                <a:off x="3632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817"/>
              <p:cNvSpPr>
                <a:spLocks/>
              </p:cNvSpPr>
              <p:nvPr/>
            </p:nvSpPr>
            <p:spPr bwMode="auto">
              <a:xfrm>
                <a:off x="3607" y="2400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818"/>
              <p:cNvSpPr>
                <a:spLocks/>
              </p:cNvSpPr>
              <p:nvPr/>
            </p:nvSpPr>
            <p:spPr bwMode="auto">
              <a:xfrm>
                <a:off x="3557" y="2400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819"/>
              <p:cNvSpPr>
                <a:spLocks noChangeArrowheads="1"/>
              </p:cNvSpPr>
              <p:nvPr/>
            </p:nvSpPr>
            <p:spPr bwMode="auto">
              <a:xfrm>
                <a:off x="3557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Oval 820"/>
              <p:cNvSpPr>
                <a:spLocks noChangeArrowheads="1"/>
              </p:cNvSpPr>
              <p:nvPr/>
            </p:nvSpPr>
            <p:spPr bwMode="auto">
              <a:xfrm>
                <a:off x="3534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821"/>
              <p:cNvSpPr>
                <a:spLocks noChangeArrowheads="1"/>
              </p:cNvSpPr>
              <p:nvPr/>
            </p:nvSpPr>
            <p:spPr bwMode="auto">
              <a:xfrm>
                <a:off x="3582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Oval 822"/>
              <p:cNvSpPr>
                <a:spLocks noChangeArrowheads="1"/>
              </p:cNvSpPr>
              <p:nvPr/>
            </p:nvSpPr>
            <p:spPr bwMode="auto">
              <a:xfrm>
                <a:off x="3582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Oval 823"/>
              <p:cNvSpPr>
                <a:spLocks noChangeArrowheads="1"/>
              </p:cNvSpPr>
              <p:nvPr/>
            </p:nvSpPr>
            <p:spPr bwMode="auto">
              <a:xfrm>
                <a:off x="3458" y="235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824"/>
              <p:cNvSpPr>
                <a:spLocks noChangeArrowheads="1"/>
              </p:cNvSpPr>
              <p:nvPr/>
            </p:nvSpPr>
            <p:spPr bwMode="auto">
              <a:xfrm>
                <a:off x="3484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825"/>
              <p:cNvSpPr>
                <a:spLocks/>
              </p:cNvSpPr>
              <p:nvPr/>
            </p:nvSpPr>
            <p:spPr bwMode="auto">
              <a:xfrm>
                <a:off x="3360" y="2400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826"/>
              <p:cNvSpPr>
                <a:spLocks noChangeArrowheads="1"/>
              </p:cNvSpPr>
              <p:nvPr/>
            </p:nvSpPr>
            <p:spPr bwMode="auto">
              <a:xfrm>
                <a:off x="3410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8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828"/>
              <p:cNvSpPr>
                <a:spLocks noChangeArrowheads="1"/>
              </p:cNvSpPr>
              <p:nvPr/>
            </p:nvSpPr>
            <p:spPr bwMode="auto">
              <a:xfrm>
                <a:off x="3385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Oval 829"/>
              <p:cNvSpPr>
                <a:spLocks noChangeArrowheads="1"/>
              </p:cNvSpPr>
              <p:nvPr/>
            </p:nvSpPr>
            <p:spPr bwMode="auto">
              <a:xfrm>
                <a:off x="3337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Oval 830"/>
              <p:cNvSpPr>
                <a:spLocks noChangeArrowheads="1"/>
              </p:cNvSpPr>
              <p:nvPr/>
            </p:nvSpPr>
            <p:spPr bwMode="auto">
              <a:xfrm>
                <a:off x="3385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Oval 831"/>
              <p:cNvSpPr>
                <a:spLocks noChangeArrowheads="1"/>
              </p:cNvSpPr>
              <p:nvPr/>
            </p:nvSpPr>
            <p:spPr bwMode="auto">
              <a:xfrm>
                <a:off x="3337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32"/>
              <p:cNvSpPr>
                <a:spLocks/>
              </p:cNvSpPr>
              <p:nvPr/>
            </p:nvSpPr>
            <p:spPr bwMode="auto">
              <a:xfrm>
                <a:off x="3261" y="2400"/>
                <a:ext cx="26" cy="25"/>
              </a:xfrm>
              <a:custGeom>
                <a:avLst/>
                <a:gdLst>
                  <a:gd name="T0" fmla="*/ 7 w 12"/>
                  <a:gd name="T1" fmla="*/ 12 h 12"/>
                  <a:gd name="T2" fmla="*/ 12 w 12"/>
                  <a:gd name="T3" fmla="*/ 8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  <a:gd name="T14" fmla="*/ 7 w 1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7" y="12"/>
                    </a:moveTo>
                    <a:cubicBezTo>
                      <a:pt x="9" y="12"/>
                      <a:pt x="12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0"/>
                      <a:pt x="3" y="12"/>
                      <a:pt x="7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Oval 833"/>
              <p:cNvSpPr>
                <a:spLocks noChangeArrowheads="1"/>
              </p:cNvSpPr>
              <p:nvPr/>
            </p:nvSpPr>
            <p:spPr bwMode="auto">
              <a:xfrm>
                <a:off x="3238" y="2377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Oval 834"/>
              <p:cNvSpPr>
                <a:spLocks noChangeArrowheads="1"/>
              </p:cNvSpPr>
              <p:nvPr/>
            </p:nvSpPr>
            <p:spPr bwMode="auto">
              <a:xfrm>
                <a:off x="3287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835"/>
              <p:cNvSpPr>
                <a:spLocks noChangeArrowheads="1"/>
              </p:cNvSpPr>
              <p:nvPr/>
            </p:nvSpPr>
            <p:spPr bwMode="auto">
              <a:xfrm>
                <a:off x="3287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Oval 836"/>
              <p:cNvSpPr>
                <a:spLocks noChangeArrowheads="1"/>
              </p:cNvSpPr>
              <p:nvPr/>
            </p:nvSpPr>
            <p:spPr bwMode="auto">
              <a:xfrm>
                <a:off x="3238" y="242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Oval 837"/>
              <p:cNvSpPr>
                <a:spLocks noChangeArrowheads="1"/>
              </p:cNvSpPr>
              <p:nvPr/>
            </p:nvSpPr>
            <p:spPr bwMode="auto">
              <a:xfrm>
                <a:off x="3287" y="242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838"/>
              <p:cNvSpPr>
                <a:spLocks/>
              </p:cNvSpPr>
              <p:nvPr/>
            </p:nvSpPr>
            <p:spPr bwMode="auto">
              <a:xfrm>
                <a:off x="3213" y="2400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Oval 839"/>
              <p:cNvSpPr>
                <a:spLocks noChangeArrowheads="1"/>
              </p:cNvSpPr>
              <p:nvPr/>
            </p:nvSpPr>
            <p:spPr bwMode="auto">
              <a:xfrm>
                <a:off x="3213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Oval 840"/>
              <p:cNvSpPr>
                <a:spLocks noChangeArrowheads="1"/>
              </p:cNvSpPr>
              <p:nvPr/>
            </p:nvSpPr>
            <p:spPr bwMode="auto">
              <a:xfrm>
                <a:off x="3190" y="2377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841"/>
              <p:cNvSpPr>
                <a:spLocks noChangeArrowheads="1"/>
              </p:cNvSpPr>
              <p:nvPr/>
            </p:nvSpPr>
            <p:spPr bwMode="auto">
              <a:xfrm>
                <a:off x="3188" y="232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842"/>
              <p:cNvSpPr>
                <a:spLocks/>
              </p:cNvSpPr>
              <p:nvPr/>
            </p:nvSpPr>
            <p:spPr bwMode="auto">
              <a:xfrm>
                <a:off x="3509" y="2400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843"/>
              <p:cNvSpPr>
                <a:spLocks noChangeArrowheads="1"/>
              </p:cNvSpPr>
              <p:nvPr/>
            </p:nvSpPr>
            <p:spPr bwMode="auto">
              <a:xfrm>
                <a:off x="3509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44"/>
              <p:cNvSpPr>
                <a:spLocks/>
              </p:cNvSpPr>
              <p:nvPr/>
            </p:nvSpPr>
            <p:spPr bwMode="auto">
              <a:xfrm>
                <a:off x="3312" y="2400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845"/>
              <p:cNvSpPr>
                <a:spLocks noChangeArrowheads="1"/>
              </p:cNvSpPr>
              <p:nvPr/>
            </p:nvSpPr>
            <p:spPr bwMode="auto">
              <a:xfrm>
                <a:off x="3312" y="235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846"/>
              <p:cNvSpPr>
                <a:spLocks noChangeArrowheads="1"/>
              </p:cNvSpPr>
              <p:nvPr/>
            </p:nvSpPr>
            <p:spPr bwMode="auto">
              <a:xfrm>
                <a:off x="3534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847"/>
              <p:cNvSpPr>
                <a:spLocks noChangeArrowheads="1"/>
              </p:cNvSpPr>
              <p:nvPr/>
            </p:nvSpPr>
            <p:spPr bwMode="auto">
              <a:xfrm>
                <a:off x="3534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848"/>
              <p:cNvSpPr>
                <a:spLocks noChangeArrowheads="1"/>
              </p:cNvSpPr>
              <p:nvPr/>
            </p:nvSpPr>
            <p:spPr bwMode="auto">
              <a:xfrm>
                <a:off x="3534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849"/>
              <p:cNvSpPr>
                <a:spLocks noChangeArrowheads="1"/>
              </p:cNvSpPr>
              <p:nvPr/>
            </p:nvSpPr>
            <p:spPr bwMode="auto">
              <a:xfrm>
                <a:off x="3287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850"/>
              <p:cNvSpPr>
                <a:spLocks noChangeArrowheads="1"/>
              </p:cNvSpPr>
              <p:nvPr/>
            </p:nvSpPr>
            <p:spPr bwMode="auto">
              <a:xfrm>
                <a:off x="3238" y="208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851"/>
              <p:cNvSpPr>
                <a:spLocks noChangeArrowheads="1"/>
              </p:cNvSpPr>
              <p:nvPr/>
            </p:nvSpPr>
            <p:spPr bwMode="auto">
              <a:xfrm>
                <a:off x="3188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852"/>
              <p:cNvSpPr>
                <a:spLocks noChangeArrowheads="1"/>
              </p:cNvSpPr>
              <p:nvPr/>
            </p:nvSpPr>
            <p:spPr bwMode="auto">
              <a:xfrm>
                <a:off x="3337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853"/>
              <p:cNvSpPr>
                <a:spLocks noChangeArrowheads="1"/>
              </p:cNvSpPr>
              <p:nvPr/>
            </p:nvSpPr>
            <p:spPr bwMode="auto">
              <a:xfrm>
                <a:off x="3458" y="175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854"/>
              <p:cNvSpPr>
                <a:spLocks noChangeArrowheads="1"/>
              </p:cNvSpPr>
              <p:nvPr/>
            </p:nvSpPr>
            <p:spPr bwMode="auto">
              <a:xfrm>
                <a:off x="3484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Oval 855"/>
              <p:cNvSpPr>
                <a:spLocks noChangeArrowheads="1"/>
              </p:cNvSpPr>
              <p:nvPr/>
            </p:nvSpPr>
            <p:spPr bwMode="auto">
              <a:xfrm>
                <a:off x="3435" y="173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Oval 856"/>
              <p:cNvSpPr>
                <a:spLocks noChangeArrowheads="1"/>
              </p:cNvSpPr>
              <p:nvPr/>
            </p:nvSpPr>
            <p:spPr bwMode="auto">
              <a:xfrm>
                <a:off x="3484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857"/>
              <p:cNvSpPr>
                <a:spLocks/>
              </p:cNvSpPr>
              <p:nvPr/>
            </p:nvSpPr>
            <p:spPr bwMode="auto">
              <a:xfrm>
                <a:off x="3461" y="1908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8 h 12"/>
                  <a:gd name="T10" fmla="*/ 12 w 12"/>
                  <a:gd name="T11" fmla="*/ 6 h 12"/>
                  <a:gd name="T12" fmla="*/ 12 w 12"/>
                  <a:gd name="T13" fmla="*/ 5 h 12"/>
                  <a:gd name="T14" fmla="*/ 6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858"/>
              <p:cNvSpPr>
                <a:spLocks noChangeArrowheads="1"/>
              </p:cNvSpPr>
              <p:nvPr/>
            </p:nvSpPr>
            <p:spPr bwMode="auto">
              <a:xfrm>
                <a:off x="3435" y="18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Oval 859"/>
              <p:cNvSpPr>
                <a:spLocks noChangeArrowheads="1"/>
              </p:cNvSpPr>
              <p:nvPr/>
            </p:nvSpPr>
            <p:spPr bwMode="auto">
              <a:xfrm>
                <a:off x="3458" y="1956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860"/>
              <p:cNvSpPr>
                <a:spLocks noChangeArrowheads="1"/>
              </p:cNvSpPr>
              <p:nvPr/>
            </p:nvSpPr>
            <p:spPr bwMode="auto">
              <a:xfrm>
                <a:off x="3458" y="2005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861"/>
              <p:cNvSpPr>
                <a:spLocks noChangeArrowheads="1"/>
              </p:cNvSpPr>
              <p:nvPr/>
            </p:nvSpPr>
            <p:spPr bwMode="auto">
              <a:xfrm>
                <a:off x="3435" y="193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862"/>
              <p:cNvSpPr>
                <a:spLocks/>
              </p:cNvSpPr>
              <p:nvPr/>
            </p:nvSpPr>
            <p:spPr bwMode="auto">
              <a:xfrm>
                <a:off x="3362" y="1908"/>
                <a:ext cx="23" cy="25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5 h 12"/>
                  <a:gd name="T4" fmla="*/ 0 w 11"/>
                  <a:gd name="T5" fmla="*/ 6 h 12"/>
                  <a:gd name="T6" fmla="*/ 6 w 11"/>
                  <a:gd name="T7" fmla="*/ 12 h 12"/>
                  <a:gd name="T8" fmla="*/ 11 w 11"/>
                  <a:gd name="T9" fmla="*/ 8 h 12"/>
                  <a:gd name="T10" fmla="*/ 11 w 11"/>
                  <a:gd name="T11" fmla="*/ 6 h 12"/>
                  <a:gd name="T12" fmla="*/ 11 w 11"/>
                  <a:gd name="T13" fmla="*/ 5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Oval 863"/>
              <p:cNvSpPr>
                <a:spLocks noChangeArrowheads="1"/>
              </p:cNvSpPr>
              <p:nvPr/>
            </p:nvSpPr>
            <p:spPr bwMode="auto">
              <a:xfrm>
                <a:off x="3360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864"/>
              <p:cNvSpPr>
                <a:spLocks noChangeArrowheads="1"/>
              </p:cNvSpPr>
              <p:nvPr/>
            </p:nvSpPr>
            <p:spPr bwMode="auto">
              <a:xfrm>
                <a:off x="3337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865"/>
              <p:cNvSpPr>
                <a:spLocks/>
              </p:cNvSpPr>
              <p:nvPr/>
            </p:nvSpPr>
            <p:spPr bwMode="auto">
              <a:xfrm>
                <a:off x="3264" y="1908"/>
                <a:ext cx="23" cy="25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5 h 12"/>
                  <a:gd name="T4" fmla="*/ 0 w 11"/>
                  <a:gd name="T5" fmla="*/ 6 h 12"/>
                  <a:gd name="T6" fmla="*/ 6 w 11"/>
                  <a:gd name="T7" fmla="*/ 12 h 12"/>
                  <a:gd name="T8" fmla="*/ 11 w 11"/>
                  <a:gd name="T9" fmla="*/ 8 h 12"/>
                  <a:gd name="T10" fmla="*/ 11 w 11"/>
                  <a:gd name="T11" fmla="*/ 6 h 12"/>
                  <a:gd name="T12" fmla="*/ 11 w 11"/>
                  <a:gd name="T13" fmla="*/ 5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866"/>
              <p:cNvSpPr>
                <a:spLocks/>
              </p:cNvSpPr>
              <p:nvPr/>
            </p:nvSpPr>
            <p:spPr bwMode="auto">
              <a:xfrm>
                <a:off x="3211" y="1906"/>
                <a:ext cx="25" cy="25"/>
              </a:xfrm>
              <a:custGeom>
                <a:avLst/>
                <a:gdLst>
                  <a:gd name="T0" fmla="*/ 1 w 12"/>
                  <a:gd name="T1" fmla="*/ 6 h 12"/>
                  <a:gd name="T2" fmla="*/ 7 w 12"/>
                  <a:gd name="T3" fmla="*/ 12 h 12"/>
                  <a:gd name="T4" fmla="*/ 12 w 12"/>
                  <a:gd name="T5" fmla="*/ 8 h 12"/>
                  <a:gd name="T6" fmla="*/ 12 w 12"/>
                  <a:gd name="T7" fmla="*/ 6 h 12"/>
                  <a:gd name="T8" fmla="*/ 12 w 12"/>
                  <a:gd name="T9" fmla="*/ 5 h 12"/>
                  <a:gd name="T10" fmla="*/ 6 w 12"/>
                  <a:gd name="T11" fmla="*/ 0 h 12"/>
                  <a:gd name="T12" fmla="*/ 0 w 12"/>
                  <a:gd name="T13" fmla="*/ 5 h 12"/>
                  <a:gd name="T14" fmla="*/ 1 w 1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" y="6"/>
                    </a:moveTo>
                    <a:cubicBezTo>
                      <a:pt x="1" y="9"/>
                      <a:pt x="4" y="12"/>
                      <a:pt x="7" y="12"/>
                    </a:cubicBezTo>
                    <a:cubicBezTo>
                      <a:pt x="9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867"/>
              <p:cNvSpPr>
                <a:spLocks noChangeArrowheads="1"/>
              </p:cNvSpPr>
              <p:nvPr/>
            </p:nvSpPr>
            <p:spPr bwMode="auto">
              <a:xfrm>
                <a:off x="3264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868"/>
              <p:cNvSpPr>
                <a:spLocks noChangeArrowheads="1"/>
              </p:cNvSpPr>
              <p:nvPr/>
            </p:nvSpPr>
            <p:spPr bwMode="auto">
              <a:xfrm>
                <a:off x="3213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869"/>
              <p:cNvSpPr>
                <a:spLocks noChangeArrowheads="1"/>
              </p:cNvSpPr>
              <p:nvPr/>
            </p:nvSpPr>
            <p:spPr bwMode="auto">
              <a:xfrm>
                <a:off x="3238" y="193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870"/>
              <p:cNvSpPr>
                <a:spLocks noChangeArrowheads="1"/>
              </p:cNvSpPr>
              <p:nvPr/>
            </p:nvSpPr>
            <p:spPr bwMode="auto">
              <a:xfrm>
                <a:off x="3188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871"/>
              <p:cNvSpPr>
                <a:spLocks/>
              </p:cNvSpPr>
              <p:nvPr/>
            </p:nvSpPr>
            <p:spPr bwMode="auto">
              <a:xfrm>
                <a:off x="3362" y="1809"/>
                <a:ext cx="25" cy="26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872"/>
              <p:cNvSpPr>
                <a:spLocks noChangeArrowheads="1"/>
              </p:cNvSpPr>
              <p:nvPr/>
            </p:nvSpPr>
            <p:spPr bwMode="auto">
              <a:xfrm>
                <a:off x="3360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873"/>
              <p:cNvSpPr>
                <a:spLocks noChangeArrowheads="1"/>
              </p:cNvSpPr>
              <p:nvPr/>
            </p:nvSpPr>
            <p:spPr bwMode="auto">
              <a:xfrm>
                <a:off x="3337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874"/>
              <p:cNvSpPr>
                <a:spLocks noChangeArrowheads="1"/>
              </p:cNvSpPr>
              <p:nvPr/>
            </p:nvSpPr>
            <p:spPr bwMode="auto">
              <a:xfrm>
                <a:off x="3337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875"/>
              <p:cNvSpPr>
                <a:spLocks noChangeArrowheads="1"/>
              </p:cNvSpPr>
              <p:nvPr/>
            </p:nvSpPr>
            <p:spPr bwMode="auto">
              <a:xfrm>
                <a:off x="3385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Oval 876"/>
              <p:cNvSpPr>
                <a:spLocks noChangeArrowheads="1"/>
              </p:cNvSpPr>
              <p:nvPr/>
            </p:nvSpPr>
            <p:spPr bwMode="auto">
              <a:xfrm>
                <a:off x="3410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Oval 877"/>
              <p:cNvSpPr>
                <a:spLocks noChangeArrowheads="1"/>
              </p:cNvSpPr>
              <p:nvPr/>
            </p:nvSpPr>
            <p:spPr bwMode="auto">
              <a:xfrm>
                <a:off x="3360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Oval 878"/>
              <p:cNvSpPr>
                <a:spLocks noChangeArrowheads="1"/>
              </p:cNvSpPr>
              <p:nvPr/>
            </p:nvSpPr>
            <p:spPr bwMode="auto">
              <a:xfrm>
                <a:off x="3385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Oval 879"/>
              <p:cNvSpPr>
                <a:spLocks noChangeArrowheads="1"/>
              </p:cNvSpPr>
              <p:nvPr/>
            </p:nvSpPr>
            <p:spPr bwMode="auto">
              <a:xfrm>
                <a:off x="3337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880"/>
              <p:cNvSpPr>
                <a:spLocks/>
              </p:cNvSpPr>
              <p:nvPr/>
            </p:nvSpPr>
            <p:spPr bwMode="auto">
              <a:xfrm>
                <a:off x="3312" y="1906"/>
                <a:ext cx="25" cy="25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Oval 881"/>
              <p:cNvSpPr>
                <a:spLocks noChangeArrowheads="1"/>
              </p:cNvSpPr>
              <p:nvPr/>
            </p:nvSpPr>
            <p:spPr bwMode="auto">
              <a:xfrm>
                <a:off x="3435" y="198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Oval 882"/>
              <p:cNvSpPr>
                <a:spLocks noChangeArrowheads="1"/>
              </p:cNvSpPr>
              <p:nvPr/>
            </p:nvSpPr>
            <p:spPr bwMode="auto">
              <a:xfrm>
                <a:off x="3385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883"/>
              <p:cNvSpPr>
                <a:spLocks noChangeArrowheads="1"/>
              </p:cNvSpPr>
              <p:nvPr/>
            </p:nvSpPr>
            <p:spPr bwMode="auto">
              <a:xfrm>
                <a:off x="3264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Oval 884"/>
              <p:cNvSpPr>
                <a:spLocks noChangeArrowheads="1"/>
              </p:cNvSpPr>
              <p:nvPr/>
            </p:nvSpPr>
            <p:spPr bwMode="auto">
              <a:xfrm>
                <a:off x="3213" y="200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Oval 885"/>
              <p:cNvSpPr>
                <a:spLocks noChangeArrowheads="1"/>
              </p:cNvSpPr>
              <p:nvPr/>
            </p:nvSpPr>
            <p:spPr bwMode="auto">
              <a:xfrm>
                <a:off x="3238" y="198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Oval 886"/>
              <p:cNvSpPr>
                <a:spLocks noChangeArrowheads="1"/>
              </p:cNvSpPr>
              <p:nvPr/>
            </p:nvSpPr>
            <p:spPr bwMode="auto">
              <a:xfrm>
                <a:off x="3287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887"/>
              <p:cNvSpPr>
                <a:spLocks noChangeArrowheads="1"/>
              </p:cNvSpPr>
              <p:nvPr/>
            </p:nvSpPr>
            <p:spPr bwMode="auto">
              <a:xfrm>
                <a:off x="3188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88"/>
              <p:cNvSpPr>
                <a:spLocks/>
              </p:cNvSpPr>
              <p:nvPr/>
            </p:nvSpPr>
            <p:spPr bwMode="auto">
              <a:xfrm>
                <a:off x="3410" y="2007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6 h 12"/>
                  <a:gd name="T10" fmla="*/ 12 w 12"/>
                  <a:gd name="T11" fmla="*/ 5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889"/>
              <p:cNvSpPr>
                <a:spLocks/>
              </p:cNvSpPr>
              <p:nvPr/>
            </p:nvSpPr>
            <p:spPr bwMode="auto">
              <a:xfrm>
                <a:off x="3312" y="2005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Oval 890"/>
              <p:cNvSpPr>
                <a:spLocks noChangeArrowheads="1"/>
              </p:cNvSpPr>
              <p:nvPr/>
            </p:nvSpPr>
            <p:spPr bwMode="auto">
              <a:xfrm>
                <a:off x="3435" y="203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891"/>
              <p:cNvSpPr>
                <a:spLocks noChangeArrowheads="1"/>
              </p:cNvSpPr>
              <p:nvPr/>
            </p:nvSpPr>
            <p:spPr bwMode="auto">
              <a:xfrm>
                <a:off x="3337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Oval 892"/>
              <p:cNvSpPr>
                <a:spLocks noChangeArrowheads="1"/>
              </p:cNvSpPr>
              <p:nvPr/>
            </p:nvSpPr>
            <p:spPr bwMode="auto">
              <a:xfrm>
                <a:off x="3264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Oval 893"/>
              <p:cNvSpPr>
                <a:spLocks noChangeArrowheads="1"/>
              </p:cNvSpPr>
              <p:nvPr/>
            </p:nvSpPr>
            <p:spPr bwMode="auto">
              <a:xfrm>
                <a:off x="3213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Oval 894"/>
              <p:cNvSpPr>
                <a:spLocks noChangeArrowheads="1"/>
              </p:cNvSpPr>
              <p:nvPr/>
            </p:nvSpPr>
            <p:spPr bwMode="auto">
              <a:xfrm>
                <a:off x="3238" y="203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Oval 895"/>
              <p:cNvSpPr>
                <a:spLocks noChangeArrowheads="1"/>
              </p:cNvSpPr>
              <p:nvPr/>
            </p:nvSpPr>
            <p:spPr bwMode="auto">
              <a:xfrm>
                <a:off x="3287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Oval 896"/>
              <p:cNvSpPr>
                <a:spLocks noChangeArrowheads="1"/>
              </p:cNvSpPr>
              <p:nvPr/>
            </p:nvSpPr>
            <p:spPr bwMode="auto">
              <a:xfrm>
                <a:off x="3188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897"/>
              <p:cNvSpPr>
                <a:spLocks/>
              </p:cNvSpPr>
              <p:nvPr/>
            </p:nvSpPr>
            <p:spPr bwMode="auto">
              <a:xfrm>
                <a:off x="3312" y="2055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898"/>
              <p:cNvSpPr>
                <a:spLocks noChangeArrowheads="1"/>
              </p:cNvSpPr>
              <p:nvPr/>
            </p:nvSpPr>
            <p:spPr bwMode="auto">
              <a:xfrm>
                <a:off x="3312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899"/>
              <p:cNvSpPr>
                <a:spLocks noChangeArrowheads="1"/>
              </p:cNvSpPr>
              <p:nvPr/>
            </p:nvSpPr>
            <p:spPr bwMode="auto">
              <a:xfrm>
                <a:off x="3287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900"/>
              <p:cNvSpPr>
                <a:spLocks noChangeArrowheads="1"/>
              </p:cNvSpPr>
              <p:nvPr/>
            </p:nvSpPr>
            <p:spPr bwMode="auto">
              <a:xfrm>
                <a:off x="3238" y="18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Oval 901"/>
              <p:cNvSpPr>
                <a:spLocks noChangeArrowheads="1"/>
              </p:cNvSpPr>
              <p:nvPr/>
            </p:nvSpPr>
            <p:spPr bwMode="auto">
              <a:xfrm>
                <a:off x="3188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Oval 902"/>
              <p:cNvSpPr>
                <a:spLocks noChangeArrowheads="1"/>
              </p:cNvSpPr>
              <p:nvPr/>
            </p:nvSpPr>
            <p:spPr bwMode="auto">
              <a:xfrm>
                <a:off x="3337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Oval 903"/>
              <p:cNvSpPr>
                <a:spLocks noChangeArrowheads="1"/>
              </p:cNvSpPr>
              <p:nvPr/>
            </p:nvSpPr>
            <p:spPr bwMode="auto">
              <a:xfrm>
                <a:off x="3385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904"/>
              <p:cNvSpPr>
                <a:spLocks/>
              </p:cNvSpPr>
              <p:nvPr/>
            </p:nvSpPr>
            <p:spPr bwMode="auto">
              <a:xfrm>
                <a:off x="3264" y="1809"/>
                <a:ext cx="23" cy="26"/>
              </a:xfrm>
              <a:custGeom>
                <a:avLst/>
                <a:gdLst>
                  <a:gd name="T0" fmla="*/ 6 w 11"/>
                  <a:gd name="T1" fmla="*/ 0 h 12"/>
                  <a:gd name="T2" fmla="*/ 0 w 11"/>
                  <a:gd name="T3" fmla="*/ 5 h 12"/>
                  <a:gd name="T4" fmla="*/ 0 w 11"/>
                  <a:gd name="T5" fmla="*/ 6 h 12"/>
                  <a:gd name="T6" fmla="*/ 6 w 11"/>
                  <a:gd name="T7" fmla="*/ 12 h 12"/>
                  <a:gd name="T8" fmla="*/ 11 w 11"/>
                  <a:gd name="T9" fmla="*/ 8 h 12"/>
                  <a:gd name="T10" fmla="*/ 11 w 11"/>
                  <a:gd name="T11" fmla="*/ 6 h 12"/>
                  <a:gd name="T12" fmla="*/ 11 w 11"/>
                  <a:gd name="T13" fmla="*/ 5 h 12"/>
                  <a:gd name="T14" fmla="*/ 6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1" y="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Oval 905"/>
              <p:cNvSpPr>
                <a:spLocks noChangeArrowheads="1"/>
              </p:cNvSpPr>
              <p:nvPr/>
            </p:nvSpPr>
            <p:spPr bwMode="auto">
              <a:xfrm>
                <a:off x="3264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Oval 906"/>
              <p:cNvSpPr>
                <a:spLocks noChangeArrowheads="1"/>
              </p:cNvSpPr>
              <p:nvPr/>
            </p:nvSpPr>
            <p:spPr bwMode="auto">
              <a:xfrm>
                <a:off x="3238" y="178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Oval 907"/>
              <p:cNvSpPr>
                <a:spLocks noChangeArrowheads="1"/>
              </p:cNvSpPr>
              <p:nvPr/>
            </p:nvSpPr>
            <p:spPr bwMode="auto">
              <a:xfrm>
                <a:off x="3287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Oval 908"/>
              <p:cNvSpPr>
                <a:spLocks noChangeArrowheads="1"/>
              </p:cNvSpPr>
              <p:nvPr/>
            </p:nvSpPr>
            <p:spPr bwMode="auto">
              <a:xfrm>
                <a:off x="3238" y="173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Oval 909"/>
              <p:cNvSpPr>
                <a:spLocks noChangeArrowheads="1"/>
              </p:cNvSpPr>
              <p:nvPr/>
            </p:nvSpPr>
            <p:spPr bwMode="auto">
              <a:xfrm>
                <a:off x="3287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Oval 910"/>
              <p:cNvSpPr>
                <a:spLocks noChangeArrowheads="1"/>
              </p:cNvSpPr>
              <p:nvPr/>
            </p:nvSpPr>
            <p:spPr bwMode="auto">
              <a:xfrm>
                <a:off x="3264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Oval 911"/>
              <p:cNvSpPr>
                <a:spLocks noChangeArrowheads="1"/>
              </p:cNvSpPr>
              <p:nvPr/>
            </p:nvSpPr>
            <p:spPr bwMode="auto">
              <a:xfrm>
                <a:off x="3238" y="183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Oval 912"/>
              <p:cNvSpPr>
                <a:spLocks noChangeArrowheads="1"/>
              </p:cNvSpPr>
              <p:nvPr/>
            </p:nvSpPr>
            <p:spPr bwMode="auto">
              <a:xfrm>
                <a:off x="3188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Oval 913"/>
              <p:cNvSpPr>
                <a:spLocks noChangeArrowheads="1"/>
              </p:cNvSpPr>
              <p:nvPr/>
            </p:nvSpPr>
            <p:spPr bwMode="auto">
              <a:xfrm>
                <a:off x="3287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914"/>
              <p:cNvSpPr>
                <a:spLocks/>
              </p:cNvSpPr>
              <p:nvPr/>
            </p:nvSpPr>
            <p:spPr bwMode="auto">
              <a:xfrm>
                <a:off x="3213" y="1809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Oval 915"/>
              <p:cNvSpPr>
                <a:spLocks noChangeArrowheads="1"/>
              </p:cNvSpPr>
              <p:nvPr/>
            </p:nvSpPr>
            <p:spPr bwMode="auto">
              <a:xfrm>
                <a:off x="3213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Oval 916"/>
              <p:cNvSpPr>
                <a:spLocks noChangeArrowheads="1"/>
              </p:cNvSpPr>
              <p:nvPr/>
            </p:nvSpPr>
            <p:spPr bwMode="auto">
              <a:xfrm>
                <a:off x="3188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Oval 917"/>
              <p:cNvSpPr>
                <a:spLocks noChangeArrowheads="1"/>
              </p:cNvSpPr>
              <p:nvPr/>
            </p:nvSpPr>
            <p:spPr bwMode="auto">
              <a:xfrm>
                <a:off x="3188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Oval 918"/>
              <p:cNvSpPr>
                <a:spLocks noChangeArrowheads="1"/>
              </p:cNvSpPr>
              <p:nvPr/>
            </p:nvSpPr>
            <p:spPr bwMode="auto">
              <a:xfrm>
                <a:off x="3213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919"/>
              <p:cNvSpPr>
                <a:spLocks/>
              </p:cNvSpPr>
              <p:nvPr/>
            </p:nvSpPr>
            <p:spPr bwMode="auto">
              <a:xfrm>
                <a:off x="3509" y="1809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Oval 920"/>
              <p:cNvSpPr>
                <a:spLocks noChangeArrowheads="1"/>
              </p:cNvSpPr>
              <p:nvPr/>
            </p:nvSpPr>
            <p:spPr bwMode="auto">
              <a:xfrm>
                <a:off x="3509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921"/>
              <p:cNvSpPr>
                <a:spLocks/>
              </p:cNvSpPr>
              <p:nvPr/>
            </p:nvSpPr>
            <p:spPr bwMode="auto">
              <a:xfrm>
                <a:off x="3312" y="1809"/>
                <a:ext cx="25" cy="26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12 w 12"/>
                  <a:gd name="T7" fmla="*/ 5 h 12"/>
                  <a:gd name="T8" fmla="*/ 6 w 12"/>
                  <a:gd name="T9" fmla="*/ 0 h 12"/>
                  <a:gd name="T10" fmla="*/ 0 w 12"/>
                  <a:gd name="T11" fmla="*/ 5 h 12"/>
                  <a:gd name="T12" fmla="*/ 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Oval 922"/>
              <p:cNvSpPr>
                <a:spLocks noChangeArrowheads="1"/>
              </p:cNvSpPr>
              <p:nvPr/>
            </p:nvSpPr>
            <p:spPr bwMode="auto">
              <a:xfrm>
                <a:off x="3312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Oval 923"/>
              <p:cNvSpPr>
                <a:spLocks noChangeArrowheads="1"/>
              </p:cNvSpPr>
              <p:nvPr/>
            </p:nvSpPr>
            <p:spPr bwMode="auto">
              <a:xfrm>
                <a:off x="3385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Oval 924"/>
              <p:cNvSpPr>
                <a:spLocks noChangeArrowheads="1"/>
              </p:cNvSpPr>
              <p:nvPr/>
            </p:nvSpPr>
            <p:spPr bwMode="auto">
              <a:xfrm>
                <a:off x="3385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Oval 925"/>
              <p:cNvSpPr>
                <a:spLocks noChangeArrowheads="1"/>
              </p:cNvSpPr>
              <p:nvPr/>
            </p:nvSpPr>
            <p:spPr bwMode="auto">
              <a:xfrm>
                <a:off x="3312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Oval 926"/>
              <p:cNvSpPr>
                <a:spLocks noChangeArrowheads="1"/>
              </p:cNvSpPr>
              <p:nvPr/>
            </p:nvSpPr>
            <p:spPr bwMode="auto">
              <a:xfrm>
                <a:off x="3312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927"/>
              <p:cNvSpPr>
                <a:spLocks noChangeArrowheads="1"/>
              </p:cNvSpPr>
              <p:nvPr/>
            </p:nvSpPr>
            <p:spPr bwMode="auto">
              <a:xfrm>
                <a:off x="3337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Oval 928"/>
              <p:cNvSpPr>
                <a:spLocks noChangeArrowheads="1"/>
              </p:cNvSpPr>
              <p:nvPr/>
            </p:nvSpPr>
            <p:spPr bwMode="auto">
              <a:xfrm>
                <a:off x="3360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Oval 929"/>
              <p:cNvSpPr>
                <a:spLocks noChangeArrowheads="1"/>
              </p:cNvSpPr>
              <p:nvPr/>
            </p:nvSpPr>
            <p:spPr bwMode="auto">
              <a:xfrm>
                <a:off x="3360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Oval 930"/>
              <p:cNvSpPr>
                <a:spLocks noChangeArrowheads="1"/>
              </p:cNvSpPr>
              <p:nvPr/>
            </p:nvSpPr>
            <p:spPr bwMode="auto">
              <a:xfrm>
                <a:off x="3360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Oval 931"/>
              <p:cNvSpPr>
                <a:spLocks noChangeArrowheads="1"/>
              </p:cNvSpPr>
              <p:nvPr/>
            </p:nvSpPr>
            <p:spPr bwMode="auto">
              <a:xfrm>
                <a:off x="3287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Oval 932"/>
              <p:cNvSpPr>
                <a:spLocks noChangeArrowheads="1"/>
              </p:cNvSpPr>
              <p:nvPr/>
            </p:nvSpPr>
            <p:spPr bwMode="auto">
              <a:xfrm>
                <a:off x="3264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Oval 933"/>
              <p:cNvSpPr>
                <a:spLocks noChangeArrowheads="1"/>
              </p:cNvSpPr>
              <p:nvPr/>
            </p:nvSpPr>
            <p:spPr bwMode="auto">
              <a:xfrm>
                <a:off x="3213" y="215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Oval 934"/>
              <p:cNvSpPr>
                <a:spLocks noChangeArrowheads="1"/>
              </p:cNvSpPr>
              <p:nvPr/>
            </p:nvSpPr>
            <p:spPr bwMode="auto">
              <a:xfrm>
                <a:off x="3213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Oval 935"/>
              <p:cNvSpPr>
                <a:spLocks noChangeArrowheads="1"/>
              </p:cNvSpPr>
              <p:nvPr/>
            </p:nvSpPr>
            <p:spPr bwMode="auto">
              <a:xfrm>
                <a:off x="3213" y="230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Oval 936"/>
              <p:cNvSpPr>
                <a:spLocks noChangeArrowheads="1"/>
              </p:cNvSpPr>
              <p:nvPr/>
            </p:nvSpPr>
            <p:spPr bwMode="auto">
              <a:xfrm>
                <a:off x="3238" y="217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937"/>
              <p:cNvSpPr>
                <a:spLocks noChangeArrowheads="1"/>
              </p:cNvSpPr>
              <p:nvPr/>
            </p:nvSpPr>
            <p:spPr bwMode="auto">
              <a:xfrm>
                <a:off x="3238" y="212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Oval 938"/>
              <p:cNvSpPr>
                <a:spLocks noChangeArrowheads="1"/>
              </p:cNvSpPr>
              <p:nvPr/>
            </p:nvSpPr>
            <p:spPr bwMode="auto">
              <a:xfrm>
                <a:off x="3238" y="2228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Oval 939"/>
              <p:cNvSpPr>
                <a:spLocks noChangeArrowheads="1"/>
              </p:cNvSpPr>
              <p:nvPr/>
            </p:nvSpPr>
            <p:spPr bwMode="auto">
              <a:xfrm>
                <a:off x="3213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Oval 940"/>
              <p:cNvSpPr>
                <a:spLocks noChangeArrowheads="1"/>
              </p:cNvSpPr>
              <p:nvPr/>
            </p:nvSpPr>
            <p:spPr bwMode="auto">
              <a:xfrm>
                <a:off x="3264" y="220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Oval 941"/>
              <p:cNvSpPr>
                <a:spLocks noChangeArrowheads="1"/>
              </p:cNvSpPr>
              <p:nvPr/>
            </p:nvSpPr>
            <p:spPr bwMode="auto">
              <a:xfrm>
                <a:off x="3188" y="217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Oval 942"/>
              <p:cNvSpPr>
                <a:spLocks noChangeArrowheads="1"/>
              </p:cNvSpPr>
              <p:nvPr/>
            </p:nvSpPr>
            <p:spPr bwMode="auto">
              <a:xfrm>
                <a:off x="3188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Oval 943"/>
              <p:cNvSpPr>
                <a:spLocks noChangeArrowheads="1"/>
              </p:cNvSpPr>
              <p:nvPr/>
            </p:nvSpPr>
            <p:spPr bwMode="auto">
              <a:xfrm>
                <a:off x="3188" y="227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Oval 944"/>
              <p:cNvSpPr>
                <a:spLocks noChangeArrowheads="1"/>
              </p:cNvSpPr>
              <p:nvPr/>
            </p:nvSpPr>
            <p:spPr bwMode="auto">
              <a:xfrm>
                <a:off x="3188" y="222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945"/>
              <p:cNvSpPr>
                <a:spLocks noChangeArrowheads="1"/>
              </p:cNvSpPr>
              <p:nvPr/>
            </p:nvSpPr>
            <p:spPr bwMode="auto">
              <a:xfrm>
                <a:off x="3163" y="1759"/>
                <a:ext cx="27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946"/>
              <p:cNvSpPr>
                <a:spLocks noChangeArrowheads="1"/>
              </p:cNvSpPr>
              <p:nvPr/>
            </p:nvSpPr>
            <p:spPr bwMode="auto">
              <a:xfrm>
                <a:off x="3138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947"/>
              <p:cNvSpPr>
                <a:spLocks noChangeArrowheads="1"/>
              </p:cNvSpPr>
              <p:nvPr/>
            </p:nvSpPr>
            <p:spPr bwMode="auto">
              <a:xfrm>
                <a:off x="3138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948"/>
              <p:cNvSpPr>
                <a:spLocks/>
              </p:cNvSpPr>
              <p:nvPr/>
            </p:nvSpPr>
            <p:spPr bwMode="auto">
              <a:xfrm>
                <a:off x="3161" y="1906"/>
                <a:ext cx="27" cy="25"/>
              </a:xfrm>
              <a:custGeom>
                <a:avLst/>
                <a:gdLst>
                  <a:gd name="T0" fmla="*/ 13 w 13"/>
                  <a:gd name="T1" fmla="*/ 5 h 12"/>
                  <a:gd name="T2" fmla="*/ 7 w 13"/>
                  <a:gd name="T3" fmla="*/ 0 h 12"/>
                  <a:gd name="T4" fmla="*/ 0 w 13"/>
                  <a:gd name="T5" fmla="*/ 5 h 12"/>
                  <a:gd name="T6" fmla="*/ 0 w 13"/>
                  <a:gd name="T7" fmla="*/ 6 h 12"/>
                  <a:gd name="T8" fmla="*/ 7 w 13"/>
                  <a:gd name="T9" fmla="*/ 12 h 12"/>
                  <a:gd name="T10" fmla="*/ 12 w 13"/>
                  <a:gd name="T11" fmla="*/ 8 h 12"/>
                  <a:gd name="T12" fmla="*/ 12 w 13"/>
                  <a:gd name="T13" fmla="*/ 6 h 12"/>
                  <a:gd name="T14" fmla="*/ 13 w 13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13" y="5"/>
                    </a:moveTo>
                    <a:cubicBezTo>
                      <a:pt x="12" y="2"/>
                      <a:pt x="10" y="0"/>
                      <a:pt x="7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9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5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949"/>
              <p:cNvSpPr>
                <a:spLocks/>
              </p:cNvSpPr>
              <p:nvPr/>
            </p:nvSpPr>
            <p:spPr bwMode="auto">
              <a:xfrm>
                <a:off x="3113" y="1906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6 h 12"/>
                  <a:gd name="T12" fmla="*/ 12 w 12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950"/>
              <p:cNvSpPr>
                <a:spLocks noChangeArrowheads="1"/>
              </p:cNvSpPr>
              <p:nvPr/>
            </p:nvSpPr>
            <p:spPr bwMode="auto">
              <a:xfrm>
                <a:off x="3163" y="1858"/>
                <a:ext cx="27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951"/>
              <p:cNvSpPr>
                <a:spLocks noChangeArrowheads="1"/>
              </p:cNvSpPr>
              <p:nvPr/>
            </p:nvSpPr>
            <p:spPr bwMode="auto">
              <a:xfrm>
                <a:off x="3138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Oval 952"/>
              <p:cNvSpPr>
                <a:spLocks noChangeArrowheads="1"/>
              </p:cNvSpPr>
              <p:nvPr/>
            </p:nvSpPr>
            <p:spPr bwMode="auto">
              <a:xfrm>
                <a:off x="3138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Oval 953"/>
              <p:cNvSpPr>
                <a:spLocks noChangeArrowheads="1"/>
              </p:cNvSpPr>
              <p:nvPr/>
            </p:nvSpPr>
            <p:spPr bwMode="auto">
              <a:xfrm>
                <a:off x="3163" y="1956"/>
                <a:ext cx="27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954"/>
              <p:cNvSpPr>
                <a:spLocks noChangeArrowheads="1"/>
              </p:cNvSpPr>
              <p:nvPr/>
            </p:nvSpPr>
            <p:spPr bwMode="auto">
              <a:xfrm>
                <a:off x="3138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955"/>
              <p:cNvSpPr>
                <a:spLocks noChangeArrowheads="1"/>
              </p:cNvSpPr>
              <p:nvPr/>
            </p:nvSpPr>
            <p:spPr bwMode="auto">
              <a:xfrm>
                <a:off x="3138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956"/>
              <p:cNvSpPr>
                <a:spLocks/>
              </p:cNvSpPr>
              <p:nvPr/>
            </p:nvSpPr>
            <p:spPr bwMode="auto">
              <a:xfrm>
                <a:off x="3163" y="2106"/>
                <a:ext cx="27" cy="25"/>
              </a:xfrm>
              <a:custGeom>
                <a:avLst/>
                <a:gdLst>
                  <a:gd name="T0" fmla="*/ 7 w 13"/>
                  <a:gd name="T1" fmla="*/ 0 h 12"/>
                  <a:gd name="T2" fmla="*/ 0 w 13"/>
                  <a:gd name="T3" fmla="*/ 6 h 12"/>
                  <a:gd name="T4" fmla="*/ 7 w 13"/>
                  <a:gd name="T5" fmla="*/ 12 h 12"/>
                  <a:gd name="T6" fmla="*/ 13 w 13"/>
                  <a:gd name="T7" fmla="*/ 8 h 12"/>
                  <a:gd name="T8" fmla="*/ 13 w 13"/>
                  <a:gd name="T9" fmla="*/ 6 h 12"/>
                  <a:gd name="T10" fmla="*/ 7 w 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9" y="12"/>
                      <a:pt x="12" y="10"/>
                      <a:pt x="13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2"/>
                      <a:pt x="10" y="0"/>
                      <a:pt x="7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Oval 957"/>
              <p:cNvSpPr>
                <a:spLocks noChangeArrowheads="1"/>
              </p:cNvSpPr>
              <p:nvPr/>
            </p:nvSpPr>
            <p:spPr bwMode="auto">
              <a:xfrm>
                <a:off x="3113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Oval 958"/>
              <p:cNvSpPr>
                <a:spLocks noChangeArrowheads="1"/>
              </p:cNvSpPr>
              <p:nvPr/>
            </p:nvSpPr>
            <p:spPr bwMode="auto">
              <a:xfrm>
                <a:off x="3163" y="2055"/>
                <a:ext cx="27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Oval 959"/>
              <p:cNvSpPr>
                <a:spLocks noChangeArrowheads="1"/>
              </p:cNvSpPr>
              <p:nvPr/>
            </p:nvSpPr>
            <p:spPr bwMode="auto">
              <a:xfrm>
                <a:off x="3113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Oval 960"/>
              <p:cNvSpPr>
                <a:spLocks noChangeArrowheads="1"/>
              </p:cNvSpPr>
              <p:nvPr/>
            </p:nvSpPr>
            <p:spPr bwMode="auto">
              <a:xfrm>
                <a:off x="3138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961"/>
              <p:cNvSpPr>
                <a:spLocks noChangeArrowheads="1"/>
              </p:cNvSpPr>
              <p:nvPr/>
            </p:nvSpPr>
            <p:spPr bwMode="auto">
              <a:xfrm>
                <a:off x="3138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Oval 962"/>
              <p:cNvSpPr>
                <a:spLocks noChangeArrowheads="1"/>
              </p:cNvSpPr>
              <p:nvPr/>
            </p:nvSpPr>
            <p:spPr bwMode="auto">
              <a:xfrm>
                <a:off x="3113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963"/>
              <p:cNvSpPr>
                <a:spLocks noChangeArrowheads="1"/>
              </p:cNvSpPr>
              <p:nvPr/>
            </p:nvSpPr>
            <p:spPr bwMode="auto">
              <a:xfrm>
                <a:off x="3065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Oval 964"/>
              <p:cNvSpPr>
                <a:spLocks noChangeArrowheads="1"/>
              </p:cNvSpPr>
              <p:nvPr/>
            </p:nvSpPr>
            <p:spPr bwMode="auto">
              <a:xfrm>
                <a:off x="3039" y="178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Oval 965"/>
              <p:cNvSpPr>
                <a:spLocks noChangeArrowheads="1"/>
              </p:cNvSpPr>
              <p:nvPr/>
            </p:nvSpPr>
            <p:spPr bwMode="auto">
              <a:xfrm>
                <a:off x="3088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Oval 966"/>
              <p:cNvSpPr>
                <a:spLocks noChangeArrowheads="1"/>
              </p:cNvSpPr>
              <p:nvPr/>
            </p:nvSpPr>
            <p:spPr bwMode="auto">
              <a:xfrm>
                <a:off x="3039" y="1734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Oval 967"/>
              <p:cNvSpPr>
                <a:spLocks noChangeArrowheads="1"/>
              </p:cNvSpPr>
              <p:nvPr/>
            </p:nvSpPr>
            <p:spPr bwMode="auto">
              <a:xfrm>
                <a:off x="3088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968"/>
              <p:cNvSpPr>
                <a:spLocks/>
              </p:cNvSpPr>
              <p:nvPr/>
            </p:nvSpPr>
            <p:spPr bwMode="auto">
              <a:xfrm>
                <a:off x="3065" y="1906"/>
                <a:ext cx="25" cy="25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12 w 12"/>
                  <a:gd name="T5" fmla="*/ 5 h 12"/>
                  <a:gd name="T6" fmla="*/ 6 w 12"/>
                  <a:gd name="T7" fmla="*/ 0 h 12"/>
                  <a:gd name="T8" fmla="*/ 0 w 12"/>
                  <a:gd name="T9" fmla="*/ 5 h 12"/>
                  <a:gd name="T10" fmla="*/ 0 w 12"/>
                  <a:gd name="T11" fmla="*/ 6 h 12"/>
                  <a:gd name="T12" fmla="*/ 6 w 1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Oval 969"/>
              <p:cNvSpPr>
                <a:spLocks noChangeArrowheads="1"/>
              </p:cNvSpPr>
              <p:nvPr/>
            </p:nvSpPr>
            <p:spPr bwMode="auto">
              <a:xfrm>
                <a:off x="3113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Oval 970"/>
              <p:cNvSpPr>
                <a:spLocks noChangeArrowheads="1"/>
              </p:cNvSpPr>
              <p:nvPr/>
            </p:nvSpPr>
            <p:spPr bwMode="auto">
              <a:xfrm>
                <a:off x="3065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Oval 971"/>
              <p:cNvSpPr>
                <a:spLocks noChangeArrowheads="1"/>
              </p:cNvSpPr>
              <p:nvPr/>
            </p:nvSpPr>
            <p:spPr bwMode="auto">
              <a:xfrm>
                <a:off x="3039" y="1883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972"/>
              <p:cNvSpPr>
                <a:spLocks noChangeArrowheads="1"/>
              </p:cNvSpPr>
              <p:nvPr/>
            </p:nvSpPr>
            <p:spPr bwMode="auto">
              <a:xfrm>
                <a:off x="3088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Oval 973"/>
              <p:cNvSpPr>
                <a:spLocks noChangeArrowheads="1"/>
              </p:cNvSpPr>
              <p:nvPr/>
            </p:nvSpPr>
            <p:spPr bwMode="auto">
              <a:xfrm>
                <a:off x="3039" y="1832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Oval 974"/>
              <p:cNvSpPr>
                <a:spLocks noChangeArrowheads="1"/>
              </p:cNvSpPr>
              <p:nvPr/>
            </p:nvSpPr>
            <p:spPr bwMode="auto">
              <a:xfrm>
                <a:off x="3088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Oval 975"/>
              <p:cNvSpPr>
                <a:spLocks noChangeArrowheads="1"/>
              </p:cNvSpPr>
              <p:nvPr/>
            </p:nvSpPr>
            <p:spPr bwMode="auto">
              <a:xfrm>
                <a:off x="3113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Oval 976"/>
              <p:cNvSpPr>
                <a:spLocks noChangeArrowheads="1"/>
              </p:cNvSpPr>
              <p:nvPr/>
            </p:nvSpPr>
            <p:spPr bwMode="auto">
              <a:xfrm>
                <a:off x="3065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Oval 977"/>
              <p:cNvSpPr>
                <a:spLocks noChangeArrowheads="1"/>
              </p:cNvSpPr>
              <p:nvPr/>
            </p:nvSpPr>
            <p:spPr bwMode="auto">
              <a:xfrm>
                <a:off x="3039" y="1982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Oval 978"/>
              <p:cNvSpPr>
                <a:spLocks noChangeArrowheads="1"/>
              </p:cNvSpPr>
              <p:nvPr/>
            </p:nvSpPr>
            <p:spPr bwMode="auto">
              <a:xfrm>
                <a:off x="3088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Oval 979"/>
              <p:cNvSpPr>
                <a:spLocks noChangeArrowheads="1"/>
              </p:cNvSpPr>
              <p:nvPr/>
            </p:nvSpPr>
            <p:spPr bwMode="auto">
              <a:xfrm>
                <a:off x="3039" y="1931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Oval 980"/>
              <p:cNvSpPr>
                <a:spLocks noChangeArrowheads="1"/>
              </p:cNvSpPr>
              <p:nvPr/>
            </p:nvSpPr>
            <p:spPr bwMode="auto">
              <a:xfrm>
                <a:off x="3088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981"/>
              <p:cNvSpPr>
                <a:spLocks noChangeArrowheads="1"/>
              </p:cNvSpPr>
              <p:nvPr/>
            </p:nvSpPr>
            <p:spPr bwMode="auto">
              <a:xfrm>
                <a:off x="3065" y="210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982"/>
              <p:cNvSpPr>
                <a:spLocks noChangeArrowheads="1"/>
              </p:cNvSpPr>
              <p:nvPr/>
            </p:nvSpPr>
            <p:spPr bwMode="auto">
              <a:xfrm>
                <a:off x="3065" y="2055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Oval 983"/>
              <p:cNvSpPr>
                <a:spLocks noChangeArrowheads="1"/>
              </p:cNvSpPr>
              <p:nvPr/>
            </p:nvSpPr>
            <p:spPr bwMode="auto">
              <a:xfrm>
                <a:off x="3039" y="2080"/>
                <a:ext cx="26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Oval 984"/>
              <p:cNvSpPr>
                <a:spLocks noChangeArrowheads="1"/>
              </p:cNvSpPr>
              <p:nvPr/>
            </p:nvSpPr>
            <p:spPr bwMode="auto">
              <a:xfrm>
                <a:off x="3088" y="2080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Oval 985"/>
              <p:cNvSpPr>
                <a:spLocks noChangeArrowheads="1"/>
              </p:cNvSpPr>
              <p:nvPr/>
            </p:nvSpPr>
            <p:spPr bwMode="auto">
              <a:xfrm>
                <a:off x="3039" y="2030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Oval 986"/>
              <p:cNvSpPr>
                <a:spLocks noChangeArrowheads="1"/>
              </p:cNvSpPr>
              <p:nvPr/>
            </p:nvSpPr>
            <p:spPr bwMode="auto">
              <a:xfrm>
                <a:off x="3088" y="2030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Oval 987"/>
              <p:cNvSpPr>
                <a:spLocks noChangeArrowheads="1"/>
              </p:cNvSpPr>
              <p:nvPr/>
            </p:nvSpPr>
            <p:spPr bwMode="auto">
              <a:xfrm>
                <a:off x="3039" y="2129"/>
                <a:ext cx="26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Oval 988"/>
              <p:cNvSpPr>
                <a:spLocks noChangeArrowheads="1"/>
              </p:cNvSpPr>
              <p:nvPr/>
            </p:nvSpPr>
            <p:spPr bwMode="auto">
              <a:xfrm>
                <a:off x="3088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Oval 989"/>
              <p:cNvSpPr>
                <a:spLocks noChangeArrowheads="1"/>
              </p:cNvSpPr>
              <p:nvPr/>
            </p:nvSpPr>
            <p:spPr bwMode="auto">
              <a:xfrm>
                <a:off x="3138" y="212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990"/>
              <p:cNvSpPr>
                <a:spLocks/>
              </p:cNvSpPr>
              <p:nvPr/>
            </p:nvSpPr>
            <p:spPr bwMode="auto">
              <a:xfrm>
                <a:off x="2966" y="1809"/>
                <a:ext cx="25" cy="26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5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8 h 12"/>
                  <a:gd name="T10" fmla="*/ 12 w 12"/>
                  <a:gd name="T11" fmla="*/ 6 h 12"/>
                  <a:gd name="T12" fmla="*/ 12 w 12"/>
                  <a:gd name="T13" fmla="*/ 5 h 12"/>
                  <a:gd name="T14" fmla="*/ 6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991"/>
              <p:cNvSpPr>
                <a:spLocks noChangeArrowheads="1"/>
              </p:cNvSpPr>
              <p:nvPr/>
            </p:nvSpPr>
            <p:spPr bwMode="auto">
              <a:xfrm>
                <a:off x="2966" y="1759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Oval 992"/>
              <p:cNvSpPr>
                <a:spLocks noChangeArrowheads="1"/>
              </p:cNvSpPr>
              <p:nvPr/>
            </p:nvSpPr>
            <p:spPr bwMode="auto">
              <a:xfrm>
                <a:off x="2941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Oval 993"/>
              <p:cNvSpPr>
                <a:spLocks noChangeArrowheads="1"/>
              </p:cNvSpPr>
              <p:nvPr/>
            </p:nvSpPr>
            <p:spPr bwMode="auto">
              <a:xfrm>
                <a:off x="2989" y="178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Oval 994"/>
              <p:cNvSpPr>
                <a:spLocks noChangeArrowheads="1"/>
              </p:cNvSpPr>
              <p:nvPr/>
            </p:nvSpPr>
            <p:spPr bwMode="auto">
              <a:xfrm>
                <a:off x="2941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Oval 995"/>
              <p:cNvSpPr>
                <a:spLocks noChangeArrowheads="1"/>
              </p:cNvSpPr>
              <p:nvPr/>
            </p:nvSpPr>
            <p:spPr bwMode="auto">
              <a:xfrm>
                <a:off x="2989" y="1734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996"/>
              <p:cNvSpPr>
                <a:spLocks/>
              </p:cNvSpPr>
              <p:nvPr/>
            </p:nvSpPr>
            <p:spPr bwMode="auto">
              <a:xfrm>
                <a:off x="2966" y="1906"/>
                <a:ext cx="25" cy="25"/>
              </a:xfrm>
              <a:custGeom>
                <a:avLst/>
                <a:gdLst>
                  <a:gd name="T0" fmla="*/ 12 w 12"/>
                  <a:gd name="T1" fmla="*/ 5 h 12"/>
                  <a:gd name="T2" fmla="*/ 6 w 12"/>
                  <a:gd name="T3" fmla="*/ 0 h 12"/>
                  <a:gd name="T4" fmla="*/ 0 w 12"/>
                  <a:gd name="T5" fmla="*/ 5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8 h 12"/>
                  <a:gd name="T12" fmla="*/ 12 w 12"/>
                  <a:gd name="T13" fmla="*/ 6 h 12"/>
                  <a:gd name="T14" fmla="*/ 12 w 1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5"/>
                    </a:move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Oval 997"/>
              <p:cNvSpPr>
                <a:spLocks noChangeArrowheads="1"/>
              </p:cNvSpPr>
              <p:nvPr/>
            </p:nvSpPr>
            <p:spPr bwMode="auto">
              <a:xfrm>
                <a:off x="2966" y="1858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Oval 998"/>
              <p:cNvSpPr>
                <a:spLocks noChangeArrowheads="1"/>
              </p:cNvSpPr>
              <p:nvPr/>
            </p:nvSpPr>
            <p:spPr bwMode="auto">
              <a:xfrm>
                <a:off x="2941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Oval 999"/>
              <p:cNvSpPr>
                <a:spLocks noChangeArrowheads="1"/>
              </p:cNvSpPr>
              <p:nvPr/>
            </p:nvSpPr>
            <p:spPr bwMode="auto">
              <a:xfrm>
                <a:off x="2989" y="1883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Oval 1000"/>
              <p:cNvSpPr>
                <a:spLocks noChangeArrowheads="1"/>
              </p:cNvSpPr>
              <p:nvPr/>
            </p:nvSpPr>
            <p:spPr bwMode="auto">
              <a:xfrm>
                <a:off x="2941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Oval 1001"/>
              <p:cNvSpPr>
                <a:spLocks noChangeArrowheads="1"/>
              </p:cNvSpPr>
              <p:nvPr/>
            </p:nvSpPr>
            <p:spPr bwMode="auto">
              <a:xfrm>
                <a:off x="2989" y="1832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Oval 1002"/>
              <p:cNvSpPr>
                <a:spLocks noChangeArrowheads="1"/>
              </p:cNvSpPr>
              <p:nvPr/>
            </p:nvSpPr>
            <p:spPr bwMode="auto">
              <a:xfrm>
                <a:off x="2966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Oval 1003"/>
              <p:cNvSpPr>
                <a:spLocks noChangeArrowheads="1"/>
              </p:cNvSpPr>
              <p:nvPr/>
            </p:nvSpPr>
            <p:spPr bwMode="auto">
              <a:xfrm>
                <a:off x="2916" y="1956"/>
                <a:ext cx="25" cy="26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Oval 1004"/>
              <p:cNvSpPr>
                <a:spLocks noChangeArrowheads="1"/>
              </p:cNvSpPr>
              <p:nvPr/>
            </p:nvSpPr>
            <p:spPr bwMode="auto">
              <a:xfrm>
                <a:off x="2941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Oval 1005"/>
              <p:cNvSpPr>
                <a:spLocks noChangeArrowheads="1"/>
              </p:cNvSpPr>
              <p:nvPr/>
            </p:nvSpPr>
            <p:spPr bwMode="auto">
              <a:xfrm>
                <a:off x="2989" y="1982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Oval 1006"/>
              <p:cNvSpPr>
                <a:spLocks noChangeArrowheads="1"/>
              </p:cNvSpPr>
              <p:nvPr/>
            </p:nvSpPr>
            <p:spPr bwMode="auto">
              <a:xfrm>
                <a:off x="2941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Oval 1007"/>
              <p:cNvSpPr>
                <a:spLocks noChangeArrowheads="1"/>
              </p:cNvSpPr>
              <p:nvPr/>
            </p:nvSpPr>
            <p:spPr bwMode="auto">
              <a:xfrm>
                <a:off x="2989" y="1931"/>
                <a:ext cx="25" cy="25"/>
              </a:xfrm>
              <a:prstGeom prst="ellipse">
                <a:avLst/>
              </a:pr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008"/>
              <p:cNvSpPr>
                <a:spLocks/>
              </p:cNvSpPr>
              <p:nvPr/>
            </p:nvSpPr>
            <p:spPr bwMode="auto">
              <a:xfrm>
                <a:off x="2966" y="2106"/>
                <a:ext cx="25" cy="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8 h 12"/>
                  <a:gd name="T8" fmla="*/ 12 w 12"/>
                  <a:gd name="T9" fmla="*/ 6 h 12"/>
                  <a:gd name="T10" fmla="*/ 6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" y="12"/>
                      <a:pt x="11" y="10"/>
                      <a:pt x="12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C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Oval 1010"/>
            <p:cNvSpPr>
              <a:spLocks noChangeArrowheads="1"/>
            </p:cNvSpPr>
            <p:nvPr/>
          </p:nvSpPr>
          <p:spPr bwMode="auto">
            <a:xfrm>
              <a:off x="2916" y="210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011"/>
            <p:cNvSpPr>
              <a:spLocks noChangeArrowheads="1"/>
            </p:cNvSpPr>
            <p:nvPr/>
          </p:nvSpPr>
          <p:spPr bwMode="auto">
            <a:xfrm>
              <a:off x="2966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012"/>
            <p:cNvSpPr>
              <a:spLocks noChangeArrowheads="1"/>
            </p:cNvSpPr>
            <p:nvPr/>
          </p:nvSpPr>
          <p:spPr bwMode="auto">
            <a:xfrm>
              <a:off x="2916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13"/>
            <p:cNvSpPr>
              <a:spLocks noChangeArrowheads="1"/>
            </p:cNvSpPr>
            <p:nvPr/>
          </p:nvSpPr>
          <p:spPr bwMode="auto">
            <a:xfrm>
              <a:off x="2941" y="2080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14"/>
            <p:cNvSpPr>
              <a:spLocks noChangeArrowheads="1"/>
            </p:cNvSpPr>
            <p:nvPr/>
          </p:nvSpPr>
          <p:spPr bwMode="auto">
            <a:xfrm>
              <a:off x="2989" y="2080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15"/>
            <p:cNvSpPr>
              <a:spLocks noChangeArrowheads="1"/>
            </p:cNvSpPr>
            <p:nvPr/>
          </p:nvSpPr>
          <p:spPr bwMode="auto">
            <a:xfrm>
              <a:off x="2941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16"/>
            <p:cNvSpPr>
              <a:spLocks noChangeArrowheads="1"/>
            </p:cNvSpPr>
            <p:nvPr/>
          </p:nvSpPr>
          <p:spPr bwMode="auto">
            <a:xfrm>
              <a:off x="2989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017"/>
            <p:cNvSpPr>
              <a:spLocks noChangeArrowheads="1"/>
            </p:cNvSpPr>
            <p:nvPr/>
          </p:nvSpPr>
          <p:spPr bwMode="auto">
            <a:xfrm>
              <a:off x="2966" y="215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18"/>
            <p:cNvSpPr>
              <a:spLocks noChangeArrowheads="1"/>
            </p:cNvSpPr>
            <p:nvPr/>
          </p:nvSpPr>
          <p:spPr bwMode="auto">
            <a:xfrm>
              <a:off x="2941" y="217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019"/>
            <p:cNvSpPr>
              <a:spLocks noChangeArrowheads="1"/>
            </p:cNvSpPr>
            <p:nvPr/>
          </p:nvSpPr>
          <p:spPr bwMode="auto">
            <a:xfrm>
              <a:off x="2989" y="217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1020"/>
            <p:cNvSpPr>
              <a:spLocks noChangeArrowheads="1"/>
            </p:cNvSpPr>
            <p:nvPr/>
          </p:nvSpPr>
          <p:spPr bwMode="auto">
            <a:xfrm>
              <a:off x="2941" y="212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21"/>
            <p:cNvSpPr>
              <a:spLocks noChangeArrowheads="1"/>
            </p:cNvSpPr>
            <p:nvPr/>
          </p:nvSpPr>
          <p:spPr bwMode="auto">
            <a:xfrm>
              <a:off x="2989" y="212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22"/>
            <p:cNvSpPr>
              <a:spLocks noChangeArrowheads="1"/>
            </p:cNvSpPr>
            <p:nvPr/>
          </p:nvSpPr>
          <p:spPr bwMode="auto">
            <a:xfrm>
              <a:off x="2989" y="222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23"/>
            <p:cNvSpPr>
              <a:spLocks/>
            </p:cNvSpPr>
            <p:nvPr/>
          </p:nvSpPr>
          <p:spPr bwMode="auto">
            <a:xfrm>
              <a:off x="2916" y="1809"/>
              <a:ext cx="25" cy="2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5 h 12"/>
                <a:gd name="T4" fmla="*/ 0 w 12"/>
                <a:gd name="T5" fmla="*/ 6 h 12"/>
                <a:gd name="T6" fmla="*/ 6 w 12"/>
                <a:gd name="T7" fmla="*/ 12 h 12"/>
                <a:gd name="T8" fmla="*/ 12 w 12"/>
                <a:gd name="T9" fmla="*/ 6 h 12"/>
                <a:gd name="T10" fmla="*/ 12 w 12"/>
                <a:gd name="T11" fmla="*/ 5 h 12"/>
                <a:gd name="T12" fmla="*/ 6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24"/>
            <p:cNvSpPr>
              <a:spLocks/>
            </p:cNvSpPr>
            <p:nvPr/>
          </p:nvSpPr>
          <p:spPr bwMode="auto">
            <a:xfrm>
              <a:off x="2868" y="1809"/>
              <a:ext cx="25" cy="26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12 h 12"/>
                <a:gd name="T4" fmla="*/ 12 w 12"/>
                <a:gd name="T5" fmla="*/ 6 h 12"/>
                <a:gd name="T6" fmla="*/ 12 w 12"/>
                <a:gd name="T7" fmla="*/ 5 h 12"/>
                <a:gd name="T8" fmla="*/ 6 w 12"/>
                <a:gd name="T9" fmla="*/ 0 h 12"/>
                <a:gd name="T10" fmla="*/ 0 w 12"/>
                <a:gd name="T11" fmla="*/ 5 h 12"/>
                <a:gd name="T12" fmla="*/ 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25"/>
            <p:cNvSpPr>
              <a:spLocks noChangeArrowheads="1"/>
            </p:cNvSpPr>
            <p:nvPr/>
          </p:nvSpPr>
          <p:spPr bwMode="auto">
            <a:xfrm>
              <a:off x="2916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26"/>
            <p:cNvSpPr>
              <a:spLocks noChangeArrowheads="1"/>
            </p:cNvSpPr>
            <p:nvPr/>
          </p:nvSpPr>
          <p:spPr bwMode="auto">
            <a:xfrm>
              <a:off x="2868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27"/>
            <p:cNvSpPr>
              <a:spLocks noChangeArrowheads="1"/>
            </p:cNvSpPr>
            <p:nvPr/>
          </p:nvSpPr>
          <p:spPr bwMode="auto">
            <a:xfrm>
              <a:off x="2842" y="1784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028"/>
            <p:cNvSpPr>
              <a:spLocks noChangeArrowheads="1"/>
            </p:cNvSpPr>
            <p:nvPr/>
          </p:nvSpPr>
          <p:spPr bwMode="auto">
            <a:xfrm>
              <a:off x="2891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029"/>
            <p:cNvSpPr>
              <a:spLocks noChangeArrowheads="1"/>
            </p:cNvSpPr>
            <p:nvPr/>
          </p:nvSpPr>
          <p:spPr bwMode="auto">
            <a:xfrm>
              <a:off x="2842" y="1734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030"/>
            <p:cNvSpPr>
              <a:spLocks noChangeArrowheads="1"/>
            </p:cNvSpPr>
            <p:nvPr/>
          </p:nvSpPr>
          <p:spPr bwMode="auto">
            <a:xfrm>
              <a:off x="2891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31"/>
            <p:cNvSpPr>
              <a:spLocks/>
            </p:cNvSpPr>
            <p:nvPr/>
          </p:nvSpPr>
          <p:spPr bwMode="auto">
            <a:xfrm>
              <a:off x="2916" y="1906"/>
              <a:ext cx="25" cy="25"/>
            </a:xfrm>
            <a:custGeom>
              <a:avLst/>
              <a:gdLst>
                <a:gd name="T0" fmla="*/ 0 w 12"/>
                <a:gd name="T1" fmla="*/ 5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12 w 12"/>
                <a:gd name="T9" fmla="*/ 5 h 12"/>
                <a:gd name="T10" fmla="*/ 6 w 12"/>
                <a:gd name="T11" fmla="*/ 0 h 12"/>
                <a:gd name="T12" fmla="*/ 0 w 1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1"/>
                    <a:pt x="1" y="3"/>
                    <a:pt x="0" y="5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32"/>
            <p:cNvSpPr>
              <a:spLocks/>
            </p:cNvSpPr>
            <p:nvPr/>
          </p:nvSpPr>
          <p:spPr bwMode="auto">
            <a:xfrm>
              <a:off x="2868" y="1906"/>
              <a:ext cx="25" cy="25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12 w 12"/>
                <a:gd name="T5" fmla="*/ 5 h 12"/>
                <a:gd name="T6" fmla="*/ 6 w 12"/>
                <a:gd name="T7" fmla="*/ 0 h 12"/>
                <a:gd name="T8" fmla="*/ 0 w 12"/>
                <a:gd name="T9" fmla="*/ 5 h 12"/>
                <a:gd name="T10" fmla="*/ 0 w 12"/>
                <a:gd name="T11" fmla="*/ 6 h 12"/>
                <a:gd name="T12" fmla="*/ 6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033"/>
            <p:cNvSpPr>
              <a:spLocks noChangeArrowheads="1"/>
            </p:cNvSpPr>
            <p:nvPr/>
          </p:nvSpPr>
          <p:spPr bwMode="auto">
            <a:xfrm>
              <a:off x="2916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034"/>
            <p:cNvSpPr>
              <a:spLocks noChangeArrowheads="1"/>
            </p:cNvSpPr>
            <p:nvPr/>
          </p:nvSpPr>
          <p:spPr bwMode="auto">
            <a:xfrm>
              <a:off x="2868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035"/>
            <p:cNvSpPr>
              <a:spLocks noChangeArrowheads="1"/>
            </p:cNvSpPr>
            <p:nvPr/>
          </p:nvSpPr>
          <p:spPr bwMode="auto">
            <a:xfrm>
              <a:off x="2842" y="1883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036"/>
            <p:cNvSpPr>
              <a:spLocks noChangeArrowheads="1"/>
            </p:cNvSpPr>
            <p:nvPr/>
          </p:nvSpPr>
          <p:spPr bwMode="auto">
            <a:xfrm>
              <a:off x="2891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037"/>
            <p:cNvSpPr>
              <a:spLocks noChangeArrowheads="1"/>
            </p:cNvSpPr>
            <p:nvPr/>
          </p:nvSpPr>
          <p:spPr bwMode="auto">
            <a:xfrm>
              <a:off x="2842" y="1832"/>
              <a:ext cx="26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1038"/>
            <p:cNvSpPr>
              <a:spLocks noChangeArrowheads="1"/>
            </p:cNvSpPr>
            <p:nvPr/>
          </p:nvSpPr>
          <p:spPr bwMode="auto">
            <a:xfrm>
              <a:off x="2891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039"/>
            <p:cNvSpPr>
              <a:spLocks noChangeArrowheads="1"/>
            </p:cNvSpPr>
            <p:nvPr/>
          </p:nvSpPr>
          <p:spPr bwMode="auto">
            <a:xfrm>
              <a:off x="2868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040"/>
            <p:cNvSpPr>
              <a:spLocks noChangeArrowheads="1"/>
            </p:cNvSpPr>
            <p:nvPr/>
          </p:nvSpPr>
          <p:spPr bwMode="auto">
            <a:xfrm>
              <a:off x="2842" y="1982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041"/>
            <p:cNvSpPr>
              <a:spLocks noChangeArrowheads="1"/>
            </p:cNvSpPr>
            <p:nvPr/>
          </p:nvSpPr>
          <p:spPr bwMode="auto">
            <a:xfrm>
              <a:off x="2891" y="1982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042"/>
            <p:cNvSpPr>
              <a:spLocks noChangeArrowheads="1"/>
            </p:cNvSpPr>
            <p:nvPr/>
          </p:nvSpPr>
          <p:spPr bwMode="auto">
            <a:xfrm>
              <a:off x="2842" y="1931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043"/>
            <p:cNvSpPr>
              <a:spLocks noChangeArrowheads="1"/>
            </p:cNvSpPr>
            <p:nvPr/>
          </p:nvSpPr>
          <p:spPr bwMode="auto">
            <a:xfrm>
              <a:off x="2891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044"/>
            <p:cNvSpPr>
              <a:spLocks noChangeArrowheads="1"/>
            </p:cNvSpPr>
            <p:nvPr/>
          </p:nvSpPr>
          <p:spPr bwMode="auto">
            <a:xfrm>
              <a:off x="2868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045"/>
            <p:cNvSpPr>
              <a:spLocks noChangeArrowheads="1"/>
            </p:cNvSpPr>
            <p:nvPr/>
          </p:nvSpPr>
          <p:spPr bwMode="auto">
            <a:xfrm>
              <a:off x="2842" y="2080"/>
              <a:ext cx="26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046"/>
            <p:cNvSpPr>
              <a:spLocks noChangeArrowheads="1"/>
            </p:cNvSpPr>
            <p:nvPr/>
          </p:nvSpPr>
          <p:spPr bwMode="auto">
            <a:xfrm>
              <a:off x="2891" y="2080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047"/>
            <p:cNvSpPr>
              <a:spLocks noChangeArrowheads="1"/>
            </p:cNvSpPr>
            <p:nvPr/>
          </p:nvSpPr>
          <p:spPr bwMode="auto">
            <a:xfrm>
              <a:off x="2694" y="2080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048"/>
            <p:cNvSpPr>
              <a:spLocks noChangeArrowheads="1"/>
            </p:cNvSpPr>
            <p:nvPr/>
          </p:nvSpPr>
          <p:spPr bwMode="auto">
            <a:xfrm>
              <a:off x="2646" y="2080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049"/>
            <p:cNvSpPr>
              <a:spLocks noChangeArrowheads="1"/>
            </p:cNvSpPr>
            <p:nvPr/>
          </p:nvSpPr>
          <p:spPr bwMode="auto">
            <a:xfrm>
              <a:off x="2842" y="2030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050"/>
            <p:cNvSpPr>
              <a:spLocks noChangeArrowheads="1"/>
            </p:cNvSpPr>
            <p:nvPr/>
          </p:nvSpPr>
          <p:spPr bwMode="auto">
            <a:xfrm>
              <a:off x="2891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51"/>
            <p:cNvSpPr>
              <a:spLocks/>
            </p:cNvSpPr>
            <p:nvPr/>
          </p:nvSpPr>
          <p:spPr bwMode="auto">
            <a:xfrm>
              <a:off x="2767" y="1809"/>
              <a:ext cx="25" cy="26"/>
            </a:xfrm>
            <a:custGeom>
              <a:avLst/>
              <a:gdLst>
                <a:gd name="T0" fmla="*/ 1 w 12"/>
                <a:gd name="T1" fmla="*/ 6 h 12"/>
                <a:gd name="T2" fmla="*/ 7 w 12"/>
                <a:gd name="T3" fmla="*/ 12 h 12"/>
                <a:gd name="T4" fmla="*/ 12 w 12"/>
                <a:gd name="T5" fmla="*/ 8 h 12"/>
                <a:gd name="T6" fmla="*/ 12 w 12"/>
                <a:gd name="T7" fmla="*/ 6 h 12"/>
                <a:gd name="T8" fmla="*/ 12 w 12"/>
                <a:gd name="T9" fmla="*/ 5 h 12"/>
                <a:gd name="T10" fmla="*/ 6 w 12"/>
                <a:gd name="T11" fmla="*/ 0 h 12"/>
                <a:gd name="T12" fmla="*/ 0 w 12"/>
                <a:gd name="T13" fmla="*/ 5 h 12"/>
                <a:gd name="T14" fmla="*/ 1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" y="6"/>
                  </a:moveTo>
                  <a:cubicBezTo>
                    <a:pt x="1" y="9"/>
                    <a:pt x="4" y="12"/>
                    <a:pt x="7" y="12"/>
                  </a:cubicBezTo>
                  <a:cubicBezTo>
                    <a:pt x="9" y="12"/>
                    <a:pt x="12" y="10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1" y="5"/>
                    <a:pt x="1" y="5"/>
                    <a:pt x="1" y="6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052"/>
            <p:cNvSpPr>
              <a:spLocks noChangeArrowheads="1"/>
            </p:cNvSpPr>
            <p:nvPr/>
          </p:nvSpPr>
          <p:spPr bwMode="auto">
            <a:xfrm>
              <a:off x="2769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053"/>
            <p:cNvSpPr>
              <a:spLocks noChangeArrowheads="1"/>
            </p:cNvSpPr>
            <p:nvPr/>
          </p:nvSpPr>
          <p:spPr bwMode="auto">
            <a:xfrm>
              <a:off x="2744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054"/>
            <p:cNvSpPr>
              <a:spLocks noChangeArrowheads="1"/>
            </p:cNvSpPr>
            <p:nvPr/>
          </p:nvSpPr>
          <p:spPr bwMode="auto">
            <a:xfrm>
              <a:off x="2792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055"/>
            <p:cNvSpPr>
              <a:spLocks noChangeArrowheads="1"/>
            </p:cNvSpPr>
            <p:nvPr/>
          </p:nvSpPr>
          <p:spPr bwMode="auto">
            <a:xfrm>
              <a:off x="2744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056"/>
            <p:cNvSpPr>
              <a:spLocks noChangeArrowheads="1"/>
            </p:cNvSpPr>
            <p:nvPr/>
          </p:nvSpPr>
          <p:spPr bwMode="auto">
            <a:xfrm>
              <a:off x="2792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57"/>
            <p:cNvSpPr>
              <a:spLocks/>
            </p:cNvSpPr>
            <p:nvPr/>
          </p:nvSpPr>
          <p:spPr bwMode="auto">
            <a:xfrm>
              <a:off x="2767" y="1906"/>
              <a:ext cx="25" cy="25"/>
            </a:xfrm>
            <a:custGeom>
              <a:avLst/>
              <a:gdLst>
                <a:gd name="T0" fmla="*/ 12 w 12"/>
                <a:gd name="T1" fmla="*/ 5 h 12"/>
                <a:gd name="T2" fmla="*/ 6 w 12"/>
                <a:gd name="T3" fmla="*/ 0 h 12"/>
                <a:gd name="T4" fmla="*/ 0 w 12"/>
                <a:gd name="T5" fmla="*/ 5 h 12"/>
                <a:gd name="T6" fmla="*/ 0 w 12"/>
                <a:gd name="T7" fmla="*/ 6 h 12"/>
                <a:gd name="T8" fmla="*/ 6 w 12"/>
                <a:gd name="T9" fmla="*/ 12 h 12"/>
                <a:gd name="T10" fmla="*/ 11 w 12"/>
                <a:gd name="T11" fmla="*/ 8 h 12"/>
                <a:gd name="T12" fmla="*/ 11 w 12"/>
                <a:gd name="T13" fmla="*/ 6 h 12"/>
                <a:gd name="T14" fmla="*/ 12 w 1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11" y="10"/>
                    <a:pt x="11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058"/>
            <p:cNvSpPr>
              <a:spLocks noChangeArrowheads="1"/>
            </p:cNvSpPr>
            <p:nvPr/>
          </p:nvSpPr>
          <p:spPr bwMode="auto">
            <a:xfrm>
              <a:off x="2769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059"/>
            <p:cNvSpPr>
              <a:spLocks noChangeArrowheads="1"/>
            </p:cNvSpPr>
            <p:nvPr/>
          </p:nvSpPr>
          <p:spPr bwMode="auto">
            <a:xfrm>
              <a:off x="2744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060"/>
            <p:cNvSpPr>
              <a:spLocks noChangeArrowheads="1"/>
            </p:cNvSpPr>
            <p:nvPr/>
          </p:nvSpPr>
          <p:spPr bwMode="auto">
            <a:xfrm>
              <a:off x="2792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061"/>
            <p:cNvSpPr>
              <a:spLocks noChangeArrowheads="1"/>
            </p:cNvSpPr>
            <p:nvPr/>
          </p:nvSpPr>
          <p:spPr bwMode="auto">
            <a:xfrm>
              <a:off x="2744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062"/>
            <p:cNvSpPr>
              <a:spLocks noChangeArrowheads="1"/>
            </p:cNvSpPr>
            <p:nvPr/>
          </p:nvSpPr>
          <p:spPr bwMode="auto">
            <a:xfrm>
              <a:off x="2792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063"/>
            <p:cNvSpPr>
              <a:spLocks noChangeArrowheads="1"/>
            </p:cNvSpPr>
            <p:nvPr/>
          </p:nvSpPr>
          <p:spPr bwMode="auto">
            <a:xfrm>
              <a:off x="2769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064"/>
            <p:cNvSpPr>
              <a:spLocks noChangeArrowheads="1"/>
            </p:cNvSpPr>
            <p:nvPr/>
          </p:nvSpPr>
          <p:spPr bwMode="auto">
            <a:xfrm>
              <a:off x="2769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1065"/>
            <p:cNvSpPr>
              <a:spLocks noChangeArrowheads="1"/>
            </p:cNvSpPr>
            <p:nvPr/>
          </p:nvSpPr>
          <p:spPr bwMode="auto">
            <a:xfrm>
              <a:off x="2769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1066"/>
            <p:cNvSpPr>
              <a:spLocks noChangeArrowheads="1"/>
            </p:cNvSpPr>
            <p:nvPr/>
          </p:nvSpPr>
          <p:spPr bwMode="auto">
            <a:xfrm>
              <a:off x="2792" y="1982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1067"/>
            <p:cNvSpPr>
              <a:spLocks noChangeArrowheads="1"/>
            </p:cNvSpPr>
            <p:nvPr/>
          </p:nvSpPr>
          <p:spPr bwMode="auto">
            <a:xfrm>
              <a:off x="2792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1068"/>
            <p:cNvSpPr>
              <a:spLocks noChangeArrowheads="1"/>
            </p:cNvSpPr>
            <p:nvPr/>
          </p:nvSpPr>
          <p:spPr bwMode="auto">
            <a:xfrm>
              <a:off x="2744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1069"/>
            <p:cNvSpPr>
              <a:spLocks noChangeArrowheads="1"/>
            </p:cNvSpPr>
            <p:nvPr/>
          </p:nvSpPr>
          <p:spPr bwMode="auto">
            <a:xfrm>
              <a:off x="2792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70"/>
            <p:cNvSpPr>
              <a:spLocks/>
            </p:cNvSpPr>
            <p:nvPr/>
          </p:nvSpPr>
          <p:spPr bwMode="auto">
            <a:xfrm>
              <a:off x="2669" y="1906"/>
              <a:ext cx="25" cy="25"/>
            </a:xfrm>
            <a:custGeom>
              <a:avLst/>
              <a:gdLst>
                <a:gd name="T0" fmla="*/ 12 w 12"/>
                <a:gd name="T1" fmla="*/ 5 h 12"/>
                <a:gd name="T2" fmla="*/ 6 w 12"/>
                <a:gd name="T3" fmla="*/ 0 h 12"/>
                <a:gd name="T4" fmla="*/ 0 w 12"/>
                <a:gd name="T5" fmla="*/ 5 h 12"/>
                <a:gd name="T6" fmla="*/ 0 w 12"/>
                <a:gd name="T7" fmla="*/ 6 h 12"/>
                <a:gd name="T8" fmla="*/ 6 w 12"/>
                <a:gd name="T9" fmla="*/ 12 h 12"/>
                <a:gd name="T10" fmla="*/ 11 w 12"/>
                <a:gd name="T11" fmla="*/ 8 h 12"/>
                <a:gd name="T12" fmla="*/ 11 w 12"/>
                <a:gd name="T13" fmla="*/ 6 h 12"/>
                <a:gd name="T14" fmla="*/ 12 w 1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11" y="10"/>
                    <a:pt x="11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5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1071"/>
            <p:cNvSpPr>
              <a:spLocks noChangeArrowheads="1"/>
            </p:cNvSpPr>
            <p:nvPr/>
          </p:nvSpPr>
          <p:spPr bwMode="auto">
            <a:xfrm>
              <a:off x="2671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1072"/>
            <p:cNvSpPr>
              <a:spLocks noChangeArrowheads="1"/>
            </p:cNvSpPr>
            <p:nvPr/>
          </p:nvSpPr>
          <p:spPr bwMode="auto">
            <a:xfrm>
              <a:off x="2646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1073"/>
            <p:cNvSpPr>
              <a:spLocks noChangeArrowheads="1"/>
            </p:cNvSpPr>
            <p:nvPr/>
          </p:nvSpPr>
          <p:spPr bwMode="auto">
            <a:xfrm>
              <a:off x="2694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74"/>
            <p:cNvSpPr>
              <a:spLocks/>
            </p:cNvSpPr>
            <p:nvPr/>
          </p:nvSpPr>
          <p:spPr bwMode="auto">
            <a:xfrm>
              <a:off x="2572" y="1908"/>
              <a:ext cx="23" cy="25"/>
            </a:xfrm>
            <a:custGeom>
              <a:avLst/>
              <a:gdLst>
                <a:gd name="T0" fmla="*/ 6 w 11"/>
                <a:gd name="T1" fmla="*/ 0 h 12"/>
                <a:gd name="T2" fmla="*/ 0 w 11"/>
                <a:gd name="T3" fmla="*/ 5 h 12"/>
                <a:gd name="T4" fmla="*/ 0 w 11"/>
                <a:gd name="T5" fmla="*/ 6 h 12"/>
                <a:gd name="T6" fmla="*/ 6 w 11"/>
                <a:gd name="T7" fmla="*/ 12 h 12"/>
                <a:gd name="T8" fmla="*/ 11 w 11"/>
                <a:gd name="T9" fmla="*/ 8 h 12"/>
                <a:gd name="T10" fmla="*/ 11 w 11"/>
                <a:gd name="T11" fmla="*/ 6 h 12"/>
                <a:gd name="T12" fmla="*/ 11 w 11"/>
                <a:gd name="T13" fmla="*/ 5 h 12"/>
                <a:gd name="T14" fmla="*/ 6 w 11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10" y="10"/>
                    <a:pt x="11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75"/>
            <p:cNvSpPr>
              <a:spLocks/>
            </p:cNvSpPr>
            <p:nvPr/>
          </p:nvSpPr>
          <p:spPr bwMode="auto">
            <a:xfrm>
              <a:off x="2522" y="1908"/>
              <a:ext cx="25" cy="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5 h 12"/>
                <a:gd name="T4" fmla="*/ 0 w 12"/>
                <a:gd name="T5" fmla="*/ 6 h 12"/>
                <a:gd name="T6" fmla="*/ 6 w 12"/>
                <a:gd name="T7" fmla="*/ 12 h 12"/>
                <a:gd name="T8" fmla="*/ 12 w 12"/>
                <a:gd name="T9" fmla="*/ 8 h 12"/>
                <a:gd name="T10" fmla="*/ 12 w 12"/>
                <a:gd name="T11" fmla="*/ 6 h 12"/>
                <a:gd name="T12" fmla="*/ 12 w 12"/>
                <a:gd name="T13" fmla="*/ 5 h 12"/>
                <a:gd name="T14" fmla="*/ 6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11" y="10"/>
                    <a:pt x="12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1076"/>
            <p:cNvSpPr>
              <a:spLocks noChangeArrowheads="1"/>
            </p:cNvSpPr>
            <p:nvPr/>
          </p:nvSpPr>
          <p:spPr bwMode="auto">
            <a:xfrm>
              <a:off x="2572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1077"/>
            <p:cNvSpPr>
              <a:spLocks noChangeArrowheads="1"/>
            </p:cNvSpPr>
            <p:nvPr/>
          </p:nvSpPr>
          <p:spPr bwMode="auto">
            <a:xfrm>
              <a:off x="2522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1078"/>
            <p:cNvSpPr>
              <a:spLocks noChangeArrowheads="1"/>
            </p:cNvSpPr>
            <p:nvPr/>
          </p:nvSpPr>
          <p:spPr bwMode="auto">
            <a:xfrm>
              <a:off x="2547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1079"/>
            <p:cNvSpPr>
              <a:spLocks noChangeArrowheads="1"/>
            </p:cNvSpPr>
            <p:nvPr/>
          </p:nvSpPr>
          <p:spPr bwMode="auto">
            <a:xfrm>
              <a:off x="2595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1080"/>
            <p:cNvSpPr>
              <a:spLocks noChangeArrowheads="1"/>
            </p:cNvSpPr>
            <p:nvPr/>
          </p:nvSpPr>
          <p:spPr bwMode="auto">
            <a:xfrm>
              <a:off x="2497" y="1931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081"/>
            <p:cNvSpPr>
              <a:spLocks/>
            </p:cNvSpPr>
            <p:nvPr/>
          </p:nvSpPr>
          <p:spPr bwMode="auto">
            <a:xfrm>
              <a:off x="2719" y="1809"/>
              <a:ext cx="25" cy="2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5 h 12"/>
                <a:gd name="T4" fmla="*/ 0 w 12"/>
                <a:gd name="T5" fmla="*/ 6 h 12"/>
                <a:gd name="T6" fmla="*/ 6 w 12"/>
                <a:gd name="T7" fmla="*/ 12 h 12"/>
                <a:gd name="T8" fmla="*/ 12 w 12"/>
                <a:gd name="T9" fmla="*/ 6 h 12"/>
                <a:gd name="T10" fmla="*/ 12 w 12"/>
                <a:gd name="T11" fmla="*/ 5 h 12"/>
                <a:gd name="T12" fmla="*/ 6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082"/>
            <p:cNvSpPr>
              <a:spLocks/>
            </p:cNvSpPr>
            <p:nvPr/>
          </p:nvSpPr>
          <p:spPr bwMode="auto">
            <a:xfrm>
              <a:off x="2671" y="1809"/>
              <a:ext cx="25" cy="2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5 h 12"/>
                <a:gd name="T4" fmla="*/ 0 w 12"/>
                <a:gd name="T5" fmla="*/ 6 h 12"/>
                <a:gd name="T6" fmla="*/ 6 w 12"/>
                <a:gd name="T7" fmla="*/ 12 h 12"/>
                <a:gd name="T8" fmla="*/ 12 w 12"/>
                <a:gd name="T9" fmla="*/ 6 h 12"/>
                <a:gd name="T10" fmla="*/ 12 w 12"/>
                <a:gd name="T11" fmla="*/ 5 h 12"/>
                <a:gd name="T12" fmla="*/ 6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1083"/>
            <p:cNvSpPr>
              <a:spLocks noChangeArrowheads="1"/>
            </p:cNvSpPr>
            <p:nvPr/>
          </p:nvSpPr>
          <p:spPr bwMode="auto">
            <a:xfrm>
              <a:off x="2719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1084"/>
            <p:cNvSpPr>
              <a:spLocks noChangeArrowheads="1"/>
            </p:cNvSpPr>
            <p:nvPr/>
          </p:nvSpPr>
          <p:spPr bwMode="auto">
            <a:xfrm>
              <a:off x="2671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1085"/>
            <p:cNvSpPr>
              <a:spLocks noChangeArrowheads="1"/>
            </p:cNvSpPr>
            <p:nvPr/>
          </p:nvSpPr>
          <p:spPr bwMode="auto">
            <a:xfrm>
              <a:off x="2646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086"/>
            <p:cNvSpPr>
              <a:spLocks noChangeArrowheads="1"/>
            </p:cNvSpPr>
            <p:nvPr/>
          </p:nvSpPr>
          <p:spPr bwMode="auto">
            <a:xfrm>
              <a:off x="2694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087"/>
            <p:cNvSpPr>
              <a:spLocks noChangeArrowheads="1"/>
            </p:cNvSpPr>
            <p:nvPr/>
          </p:nvSpPr>
          <p:spPr bwMode="auto">
            <a:xfrm>
              <a:off x="2646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088"/>
            <p:cNvSpPr>
              <a:spLocks noChangeArrowheads="1"/>
            </p:cNvSpPr>
            <p:nvPr/>
          </p:nvSpPr>
          <p:spPr bwMode="auto">
            <a:xfrm>
              <a:off x="2694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89"/>
            <p:cNvSpPr>
              <a:spLocks/>
            </p:cNvSpPr>
            <p:nvPr/>
          </p:nvSpPr>
          <p:spPr bwMode="auto">
            <a:xfrm>
              <a:off x="2719" y="1906"/>
              <a:ext cx="25" cy="25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12 w 12"/>
                <a:gd name="T5" fmla="*/ 5 h 12"/>
                <a:gd name="T6" fmla="*/ 6 w 12"/>
                <a:gd name="T7" fmla="*/ 0 h 12"/>
                <a:gd name="T8" fmla="*/ 0 w 12"/>
                <a:gd name="T9" fmla="*/ 5 h 12"/>
                <a:gd name="T10" fmla="*/ 0 w 12"/>
                <a:gd name="T11" fmla="*/ 6 h 12"/>
                <a:gd name="T12" fmla="*/ 6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90"/>
            <p:cNvSpPr>
              <a:spLocks/>
            </p:cNvSpPr>
            <p:nvPr/>
          </p:nvSpPr>
          <p:spPr bwMode="auto">
            <a:xfrm>
              <a:off x="2719" y="1956"/>
              <a:ext cx="25" cy="26"/>
            </a:xfrm>
            <a:custGeom>
              <a:avLst/>
              <a:gdLst>
                <a:gd name="T0" fmla="*/ 12 w 12"/>
                <a:gd name="T1" fmla="*/ 5 h 12"/>
                <a:gd name="T2" fmla="*/ 6 w 12"/>
                <a:gd name="T3" fmla="*/ 0 h 12"/>
                <a:gd name="T4" fmla="*/ 0 w 12"/>
                <a:gd name="T5" fmla="*/ 5 h 12"/>
                <a:gd name="T6" fmla="*/ 0 w 12"/>
                <a:gd name="T7" fmla="*/ 6 h 12"/>
                <a:gd name="T8" fmla="*/ 6 w 12"/>
                <a:gd name="T9" fmla="*/ 12 h 12"/>
                <a:gd name="T10" fmla="*/ 12 w 12"/>
                <a:gd name="T11" fmla="*/ 6 h 12"/>
                <a:gd name="T12" fmla="*/ 12 w 1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91"/>
            <p:cNvSpPr>
              <a:spLocks noChangeArrowheads="1"/>
            </p:cNvSpPr>
            <p:nvPr/>
          </p:nvSpPr>
          <p:spPr bwMode="auto">
            <a:xfrm>
              <a:off x="2719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92"/>
            <p:cNvSpPr>
              <a:spLocks noChangeArrowheads="1"/>
            </p:cNvSpPr>
            <p:nvPr/>
          </p:nvSpPr>
          <p:spPr bwMode="auto">
            <a:xfrm>
              <a:off x="2671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93"/>
            <p:cNvSpPr>
              <a:spLocks noChangeArrowheads="1"/>
            </p:cNvSpPr>
            <p:nvPr/>
          </p:nvSpPr>
          <p:spPr bwMode="auto">
            <a:xfrm>
              <a:off x="2694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94"/>
            <p:cNvSpPr>
              <a:spLocks noChangeArrowheads="1"/>
            </p:cNvSpPr>
            <p:nvPr/>
          </p:nvSpPr>
          <p:spPr bwMode="auto">
            <a:xfrm>
              <a:off x="2646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5"/>
            <p:cNvSpPr>
              <a:spLocks/>
            </p:cNvSpPr>
            <p:nvPr/>
          </p:nvSpPr>
          <p:spPr bwMode="auto">
            <a:xfrm>
              <a:off x="2620" y="1906"/>
              <a:ext cx="26" cy="25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12 h 12"/>
                <a:gd name="T4" fmla="*/ 12 w 12"/>
                <a:gd name="T5" fmla="*/ 6 h 12"/>
                <a:gd name="T6" fmla="*/ 12 w 12"/>
                <a:gd name="T7" fmla="*/ 5 h 12"/>
                <a:gd name="T8" fmla="*/ 6 w 12"/>
                <a:gd name="T9" fmla="*/ 0 h 12"/>
                <a:gd name="T10" fmla="*/ 0 w 12"/>
                <a:gd name="T11" fmla="*/ 5 h 12"/>
                <a:gd name="T12" fmla="*/ 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6"/>
            <p:cNvSpPr>
              <a:spLocks/>
            </p:cNvSpPr>
            <p:nvPr/>
          </p:nvSpPr>
          <p:spPr bwMode="auto">
            <a:xfrm>
              <a:off x="2620" y="1956"/>
              <a:ext cx="26" cy="26"/>
            </a:xfrm>
            <a:custGeom>
              <a:avLst/>
              <a:gdLst>
                <a:gd name="T0" fmla="*/ 12 w 12"/>
                <a:gd name="T1" fmla="*/ 5 h 12"/>
                <a:gd name="T2" fmla="*/ 6 w 12"/>
                <a:gd name="T3" fmla="*/ 0 h 12"/>
                <a:gd name="T4" fmla="*/ 0 w 12"/>
                <a:gd name="T5" fmla="*/ 5 h 12"/>
                <a:gd name="T6" fmla="*/ 0 w 12"/>
                <a:gd name="T7" fmla="*/ 6 h 12"/>
                <a:gd name="T8" fmla="*/ 6 w 12"/>
                <a:gd name="T9" fmla="*/ 12 h 12"/>
                <a:gd name="T10" fmla="*/ 12 w 12"/>
                <a:gd name="T11" fmla="*/ 6 h 12"/>
                <a:gd name="T12" fmla="*/ 12 w 1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97"/>
            <p:cNvSpPr>
              <a:spLocks noChangeArrowheads="1"/>
            </p:cNvSpPr>
            <p:nvPr/>
          </p:nvSpPr>
          <p:spPr bwMode="auto">
            <a:xfrm>
              <a:off x="2744" y="1982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98"/>
            <p:cNvSpPr>
              <a:spLocks noChangeArrowheads="1"/>
            </p:cNvSpPr>
            <p:nvPr/>
          </p:nvSpPr>
          <p:spPr bwMode="auto">
            <a:xfrm>
              <a:off x="2671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099"/>
            <p:cNvSpPr>
              <a:spLocks noChangeArrowheads="1"/>
            </p:cNvSpPr>
            <p:nvPr/>
          </p:nvSpPr>
          <p:spPr bwMode="auto">
            <a:xfrm>
              <a:off x="2646" y="1982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00"/>
            <p:cNvSpPr>
              <a:spLocks noChangeArrowheads="1"/>
            </p:cNvSpPr>
            <p:nvPr/>
          </p:nvSpPr>
          <p:spPr bwMode="auto">
            <a:xfrm>
              <a:off x="2694" y="1982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01"/>
            <p:cNvSpPr>
              <a:spLocks noChangeArrowheads="1"/>
            </p:cNvSpPr>
            <p:nvPr/>
          </p:nvSpPr>
          <p:spPr bwMode="auto">
            <a:xfrm>
              <a:off x="2595" y="1982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2"/>
            <p:cNvSpPr>
              <a:spLocks/>
            </p:cNvSpPr>
            <p:nvPr/>
          </p:nvSpPr>
          <p:spPr bwMode="auto">
            <a:xfrm>
              <a:off x="2719" y="2005"/>
              <a:ext cx="25" cy="25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12 w 12"/>
                <a:gd name="T5" fmla="*/ 5 h 12"/>
                <a:gd name="T6" fmla="*/ 6 w 12"/>
                <a:gd name="T7" fmla="*/ 0 h 12"/>
                <a:gd name="T8" fmla="*/ 0 w 12"/>
                <a:gd name="T9" fmla="*/ 5 h 12"/>
                <a:gd name="T10" fmla="*/ 0 w 12"/>
                <a:gd name="T11" fmla="*/ 6 h 12"/>
                <a:gd name="T12" fmla="*/ 6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3"/>
            <p:cNvSpPr>
              <a:spLocks/>
            </p:cNvSpPr>
            <p:nvPr/>
          </p:nvSpPr>
          <p:spPr bwMode="auto">
            <a:xfrm>
              <a:off x="2620" y="2005"/>
              <a:ext cx="26" cy="25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12 w 12"/>
                <a:gd name="T5" fmla="*/ 5 h 12"/>
                <a:gd name="T6" fmla="*/ 6 w 12"/>
                <a:gd name="T7" fmla="*/ 0 h 12"/>
                <a:gd name="T8" fmla="*/ 0 w 12"/>
                <a:gd name="T9" fmla="*/ 5 h 12"/>
                <a:gd name="T10" fmla="*/ 0 w 12"/>
                <a:gd name="T11" fmla="*/ 6 h 12"/>
                <a:gd name="T12" fmla="*/ 6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04"/>
            <p:cNvSpPr>
              <a:spLocks noChangeArrowheads="1"/>
            </p:cNvSpPr>
            <p:nvPr/>
          </p:nvSpPr>
          <p:spPr bwMode="auto">
            <a:xfrm>
              <a:off x="2744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05"/>
            <p:cNvSpPr>
              <a:spLocks noChangeArrowheads="1"/>
            </p:cNvSpPr>
            <p:nvPr/>
          </p:nvSpPr>
          <p:spPr bwMode="auto">
            <a:xfrm>
              <a:off x="2671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06"/>
            <p:cNvSpPr>
              <a:spLocks noChangeArrowheads="1"/>
            </p:cNvSpPr>
            <p:nvPr/>
          </p:nvSpPr>
          <p:spPr bwMode="auto">
            <a:xfrm>
              <a:off x="2646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07"/>
            <p:cNvSpPr>
              <a:spLocks noChangeArrowheads="1"/>
            </p:cNvSpPr>
            <p:nvPr/>
          </p:nvSpPr>
          <p:spPr bwMode="auto">
            <a:xfrm>
              <a:off x="2694" y="2030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08"/>
            <p:cNvSpPr>
              <a:spLocks/>
            </p:cNvSpPr>
            <p:nvPr/>
          </p:nvSpPr>
          <p:spPr bwMode="auto">
            <a:xfrm>
              <a:off x="2620" y="2055"/>
              <a:ext cx="26" cy="25"/>
            </a:xfrm>
            <a:custGeom>
              <a:avLst/>
              <a:gdLst>
                <a:gd name="T0" fmla="*/ 12 w 12"/>
                <a:gd name="T1" fmla="*/ 5 h 12"/>
                <a:gd name="T2" fmla="*/ 6 w 12"/>
                <a:gd name="T3" fmla="*/ 0 h 12"/>
                <a:gd name="T4" fmla="*/ 0 w 12"/>
                <a:gd name="T5" fmla="*/ 5 h 12"/>
                <a:gd name="T6" fmla="*/ 0 w 12"/>
                <a:gd name="T7" fmla="*/ 6 h 12"/>
                <a:gd name="T8" fmla="*/ 6 w 12"/>
                <a:gd name="T9" fmla="*/ 12 h 12"/>
                <a:gd name="T10" fmla="*/ 12 w 12"/>
                <a:gd name="T11" fmla="*/ 6 h 12"/>
                <a:gd name="T12" fmla="*/ 12 w 1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109"/>
            <p:cNvSpPr>
              <a:spLocks noChangeArrowheads="1"/>
            </p:cNvSpPr>
            <p:nvPr/>
          </p:nvSpPr>
          <p:spPr bwMode="auto">
            <a:xfrm>
              <a:off x="2620" y="1858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110"/>
            <p:cNvSpPr>
              <a:spLocks noChangeArrowheads="1"/>
            </p:cNvSpPr>
            <p:nvPr/>
          </p:nvSpPr>
          <p:spPr bwMode="auto">
            <a:xfrm>
              <a:off x="2595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111"/>
            <p:cNvSpPr>
              <a:spLocks noChangeArrowheads="1"/>
            </p:cNvSpPr>
            <p:nvPr/>
          </p:nvSpPr>
          <p:spPr bwMode="auto">
            <a:xfrm>
              <a:off x="2547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112"/>
            <p:cNvSpPr>
              <a:spLocks noChangeArrowheads="1"/>
            </p:cNvSpPr>
            <p:nvPr/>
          </p:nvSpPr>
          <p:spPr bwMode="auto">
            <a:xfrm>
              <a:off x="2497" y="1883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113"/>
            <p:cNvSpPr>
              <a:spLocks noChangeArrowheads="1"/>
            </p:cNvSpPr>
            <p:nvPr/>
          </p:nvSpPr>
          <p:spPr bwMode="auto">
            <a:xfrm>
              <a:off x="2646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114"/>
            <p:cNvSpPr>
              <a:spLocks noChangeArrowheads="1"/>
            </p:cNvSpPr>
            <p:nvPr/>
          </p:nvSpPr>
          <p:spPr bwMode="auto">
            <a:xfrm>
              <a:off x="2694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15"/>
            <p:cNvSpPr>
              <a:spLocks/>
            </p:cNvSpPr>
            <p:nvPr/>
          </p:nvSpPr>
          <p:spPr bwMode="auto">
            <a:xfrm>
              <a:off x="2572" y="1809"/>
              <a:ext cx="23" cy="26"/>
            </a:xfrm>
            <a:custGeom>
              <a:avLst/>
              <a:gdLst>
                <a:gd name="T0" fmla="*/ 6 w 11"/>
                <a:gd name="T1" fmla="*/ 0 h 12"/>
                <a:gd name="T2" fmla="*/ 0 w 11"/>
                <a:gd name="T3" fmla="*/ 5 h 12"/>
                <a:gd name="T4" fmla="*/ 0 w 11"/>
                <a:gd name="T5" fmla="*/ 6 h 12"/>
                <a:gd name="T6" fmla="*/ 6 w 11"/>
                <a:gd name="T7" fmla="*/ 12 h 12"/>
                <a:gd name="T8" fmla="*/ 11 w 11"/>
                <a:gd name="T9" fmla="*/ 8 h 12"/>
                <a:gd name="T10" fmla="*/ 11 w 11"/>
                <a:gd name="T11" fmla="*/ 6 h 12"/>
                <a:gd name="T12" fmla="*/ 11 w 11"/>
                <a:gd name="T13" fmla="*/ 5 h 12"/>
                <a:gd name="T14" fmla="*/ 6 w 11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10" y="10"/>
                    <a:pt x="11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116"/>
            <p:cNvSpPr>
              <a:spLocks noChangeArrowheads="1"/>
            </p:cNvSpPr>
            <p:nvPr/>
          </p:nvSpPr>
          <p:spPr bwMode="auto">
            <a:xfrm>
              <a:off x="2572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1117"/>
            <p:cNvSpPr>
              <a:spLocks noChangeArrowheads="1"/>
            </p:cNvSpPr>
            <p:nvPr/>
          </p:nvSpPr>
          <p:spPr bwMode="auto">
            <a:xfrm>
              <a:off x="2547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118"/>
            <p:cNvSpPr>
              <a:spLocks noChangeArrowheads="1"/>
            </p:cNvSpPr>
            <p:nvPr/>
          </p:nvSpPr>
          <p:spPr bwMode="auto">
            <a:xfrm>
              <a:off x="2595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1119"/>
            <p:cNvSpPr>
              <a:spLocks noChangeArrowheads="1"/>
            </p:cNvSpPr>
            <p:nvPr/>
          </p:nvSpPr>
          <p:spPr bwMode="auto">
            <a:xfrm>
              <a:off x="2547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120"/>
            <p:cNvSpPr>
              <a:spLocks noChangeArrowheads="1"/>
            </p:cNvSpPr>
            <p:nvPr/>
          </p:nvSpPr>
          <p:spPr bwMode="auto">
            <a:xfrm>
              <a:off x="2595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121"/>
            <p:cNvSpPr>
              <a:spLocks noChangeArrowheads="1"/>
            </p:cNvSpPr>
            <p:nvPr/>
          </p:nvSpPr>
          <p:spPr bwMode="auto">
            <a:xfrm>
              <a:off x="2572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122"/>
            <p:cNvSpPr>
              <a:spLocks noChangeArrowheads="1"/>
            </p:cNvSpPr>
            <p:nvPr/>
          </p:nvSpPr>
          <p:spPr bwMode="auto">
            <a:xfrm>
              <a:off x="2547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123"/>
            <p:cNvSpPr>
              <a:spLocks noChangeArrowheads="1"/>
            </p:cNvSpPr>
            <p:nvPr/>
          </p:nvSpPr>
          <p:spPr bwMode="auto">
            <a:xfrm>
              <a:off x="2497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124"/>
            <p:cNvSpPr>
              <a:spLocks noChangeArrowheads="1"/>
            </p:cNvSpPr>
            <p:nvPr/>
          </p:nvSpPr>
          <p:spPr bwMode="auto">
            <a:xfrm>
              <a:off x="2595" y="183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25"/>
            <p:cNvSpPr>
              <a:spLocks/>
            </p:cNvSpPr>
            <p:nvPr/>
          </p:nvSpPr>
          <p:spPr bwMode="auto">
            <a:xfrm>
              <a:off x="2522" y="1809"/>
              <a:ext cx="25" cy="26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12 h 12"/>
                <a:gd name="T4" fmla="*/ 12 w 12"/>
                <a:gd name="T5" fmla="*/ 6 h 12"/>
                <a:gd name="T6" fmla="*/ 12 w 12"/>
                <a:gd name="T7" fmla="*/ 5 h 12"/>
                <a:gd name="T8" fmla="*/ 6 w 12"/>
                <a:gd name="T9" fmla="*/ 0 h 12"/>
                <a:gd name="T10" fmla="*/ 0 w 12"/>
                <a:gd name="T11" fmla="*/ 5 h 12"/>
                <a:gd name="T12" fmla="*/ 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126"/>
            <p:cNvSpPr>
              <a:spLocks noChangeArrowheads="1"/>
            </p:cNvSpPr>
            <p:nvPr/>
          </p:nvSpPr>
          <p:spPr bwMode="auto">
            <a:xfrm>
              <a:off x="2522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127"/>
            <p:cNvSpPr>
              <a:spLocks noChangeArrowheads="1"/>
            </p:cNvSpPr>
            <p:nvPr/>
          </p:nvSpPr>
          <p:spPr bwMode="auto">
            <a:xfrm>
              <a:off x="2497" y="178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128"/>
            <p:cNvSpPr>
              <a:spLocks noChangeArrowheads="1"/>
            </p:cNvSpPr>
            <p:nvPr/>
          </p:nvSpPr>
          <p:spPr bwMode="auto">
            <a:xfrm>
              <a:off x="2497" y="173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129"/>
            <p:cNvSpPr>
              <a:spLocks noChangeArrowheads="1"/>
            </p:cNvSpPr>
            <p:nvPr/>
          </p:nvSpPr>
          <p:spPr bwMode="auto">
            <a:xfrm>
              <a:off x="2522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130"/>
            <p:cNvSpPr>
              <a:spLocks noChangeArrowheads="1"/>
            </p:cNvSpPr>
            <p:nvPr/>
          </p:nvSpPr>
          <p:spPr bwMode="auto">
            <a:xfrm>
              <a:off x="3163" y="2005"/>
              <a:ext cx="27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131"/>
            <p:cNvSpPr>
              <a:spLocks noChangeArrowheads="1"/>
            </p:cNvSpPr>
            <p:nvPr/>
          </p:nvSpPr>
          <p:spPr bwMode="auto">
            <a:xfrm>
              <a:off x="3113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132"/>
            <p:cNvSpPr>
              <a:spLocks noChangeArrowheads="1"/>
            </p:cNvSpPr>
            <p:nvPr/>
          </p:nvSpPr>
          <p:spPr bwMode="auto">
            <a:xfrm>
              <a:off x="3065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133"/>
            <p:cNvSpPr>
              <a:spLocks noChangeArrowheads="1"/>
            </p:cNvSpPr>
            <p:nvPr/>
          </p:nvSpPr>
          <p:spPr bwMode="auto">
            <a:xfrm>
              <a:off x="3014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134"/>
            <p:cNvSpPr>
              <a:spLocks noChangeArrowheads="1"/>
            </p:cNvSpPr>
            <p:nvPr/>
          </p:nvSpPr>
          <p:spPr bwMode="auto">
            <a:xfrm>
              <a:off x="3014" y="215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135"/>
            <p:cNvSpPr>
              <a:spLocks noChangeArrowheads="1"/>
            </p:cNvSpPr>
            <p:nvPr/>
          </p:nvSpPr>
          <p:spPr bwMode="auto">
            <a:xfrm>
              <a:off x="3014" y="210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136"/>
            <p:cNvSpPr>
              <a:spLocks noChangeArrowheads="1"/>
            </p:cNvSpPr>
            <p:nvPr/>
          </p:nvSpPr>
          <p:spPr bwMode="auto">
            <a:xfrm>
              <a:off x="3014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137"/>
            <p:cNvSpPr>
              <a:spLocks noChangeArrowheads="1"/>
            </p:cNvSpPr>
            <p:nvPr/>
          </p:nvSpPr>
          <p:spPr bwMode="auto">
            <a:xfrm>
              <a:off x="3014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138"/>
            <p:cNvSpPr>
              <a:spLocks noChangeArrowheads="1"/>
            </p:cNvSpPr>
            <p:nvPr/>
          </p:nvSpPr>
          <p:spPr bwMode="auto">
            <a:xfrm>
              <a:off x="3014" y="1906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139"/>
            <p:cNvSpPr>
              <a:spLocks noChangeArrowheads="1"/>
            </p:cNvSpPr>
            <p:nvPr/>
          </p:nvSpPr>
          <p:spPr bwMode="auto">
            <a:xfrm>
              <a:off x="3014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140"/>
            <p:cNvSpPr>
              <a:spLocks noChangeArrowheads="1"/>
            </p:cNvSpPr>
            <p:nvPr/>
          </p:nvSpPr>
          <p:spPr bwMode="auto">
            <a:xfrm>
              <a:off x="3014" y="1809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141"/>
            <p:cNvSpPr>
              <a:spLocks noChangeArrowheads="1"/>
            </p:cNvSpPr>
            <p:nvPr/>
          </p:nvSpPr>
          <p:spPr bwMode="auto">
            <a:xfrm>
              <a:off x="3014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42"/>
            <p:cNvSpPr>
              <a:spLocks/>
            </p:cNvSpPr>
            <p:nvPr/>
          </p:nvSpPr>
          <p:spPr bwMode="auto">
            <a:xfrm>
              <a:off x="2817" y="1809"/>
              <a:ext cx="25" cy="2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5 h 12"/>
                <a:gd name="T4" fmla="*/ 0 w 12"/>
                <a:gd name="T5" fmla="*/ 6 h 12"/>
                <a:gd name="T6" fmla="*/ 6 w 12"/>
                <a:gd name="T7" fmla="*/ 12 h 12"/>
                <a:gd name="T8" fmla="*/ 12 w 12"/>
                <a:gd name="T9" fmla="*/ 6 h 12"/>
                <a:gd name="T10" fmla="*/ 12 w 12"/>
                <a:gd name="T11" fmla="*/ 5 h 12"/>
                <a:gd name="T12" fmla="*/ 6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143"/>
            <p:cNvSpPr>
              <a:spLocks noChangeArrowheads="1"/>
            </p:cNvSpPr>
            <p:nvPr/>
          </p:nvSpPr>
          <p:spPr bwMode="auto">
            <a:xfrm>
              <a:off x="2817" y="175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44"/>
            <p:cNvSpPr>
              <a:spLocks/>
            </p:cNvSpPr>
            <p:nvPr/>
          </p:nvSpPr>
          <p:spPr bwMode="auto">
            <a:xfrm>
              <a:off x="2620" y="1809"/>
              <a:ext cx="26" cy="26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5 h 12"/>
                <a:gd name="T4" fmla="*/ 0 w 12"/>
                <a:gd name="T5" fmla="*/ 6 h 12"/>
                <a:gd name="T6" fmla="*/ 6 w 12"/>
                <a:gd name="T7" fmla="*/ 12 h 12"/>
                <a:gd name="T8" fmla="*/ 12 w 12"/>
                <a:gd name="T9" fmla="*/ 6 h 12"/>
                <a:gd name="T10" fmla="*/ 12 w 12"/>
                <a:gd name="T11" fmla="*/ 5 h 12"/>
                <a:gd name="T12" fmla="*/ 6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1145"/>
            <p:cNvSpPr>
              <a:spLocks noChangeArrowheads="1"/>
            </p:cNvSpPr>
            <p:nvPr/>
          </p:nvSpPr>
          <p:spPr bwMode="auto">
            <a:xfrm>
              <a:off x="2620" y="1759"/>
              <a:ext cx="26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46"/>
            <p:cNvSpPr>
              <a:spLocks/>
            </p:cNvSpPr>
            <p:nvPr/>
          </p:nvSpPr>
          <p:spPr bwMode="auto">
            <a:xfrm>
              <a:off x="2817" y="1906"/>
              <a:ext cx="25" cy="25"/>
            </a:xfrm>
            <a:custGeom>
              <a:avLst/>
              <a:gdLst>
                <a:gd name="T0" fmla="*/ 12 w 12"/>
                <a:gd name="T1" fmla="*/ 5 h 12"/>
                <a:gd name="T2" fmla="*/ 6 w 12"/>
                <a:gd name="T3" fmla="*/ 0 h 12"/>
                <a:gd name="T4" fmla="*/ 0 w 12"/>
                <a:gd name="T5" fmla="*/ 5 h 12"/>
                <a:gd name="T6" fmla="*/ 0 w 12"/>
                <a:gd name="T7" fmla="*/ 6 h 12"/>
                <a:gd name="T8" fmla="*/ 6 w 12"/>
                <a:gd name="T9" fmla="*/ 12 h 12"/>
                <a:gd name="T10" fmla="*/ 12 w 12"/>
                <a:gd name="T11" fmla="*/ 6 h 12"/>
                <a:gd name="T12" fmla="*/ 12 w 1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5"/>
                  </a:move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1147"/>
            <p:cNvSpPr>
              <a:spLocks noChangeArrowheads="1"/>
            </p:cNvSpPr>
            <p:nvPr/>
          </p:nvSpPr>
          <p:spPr bwMode="auto">
            <a:xfrm>
              <a:off x="2817" y="185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148"/>
            <p:cNvSpPr>
              <a:spLocks noChangeArrowheads="1"/>
            </p:cNvSpPr>
            <p:nvPr/>
          </p:nvSpPr>
          <p:spPr bwMode="auto">
            <a:xfrm>
              <a:off x="2817" y="1956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1149"/>
            <p:cNvSpPr>
              <a:spLocks noChangeArrowheads="1"/>
            </p:cNvSpPr>
            <p:nvPr/>
          </p:nvSpPr>
          <p:spPr bwMode="auto">
            <a:xfrm>
              <a:off x="2817" y="205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150"/>
            <p:cNvSpPr>
              <a:spLocks noChangeArrowheads="1"/>
            </p:cNvSpPr>
            <p:nvPr/>
          </p:nvSpPr>
          <p:spPr bwMode="auto">
            <a:xfrm>
              <a:off x="2817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1151"/>
            <p:cNvSpPr>
              <a:spLocks noChangeArrowheads="1"/>
            </p:cNvSpPr>
            <p:nvPr/>
          </p:nvSpPr>
          <p:spPr bwMode="auto">
            <a:xfrm>
              <a:off x="2966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1152"/>
            <p:cNvSpPr>
              <a:spLocks noChangeArrowheads="1"/>
            </p:cNvSpPr>
            <p:nvPr/>
          </p:nvSpPr>
          <p:spPr bwMode="auto">
            <a:xfrm>
              <a:off x="2916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1153"/>
            <p:cNvSpPr>
              <a:spLocks noChangeArrowheads="1"/>
            </p:cNvSpPr>
            <p:nvPr/>
          </p:nvSpPr>
          <p:spPr bwMode="auto">
            <a:xfrm>
              <a:off x="2868" y="2005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1154"/>
            <p:cNvSpPr>
              <a:spLocks noChangeArrowheads="1"/>
            </p:cNvSpPr>
            <p:nvPr/>
          </p:nvSpPr>
          <p:spPr bwMode="auto">
            <a:xfrm>
              <a:off x="2966" y="2202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1155"/>
            <p:cNvSpPr>
              <a:spLocks noChangeArrowheads="1"/>
            </p:cNvSpPr>
            <p:nvPr/>
          </p:nvSpPr>
          <p:spPr bwMode="auto">
            <a:xfrm>
              <a:off x="3138" y="217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156"/>
            <p:cNvSpPr>
              <a:spLocks noChangeArrowheads="1"/>
            </p:cNvSpPr>
            <p:nvPr/>
          </p:nvSpPr>
          <p:spPr bwMode="auto">
            <a:xfrm>
              <a:off x="3113" y="215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1157"/>
            <p:cNvSpPr>
              <a:spLocks noChangeArrowheads="1"/>
            </p:cNvSpPr>
            <p:nvPr/>
          </p:nvSpPr>
          <p:spPr bwMode="auto">
            <a:xfrm>
              <a:off x="3163" y="2253"/>
              <a:ext cx="27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158"/>
            <p:cNvSpPr>
              <a:spLocks noChangeArrowheads="1"/>
            </p:cNvSpPr>
            <p:nvPr/>
          </p:nvSpPr>
          <p:spPr bwMode="auto">
            <a:xfrm>
              <a:off x="3163" y="2202"/>
              <a:ext cx="27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159"/>
            <p:cNvSpPr>
              <a:spLocks noChangeArrowheads="1"/>
            </p:cNvSpPr>
            <p:nvPr/>
          </p:nvSpPr>
          <p:spPr bwMode="auto">
            <a:xfrm>
              <a:off x="3163" y="2154"/>
              <a:ext cx="27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1160"/>
            <p:cNvSpPr>
              <a:spLocks noChangeArrowheads="1"/>
            </p:cNvSpPr>
            <p:nvPr/>
          </p:nvSpPr>
          <p:spPr bwMode="auto">
            <a:xfrm>
              <a:off x="2769" y="215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1161"/>
            <p:cNvSpPr>
              <a:spLocks noChangeArrowheads="1"/>
            </p:cNvSpPr>
            <p:nvPr/>
          </p:nvSpPr>
          <p:spPr bwMode="auto">
            <a:xfrm>
              <a:off x="2769" y="210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1162"/>
            <p:cNvSpPr>
              <a:spLocks noChangeArrowheads="1"/>
            </p:cNvSpPr>
            <p:nvPr/>
          </p:nvSpPr>
          <p:spPr bwMode="auto">
            <a:xfrm>
              <a:off x="2744" y="217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1163"/>
            <p:cNvSpPr>
              <a:spLocks noChangeArrowheads="1"/>
            </p:cNvSpPr>
            <p:nvPr/>
          </p:nvSpPr>
          <p:spPr bwMode="auto">
            <a:xfrm>
              <a:off x="2744" y="212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1164"/>
            <p:cNvSpPr>
              <a:spLocks noChangeArrowheads="1"/>
            </p:cNvSpPr>
            <p:nvPr/>
          </p:nvSpPr>
          <p:spPr bwMode="auto">
            <a:xfrm>
              <a:off x="2792" y="212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65"/>
            <p:cNvSpPr>
              <a:spLocks/>
            </p:cNvSpPr>
            <p:nvPr/>
          </p:nvSpPr>
          <p:spPr bwMode="auto">
            <a:xfrm>
              <a:off x="3163" y="2303"/>
              <a:ext cx="27" cy="25"/>
            </a:xfrm>
            <a:custGeom>
              <a:avLst/>
              <a:gdLst>
                <a:gd name="T0" fmla="*/ 7 w 13"/>
                <a:gd name="T1" fmla="*/ 0 h 12"/>
                <a:gd name="T2" fmla="*/ 0 w 13"/>
                <a:gd name="T3" fmla="*/ 6 h 12"/>
                <a:gd name="T4" fmla="*/ 7 w 13"/>
                <a:gd name="T5" fmla="*/ 12 h 12"/>
                <a:gd name="T6" fmla="*/ 13 w 13"/>
                <a:gd name="T7" fmla="*/ 8 h 12"/>
                <a:gd name="T8" fmla="*/ 13 w 13"/>
                <a:gd name="T9" fmla="*/ 6 h 12"/>
                <a:gd name="T10" fmla="*/ 7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7" y="12"/>
                  </a:cubicBezTo>
                  <a:cubicBezTo>
                    <a:pt x="9" y="12"/>
                    <a:pt x="12" y="10"/>
                    <a:pt x="13" y="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2"/>
                    <a:pt x="10" y="0"/>
                    <a:pt x="7" y="0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1166"/>
            <p:cNvSpPr>
              <a:spLocks noChangeArrowheads="1"/>
            </p:cNvSpPr>
            <p:nvPr/>
          </p:nvSpPr>
          <p:spPr bwMode="auto">
            <a:xfrm>
              <a:off x="3138" y="2278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167"/>
            <p:cNvSpPr>
              <a:spLocks noChangeArrowheads="1"/>
            </p:cNvSpPr>
            <p:nvPr/>
          </p:nvSpPr>
          <p:spPr bwMode="auto">
            <a:xfrm>
              <a:off x="2719" y="215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1168"/>
            <p:cNvSpPr>
              <a:spLocks noChangeArrowheads="1"/>
            </p:cNvSpPr>
            <p:nvPr/>
          </p:nvSpPr>
          <p:spPr bwMode="auto">
            <a:xfrm>
              <a:off x="2719" y="210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1169"/>
            <p:cNvSpPr>
              <a:spLocks noChangeArrowheads="1"/>
            </p:cNvSpPr>
            <p:nvPr/>
          </p:nvSpPr>
          <p:spPr bwMode="auto">
            <a:xfrm>
              <a:off x="2694" y="217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1170"/>
            <p:cNvSpPr>
              <a:spLocks noChangeArrowheads="1"/>
            </p:cNvSpPr>
            <p:nvPr/>
          </p:nvSpPr>
          <p:spPr bwMode="auto">
            <a:xfrm>
              <a:off x="2694" y="2129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171"/>
            <p:cNvSpPr>
              <a:spLocks noChangeArrowheads="1"/>
            </p:cNvSpPr>
            <p:nvPr/>
          </p:nvSpPr>
          <p:spPr bwMode="auto">
            <a:xfrm>
              <a:off x="2671" y="210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1172"/>
            <p:cNvSpPr>
              <a:spLocks noChangeArrowheads="1"/>
            </p:cNvSpPr>
            <p:nvPr/>
          </p:nvSpPr>
          <p:spPr bwMode="auto">
            <a:xfrm>
              <a:off x="2671" y="2154"/>
              <a:ext cx="25" cy="25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1173"/>
            <p:cNvSpPr>
              <a:spLocks noChangeArrowheads="1"/>
            </p:cNvSpPr>
            <p:nvPr/>
          </p:nvSpPr>
          <p:spPr bwMode="auto">
            <a:xfrm>
              <a:off x="3163" y="1809"/>
              <a:ext cx="27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1174"/>
            <p:cNvSpPr>
              <a:spLocks noChangeArrowheads="1"/>
            </p:cNvSpPr>
            <p:nvPr/>
          </p:nvSpPr>
          <p:spPr bwMode="auto">
            <a:xfrm>
              <a:off x="3113" y="1809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175"/>
            <p:cNvSpPr>
              <a:spLocks noChangeArrowheads="1"/>
            </p:cNvSpPr>
            <p:nvPr/>
          </p:nvSpPr>
          <p:spPr bwMode="auto">
            <a:xfrm>
              <a:off x="3065" y="1809"/>
              <a:ext cx="25" cy="26"/>
            </a:xfrm>
            <a:prstGeom prst="ellipse">
              <a:avLst/>
            </a:pr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9" name="Line Callout 2 (No Border) 1188"/>
          <p:cNvSpPr/>
          <p:nvPr/>
        </p:nvSpPr>
        <p:spPr>
          <a:xfrm flipH="1">
            <a:off x="4081523" y="4746572"/>
            <a:ext cx="891189" cy="27463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88736"/>
              <a:gd name="adj6" fmla="val -60787"/>
            </a:avLst>
          </a:prstGeom>
          <a:noFill/>
          <a:ln>
            <a:solidFill>
              <a:schemeClr val="accent3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/>
            <a:r>
              <a:rPr lang="et-EE" sz="1000" dirty="0" smtClean="0">
                <a:solidFill>
                  <a:schemeClr val="accent3"/>
                </a:solidFill>
              </a:rPr>
              <a:t>USA 44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190" name="Line Callout 2 (No Border) 1189"/>
          <p:cNvSpPr/>
          <p:nvPr/>
        </p:nvSpPr>
        <p:spPr>
          <a:xfrm>
            <a:off x="6409127" y="5505697"/>
            <a:ext cx="1246679" cy="27463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14365"/>
              <a:gd name="adj6" fmla="val 11418"/>
            </a:avLst>
          </a:prstGeom>
          <a:noFill/>
          <a:ln>
            <a:solidFill>
              <a:schemeClr val="accent3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t-EE" sz="1000" dirty="0" err="1" smtClean="0">
                <a:solidFill>
                  <a:schemeClr val="accent3"/>
                </a:solidFill>
              </a:rPr>
              <a:t>Danmark</a:t>
            </a:r>
            <a:r>
              <a:rPr lang="et-EE" sz="1000" dirty="0" smtClean="0">
                <a:solidFill>
                  <a:schemeClr val="accent3"/>
                </a:solidFill>
              </a:rPr>
              <a:t> 23</a:t>
            </a:r>
          </a:p>
          <a:p>
            <a:r>
              <a:rPr lang="et-EE" sz="1000" dirty="0" smtClean="0">
                <a:solidFill>
                  <a:schemeClr val="accent3"/>
                </a:solidFill>
              </a:rPr>
              <a:t>UK 31</a:t>
            </a:r>
          </a:p>
          <a:p>
            <a:r>
              <a:rPr lang="et-EE" sz="1000" dirty="0" smtClean="0">
                <a:solidFill>
                  <a:schemeClr val="accent3"/>
                </a:solidFill>
              </a:rPr>
              <a:t>Spain 23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8019" y="2878162"/>
            <a:ext cx="189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550020"/>
                </a:solidFill>
                <a:latin typeface="Verdana" panose="020B0604030504040204" pitchFamily="34" charset="0"/>
              </a:rPr>
              <a:t>Main partner countries </a:t>
            </a:r>
            <a:r>
              <a:rPr lang="et-EE" sz="1000" dirty="0" smtClean="0">
                <a:solidFill>
                  <a:srgbClr val="550020"/>
                </a:solidFill>
                <a:latin typeface="Verdana" panose="020B0604030504040204" pitchFamily="34" charset="0"/>
              </a:rPr>
              <a:t/>
            </a:r>
            <a:br>
              <a:rPr lang="et-EE" sz="1000" dirty="0" smtClean="0">
                <a:solidFill>
                  <a:srgbClr val="550020"/>
                </a:solidFill>
                <a:latin typeface="Verdana" panose="020B0604030504040204" pitchFamily="34" charset="0"/>
              </a:rPr>
            </a:br>
            <a:r>
              <a:rPr lang="en-US" sz="1000" dirty="0" smtClean="0">
                <a:solidFill>
                  <a:srgbClr val="550020"/>
                </a:solidFill>
                <a:latin typeface="Verdana" panose="020B0604030504040204" pitchFamily="34" charset="0"/>
              </a:rPr>
              <a:t>in </a:t>
            </a:r>
            <a:r>
              <a:rPr lang="en-US" sz="1000" dirty="0">
                <a:solidFill>
                  <a:srgbClr val="550020"/>
                </a:solidFill>
                <a:latin typeface="Verdana" panose="020B0604030504040204" pitchFamily="34" charset="0"/>
              </a:rPr>
              <a:t>joint publications</a:t>
            </a:r>
            <a:endParaRPr lang="en-US" sz="1000" dirty="0"/>
          </a:p>
        </p:txBody>
      </p:sp>
      <p:sp>
        <p:nvSpPr>
          <p:cNvPr id="1191" name="Line Callout 2 (No Border) 1190"/>
          <p:cNvSpPr/>
          <p:nvPr/>
        </p:nvSpPr>
        <p:spPr>
          <a:xfrm>
            <a:off x="7486650" y="5505697"/>
            <a:ext cx="1104079" cy="27463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7294"/>
              <a:gd name="adj6" fmla="val -63553"/>
            </a:avLst>
          </a:prstGeom>
          <a:noFill/>
          <a:ln>
            <a:solidFill>
              <a:schemeClr val="accent3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t-EE" sz="1000" dirty="0" err="1" smtClean="0">
                <a:solidFill>
                  <a:schemeClr val="accent3"/>
                </a:solidFill>
              </a:rPr>
              <a:t>Germany</a:t>
            </a:r>
            <a:r>
              <a:rPr lang="et-EE" sz="1000" dirty="0" smtClean="0">
                <a:solidFill>
                  <a:schemeClr val="accent3"/>
                </a:solidFill>
              </a:rPr>
              <a:t> 59</a:t>
            </a:r>
          </a:p>
          <a:p>
            <a:r>
              <a:rPr lang="et-EE" sz="1000" dirty="0" err="1" smtClean="0">
                <a:solidFill>
                  <a:schemeClr val="accent3"/>
                </a:solidFill>
              </a:rPr>
              <a:t>France</a:t>
            </a:r>
            <a:r>
              <a:rPr lang="et-EE" sz="1000" dirty="0" smtClean="0">
                <a:solidFill>
                  <a:schemeClr val="accent3"/>
                </a:solidFill>
              </a:rPr>
              <a:t> 31</a:t>
            </a:r>
          </a:p>
          <a:p>
            <a:r>
              <a:rPr lang="et-EE" sz="1000" dirty="0" err="1" smtClean="0">
                <a:solidFill>
                  <a:schemeClr val="accent3"/>
                </a:solidFill>
              </a:rPr>
              <a:t>Ukraine</a:t>
            </a:r>
            <a:r>
              <a:rPr lang="et-EE" sz="1000" dirty="0" smtClean="0">
                <a:solidFill>
                  <a:schemeClr val="accent3"/>
                </a:solidFill>
              </a:rPr>
              <a:t> 23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192" name="Line Callout 2 (No Border) 1191"/>
          <p:cNvSpPr/>
          <p:nvPr/>
        </p:nvSpPr>
        <p:spPr>
          <a:xfrm>
            <a:off x="7775059" y="3035819"/>
            <a:ext cx="1104079" cy="27463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9100"/>
              <a:gd name="adj6" fmla="val -18957"/>
            </a:avLst>
          </a:prstGeom>
          <a:noFill/>
          <a:ln>
            <a:solidFill>
              <a:schemeClr val="accent3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t-EE" sz="1000" dirty="0" err="1" smtClean="0">
                <a:solidFill>
                  <a:schemeClr val="accent3"/>
                </a:solidFill>
              </a:rPr>
              <a:t>Russia</a:t>
            </a:r>
            <a:r>
              <a:rPr lang="et-EE" sz="1000" dirty="0" smtClean="0">
                <a:solidFill>
                  <a:schemeClr val="accent3"/>
                </a:solidFill>
              </a:rPr>
              <a:t> 48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193" name="Line Callout 2 (No Border) 1192"/>
          <p:cNvSpPr/>
          <p:nvPr/>
        </p:nvSpPr>
        <p:spPr>
          <a:xfrm>
            <a:off x="6767962" y="3038454"/>
            <a:ext cx="1104079" cy="27463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4219"/>
              <a:gd name="adj6" fmla="val 5616"/>
            </a:avLst>
          </a:prstGeom>
          <a:noFill/>
          <a:ln>
            <a:solidFill>
              <a:schemeClr val="accent3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t-EE" sz="1000" dirty="0" err="1" smtClean="0">
                <a:solidFill>
                  <a:schemeClr val="accent3"/>
                </a:solidFill>
              </a:rPr>
              <a:t>Norway</a:t>
            </a:r>
            <a:r>
              <a:rPr lang="et-EE" sz="1000" dirty="0" smtClean="0">
                <a:solidFill>
                  <a:schemeClr val="accent3"/>
                </a:solidFill>
              </a:rPr>
              <a:t> 23</a:t>
            </a:r>
          </a:p>
          <a:p>
            <a:r>
              <a:rPr lang="et-EE" sz="1000" dirty="0" err="1" smtClean="0">
                <a:solidFill>
                  <a:schemeClr val="accent3"/>
                </a:solidFill>
              </a:rPr>
              <a:t>Sweden</a:t>
            </a:r>
            <a:r>
              <a:rPr lang="et-EE" sz="1000" dirty="0" smtClean="0">
                <a:solidFill>
                  <a:schemeClr val="accent3"/>
                </a:solidFill>
              </a:rPr>
              <a:t> 36</a:t>
            </a:r>
          </a:p>
          <a:p>
            <a:r>
              <a:rPr lang="et-EE" sz="1000" dirty="0" err="1" smtClean="0">
                <a:solidFill>
                  <a:schemeClr val="accent3"/>
                </a:solidFill>
              </a:rPr>
              <a:t>Finland</a:t>
            </a:r>
            <a:r>
              <a:rPr lang="et-EE" sz="1000" dirty="0" smtClean="0">
                <a:solidFill>
                  <a:schemeClr val="accent3"/>
                </a:solidFill>
              </a:rPr>
              <a:t> 70</a:t>
            </a:r>
            <a:endParaRPr lang="en-US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Doctorates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84000" y="4386216"/>
            <a:ext cx="613565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chemeClr val="accent1"/>
                </a:solidFill>
                <a:latin typeface="+mj-lt"/>
              </a:rPr>
              <a:t>Patent applications filed for TTÜ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19243229"/>
              </p:ext>
            </p:extLst>
          </p:nvPr>
        </p:nvGraphicFramePr>
        <p:xfrm>
          <a:off x="1230508" y="1608603"/>
          <a:ext cx="4075021" cy="271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2594" y="2507294"/>
            <a:ext cx="1450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dirty="0" smtClean="0">
                <a:solidFill>
                  <a:schemeClr val="accent3"/>
                </a:solidFill>
              </a:rPr>
              <a:t>In 2016</a:t>
            </a:r>
            <a:endParaRPr lang="et-EE" sz="1000" dirty="0">
              <a:solidFill>
                <a:schemeClr val="accent3"/>
              </a:solidFill>
            </a:endParaRPr>
          </a:p>
          <a:p>
            <a:pPr algn="ctr"/>
            <a:r>
              <a:rPr lang="et-EE" sz="2000" b="1" dirty="0" smtClean="0">
                <a:solidFill>
                  <a:schemeClr val="accent3"/>
                </a:solidFill>
              </a:rPr>
              <a:t>644</a:t>
            </a:r>
            <a:endParaRPr lang="et-EE" sz="2000" b="1" dirty="0">
              <a:solidFill>
                <a:schemeClr val="accent3"/>
              </a:solidFill>
            </a:endParaRPr>
          </a:p>
          <a:p>
            <a:pPr algn="ctr"/>
            <a:r>
              <a:rPr lang="et-EE" sz="1000" dirty="0" err="1">
                <a:solidFill>
                  <a:schemeClr val="accent3"/>
                </a:solidFill>
              </a:rPr>
              <a:t>doctorates</a:t>
            </a:r>
            <a:r>
              <a:rPr lang="et-EE" sz="1000" dirty="0">
                <a:solidFill>
                  <a:schemeClr val="accent3"/>
                </a:solidFill>
              </a:rPr>
              <a:t> </a:t>
            </a:r>
            <a:r>
              <a:rPr lang="et-EE" sz="1000" dirty="0" smtClean="0">
                <a:solidFill>
                  <a:schemeClr val="accent3"/>
                </a:solidFill>
              </a:rPr>
              <a:t/>
            </a:r>
            <a:br>
              <a:rPr lang="et-EE" sz="1000" dirty="0" smtClean="0">
                <a:solidFill>
                  <a:schemeClr val="accent3"/>
                </a:solidFill>
              </a:rPr>
            </a:br>
            <a:r>
              <a:rPr lang="et-EE" sz="1000" dirty="0" err="1" smtClean="0">
                <a:solidFill>
                  <a:schemeClr val="accent3"/>
                </a:solidFill>
              </a:rPr>
              <a:t>studied</a:t>
            </a:r>
            <a:r>
              <a:rPr lang="et-EE" sz="1000" dirty="0" smtClean="0">
                <a:solidFill>
                  <a:schemeClr val="accent3"/>
                </a:solidFill>
              </a:rPr>
              <a:t> </a:t>
            </a:r>
            <a:r>
              <a:rPr lang="et-EE" sz="1000" dirty="0">
                <a:solidFill>
                  <a:schemeClr val="accent3"/>
                </a:solidFill>
              </a:rPr>
              <a:t>in TTÜ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Line Callout 2 (No Border) 6"/>
          <p:cNvSpPr/>
          <p:nvPr/>
        </p:nvSpPr>
        <p:spPr>
          <a:xfrm>
            <a:off x="4150860" y="1447389"/>
            <a:ext cx="1775019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12347"/>
              <a:gd name="adj6" fmla="val -54709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>
                <a:solidFill>
                  <a:schemeClr val="accent3"/>
                </a:solidFill>
              </a:rPr>
              <a:t>International </a:t>
            </a:r>
            <a:r>
              <a:rPr lang="et-EE" sz="1050" dirty="0" err="1" smtClean="0">
                <a:solidFill>
                  <a:schemeClr val="accent3"/>
                </a:solidFill>
              </a:rPr>
              <a:t>doctorates</a:t>
            </a:r>
            <a:r>
              <a:rPr lang="et-EE" sz="1050" dirty="0" smtClean="0">
                <a:solidFill>
                  <a:schemeClr val="accent3"/>
                </a:solidFill>
              </a:rPr>
              <a:t> 112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4391" y="3488388"/>
            <a:ext cx="12600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050" dirty="0">
                <a:solidFill>
                  <a:srgbClr val="550020"/>
                </a:solidFill>
                <a:latin typeface="Verdana" panose="020B0604030504040204" pitchFamily="34" charset="0"/>
              </a:rPr>
              <a:t>75 </a:t>
            </a:r>
            <a:r>
              <a:rPr lang="et-EE" sz="1050" dirty="0" err="1">
                <a:solidFill>
                  <a:srgbClr val="550020"/>
                </a:solidFill>
                <a:latin typeface="Verdana" panose="020B0604030504040204" pitchFamily="34" charset="0"/>
              </a:rPr>
              <a:t>PhD's</a:t>
            </a:r>
            <a:endParaRPr lang="et-EE" sz="1050" dirty="0">
              <a:solidFill>
                <a:srgbClr val="550020"/>
              </a:solidFill>
              <a:latin typeface="Verdana" panose="020B0604030504040204" pitchFamily="34" charset="0"/>
            </a:endParaRPr>
          </a:p>
          <a:p>
            <a:pPr algn="ctr"/>
            <a:r>
              <a:rPr lang="et-EE" sz="1050" dirty="0" err="1">
                <a:solidFill>
                  <a:srgbClr val="550020"/>
                </a:solidFill>
                <a:latin typeface="Verdana" panose="020B0604030504040204" pitchFamily="34" charset="0"/>
              </a:rPr>
              <a:t>were</a:t>
            </a:r>
            <a:r>
              <a:rPr lang="et-EE" sz="1050" dirty="0">
                <a:solidFill>
                  <a:srgbClr val="550020"/>
                </a:solidFill>
                <a:latin typeface="Verdana" panose="020B0604030504040204" pitchFamily="34" charset="0"/>
              </a:rPr>
              <a:t> </a:t>
            </a:r>
            <a:r>
              <a:rPr lang="et-EE" sz="1050" dirty="0" err="1">
                <a:solidFill>
                  <a:srgbClr val="550020"/>
                </a:solidFill>
                <a:latin typeface="Verdana" panose="020B0604030504040204" pitchFamily="34" charset="0"/>
              </a:rPr>
              <a:t>defended</a:t>
            </a:r>
            <a:endParaRPr lang="en-US" sz="10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6" y="2584090"/>
            <a:ext cx="686556" cy="874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61" y="5150386"/>
            <a:ext cx="3079026" cy="1050569"/>
          </a:xfrm>
          <a:prstGeom prst="rect">
            <a:avLst/>
          </a:prstGeom>
        </p:spPr>
      </p:pic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7591653" y="5087938"/>
            <a:ext cx="754062" cy="992188"/>
          </a:xfrm>
          <a:custGeom>
            <a:avLst/>
            <a:gdLst>
              <a:gd name="T0" fmla="*/ 59 w 248"/>
              <a:gd name="T1" fmla="*/ 295 h 327"/>
              <a:gd name="T2" fmla="*/ 82 w 248"/>
              <a:gd name="T3" fmla="*/ 322 h 327"/>
              <a:gd name="T4" fmla="*/ 98 w 248"/>
              <a:gd name="T5" fmla="*/ 320 h 327"/>
              <a:gd name="T6" fmla="*/ 83 w 248"/>
              <a:gd name="T7" fmla="*/ 248 h 327"/>
              <a:gd name="T8" fmla="*/ 82 w 248"/>
              <a:gd name="T9" fmla="*/ 247 h 327"/>
              <a:gd name="T10" fmla="*/ 22 w 248"/>
              <a:gd name="T11" fmla="*/ 295 h 327"/>
              <a:gd name="T12" fmla="*/ 33 w 248"/>
              <a:gd name="T13" fmla="*/ 305 h 327"/>
              <a:gd name="T14" fmla="*/ 124 w 248"/>
              <a:gd name="T15" fmla="*/ 55 h 327"/>
              <a:gd name="T16" fmla="*/ 124 w 248"/>
              <a:gd name="T17" fmla="*/ 193 h 327"/>
              <a:gd name="T18" fmla="*/ 240 w 248"/>
              <a:gd name="T19" fmla="*/ 109 h 327"/>
              <a:gd name="T20" fmla="*/ 234 w 248"/>
              <a:gd name="T21" fmla="*/ 174 h 327"/>
              <a:gd name="T22" fmla="*/ 209 w 248"/>
              <a:gd name="T23" fmla="*/ 202 h 327"/>
              <a:gd name="T24" fmla="*/ 174 w 248"/>
              <a:gd name="T25" fmla="*/ 225 h 327"/>
              <a:gd name="T26" fmla="*/ 109 w 248"/>
              <a:gd name="T27" fmla="*/ 240 h 327"/>
              <a:gd name="T28" fmla="*/ 74 w 248"/>
              <a:gd name="T29" fmla="*/ 225 h 327"/>
              <a:gd name="T30" fmla="*/ 39 w 248"/>
              <a:gd name="T31" fmla="*/ 202 h 327"/>
              <a:gd name="T32" fmla="*/ 4 w 248"/>
              <a:gd name="T33" fmla="*/ 146 h 327"/>
              <a:gd name="T34" fmla="*/ 8 w 248"/>
              <a:gd name="T35" fmla="*/ 110 h 327"/>
              <a:gd name="T36" fmla="*/ 21 w 248"/>
              <a:gd name="T37" fmla="*/ 71 h 327"/>
              <a:gd name="T38" fmla="*/ 65 w 248"/>
              <a:gd name="T39" fmla="*/ 22 h 327"/>
              <a:gd name="T40" fmla="*/ 82 w 248"/>
              <a:gd name="T41" fmla="*/ 25 h 327"/>
              <a:gd name="T42" fmla="*/ 139 w 248"/>
              <a:gd name="T43" fmla="*/ 8 h 327"/>
              <a:gd name="T44" fmla="*/ 166 w 248"/>
              <a:gd name="T45" fmla="*/ 25 h 327"/>
              <a:gd name="T46" fmla="*/ 207 w 248"/>
              <a:gd name="T47" fmla="*/ 39 h 327"/>
              <a:gd name="T48" fmla="*/ 227 w 248"/>
              <a:gd name="T49" fmla="*/ 71 h 327"/>
              <a:gd name="T50" fmla="*/ 240 w 248"/>
              <a:gd name="T51" fmla="*/ 109 h 327"/>
              <a:gd name="T52" fmla="*/ 132 w 248"/>
              <a:gd name="T53" fmla="*/ 268 h 327"/>
              <a:gd name="T54" fmla="*/ 166 w 248"/>
              <a:gd name="T55" fmla="*/ 247 h 327"/>
              <a:gd name="T56" fmla="*/ 208 w 248"/>
              <a:gd name="T57" fmla="*/ 243 h 327"/>
              <a:gd name="T58" fmla="*/ 221 w 248"/>
              <a:gd name="T59" fmla="*/ 305 h 327"/>
              <a:gd name="T60" fmla="*/ 189 w 248"/>
              <a:gd name="T61" fmla="*/ 295 h 327"/>
              <a:gd name="T62" fmla="*/ 166 w 248"/>
              <a:gd name="T63" fmla="*/ 322 h 327"/>
              <a:gd name="T64" fmla="*/ 151 w 248"/>
              <a:gd name="T65" fmla="*/ 32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8" h="327">
                <a:moveTo>
                  <a:pt x="33" y="305"/>
                </a:moveTo>
                <a:cubicBezTo>
                  <a:pt x="59" y="295"/>
                  <a:pt x="59" y="295"/>
                  <a:pt x="59" y="295"/>
                </a:cubicBezTo>
                <a:cubicBezTo>
                  <a:pt x="63" y="293"/>
                  <a:pt x="67" y="295"/>
                  <a:pt x="69" y="298"/>
                </a:cubicBezTo>
                <a:cubicBezTo>
                  <a:pt x="82" y="322"/>
                  <a:pt x="82" y="322"/>
                  <a:pt x="82" y="322"/>
                </a:cubicBezTo>
                <a:cubicBezTo>
                  <a:pt x="85" y="326"/>
                  <a:pt x="90" y="327"/>
                  <a:pt x="94" y="325"/>
                </a:cubicBezTo>
                <a:cubicBezTo>
                  <a:pt x="96" y="324"/>
                  <a:pt x="97" y="322"/>
                  <a:pt x="98" y="320"/>
                </a:cubicBezTo>
                <a:cubicBezTo>
                  <a:pt x="117" y="268"/>
                  <a:pt x="117" y="268"/>
                  <a:pt x="117" y="268"/>
                </a:cubicBezTo>
                <a:cubicBezTo>
                  <a:pt x="103" y="266"/>
                  <a:pt x="91" y="259"/>
                  <a:pt x="83" y="248"/>
                </a:cubicBezTo>
                <a:cubicBezTo>
                  <a:pt x="83" y="248"/>
                  <a:pt x="83" y="247"/>
                  <a:pt x="82" y="247"/>
                </a:cubicBezTo>
                <a:cubicBezTo>
                  <a:pt x="82" y="247"/>
                  <a:pt x="82" y="247"/>
                  <a:pt x="82" y="247"/>
                </a:cubicBezTo>
                <a:cubicBezTo>
                  <a:pt x="68" y="252"/>
                  <a:pt x="53" y="250"/>
                  <a:pt x="41" y="243"/>
                </a:cubicBezTo>
                <a:cubicBezTo>
                  <a:pt x="22" y="295"/>
                  <a:pt x="22" y="295"/>
                  <a:pt x="22" y="295"/>
                </a:cubicBezTo>
                <a:cubicBezTo>
                  <a:pt x="20" y="299"/>
                  <a:pt x="23" y="304"/>
                  <a:pt x="27" y="305"/>
                </a:cubicBezTo>
                <a:cubicBezTo>
                  <a:pt x="29" y="306"/>
                  <a:pt x="31" y="306"/>
                  <a:pt x="33" y="305"/>
                </a:cubicBezTo>
                <a:close/>
                <a:moveTo>
                  <a:pt x="196" y="124"/>
                </a:moveTo>
                <a:cubicBezTo>
                  <a:pt x="196" y="86"/>
                  <a:pt x="164" y="55"/>
                  <a:pt x="124" y="55"/>
                </a:cubicBezTo>
                <a:cubicBezTo>
                  <a:pt x="84" y="55"/>
                  <a:pt x="52" y="86"/>
                  <a:pt x="52" y="124"/>
                </a:cubicBezTo>
                <a:cubicBezTo>
                  <a:pt x="52" y="162"/>
                  <a:pt x="84" y="193"/>
                  <a:pt x="124" y="193"/>
                </a:cubicBezTo>
                <a:cubicBezTo>
                  <a:pt x="164" y="193"/>
                  <a:pt x="196" y="162"/>
                  <a:pt x="196" y="124"/>
                </a:cubicBezTo>
                <a:moveTo>
                  <a:pt x="240" y="109"/>
                </a:moveTo>
                <a:cubicBezTo>
                  <a:pt x="233" y="118"/>
                  <a:pt x="233" y="130"/>
                  <a:pt x="240" y="139"/>
                </a:cubicBezTo>
                <a:cubicBezTo>
                  <a:pt x="248" y="150"/>
                  <a:pt x="246" y="166"/>
                  <a:pt x="234" y="174"/>
                </a:cubicBezTo>
                <a:cubicBezTo>
                  <a:pt x="232" y="175"/>
                  <a:pt x="229" y="177"/>
                  <a:pt x="227" y="178"/>
                </a:cubicBezTo>
                <a:cubicBezTo>
                  <a:pt x="216" y="181"/>
                  <a:pt x="208" y="191"/>
                  <a:pt x="209" y="202"/>
                </a:cubicBezTo>
                <a:cubicBezTo>
                  <a:pt x="209" y="215"/>
                  <a:pt x="197" y="226"/>
                  <a:pt x="183" y="227"/>
                </a:cubicBezTo>
                <a:cubicBezTo>
                  <a:pt x="180" y="227"/>
                  <a:pt x="177" y="226"/>
                  <a:pt x="174" y="225"/>
                </a:cubicBezTo>
                <a:cubicBezTo>
                  <a:pt x="164" y="222"/>
                  <a:pt x="152" y="226"/>
                  <a:pt x="145" y="234"/>
                </a:cubicBezTo>
                <a:cubicBezTo>
                  <a:pt x="137" y="246"/>
                  <a:pt x="121" y="248"/>
                  <a:pt x="109" y="240"/>
                </a:cubicBezTo>
                <a:cubicBezTo>
                  <a:pt x="107" y="239"/>
                  <a:pt x="105" y="237"/>
                  <a:pt x="103" y="234"/>
                </a:cubicBezTo>
                <a:cubicBezTo>
                  <a:pt x="96" y="226"/>
                  <a:pt x="84" y="222"/>
                  <a:pt x="74" y="225"/>
                </a:cubicBezTo>
                <a:cubicBezTo>
                  <a:pt x="60" y="230"/>
                  <a:pt x="45" y="223"/>
                  <a:pt x="41" y="210"/>
                </a:cubicBezTo>
                <a:cubicBezTo>
                  <a:pt x="40" y="207"/>
                  <a:pt x="39" y="204"/>
                  <a:pt x="39" y="202"/>
                </a:cubicBezTo>
                <a:cubicBezTo>
                  <a:pt x="39" y="191"/>
                  <a:pt x="32" y="181"/>
                  <a:pt x="21" y="178"/>
                </a:cubicBezTo>
                <a:cubicBezTo>
                  <a:pt x="8" y="173"/>
                  <a:pt x="0" y="160"/>
                  <a:pt x="4" y="146"/>
                </a:cubicBezTo>
                <a:cubicBezTo>
                  <a:pt x="5" y="144"/>
                  <a:pt x="7" y="141"/>
                  <a:pt x="8" y="139"/>
                </a:cubicBezTo>
                <a:cubicBezTo>
                  <a:pt x="15" y="130"/>
                  <a:pt x="15" y="118"/>
                  <a:pt x="8" y="110"/>
                </a:cubicBezTo>
                <a:cubicBezTo>
                  <a:pt x="0" y="99"/>
                  <a:pt x="2" y="83"/>
                  <a:pt x="14" y="75"/>
                </a:cubicBezTo>
                <a:cubicBezTo>
                  <a:pt x="16" y="73"/>
                  <a:pt x="19" y="72"/>
                  <a:pt x="21" y="71"/>
                </a:cubicBezTo>
                <a:cubicBezTo>
                  <a:pt x="32" y="68"/>
                  <a:pt x="40" y="58"/>
                  <a:pt x="40" y="47"/>
                </a:cubicBezTo>
                <a:cubicBezTo>
                  <a:pt x="39" y="33"/>
                  <a:pt x="51" y="22"/>
                  <a:pt x="65" y="22"/>
                </a:cubicBezTo>
                <a:cubicBezTo>
                  <a:pt x="68" y="22"/>
                  <a:pt x="71" y="22"/>
                  <a:pt x="74" y="23"/>
                </a:cubicBezTo>
                <a:cubicBezTo>
                  <a:pt x="76" y="24"/>
                  <a:pt x="79" y="25"/>
                  <a:pt x="82" y="25"/>
                </a:cubicBezTo>
                <a:cubicBezTo>
                  <a:pt x="90" y="25"/>
                  <a:pt x="98" y="21"/>
                  <a:pt x="103" y="14"/>
                </a:cubicBezTo>
                <a:cubicBezTo>
                  <a:pt x="111" y="3"/>
                  <a:pt x="127" y="0"/>
                  <a:pt x="139" y="8"/>
                </a:cubicBezTo>
                <a:cubicBezTo>
                  <a:pt x="141" y="10"/>
                  <a:pt x="143" y="12"/>
                  <a:pt x="145" y="14"/>
                </a:cubicBezTo>
                <a:cubicBezTo>
                  <a:pt x="150" y="21"/>
                  <a:pt x="158" y="25"/>
                  <a:pt x="166" y="25"/>
                </a:cubicBezTo>
                <a:cubicBezTo>
                  <a:pt x="169" y="25"/>
                  <a:pt x="172" y="24"/>
                  <a:pt x="174" y="23"/>
                </a:cubicBezTo>
                <a:cubicBezTo>
                  <a:pt x="188" y="19"/>
                  <a:pt x="203" y="26"/>
                  <a:pt x="207" y="39"/>
                </a:cubicBezTo>
                <a:cubicBezTo>
                  <a:pt x="208" y="41"/>
                  <a:pt x="209" y="44"/>
                  <a:pt x="209" y="47"/>
                </a:cubicBezTo>
                <a:cubicBezTo>
                  <a:pt x="209" y="58"/>
                  <a:pt x="216" y="68"/>
                  <a:pt x="227" y="71"/>
                </a:cubicBezTo>
                <a:cubicBezTo>
                  <a:pt x="240" y="75"/>
                  <a:pt x="248" y="89"/>
                  <a:pt x="244" y="102"/>
                </a:cubicBezTo>
                <a:cubicBezTo>
                  <a:pt x="243" y="105"/>
                  <a:pt x="241" y="107"/>
                  <a:pt x="240" y="109"/>
                </a:cubicBezTo>
                <a:close/>
                <a:moveTo>
                  <a:pt x="151" y="320"/>
                </a:moveTo>
                <a:cubicBezTo>
                  <a:pt x="132" y="268"/>
                  <a:pt x="132" y="268"/>
                  <a:pt x="132" y="268"/>
                </a:cubicBezTo>
                <a:cubicBezTo>
                  <a:pt x="145" y="266"/>
                  <a:pt x="157" y="259"/>
                  <a:pt x="165" y="248"/>
                </a:cubicBezTo>
                <a:cubicBezTo>
                  <a:pt x="165" y="248"/>
                  <a:pt x="166" y="247"/>
                  <a:pt x="166" y="247"/>
                </a:cubicBezTo>
                <a:cubicBezTo>
                  <a:pt x="167" y="247"/>
                  <a:pt x="167" y="247"/>
                  <a:pt x="167" y="247"/>
                </a:cubicBezTo>
                <a:cubicBezTo>
                  <a:pt x="180" y="252"/>
                  <a:pt x="195" y="250"/>
                  <a:pt x="208" y="243"/>
                </a:cubicBezTo>
                <a:cubicBezTo>
                  <a:pt x="226" y="295"/>
                  <a:pt x="226" y="295"/>
                  <a:pt x="226" y="295"/>
                </a:cubicBezTo>
                <a:cubicBezTo>
                  <a:pt x="228" y="299"/>
                  <a:pt x="226" y="304"/>
                  <a:pt x="221" y="305"/>
                </a:cubicBezTo>
                <a:cubicBezTo>
                  <a:pt x="219" y="306"/>
                  <a:pt x="217" y="306"/>
                  <a:pt x="215" y="305"/>
                </a:cubicBezTo>
                <a:cubicBezTo>
                  <a:pt x="189" y="295"/>
                  <a:pt x="189" y="295"/>
                  <a:pt x="189" y="295"/>
                </a:cubicBezTo>
                <a:cubicBezTo>
                  <a:pt x="185" y="293"/>
                  <a:pt x="181" y="295"/>
                  <a:pt x="180" y="298"/>
                </a:cubicBezTo>
                <a:cubicBezTo>
                  <a:pt x="166" y="322"/>
                  <a:pt x="166" y="322"/>
                  <a:pt x="166" y="322"/>
                </a:cubicBezTo>
                <a:cubicBezTo>
                  <a:pt x="163" y="325"/>
                  <a:pt x="158" y="327"/>
                  <a:pt x="154" y="325"/>
                </a:cubicBezTo>
                <a:cubicBezTo>
                  <a:pt x="153" y="324"/>
                  <a:pt x="151" y="322"/>
                  <a:pt x="151" y="3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37644" y="6091281"/>
            <a:ext cx="10550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550020"/>
                </a:solidFill>
                <a:latin typeface="+mj-lt"/>
              </a:rPr>
              <a:t>valid patents</a:t>
            </a:r>
            <a:endParaRPr lang="en-US" sz="105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5161" y="6104417"/>
            <a:ext cx="9829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050" dirty="0" err="1">
                <a:solidFill>
                  <a:srgbClr val="550020"/>
                </a:solidFill>
                <a:latin typeface="+mj-lt"/>
              </a:rPr>
              <a:t>applications</a:t>
            </a:r>
            <a:endParaRPr lang="en-US" sz="105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7024" y="6104417"/>
            <a:ext cx="13067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050" dirty="0" err="1">
                <a:solidFill>
                  <a:srgbClr val="550020"/>
                </a:solidFill>
                <a:latin typeface="+mj-lt"/>
              </a:rPr>
              <a:t>received</a:t>
            </a:r>
            <a:r>
              <a:rPr lang="et-EE" sz="1050" dirty="0">
                <a:solidFill>
                  <a:srgbClr val="550020"/>
                </a:solidFill>
                <a:latin typeface="+mj-lt"/>
              </a:rPr>
              <a:t> </a:t>
            </a:r>
            <a:r>
              <a:rPr lang="et-EE" sz="1050" dirty="0" err="1">
                <a:solidFill>
                  <a:srgbClr val="550020"/>
                </a:solidFill>
                <a:latin typeface="+mj-lt"/>
              </a:rPr>
              <a:t>patents</a:t>
            </a:r>
            <a:endParaRPr lang="en-US" sz="105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1751" y="5675670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50020"/>
                </a:solidFill>
              </a:rPr>
              <a:t>11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6406305" y="5675670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 smtClean="0">
                <a:solidFill>
                  <a:srgbClr val="550020"/>
                </a:solidFill>
              </a:rPr>
              <a:t>9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7716305" y="527153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rgbClr val="550020"/>
                </a:solidFill>
              </a:rPr>
              <a:t>48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9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Staff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71410" y="2000110"/>
            <a:ext cx="3700265" cy="3700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63628" y="2383945"/>
            <a:ext cx="2532335" cy="2532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3168246" y="2383945"/>
            <a:ext cx="941669" cy="941669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3640" y="2514793"/>
            <a:ext cx="720000" cy="720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10943" y="2989449"/>
            <a:ext cx="720000" cy="720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2 (No Border) 9"/>
          <p:cNvSpPr/>
          <p:nvPr/>
        </p:nvSpPr>
        <p:spPr>
          <a:xfrm flipH="1">
            <a:off x="1127439" y="3454382"/>
            <a:ext cx="1075021" cy="533139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323"/>
              <a:gd name="adj6" fmla="val -100306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t-EE" sz="1000" dirty="0" err="1">
                <a:solidFill>
                  <a:schemeClr val="accent3"/>
                </a:solidFill>
              </a:rPr>
              <a:t>Professors</a:t>
            </a:r>
            <a:endParaRPr lang="et-EE" sz="1000" dirty="0">
              <a:solidFill>
                <a:schemeClr val="accent3"/>
              </a:solidFill>
            </a:endParaRPr>
          </a:p>
          <a:p>
            <a:pPr algn="r"/>
            <a:r>
              <a:rPr lang="et-EE" sz="1000" dirty="0">
                <a:solidFill>
                  <a:schemeClr val="accent3"/>
                </a:solidFill>
              </a:rPr>
              <a:t>138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6196" y="5114843"/>
            <a:ext cx="94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dirty="0" err="1">
                <a:solidFill>
                  <a:schemeClr val="bg1"/>
                </a:solidFill>
              </a:rPr>
              <a:t>Total</a:t>
            </a:r>
            <a:r>
              <a:rPr lang="et-EE" sz="1200" dirty="0">
                <a:solidFill>
                  <a:schemeClr val="bg1"/>
                </a:solidFill>
              </a:rPr>
              <a:t> </a:t>
            </a:r>
            <a:r>
              <a:rPr lang="et-EE" sz="1200" dirty="0" err="1" smtClean="0">
                <a:solidFill>
                  <a:schemeClr val="bg1"/>
                </a:solidFill>
              </a:rPr>
              <a:t>staff</a:t>
            </a:r>
            <a:endParaRPr lang="et-EE" sz="1200" dirty="0" smtClean="0">
              <a:solidFill>
                <a:schemeClr val="bg1"/>
              </a:solidFill>
            </a:endParaRPr>
          </a:p>
          <a:p>
            <a:pPr algn="ctr"/>
            <a:r>
              <a:rPr lang="et-EE" sz="1200" dirty="0" smtClean="0">
                <a:solidFill>
                  <a:schemeClr val="bg1"/>
                </a:solidFill>
              </a:rPr>
              <a:t>1,930</a:t>
            </a:r>
            <a:endParaRPr lang="et-EE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376" y="4153889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200" dirty="0" err="1">
                <a:solidFill>
                  <a:schemeClr val="bg1"/>
                </a:solidFill>
              </a:rPr>
              <a:t>Academic</a:t>
            </a:r>
            <a:r>
              <a:rPr lang="et-EE" sz="1200" dirty="0">
                <a:solidFill>
                  <a:schemeClr val="bg1"/>
                </a:solidFill>
              </a:rPr>
              <a:t> </a:t>
            </a:r>
            <a:r>
              <a:rPr lang="et-EE" sz="1200" dirty="0" err="1" smtClean="0">
                <a:solidFill>
                  <a:schemeClr val="bg1"/>
                </a:solidFill>
              </a:rPr>
              <a:t>staff</a:t>
            </a:r>
            <a:endParaRPr lang="et-EE" sz="1200" dirty="0" smtClean="0">
              <a:solidFill>
                <a:schemeClr val="bg1"/>
              </a:solidFill>
            </a:endParaRPr>
          </a:p>
          <a:p>
            <a:pPr algn="ctr"/>
            <a:r>
              <a:rPr lang="et-EE" sz="1200" dirty="0" smtClean="0">
                <a:solidFill>
                  <a:schemeClr val="bg1"/>
                </a:solidFill>
              </a:rPr>
              <a:t>1,062</a:t>
            </a:r>
            <a:endParaRPr lang="et-EE" sz="1200" dirty="0">
              <a:solidFill>
                <a:schemeClr val="bg1"/>
              </a:solidFill>
            </a:endParaRPr>
          </a:p>
        </p:txBody>
      </p:sp>
      <p:sp>
        <p:nvSpPr>
          <p:cNvPr id="15" name="Line Callout 2 (No Border) 14"/>
          <p:cNvSpPr/>
          <p:nvPr/>
        </p:nvSpPr>
        <p:spPr>
          <a:xfrm flipH="1">
            <a:off x="1246373" y="2248223"/>
            <a:ext cx="1232054" cy="533139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96445"/>
              <a:gd name="adj6" fmla="val -83757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t-EE" sz="1000" dirty="0">
                <a:solidFill>
                  <a:schemeClr val="accent3"/>
                </a:solidFill>
              </a:rPr>
              <a:t>International</a:t>
            </a:r>
          </a:p>
          <a:p>
            <a:pPr algn="r"/>
            <a:r>
              <a:rPr lang="et-EE" sz="1000" dirty="0" err="1">
                <a:solidFill>
                  <a:schemeClr val="accent3"/>
                </a:solidFill>
              </a:rPr>
              <a:t>academic</a:t>
            </a:r>
            <a:r>
              <a:rPr lang="et-EE" sz="1000" dirty="0">
                <a:solidFill>
                  <a:schemeClr val="accent3"/>
                </a:solidFill>
              </a:rPr>
              <a:t> </a:t>
            </a:r>
            <a:r>
              <a:rPr lang="et-EE" sz="1000" dirty="0" err="1">
                <a:solidFill>
                  <a:schemeClr val="accent3"/>
                </a:solidFill>
              </a:rPr>
              <a:t>staff</a:t>
            </a:r>
            <a:r>
              <a:rPr lang="et-EE" sz="1000" dirty="0">
                <a:solidFill>
                  <a:schemeClr val="accent3"/>
                </a:solidFill>
              </a:rPr>
              <a:t> 141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6" name="Line Callout 2 (No Border) 15"/>
          <p:cNvSpPr/>
          <p:nvPr/>
        </p:nvSpPr>
        <p:spPr>
          <a:xfrm flipH="1">
            <a:off x="939366" y="1733540"/>
            <a:ext cx="1539061" cy="533139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41680"/>
              <a:gd name="adj6" fmla="val -59716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t-EE" sz="1000" dirty="0" err="1">
                <a:solidFill>
                  <a:schemeClr val="accent3"/>
                </a:solidFill>
              </a:rPr>
              <a:t>Other</a:t>
            </a:r>
            <a:r>
              <a:rPr lang="et-EE" sz="1000" dirty="0">
                <a:solidFill>
                  <a:schemeClr val="accent3"/>
                </a:solidFill>
              </a:rPr>
              <a:t> </a:t>
            </a:r>
            <a:r>
              <a:rPr lang="et-EE" sz="1000" dirty="0" err="1">
                <a:solidFill>
                  <a:schemeClr val="accent3"/>
                </a:solidFill>
              </a:rPr>
              <a:t>international</a:t>
            </a:r>
            <a:endParaRPr lang="et-EE" sz="1000" dirty="0">
              <a:solidFill>
                <a:schemeClr val="accent3"/>
              </a:solidFill>
            </a:endParaRPr>
          </a:p>
          <a:p>
            <a:pPr algn="r"/>
            <a:r>
              <a:rPr lang="et-EE" sz="1000" dirty="0" err="1">
                <a:solidFill>
                  <a:schemeClr val="accent3"/>
                </a:solidFill>
              </a:rPr>
              <a:t>staff</a:t>
            </a:r>
            <a:r>
              <a:rPr lang="et-EE" sz="1000" dirty="0">
                <a:solidFill>
                  <a:schemeClr val="accent3"/>
                </a:solidFill>
              </a:rPr>
              <a:t> 30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7" name="Line Callout 2 (No Border) 16"/>
          <p:cNvSpPr/>
          <p:nvPr/>
        </p:nvSpPr>
        <p:spPr>
          <a:xfrm>
            <a:off x="5469917" y="1850806"/>
            <a:ext cx="1587241" cy="533139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45449"/>
              <a:gd name="adj6" fmla="val -81914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00" dirty="0" err="1">
                <a:solidFill>
                  <a:schemeClr val="accent3"/>
                </a:solidFill>
              </a:rPr>
              <a:t>Doctorate</a:t>
            </a:r>
            <a:r>
              <a:rPr lang="et-EE" sz="1000" dirty="0">
                <a:solidFill>
                  <a:schemeClr val="accent3"/>
                </a:solidFill>
              </a:rPr>
              <a:t> / </a:t>
            </a:r>
            <a:r>
              <a:rPr lang="et-EE" sz="1000" dirty="0" err="1">
                <a:solidFill>
                  <a:schemeClr val="accent3"/>
                </a:solidFill>
              </a:rPr>
              <a:t>junior</a:t>
            </a:r>
            <a:endParaRPr lang="et-EE" sz="1000" dirty="0">
              <a:solidFill>
                <a:schemeClr val="accent3"/>
              </a:solidFill>
            </a:endParaRPr>
          </a:p>
          <a:p>
            <a:r>
              <a:rPr lang="et-EE" sz="1000" dirty="0" err="1">
                <a:solidFill>
                  <a:schemeClr val="accent3"/>
                </a:solidFill>
              </a:rPr>
              <a:t>researchers</a:t>
            </a:r>
            <a:r>
              <a:rPr lang="et-EE" sz="1000" dirty="0">
                <a:solidFill>
                  <a:schemeClr val="accent3"/>
                </a:solidFill>
              </a:rPr>
              <a:t> 138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8" name="Freeform 1190"/>
          <p:cNvSpPr>
            <a:spLocks noEditPoints="1"/>
          </p:cNvSpPr>
          <p:nvPr/>
        </p:nvSpPr>
        <p:spPr bwMode="auto">
          <a:xfrm>
            <a:off x="7707959" y="4576846"/>
            <a:ext cx="657225" cy="766763"/>
          </a:xfrm>
          <a:custGeom>
            <a:avLst/>
            <a:gdLst>
              <a:gd name="T0" fmla="*/ 62 w 195"/>
              <a:gd name="T1" fmla="*/ 71 h 228"/>
              <a:gd name="T2" fmla="*/ 109 w 195"/>
              <a:gd name="T3" fmla="*/ 52 h 228"/>
              <a:gd name="T4" fmla="*/ 115 w 195"/>
              <a:gd name="T5" fmla="*/ 52 h 228"/>
              <a:gd name="T6" fmla="*/ 115 w 195"/>
              <a:gd name="T7" fmla="*/ 53 h 228"/>
              <a:gd name="T8" fmla="*/ 135 w 195"/>
              <a:gd name="T9" fmla="*/ 71 h 228"/>
              <a:gd name="T10" fmla="*/ 138 w 195"/>
              <a:gd name="T11" fmla="*/ 76 h 228"/>
              <a:gd name="T12" fmla="*/ 137 w 195"/>
              <a:gd name="T13" fmla="*/ 98 h 228"/>
              <a:gd name="T14" fmla="*/ 120 w 195"/>
              <a:gd name="T15" fmla="*/ 134 h 228"/>
              <a:gd name="T16" fmla="*/ 119 w 195"/>
              <a:gd name="T17" fmla="*/ 136 h 228"/>
              <a:gd name="T18" fmla="*/ 119 w 195"/>
              <a:gd name="T19" fmla="*/ 154 h 228"/>
              <a:gd name="T20" fmla="*/ 124 w 195"/>
              <a:gd name="T21" fmla="*/ 162 h 228"/>
              <a:gd name="T22" fmla="*/ 101 w 195"/>
              <a:gd name="T23" fmla="*/ 193 h 228"/>
              <a:gd name="T24" fmla="*/ 95 w 195"/>
              <a:gd name="T25" fmla="*/ 194 h 228"/>
              <a:gd name="T26" fmla="*/ 94 w 195"/>
              <a:gd name="T27" fmla="*/ 193 h 228"/>
              <a:gd name="T28" fmla="*/ 71 w 195"/>
              <a:gd name="T29" fmla="*/ 162 h 228"/>
              <a:gd name="T30" fmla="*/ 76 w 195"/>
              <a:gd name="T31" fmla="*/ 154 h 228"/>
              <a:gd name="T32" fmla="*/ 76 w 195"/>
              <a:gd name="T33" fmla="*/ 136 h 228"/>
              <a:gd name="T34" fmla="*/ 75 w 195"/>
              <a:gd name="T35" fmla="*/ 134 h 228"/>
              <a:gd name="T36" fmla="*/ 59 w 195"/>
              <a:gd name="T37" fmla="*/ 108 h 228"/>
              <a:gd name="T38" fmla="*/ 58 w 195"/>
              <a:gd name="T39" fmla="*/ 89 h 228"/>
              <a:gd name="T40" fmla="*/ 58 w 195"/>
              <a:gd name="T41" fmla="*/ 89 h 228"/>
              <a:gd name="T42" fmla="*/ 57 w 195"/>
              <a:gd name="T43" fmla="*/ 75 h 228"/>
              <a:gd name="T44" fmla="*/ 61 w 195"/>
              <a:gd name="T45" fmla="*/ 71 h 228"/>
              <a:gd name="T46" fmla="*/ 62 w 195"/>
              <a:gd name="T47" fmla="*/ 71 h 228"/>
              <a:gd name="T48" fmla="*/ 9 w 195"/>
              <a:gd name="T49" fmla="*/ 228 h 228"/>
              <a:gd name="T50" fmla="*/ 186 w 195"/>
              <a:gd name="T51" fmla="*/ 228 h 228"/>
              <a:gd name="T52" fmla="*/ 195 w 195"/>
              <a:gd name="T53" fmla="*/ 219 h 228"/>
              <a:gd name="T54" fmla="*/ 195 w 195"/>
              <a:gd name="T55" fmla="*/ 200 h 228"/>
              <a:gd name="T56" fmla="*/ 164 w 195"/>
              <a:gd name="T57" fmla="*/ 158 h 228"/>
              <a:gd name="T58" fmla="*/ 161 w 195"/>
              <a:gd name="T59" fmla="*/ 157 h 228"/>
              <a:gd name="T60" fmla="*/ 150 w 195"/>
              <a:gd name="T61" fmla="*/ 154 h 228"/>
              <a:gd name="T62" fmla="*/ 168 w 195"/>
              <a:gd name="T63" fmla="*/ 103 h 228"/>
              <a:gd name="T64" fmla="*/ 156 w 195"/>
              <a:gd name="T65" fmla="*/ 53 h 228"/>
              <a:gd name="T66" fmla="*/ 85 w 195"/>
              <a:gd name="T67" fmla="*/ 6 h 228"/>
              <a:gd name="T68" fmla="*/ 39 w 195"/>
              <a:gd name="T69" fmla="*/ 53 h 228"/>
              <a:gd name="T70" fmla="*/ 27 w 195"/>
              <a:gd name="T71" fmla="*/ 103 h 228"/>
              <a:gd name="T72" fmla="*/ 45 w 195"/>
              <a:gd name="T73" fmla="*/ 154 h 228"/>
              <a:gd name="T74" fmla="*/ 34 w 195"/>
              <a:gd name="T75" fmla="*/ 157 h 228"/>
              <a:gd name="T76" fmla="*/ 31 w 195"/>
              <a:gd name="T77" fmla="*/ 158 h 228"/>
              <a:gd name="T78" fmla="*/ 0 w 195"/>
              <a:gd name="T79" fmla="*/ 200 h 228"/>
              <a:gd name="T80" fmla="*/ 0 w 195"/>
              <a:gd name="T81" fmla="*/ 219 h 228"/>
              <a:gd name="T82" fmla="*/ 9 w 195"/>
              <a:gd name="T83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5" h="228">
                <a:moveTo>
                  <a:pt x="62" y="71"/>
                </a:moveTo>
                <a:cubicBezTo>
                  <a:pt x="71" y="72"/>
                  <a:pt x="88" y="70"/>
                  <a:pt x="109" y="52"/>
                </a:cubicBezTo>
                <a:cubicBezTo>
                  <a:pt x="110" y="50"/>
                  <a:pt x="113" y="51"/>
                  <a:pt x="115" y="52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20" y="61"/>
                  <a:pt x="127" y="67"/>
                  <a:pt x="135" y="71"/>
                </a:cubicBezTo>
                <a:cubicBezTo>
                  <a:pt x="137" y="72"/>
                  <a:pt x="138" y="74"/>
                  <a:pt x="138" y="76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37" y="112"/>
                  <a:pt x="131" y="125"/>
                  <a:pt x="120" y="134"/>
                </a:cubicBezTo>
                <a:cubicBezTo>
                  <a:pt x="120" y="134"/>
                  <a:pt x="119" y="135"/>
                  <a:pt x="119" y="136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19" y="157"/>
                  <a:pt x="121" y="161"/>
                  <a:pt x="124" y="162"/>
                </a:cubicBezTo>
                <a:cubicBezTo>
                  <a:pt x="101" y="193"/>
                  <a:pt x="101" y="193"/>
                  <a:pt x="101" y="193"/>
                </a:cubicBezTo>
                <a:cubicBezTo>
                  <a:pt x="99" y="195"/>
                  <a:pt x="97" y="196"/>
                  <a:pt x="95" y="194"/>
                </a:cubicBezTo>
                <a:cubicBezTo>
                  <a:pt x="95" y="194"/>
                  <a:pt x="95" y="194"/>
                  <a:pt x="94" y="193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4" y="161"/>
                  <a:pt x="76" y="157"/>
                  <a:pt x="76" y="154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6" y="135"/>
                  <a:pt x="75" y="134"/>
                  <a:pt x="75" y="134"/>
                </a:cubicBezTo>
                <a:cubicBezTo>
                  <a:pt x="67" y="127"/>
                  <a:pt x="61" y="118"/>
                  <a:pt x="59" y="108"/>
                </a:cubicBezTo>
                <a:cubicBezTo>
                  <a:pt x="58" y="89"/>
                  <a:pt x="58" y="89"/>
                  <a:pt x="58" y="89"/>
                </a:cubicBezTo>
                <a:cubicBezTo>
                  <a:pt x="58" y="89"/>
                  <a:pt x="58" y="89"/>
                  <a:pt x="58" y="89"/>
                </a:cubicBezTo>
                <a:cubicBezTo>
                  <a:pt x="57" y="75"/>
                  <a:pt x="57" y="75"/>
                  <a:pt x="57" y="75"/>
                </a:cubicBezTo>
                <a:cubicBezTo>
                  <a:pt x="57" y="73"/>
                  <a:pt x="59" y="71"/>
                  <a:pt x="61" y="71"/>
                </a:cubicBezTo>
                <a:cubicBezTo>
                  <a:pt x="61" y="71"/>
                  <a:pt x="62" y="71"/>
                  <a:pt x="62" y="71"/>
                </a:cubicBezTo>
                <a:moveTo>
                  <a:pt x="9" y="228"/>
                </a:moveTo>
                <a:cubicBezTo>
                  <a:pt x="186" y="228"/>
                  <a:pt x="186" y="228"/>
                  <a:pt x="186" y="228"/>
                </a:cubicBezTo>
                <a:cubicBezTo>
                  <a:pt x="191" y="228"/>
                  <a:pt x="195" y="224"/>
                  <a:pt x="195" y="21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95" y="181"/>
                  <a:pt x="183" y="164"/>
                  <a:pt x="164" y="158"/>
                </a:cubicBezTo>
                <a:cubicBezTo>
                  <a:pt x="162" y="157"/>
                  <a:pt x="161" y="157"/>
                  <a:pt x="161" y="157"/>
                </a:cubicBezTo>
                <a:cubicBezTo>
                  <a:pt x="150" y="154"/>
                  <a:pt x="150" y="154"/>
                  <a:pt x="150" y="154"/>
                </a:cubicBezTo>
                <a:cubicBezTo>
                  <a:pt x="165" y="142"/>
                  <a:pt x="172" y="122"/>
                  <a:pt x="168" y="103"/>
                </a:cubicBezTo>
                <a:cubicBezTo>
                  <a:pt x="156" y="53"/>
                  <a:pt x="156" y="53"/>
                  <a:pt x="156" y="53"/>
                </a:cubicBezTo>
                <a:cubicBezTo>
                  <a:pt x="150" y="21"/>
                  <a:pt x="118" y="0"/>
                  <a:pt x="85" y="6"/>
                </a:cubicBezTo>
                <a:cubicBezTo>
                  <a:pt x="62" y="11"/>
                  <a:pt x="44" y="30"/>
                  <a:pt x="39" y="53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3" y="122"/>
                  <a:pt x="30" y="142"/>
                  <a:pt x="45" y="154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57"/>
                  <a:pt x="33" y="157"/>
                  <a:pt x="31" y="158"/>
                </a:cubicBezTo>
                <a:cubicBezTo>
                  <a:pt x="12" y="164"/>
                  <a:pt x="0" y="181"/>
                  <a:pt x="0" y="20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4"/>
                  <a:pt x="4" y="228"/>
                  <a:pt x="9" y="2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70463" y="5319798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1600" b="1" dirty="0" smtClean="0">
                <a:solidFill>
                  <a:schemeClr val="accent3"/>
                </a:solidFill>
              </a:rPr>
              <a:t>49.9%</a:t>
            </a:r>
            <a:endParaRPr lang="et-EE" sz="1600" b="1" dirty="0">
              <a:solidFill>
                <a:schemeClr val="accent3"/>
              </a:solidFill>
            </a:endParaRPr>
          </a:p>
          <a:p>
            <a:pPr algn="ctr"/>
            <a:r>
              <a:rPr lang="et-EE" sz="800" dirty="0" err="1">
                <a:solidFill>
                  <a:schemeClr val="accent3"/>
                </a:solidFill>
              </a:rPr>
              <a:t>Female</a:t>
            </a:r>
            <a:r>
              <a:rPr lang="et-EE" sz="800" dirty="0">
                <a:solidFill>
                  <a:schemeClr val="accent3"/>
                </a:solidFill>
              </a:rPr>
              <a:t> </a:t>
            </a:r>
            <a:r>
              <a:rPr lang="et-EE" sz="800" dirty="0" err="1">
                <a:solidFill>
                  <a:schemeClr val="accent3"/>
                </a:solidFill>
              </a:rPr>
              <a:t>staff</a:t>
            </a:r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3839" y="4077472"/>
            <a:ext cx="13356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800" dirty="0" err="1" smtClean="0">
                <a:solidFill>
                  <a:schemeClr val="accent3"/>
                </a:solidFill>
              </a:rPr>
              <a:t>Different</a:t>
            </a:r>
            <a:r>
              <a:rPr lang="et-EE" sz="800" dirty="0" smtClean="0">
                <a:solidFill>
                  <a:schemeClr val="accent3"/>
                </a:solidFill>
              </a:rPr>
              <a:t> </a:t>
            </a:r>
            <a:r>
              <a:rPr lang="et-EE" sz="800" dirty="0" err="1">
                <a:solidFill>
                  <a:schemeClr val="accent3"/>
                </a:solidFill>
              </a:rPr>
              <a:t>nationalities</a:t>
            </a:r>
            <a:endParaRPr lang="en-US" sz="800" dirty="0">
              <a:solidFill>
                <a:schemeClr val="accent3"/>
              </a:solidFill>
            </a:endParaRPr>
          </a:p>
        </p:txBody>
      </p:sp>
      <p:sp>
        <p:nvSpPr>
          <p:cNvPr id="21" name="Freeform 1194"/>
          <p:cNvSpPr>
            <a:spLocks noEditPoints="1"/>
          </p:cNvSpPr>
          <p:nvPr/>
        </p:nvSpPr>
        <p:spPr bwMode="auto">
          <a:xfrm>
            <a:off x="7714951" y="3109028"/>
            <a:ext cx="668337" cy="944563"/>
          </a:xfrm>
          <a:custGeom>
            <a:avLst/>
            <a:gdLst>
              <a:gd name="T0" fmla="*/ 175 w 254"/>
              <a:gd name="T1" fmla="*/ 294 h 359"/>
              <a:gd name="T2" fmla="*/ 188 w 254"/>
              <a:gd name="T3" fmla="*/ 237 h 359"/>
              <a:gd name="T4" fmla="*/ 216 w 254"/>
              <a:gd name="T5" fmla="*/ 226 h 359"/>
              <a:gd name="T6" fmla="*/ 232 w 254"/>
              <a:gd name="T7" fmla="*/ 245 h 359"/>
              <a:gd name="T8" fmla="*/ 241 w 254"/>
              <a:gd name="T9" fmla="*/ 304 h 359"/>
              <a:gd name="T10" fmla="*/ 229 w 254"/>
              <a:gd name="T11" fmla="*/ 310 h 359"/>
              <a:gd name="T12" fmla="*/ 241 w 254"/>
              <a:gd name="T13" fmla="*/ 324 h 359"/>
              <a:gd name="T14" fmla="*/ 175 w 254"/>
              <a:gd name="T15" fmla="*/ 327 h 359"/>
              <a:gd name="T16" fmla="*/ 29 w 254"/>
              <a:gd name="T17" fmla="*/ 251 h 359"/>
              <a:gd name="T18" fmla="*/ 42 w 254"/>
              <a:gd name="T19" fmla="*/ 281 h 359"/>
              <a:gd name="T20" fmla="*/ 53 w 254"/>
              <a:gd name="T21" fmla="*/ 334 h 359"/>
              <a:gd name="T22" fmla="*/ 80 w 254"/>
              <a:gd name="T23" fmla="*/ 279 h 359"/>
              <a:gd name="T24" fmla="*/ 14 w 254"/>
              <a:gd name="T25" fmla="*/ 327 h 359"/>
              <a:gd name="T26" fmla="*/ 93 w 254"/>
              <a:gd name="T27" fmla="*/ 156 h 359"/>
              <a:gd name="T28" fmla="*/ 141 w 254"/>
              <a:gd name="T29" fmla="*/ 150 h 359"/>
              <a:gd name="T30" fmla="*/ 129 w 254"/>
              <a:gd name="T31" fmla="*/ 174 h 359"/>
              <a:gd name="T32" fmla="*/ 110 w 254"/>
              <a:gd name="T33" fmla="*/ 189 h 359"/>
              <a:gd name="T34" fmla="*/ 112 w 254"/>
              <a:gd name="T35" fmla="*/ 205 h 359"/>
              <a:gd name="T36" fmla="*/ 146 w 254"/>
              <a:gd name="T37" fmla="*/ 203 h 359"/>
              <a:gd name="T38" fmla="*/ 162 w 254"/>
              <a:gd name="T39" fmla="*/ 193 h 359"/>
              <a:gd name="T40" fmla="*/ 150 w 254"/>
              <a:gd name="T41" fmla="*/ 231 h 359"/>
              <a:gd name="T42" fmla="*/ 134 w 254"/>
              <a:gd name="T43" fmla="*/ 220 h 359"/>
              <a:gd name="T44" fmla="*/ 115 w 254"/>
              <a:gd name="T45" fmla="*/ 225 h 359"/>
              <a:gd name="T46" fmla="*/ 103 w 254"/>
              <a:gd name="T47" fmla="*/ 243 h 359"/>
              <a:gd name="T48" fmla="*/ 115 w 254"/>
              <a:gd name="T49" fmla="*/ 266 h 359"/>
              <a:gd name="T50" fmla="*/ 131 w 254"/>
              <a:gd name="T51" fmla="*/ 263 h 359"/>
              <a:gd name="T52" fmla="*/ 143 w 254"/>
              <a:gd name="T53" fmla="*/ 286 h 359"/>
              <a:gd name="T54" fmla="*/ 148 w 254"/>
              <a:gd name="T55" fmla="*/ 319 h 359"/>
              <a:gd name="T56" fmla="*/ 162 w 254"/>
              <a:gd name="T57" fmla="*/ 315 h 359"/>
              <a:gd name="T58" fmla="*/ 93 w 254"/>
              <a:gd name="T59" fmla="*/ 344 h 359"/>
              <a:gd name="T60" fmla="*/ 22 w 254"/>
              <a:gd name="T61" fmla="*/ 221 h 359"/>
              <a:gd name="T62" fmla="*/ 49 w 254"/>
              <a:gd name="T63" fmla="*/ 198 h 359"/>
              <a:gd name="T64" fmla="*/ 47 w 254"/>
              <a:gd name="T65" fmla="*/ 175 h 359"/>
              <a:gd name="T66" fmla="*/ 26 w 254"/>
              <a:gd name="T67" fmla="*/ 172 h 359"/>
              <a:gd name="T68" fmla="*/ 61 w 254"/>
              <a:gd name="T69" fmla="*/ 164 h 359"/>
              <a:gd name="T70" fmla="*/ 66 w 254"/>
              <a:gd name="T71" fmla="*/ 153 h 359"/>
              <a:gd name="T72" fmla="*/ 80 w 254"/>
              <a:gd name="T73" fmla="*/ 260 h 359"/>
              <a:gd name="T74" fmla="*/ 62 w 254"/>
              <a:gd name="T75" fmla="*/ 246 h 359"/>
              <a:gd name="T76" fmla="*/ 249 w 254"/>
              <a:gd name="T77" fmla="*/ 20 h 359"/>
              <a:gd name="T78" fmla="*/ 167 w 254"/>
              <a:gd name="T79" fmla="*/ 0 h 359"/>
              <a:gd name="T80" fmla="*/ 9 w 254"/>
              <a:gd name="T81" fmla="*/ 0 h 359"/>
              <a:gd name="T82" fmla="*/ 0 w 254"/>
              <a:gd name="T83" fmla="*/ 7 h 359"/>
              <a:gd name="T84" fmla="*/ 5 w 254"/>
              <a:gd name="T85" fmla="*/ 339 h 359"/>
              <a:gd name="T86" fmla="*/ 87 w 254"/>
              <a:gd name="T87" fmla="*/ 359 h 359"/>
              <a:gd name="T88" fmla="*/ 246 w 254"/>
              <a:gd name="T89" fmla="*/ 359 h 359"/>
              <a:gd name="T90" fmla="*/ 252 w 254"/>
              <a:gd name="T91" fmla="*/ 358 h 359"/>
              <a:gd name="T92" fmla="*/ 254 w 254"/>
              <a:gd name="T93" fmla="*/ 2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4" h="359">
                <a:moveTo>
                  <a:pt x="175" y="327"/>
                </a:moveTo>
                <a:cubicBezTo>
                  <a:pt x="175" y="294"/>
                  <a:pt x="175" y="294"/>
                  <a:pt x="175" y="294"/>
                </a:cubicBezTo>
                <a:cubicBezTo>
                  <a:pt x="182" y="283"/>
                  <a:pt x="189" y="269"/>
                  <a:pt x="184" y="263"/>
                </a:cubicBezTo>
                <a:cubicBezTo>
                  <a:pt x="179" y="256"/>
                  <a:pt x="174" y="232"/>
                  <a:pt x="188" y="237"/>
                </a:cubicBezTo>
                <a:cubicBezTo>
                  <a:pt x="197" y="240"/>
                  <a:pt x="196" y="240"/>
                  <a:pt x="199" y="238"/>
                </a:cubicBezTo>
                <a:cubicBezTo>
                  <a:pt x="209" y="230"/>
                  <a:pt x="211" y="225"/>
                  <a:pt x="216" y="226"/>
                </a:cubicBezTo>
                <a:cubicBezTo>
                  <a:pt x="221" y="226"/>
                  <a:pt x="222" y="228"/>
                  <a:pt x="224" y="231"/>
                </a:cubicBezTo>
                <a:cubicBezTo>
                  <a:pt x="226" y="235"/>
                  <a:pt x="225" y="245"/>
                  <a:pt x="232" y="245"/>
                </a:cubicBezTo>
                <a:cubicBezTo>
                  <a:pt x="237" y="246"/>
                  <a:pt x="237" y="238"/>
                  <a:pt x="241" y="233"/>
                </a:cubicBezTo>
                <a:cubicBezTo>
                  <a:pt x="241" y="304"/>
                  <a:pt x="241" y="304"/>
                  <a:pt x="241" y="304"/>
                </a:cubicBezTo>
                <a:cubicBezTo>
                  <a:pt x="240" y="305"/>
                  <a:pt x="239" y="305"/>
                  <a:pt x="238" y="306"/>
                </a:cubicBezTo>
                <a:cubicBezTo>
                  <a:pt x="235" y="308"/>
                  <a:pt x="231" y="306"/>
                  <a:pt x="229" y="310"/>
                </a:cubicBezTo>
                <a:cubicBezTo>
                  <a:pt x="227" y="313"/>
                  <a:pt x="224" y="325"/>
                  <a:pt x="229" y="327"/>
                </a:cubicBezTo>
                <a:cubicBezTo>
                  <a:pt x="231" y="329"/>
                  <a:pt x="237" y="326"/>
                  <a:pt x="241" y="324"/>
                </a:cubicBezTo>
                <a:cubicBezTo>
                  <a:pt x="241" y="344"/>
                  <a:pt x="241" y="344"/>
                  <a:pt x="241" y="344"/>
                </a:cubicBezTo>
                <a:lnTo>
                  <a:pt x="175" y="327"/>
                </a:lnTo>
                <a:close/>
                <a:moveTo>
                  <a:pt x="14" y="242"/>
                </a:moveTo>
                <a:cubicBezTo>
                  <a:pt x="21" y="245"/>
                  <a:pt x="27" y="247"/>
                  <a:pt x="29" y="251"/>
                </a:cubicBezTo>
                <a:cubicBezTo>
                  <a:pt x="32" y="256"/>
                  <a:pt x="28" y="260"/>
                  <a:pt x="30" y="266"/>
                </a:cubicBezTo>
                <a:cubicBezTo>
                  <a:pt x="32" y="271"/>
                  <a:pt x="40" y="271"/>
                  <a:pt x="42" y="281"/>
                </a:cubicBezTo>
                <a:cubicBezTo>
                  <a:pt x="44" y="290"/>
                  <a:pt x="40" y="310"/>
                  <a:pt x="41" y="319"/>
                </a:cubicBezTo>
                <a:cubicBezTo>
                  <a:pt x="42" y="326"/>
                  <a:pt x="51" y="338"/>
                  <a:pt x="53" y="334"/>
                </a:cubicBezTo>
                <a:cubicBezTo>
                  <a:pt x="54" y="332"/>
                  <a:pt x="54" y="313"/>
                  <a:pt x="61" y="302"/>
                </a:cubicBezTo>
                <a:cubicBezTo>
                  <a:pt x="64" y="297"/>
                  <a:pt x="73" y="288"/>
                  <a:pt x="80" y="279"/>
                </a:cubicBezTo>
                <a:cubicBezTo>
                  <a:pt x="80" y="344"/>
                  <a:pt x="80" y="344"/>
                  <a:pt x="80" y="344"/>
                </a:cubicBezTo>
                <a:cubicBezTo>
                  <a:pt x="14" y="327"/>
                  <a:pt x="14" y="327"/>
                  <a:pt x="14" y="327"/>
                </a:cubicBezTo>
                <a:lnTo>
                  <a:pt x="14" y="242"/>
                </a:lnTo>
                <a:close/>
                <a:moveTo>
                  <a:pt x="93" y="156"/>
                </a:moveTo>
                <a:cubicBezTo>
                  <a:pt x="118" y="150"/>
                  <a:pt x="118" y="150"/>
                  <a:pt x="118" y="150"/>
                </a:cubicBezTo>
                <a:cubicBezTo>
                  <a:pt x="112" y="171"/>
                  <a:pt x="137" y="151"/>
                  <a:pt x="141" y="150"/>
                </a:cubicBezTo>
                <a:cubicBezTo>
                  <a:pt x="144" y="149"/>
                  <a:pt x="155" y="150"/>
                  <a:pt x="150" y="159"/>
                </a:cubicBezTo>
                <a:cubicBezTo>
                  <a:pt x="147" y="164"/>
                  <a:pt x="142" y="170"/>
                  <a:pt x="129" y="174"/>
                </a:cubicBezTo>
                <a:cubicBezTo>
                  <a:pt x="123" y="175"/>
                  <a:pt x="111" y="174"/>
                  <a:pt x="110" y="177"/>
                </a:cubicBezTo>
                <a:cubicBezTo>
                  <a:pt x="108" y="181"/>
                  <a:pt x="114" y="187"/>
                  <a:pt x="110" y="189"/>
                </a:cubicBezTo>
                <a:cubicBezTo>
                  <a:pt x="104" y="193"/>
                  <a:pt x="105" y="195"/>
                  <a:pt x="105" y="198"/>
                </a:cubicBezTo>
                <a:cubicBezTo>
                  <a:pt x="105" y="200"/>
                  <a:pt x="107" y="205"/>
                  <a:pt x="112" y="205"/>
                </a:cubicBezTo>
                <a:cubicBezTo>
                  <a:pt x="117" y="205"/>
                  <a:pt x="122" y="193"/>
                  <a:pt x="127" y="193"/>
                </a:cubicBezTo>
                <a:cubicBezTo>
                  <a:pt x="129" y="193"/>
                  <a:pt x="142" y="209"/>
                  <a:pt x="146" y="203"/>
                </a:cubicBezTo>
                <a:cubicBezTo>
                  <a:pt x="151" y="197"/>
                  <a:pt x="137" y="189"/>
                  <a:pt x="140" y="185"/>
                </a:cubicBezTo>
                <a:cubicBezTo>
                  <a:pt x="145" y="181"/>
                  <a:pt x="155" y="185"/>
                  <a:pt x="162" y="193"/>
                </a:cubicBezTo>
                <a:cubicBezTo>
                  <a:pt x="162" y="222"/>
                  <a:pt x="162" y="222"/>
                  <a:pt x="162" y="222"/>
                </a:cubicBezTo>
                <a:cubicBezTo>
                  <a:pt x="159" y="225"/>
                  <a:pt x="155" y="228"/>
                  <a:pt x="150" y="231"/>
                </a:cubicBezTo>
                <a:cubicBezTo>
                  <a:pt x="145" y="233"/>
                  <a:pt x="139" y="229"/>
                  <a:pt x="138" y="225"/>
                </a:cubicBezTo>
                <a:cubicBezTo>
                  <a:pt x="137" y="221"/>
                  <a:pt x="138" y="221"/>
                  <a:pt x="134" y="220"/>
                </a:cubicBezTo>
                <a:cubicBezTo>
                  <a:pt x="131" y="219"/>
                  <a:pt x="126" y="223"/>
                  <a:pt x="123" y="224"/>
                </a:cubicBezTo>
                <a:cubicBezTo>
                  <a:pt x="119" y="224"/>
                  <a:pt x="118" y="223"/>
                  <a:pt x="115" y="225"/>
                </a:cubicBezTo>
                <a:cubicBezTo>
                  <a:pt x="113" y="227"/>
                  <a:pt x="113" y="230"/>
                  <a:pt x="111" y="233"/>
                </a:cubicBezTo>
                <a:cubicBezTo>
                  <a:pt x="109" y="236"/>
                  <a:pt x="104" y="239"/>
                  <a:pt x="103" y="243"/>
                </a:cubicBezTo>
                <a:cubicBezTo>
                  <a:pt x="102" y="247"/>
                  <a:pt x="102" y="251"/>
                  <a:pt x="103" y="255"/>
                </a:cubicBezTo>
                <a:cubicBezTo>
                  <a:pt x="104" y="257"/>
                  <a:pt x="112" y="265"/>
                  <a:pt x="115" y="266"/>
                </a:cubicBezTo>
                <a:cubicBezTo>
                  <a:pt x="117" y="266"/>
                  <a:pt x="120" y="265"/>
                  <a:pt x="123" y="265"/>
                </a:cubicBezTo>
                <a:cubicBezTo>
                  <a:pt x="125" y="264"/>
                  <a:pt x="130" y="263"/>
                  <a:pt x="131" y="263"/>
                </a:cubicBezTo>
                <a:cubicBezTo>
                  <a:pt x="140" y="262"/>
                  <a:pt x="137" y="272"/>
                  <a:pt x="137" y="274"/>
                </a:cubicBezTo>
                <a:cubicBezTo>
                  <a:pt x="135" y="278"/>
                  <a:pt x="140" y="284"/>
                  <a:pt x="143" y="286"/>
                </a:cubicBezTo>
                <a:cubicBezTo>
                  <a:pt x="146" y="288"/>
                  <a:pt x="139" y="290"/>
                  <a:pt x="140" y="296"/>
                </a:cubicBezTo>
                <a:cubicBezTo>
                  <a:pt x="140" y="301"/>
                  <a:pt x="143" y="314"/>
                  <a:pt x="148" y="319"/>
                </a:cubicBezTo>
                <a:cubicBezTo>
                  <a:pt x="153" y="323"/>
                  <a:pt x="156" y="320"/>
                  <a:pt x="160" y="318"/>
                </a:cubicBezTo>
                <a:cubicBezTo>
                  <a:pt x="160" y="317"/>
                  <a:pt x="161" y="316"/>
                  <a:pt x="162" y="315"/>
                </a:cubicBezTo>
                <a:cubicBezTo>
                  <a:pt x="162" y="327"/>
                  <a:pt x="162" y="327"/>
                  <a:pt x="162" y="327"/>
                </a:cubicBezTo>
                <a:cubicBezTo>
                  <a:pt x="93" y="344"/>
                  <a:pt x="93" y="344"/>
                  <a:pt x="93" y="344"/>
                </a:cubicBezTo>
                <a:lnTo>
                  <a:pt x="93" y="156"/>
                </a:lnTo>
                <a:close/>
                <a:moveTo>
                  <a:pt x="22" y="221"/>
                </a:moveTo>
                <a:cubicBezTo>
                  <a:pt x="26" y="215"/>
                  <a:pt x="30" y="219"/>
                  <a:pt x="40" y="211"/>
                </a:cubicBezTo>
                <a:cubicBezTo>
                  <a:pt x="44" y="208"/>
                  <a:pt x="44" y="202"/>
                  <a:pt x="49" y="198"/>
                </a:cubicBezTo>
                <a:cubicBezTo>
                  <a:pt x="54" y="195"/>
                  <a:pt x="62" y="199"/>
                  <a:pt x="64" y="194"/>
                </a:cubicBezTo>
                <a:cubicBezTo>
                  <a:pt x="67" y="187"/>
                  <a:pt x="55" y="172"/>
                  <a:pt x="47" y="175"/>
                </a:cubicBezTo>
                <a:cubicBezTo>
                  <a:pt x="42" y="176"/>
                  <a:pt x="34" y="183"/>
                  <a:pt x="30" y="181"/>
                </a:cubicBezTo>
                <a:cubicBezTo>
                  <a:pt x="27" y="180"/>
                  <a:pt x="25" y="176"/>
                  <a:pt x="26" y="172"/>
                </a:cubicBezTo>
                <a:cubicBezTo>
                  <a:pt x="27" y="169"/>
                  <a:pt x="33" y="153"/>
                  <a:pt x="44" y="155"/>
                </a:cubicBezTo>
                <a:cubicBezTo>
                  <a:pt x="49" y="156"/>
                  <a:pt x="55" y="164"/>
                  <a:pt x="61" y="164"/>
                </a:cubicBezTo>
                <a:cubicBezTo>
                  <a:pt x="67" y="164"/>
                  <a:pt x="68" y="161"/>
                  <a:pt x="66" y="154"/>
                </a:cubicBezTo>
                <a:cubicBezTo>
                  <a:pt x="66" y="154"/>
                  <a:pt x="66" y="153"/>
                  <a:pt x="66" y="153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75" y="258"/>
                  <a:pt x="67" y="258"/>
                  <a:pt x="65" y="256"/>
                </a:cubicBezTo>
                <a:cubicBezTo>
                  <a:pt x="62" y="255"/>
                  <a:pt x="64" y="247"/>
                  <a:pt x="62" y="246"/>
                </a:cubicBezTo>
                <a:cubicBezTo>
                  <a:pt x="50" y="242"/>
                  <a:pt x="11" y="234"/>
                  <a:pt x="22" y="221"/>
                </a:cubicBezTo>
                <a:moveTo>
                  <a:pt x="249" y="20"/>
                </a:moveTo>
                <a:cubicBezTo>
                  <a:pt x="170" y="0"/>
                  <a:pt x="170" y="0"/>
                  <a:pt x="170" y="0"/>
                </a:cubicBezTo>
                <a:cubicBezTo>
                  <a:pt x="169" y="0"/>
                  <a:pt x="168" y="0"/>
                  <a:pt x="167" y="0"/>
                </a:cubicBezTo>
                <a:cubicBezTo>
                  <a:pt x="86" y="20"/>
                  <a:pt x="86" y="20"/>
                  <a:pt x="86" y="20"/>
                </a:cubicBezTo>
                <a:cubicBezTo>
                  <a:pt x="9" y="0"/>
                  <a:pt x="9" y="0"/>
                  <a:pt x="9" y="0"/>
                </a:cubicBezTo>
                <a:cubicBezTo>
                  <a:pt x="7" y="0"/>
                  <a:pt x="5" y="0"/>
                  <a:pt x="3" y="2"/>
                </a:cubicBezTo>
                <a:cubicBezTo>
                  <a:pt x="1" y="3"/>
                  <a:pt x="0" y="5"/>
                  <a:pt x="0" y="7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2" y="338"/>
                  <a:pt x="5" y="339"/>
                </a:cubicBezTo>
                <a:cubicBezTo>
                  <a:pt x="84" y="359"/>
                  <a:pt x="84" y="359"/>
                  <a:pt x="84" y="359"/>
                </a:cubicBezTo>
                <a:cubicBezTo>
                  <a:pt x="85" y="359"/>
                  <a:pt x="86" y="359"/>
                  <a:pt x="87" y="359"/>
                </a:cubicBezTo>
                <a:cubicBezTo>
                  <a:pt x="169" y="339"/>
                  <a:pt x="169" y="339"/>
                  <a:pt x="169" y="339"/>
                </a:cubicBezTo>
                <a:cubicBezTo>
                  <a:pt x="246" y="359"/>
                  <a:pt x="246" y="359"/>
                  <a:pt x="246" y="359"/>
                </a:cubicBezTo>
                <a:cubicBezTo>
                  <a:pt x="247" y="359"/>
                  <a:pt x="247" y="359"/>
                  <a:pt x="248" y="359"/>
                </a:cubicBezTo>
                <a:cubicBezTo>
                  <a:pt x="249" y="359"/>
                  <a:pt x="251" y="358"/>
                  <a:pt x="252" y="358"/>
                </a:cubicBezTo>
                <a:cubicBezTo>
                  <a:pt x="253" y="356"/>
                  <a:pt x="254" y="354"/>
                  <a:pt x="254" y="352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4" y="23"/>
                  <a:pt x="252" y="21"/>
                  <a:pt x="249" y="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99948" y="3137115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chemeClr val="bg1"/>
                </a:solidFill>
              </a:rPr>
              <a:t>49</a:t>
            </a:r>
            <a:endParaRPr lang="et-EE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688930" y="1618691"/>
            <a:ext cx="722697" cy="999665"/>
            <a:chOff x="1849438" y="4446586"/>
            <a:chExt cx="890588" cy="1231900"/>
          </a:xfrm>
        </p:grpSpPr>
        <p:sp>
          <p:nvSpPr>
            <p:cNvPr id="24" name="Freeform 1198"/>
            <p:cNvSpPr>
              <a:spLocks noEditPoints="1"/>
            </p:cNvSpPr>
            <p:nvPr/>
          </p:nvSpPr>
          <p:spPr bwMode="auto">
            <a:xfrm>
              <a:off x="2217738" y="4446586"/>
              <a:ext cx="174625" cy="239713"/>
            </a:xfrm>
            <a:custGeom>
              <a:avLst/>
              <a:gdLst>
                <a:gd name="T0" fmla="*/ 18 w 52"/>
                <a:gd name="T1" fmla="*/ 31 h 72"/>
                <a:gd name="T2" fmla="*/ 27 w 52"/>
                <a:gd name="T3" fmla="*/ 17 h 72"/>
                <a:gd name="T4" fmla="*/ 37 w 52"/>
                <a:gd name="T5" fmla="*/ 52 h 72"/>
                <a:gd name="T6" fmla="*/ 23 w 52"/>
                <a:gd name="T7" fmla="*/ 62 h 72"/>
                <a:gd name="T8" fmla="*/ 10 w 52"/>
                <a:gd name="T9" fmla="*/ 49 h 72"/>
                <a:gd name="T10" fmla="*/ 18 w 52"/>
                <a:gd name="T11" fmla="*/ 31 h 72"/>
                <a:gd name="T12" fmla="*/ 23 w 52"/>
                <a:gd name="T13" fmla="*/ 72 h 72"/>
                <a:gd name="T14" fmla="*/ 24 w 52"/>
                <a:gd name="T15" fmla="*/ 72 h 72"/>
                <a:gd name="T16" fmla="*/ 46 w 52"/>
                <a:gd name="T17" fmla="*/ 55 h 72"/>
                <a:gd name="T18" fmla="*/ 27 w 52"/>
                <a:gd name="T19" fmla="*/ 2 h 72"/>
                <a:gd name="T20" fmla="*/ 21 w 52"/>
                <a:gd name="T21" fmla="*/ 1 h 72"/>
                <a:gd name="T22" fmla="*/ 19 w 52"/>
                <a:gd name="T23" fmla="*/ 6 h 72"/>
                <a:gd name="T24" fmla="*/ 11 w 52"/>
                <a:gd name="T25" fmla="*/ 26 h 72"/>
                <a:gd name="T26" fmla="*/ 0 w 52"/>
                <a:gd name="T27" fmla="*/ 49 h 72"/>
                <a:gd name="T28" fmla="*/ 23 w 52"/>
                <a:gd name="T2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72">
                  <a:moveTo>
                    <a:pt x="18" y="31"/>
                  </a:moveTo>
                  <a:cubicBezTo>
                    <a:pt x="21" y="27"/>
                    <a:pt x="25" y="22"/>
                    <a:pt x="27" y="17"/>
                  </a:cubicBezTo>
                  <a:cubicBezTo>
                    <a:pt x="34" y="28"/>
                    <a:pt x="40" y="42"/>
                    <a:pt x="37" y="52"/>
                  </a:cubicBezTo>
                  <a:cubicBezTo>
                    <a:pt x="35" y="57"/>
                    <a:pt x="31" y="61"/>
                    <a:pt x="23" y="62"/>
                  </a:cubicBezTo>
                  <a:cubicBezTo>
                    <a:pt x="20" y="62"/>
                    <a:pt x="10" y="61"/>
                    <a:pt x="10" y="49"/>
                  </a:cubicBezTo>
                  <a:cubicBezTo>
                    <a:pt x="10" y="43"/>
                    <a:pt x="14" y="37"/>
                    <a:pt x="18" y="31"/>
                  </a:cubicBezTo>
                  <a:moveTo>
                    <a:pt x="23" y="72"/>
                  </a:moveTo>
                  <a:cubicBezTo>
                    <a:pt x="23" y="72"/>
                    <a:pt x="24" y="72"/>
                    <a:pt x="24" y="72"/>
                  </a:cubicBezTo>
                  <a:cubicBezTo>
                    <a:pt x="39" y="69"/>
                    <a:pt x="44" y="61"/>
                    <a:pt x="46" y="55"/>
                  </a:cubicBezTo>
                  <a:cubicBezTo>
                    <a:pt x="52" y="37"/>
                    <a:pt x="36" y="12"/>
                    <a:pt x="27" y="2"/>
                  </a:cubicBezTo>
                  <a:cubicBezTo>
                    <a:pt x="25" y="1"/>
                    <a:pt x="23" y="0"/>
                    <a:pt x="21" y="1"/>
                  </a:cubicBezTo>
                  <a:cubicBezTo>
                    <a:pt x="19" y="2"/>
                    <a:pt x="18" y="4"/>
                    <a:pt x="19" y="6"/>
                  </a:cubicBezTo>
                  <a:cubicBezTo>
                    <a:pt x="20" y="13"/>
                    <a:pt x="15" y="19"/>
                    <a:pt x="11" y="26"/>
                  </a:cubicBezTo>
                  <a:cubicBezTo>
                    <a:pt x="5" y="33"/>
                    <a:pt x="0" y="40"/>
                    <a:pt x="0" y="49"/>
                  </a:cubicBezTo>
                  <a:cubicBezTo>
                    <a:pt x="0" y="67"/>
                    <a:pt x="15" y="72"/>
                    <a:pt x="23" y="72"/>
                  </a:cubicBezTo>
                </a:path>
              </a:pathLst>
            </a:custGeom>
            <a:solidFill>
              <a:srgbClr val="9A0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00"/>
            <p:cNvSpPr>
              <a:spLocks noEditPoints="1"/>
            </p:cNvSpPr>
            <p:nvPr/>
          </p:nvSpPr>
          <p:spPr bwMode="auto">
            <a:xfrm>
              <a:off x="1849438" y="4700586"/>
              <a:ext cx="890588" cy="977900"/>
            </a:xfrm>
            <a:custGeom>
              <a:avLst/>
              <a:gdLst>
                <a:gd name="T0" fmla="*/ 36 w 266"/>
                <a:gd name="T1" fmla="*/ 118 h 292"/>
                <a:gd name="T2" fmla="*/ 68 w 266"/>
                <a:gd name="T3" fmla="*/ 98 h 292"/>
                <a:gd name="T4" fmla="*/ 101 w 266"/>
                <a:gd name="T5" fmla="*/ 118 h 292"/>
                <a:gd name="T6" fmla="*/ 133 w 266"/>
                <a:gd name="T7" fmla="*/ 98 h 292"/>
                <a:gd name="T8" fmla="*/ 165 w 266"/>
                <a:gd name="T9" fmla="*/ 118 h 292"/>
                <a:gd name="T10" fmla="*/ 197 w 266"/>
                <a:gd name="T11" fmla="*/ 98 h 292"/>
                <a:gd name="T12" fmla="*/ 230 w 266"/>
                <a:gd name="T13" fmla="*/ 118 h 292"/>
                <a:gd name="T14" fmla="*/ 236 w 266"/>
                <a:gd name="T15" fmla="*/ 275 h 292"/>
                <a:gd name="T16" fmla="*/ 31 w 266"/>
                <a:gd name="T17" fmla="*/ 117 h 292"/>
                <a:gd name="T18" fmla="*/ 219 w 266"/>
                <a:gd name="T19" fmla="*/ 52 h 292"/>
                <a:gd name="T20" fmla="*/ 237 w 266"/>
                <a:gd name="T21" fmla="*/ 103 h 292"/>
                <a:gd name="T22" fmla="*/ 234 w 266"/>
                <a:gd name="T23" fmla="*/ 107 h 292"/>
                <a:gd name="T24" fmla="*/ 214 w 266"/>
                <a:gd name="T25" fmla="*/ 99 h 292"/>
                <a:gd name="T26" fmla="*/ 181 w 266"/>
                <a:gd name="T27" fmla="*/ 99 h 292"/>
                <a:gd name="T28" fmla="*/ 150 w 266"/>
                <a:gd name="T29" fmla="*/ 99 h 292"/>
                <a:gd name="T30" fmla="*/ 116 w 266"/>
                <a:gd name="T31" fmla="*/ 99 h 292"/>
                <a:gd name="T32" fmla="*/ 85 w 266"/>
                <a:gd name="T33" fmla="*/ 99 h 292"/>
                <a:gd name="T34" fmla="*/ 52 w 266"/>
                <a:gd name="T35" fmla="*/ 99 h 292"/>
                <a:gd name="T36" fmla="*/ 31 w 266"/>
                <a:gd name="T37" fmla="*/ 107 h 292"/>
                <a:gd name="T38" fmla="*/ 29 w 266"/>
                <a:gd name="T39" fmla="*/ 103 h 292"/>
                <a:gd name="T40" fmla="*/ 47 w 266"/>
                <a:gd name="T41" fmla="*/ 52 h 292"/>
                <a:gd name="T42" fmla="*/ 133 w 266"/>
                <a:gd name="T43" fmla="*/ 9 h 292"/>
                <a:gd name="T44" fmla="*/ 142 w 266"/>
                <a:gd name="T45" fmla="*/ 47 h 292"/>
                <a:gd name="T46" fmla="*/ 138 w 266"/>
                <a:gd name="T47" fmla="*/ 51 h 292"/>
                <a:gd name="T48" fmla="*/ 124 w 266"/>
                <a:gd name="T49" fmla="*/ 51 h 292"/>
                <a:gd name="T50" fmla="*/ 124 w 266"/>
                <a:gd name="T51" fmla="*/ 18 h 292"/>
                <a:gd name="T52" fmla="*/ 247 w 266"/>
                <a:gd name="T53" fmla="*/ 274 h 292"/>
                <a:gd name="T54" fmla="*/ 219 w 266"/>
                <a:gd name="T55" fmla="*/ 43 h 292"/>
                <a:gd name="T56" fmla="*/ 151 w 266"/>
                <a:gd name="T57" fmla="*/ 18 h 292"/>
                <a:gd name="T58" fmla="*/ 115 w 266"/>
                <a:gd name="T59" fmla="*/ 18 h 292"/>
                <a:gd name="T60" fmla="*/ 47 w 266"/>
                <a:gd name="T61" fmla="*/ 43 h 292"/>
                <a:gd name="T62" fmla="*/ 19 w 266"/>
                <a:gd name="T63" fmla="*/ 274 h 292"/>
                <a:gd name="T64" fmla="*/ 0 w 266"/>
                <a:gd name="T65" fmla="*/ 283 h 292"/>
                <a:gd name="T66" fmla="*/ 257 w 266"/>
                <a:gd name="T67" fmla="*/ 292 h 292"/>
                <a:gd name="T68" fmla="*/ 257 w 266"/>
                <a:gd name="T69" fmla="*/ 27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" h="292">
                  <a:moveTo>
                    <a:pt x="31" y="117"/>
                  </a:moveTo>
                  <a:cubicBezTo>
                    <a:pt x="33" y="118"/>
                    <a:pt x="36" y="118"/>
                    <a:pt x="36" y="118"/>
                  </a:cubicBezTo>
                  <a:cubicBezTo>
                    <a:pt x="48" y="118"/>
                    <a:pt x="54" y="110"/>
                    <a:pt x="59" y="105"/>
                  </a:cubicBezTo>
                  <a:cubicBezTo>
                    <a:pt x="63" y="100"/>
                    <a:pt x="65" y="98"/>
                    <a:pt x="68" y="98"/>
                  </a:cubicBezTo>
                  <a:cubicBezTo>
                    <a:pt x="72" y="98"/>
                    <a:pt x="73" y="100"/>
                    <a:pt x="78" y="105"/>
                  </a:cubicBezTo>
                  <a:cubicBezTo>
                    <a:pt x="82" y="110"/>
                    <a:pt x="88" y="118"/>
                    <a:pt x="101" y="118"/>
                  </a:cubicBezTo>
                  <a:cubicBezTo>
                    <a:pt x="113" y="118"/>
                    <a:pt x="119" y="110"/>
                    <a:pt x="123" y="105"/>
                  </a:cubicBezTo>
                  <a:cubicBezTo>
                    <a:pt x="128" y="100"/>
                    <a:pt x="129" y="98"/>
                    <a:pt x="133" y="98"/>
                  </a:cubicBezTo>
                  <a:cubicBezTo>
                    <a:pt x="136" y="98"/>
                    <a:pt x="138" y="100"/>
                    <a:pt x="142" y="105"/>
                  </a:cubicBezTo>
                  <a:cubicBezTo>
                    <a:pt x="147" y="110"/>
                    <a:pt x="153" y="118"/>
                    <a:pt x="165" y="118"/>
                  </a:cubicBezTo>
                  <a:cubicBezTo>
                    <a:pt x="177" y="118"/>
                    <a:pt x="183" y="110"/>
                    <a:pt x="188" y="105"/>
                  </a:cubicBezTo>
                  <a:cubicBezTo>
                    <a:pt x="192" y="100"/>
                    <a:pt x="194" y="98"/>
                    <a:pt x="197" y="98"/>
                  </a:cubicBezTo>
                  <a:cubicBezTo>
                    <a:pt x="201" y="98"/>
                    <a:pt x="202" y="100"/>
                    <a:pt x="207" y="105"/>
                  </a:cubicBezTo>
                  <a:cubicBezTo>
                    <a:pt x="211" y="110"/>
                    <a:pt x="217" y="118"/>
                    <a:pt x="230" y="118"/>
                  </a:cubicBezTo>
                  <a:cubicBezTo>
                    <a:pt x="230" y="118"/>
                    <a:pt x="233" y="118"/>
                    <a:pt x="236" y="117"/>
                  </a:cubicBezTo>
                  <a:cubicBezTo>
                    <a:pt x="236" y="275"/>
                    <a:pt x="236" y="275"/>
                    <a:pt x="236" y="275"/>
                  </a:cubicBezTo>
                  <a:cubicBezTo>
                    <a:pt x="167" y="275"/>
                    <a:pt x="99" y="275"/>
                    <a:pt x="31" y="275"/>
                  </a:cubicBezTo>
                  <a:lnTo>
                    <a:pt x="31" y="117"/>
                  </a:lnTo>
                  <a:close/>
                  <a:moveTo>
                    <a:pt x="47" y="52"/>
                  </a:moveTo>
                  <a:cubicBezTo>
                    <a:pt x="219" y="52"/>
                    <a:pt x="219" y="52"/>
                    <a:pt x="219" y="52"/>
                  </a:cubicBezTo>
                  <a:cubicBezTo>
                    <a:pt x="229" y="52"/>
                    <a:pt x="237" y="61"/>
                    <a:pt x="237" y="71"/>
                  </a:cubicBezTo>
                  <a:cubicBezTo>
                    <a:pt x="237" y="103"/>
                    <a:pt x="237" y="103"/>
                    <a:pt x="237" y="103"/>
                  </a:cubicBezTo>
                  <a:cubicBezTo>
                    <a:pt x="237" y="106"/>
                    <a:pt x="237" y="106"/>
                    <a:pt x="237" y="106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3" y="108"/>
                    <a:pt x="231" y="108"/>
                    <a:pt x="230" y="108"/>
                  </a:cubicBezTo>
                  <a:cubicBezTo>
                    <a:pt x="222" y="108"/>
                    <a:pt x="218" y="104"/>
                    <a:pt x="214" y="99"/>
                  </a:cubicBezTo>
                  <a:cubicBezTo>
                    <a:pt x="210" y="94"/>
                    <a:pt x="206" y="89"/>
                    <a:pt x="197" y="89"/>
                  </a:cubicBezTo>
                  <a:cubicBezTo>
                    <a:pt x="189" y="89"/>
                    <a:pt x="185" y="94"/>
                    <a:pt x="181" y="99"/>
                  </a:cubicBezTo>
                  <a:cubicBezTo>
                    <a:pt x="177" y="104"/>
                    <a:pt x="173" y="108"/>
                    <a:pt x="165" y="108"/>
                  </a:cubicBezTo>
                  <a:cubicBezTo>
                    <a:pt x="157" y="108"/>
                    <a:pt x="154" y="104"/>
                    <a:pt x="150" y="99"/>
                  </a:cubicBezTo>
                  <a:cubicBezTo>
                    <a:pt x="145" y="94"/>
                    <a:pt x="141" y="89"/>
                    <a:pt x="133" y="89"/>
                  </a:cubicBezTo>
                  <a:cubicBezTo>
                    <a:pt x="124" y="89"/>
                    <a:pt x="120" y="94"/>
                    <a:pt x="116" y="99"/>
                  </a:cubicBezTo>
                  <a:cubicBezTo>
                    <a:pt x="112" y="104"/>
                    <a:pt x="108" y="108"/>
                    <a:pt x="101" y="108"/>
                  </a:cubicBezTo>
                  <a:cubicBezTo>
                    <a:pt x="93" y="108"/>
                    <a:pt x="89" y="104"/>
                    <a:pt x="85" y="99"/>
                  </a:cubicBezTo>
                  <a:cubicBezTo>
                    <a:pt x="81" y="94"/>
                    <a:pt x="77" y="89"/>
                    <a:pt x="68" y="89"/>
                  </a:cubicBezTo>
                  <a:cubicBezTo>
                    <a:pt x="60" y="89"/>
                    <a:pt x="56" y="94"/>
                    <a:pt x="52" y="99"/>
                  </a:cubicBezTo>
                  <a:cubicBezTo>
                    <a:pt x="48" y="104"/>
                    <a:pt x="44" y="108"/>
                    <a:pt x="36" y="108"/>
                  </a:cubicBezTo>
                  <a:cubicBezTo>
                    <a:pt x="35" y="108"/>
                    <a:pt x="33" y="108"/>
                    <a:pt x="31" y="107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61"/>
                    <a:pt x="37" y="52"/>
                    <a:pt x="47" y="52"/>
                  </a:cubicBezTo>
                  <a:moveTo>
                    <a:pt x="124" y="18"/>
                  </a:moveTo>
                  <a:cubicBezTo>
                    <a:pt x="124" y="13"/>
                    <a:pt x="128" y="9"/>
                    <a:pt x="133" y="9"/>
                  </a:cubicBezTo>
                  <a:cubicBezTo>
                    <a:pt x="138" y="9"/>
                    <a:pt x="142" y="13"/>
                    <a:pt x="142" y="18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18"/>
                    <a:pt x="124" y="18"/>
                    <a:pt x="124" y="18"/>
                  </a:cubicBezTo>
                  <a:close/>
                  <a:moveTo>
                    <a:pt x="257" y="274"/>
                  </a:moveTo>
                  <a:cubicBezTo>
                    <a:pt x="247" y="274"/>
                    <a:pt x="247" y="274"/>
                    <a:pt x="247" y="274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55"/>
                    <a:pt x="234" y="43"/>
                    <a:pt x="21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8"/>
                    <a:pt x="143" y="0"/>
                    <a:pt x="133" y="0"/>
                  </a:cubicBezTo>
                  <a:cubicBezTo>
                    <a:pt x="123" y="0"/>
                    <a:pt x="115" y="8"/>
                    <a:pt x="115" y="18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32" y="43"/>
                    <a:pt x="19" y="55"/>
                    <a:pt x="19" y="71"/>
                  </a:cubicBezTo>
                  <a:cubicBezTo>
                    <a:pt x="19" y="274"/>
                    <a:pt x="19" y="274"/>
                    <a:pt x="1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4" y="274"/>
                    <a:pt x="0" y="278"/>
                    <a:pt x="0" y="283"/>
                  </a:cubicBezTo>
                  <a:cubicBezTo>
                    <a:pt x="0" y="288"/>
                    <a:pt x="4" y="292"/>
                    <a:pt x="9" y="292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92"/>
                    <a:pt x="266" y="288"/>
                    <a:pt x="266" y="283"/>
                  </a:cubicBezTo>
                  <a:cubicBezTo>
                    <a:pt x="266" y="278"/>
                    <a:pt x="262" y="274"/>
                    <a:pt x="257" y="274"/>
                  </a:cubicBezTo>
                </a:path>
              </a:pathLst>
            </a:custGeom>
            <a:solidFill>
              <a:srgbClr val="9A0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49438" y="4446586"/>
              <a:ext cx="890588" cy="1231900"/>
              <a:chOff x="1849438" y="4446586"/>
              <a:chExt cx="890588" cy="1231900"/>
            </a:xfrm>
          </p:grpSpPr>
          <p:sp>
            <p:nvSpPr>
              <p:cNvPr id="27" name="Freeform 1199"/>
              <p:cNvSpPr>
                <a:spLocks noEditPoints="1"/>
              </p:cNvSpPr>
              <p:nvPr/>
            </p:nvSpPr>
            <p:spPr bwMode="auto">
              <a:xfrm>
                <a:off x="2217738" y="4446586"/>
                <a:ext cx="174625" cy="239713"/>
              </a:xfrm>
              <a:custGeom>
                <a:avLst/>
                <a:gdLst>
                  <a:gd name="T0" fmla="*/ 18 w 52"/>
                  <a:gd name="T1" fmla="*/ 31 h 72"/>
                  <a:gd name="T2" fmla="*/ 27 w 52"/>
                  <a:gd name="T3" fmla="*/ 17 h 72"/>
                  <a:gd name="T4" fmla="*/ 37 w 52"/>
                  <a:gd name="T5" fmla="*/ 52 h 72"/>
                  <a:gd name="T6" fmla="*/ 23 w 52"/>
                  <a:gd name="T7" fmla="*/ 62 h 72"/>
                  <a:gd name="T8" fmla="*/ 10 w 52"/>
                  <a:gd name="T9" fmla="*/ 49 h 72"/>
                  <a:gd name="T10" fmla="*/ 18 w 52"/>
                  <a:gd name="T11" fmla="*/ 31 h 72"/>
                  <a:gd name="T12" fmla="*/ 23 w 52"/>
                  <a:gd name="T13" fmla="*/ 72 h 72"/>
                  <a:gd name="T14" fmla="*/ 24 w 52"/>
                  <a:gd name="T15" fmla="*/ 72 h 72"/>
                  <a:gd name="T16" fmla="*/ 46 w 52"/>
                  <a:gd name="T17" fmla="*/ 55 h 72"/>
                  <a:gd name="T18" fmla="*/ 27 w 52"/>
                  <a:gd name="T19" fmla="*/ 2 h 72"/>
                  <a:gd name="T20" fmla="*/ 21 w 52"/>
                  <a:gd name="T21" fmla="*/ 1 h 72"/>
                  <a:gd name="T22" fmla="*/ 19 w 52"/>
                  <a:gd name="T23" fmla="*/ 6 h 72"/>
                  <a:gd name="T24" fmla="*/ 11 w 52"/>
                  <a:gd name="T25" fmla="*/ 26 h 72"/>
                  <a:gd name="T26" fmla="*/ 0 w 52"/>
                  <a:gd name="T27" fmla="*/ 49 h 72"/>
                  <a:gd name="T28" fmla="*/ 23 w 52"/>
                  <a:gd name="T2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72">
                    <a:moveTo>
                      <a:pt x="18" y="31"/>
                    </a:moveTo>
                    <a:cubicBezTo>
                      <a:pt x="21" y="27"/>
                      <a:pt x="25" y="22"/>
                      <a:pt x="27" y="17"/>
                    </a:cubicBezTo>
                    <a:cubicBezTo>
                      <a:pt x="34" y="28"/>
                      <a:pt x="40" y="42"/>
                      <a:pt x="37" y="52"/>
                    </a:cubicBezTo>
                    <a:cubicBezTo>
                      <a:pt x="35" y="57"/>
                      <a:pt x="31" y="61"/>
                      <a:pt x="23" y="62"/>
                    </a:cubicBezTo>
                    <a:cubicBezTo>
                      <a:pt x="20" y="62"/>
                      <a:pt x="10" y="61"/>
                      <a:pt x="10" y="49"/>
                    </a:cubicBezTo>
                    <a:cubicBezTo>
                      <a:pt x="10" y="43"/>
                      <a:pt x="14" y="37"/>
                      <a:pt x="18" y="31"/>
                    </a:cubicBezTo>
                    <a:close/>
                    <a:moveTo>
                      <a:pt x="23" y="72"/>
                    </a:moveTo>
                    <a:cubicBezTo>
                      <a:pt x="23" y="72"/>
                      <a:pt x="24" y="72"/>
                      <a:pt x="24" y="72"/>
                    </a:cubicBezTo>
                    <a:cubicBezTo>
                      <a:pt x="39" y="69"/>
                      <a:pt x="44" y="61"/>
                      <a:pt x="46" y="55"/>
                    </a:cubicBezTo>
                    <a:cubicBezTo>
                      <a:pt x="52" y="37"/>
                      <a:pt x="36" y="12"/>
                      <a:pt x="27" y="2"/>
                    </a:cubicBezTo>
                    <a:cubicBezTo>
                      <a:pt x="25" y="1"/>
                      <a:pt x="23" y="0"/>
                      <a:pt x="21" y="1"/>
                    </a:cubicBezTo>
                    <a:cubicBezTo>
                      <a:pt x="19" y="2"/>
                      <a:pt x="18" y="4"/>
                      <a:pt x="19" y="6"/>
                    </a:cubicBezTo>
                    <a:cubicBezTo>
                      <a:pt x="20" y="13"/>
                      <a:pt x="15" y="19"/>
                      <a:pt x="11" y="26"/>
                    </a:cubicBezTo>
                    <a:cubicBezTo>
                      <a:pt x="5" y="33"/>
                      <a:pt x="0" y="40"/>
                      <a:pt x="0" y="49"/>
                    </a:cubicBezTo>
                    <a:cubicBezTo>
                      <a:pt x="0" y="67"/>
                      <a:pt x="15" y="72"/>
                      <a:pt x="23" y="72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9A004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01"/>
              <p:cNvSpPr>
                <a:spLocks noEditPoints="1"/>
              </p:cNvSpPr>
              <p:nvPr/>
            </p:nvSpPr>
            <p:spPr bwMode="auto">
              <a:xfrm>
                <a:off x="1849438" y="4700586"/>
                <a:ext cx="890588" cy="977900"/>
              </a:xfrm>
              <a:custGeom>
                <a:avLst/>
                <a:gdLst>
                  <a:gd name="T0" fmla="*/ 36 w 266"/>
                  <a:gd name="T1" fmla="*/ 118 h 292"/>
                  <a:gd name="T2" fmla="*/ 68 w 266"/>
                  <a:gd name="T3" fmla="*/ 98 h 292"/>
                  <a:gd name="T4" fmla="*/ 101 w 266"/>
                  <a:gd name="T5" fmla="*/ 118 h 292"/>
                  <a:gd name="T6" fmla="*/ 133 w 266"/>
                  <a:gd name="T7" fmla="*/ 98 h 292"/>
                  <a:gd name="T8" fmla="*/ 165 w 266"/>
                  <a:gd name="T9" fmla="*/ 118 h 292"/>
                  <a:gd name="T10" fmla="*/ 197 w 266"/>
                  <a:gd name="T11" fmla="*/ 98 h 292"/>
                  <a:gd name="T12" fmla="*/ 230 w 266"/>
                  <a:gd name="T13" fmla="*/ 118 h 292"/>
                  <a:gd name="T14" fmla="*/ 236 w 266"/>
                  <a:gd name="T15" fmla="*/ 275 h 292"/>
                  <a:gd name="T16" fmla="*/ 31 w 266"/>
                  <a:gd name="T17" fmla="*/ 117 h 292"/>
                  <a:gd name="T18" fmla="*/ 219 w 266"/>
                  <a:gd name="T19" fmla="*/ 52 h 292"/>
                  <a:gd name="T20" fmla="*/ 237 w 266"/>
                  <a:gd name="T21" fmla="*/ 103 h 292"/>
                  <a:gd name="T22" fmla="*/ 234 w 266"/>
                  <a:gd name="T23" fmla="*/ 107 h 292"/>
                  <a:gd name="T24" fmla="*/ 214 w 266"/>
                  <a:gd name="T25" fmla="*/ 99 h 292"/>
                  <a:gd name="T26" fmla="*/ 181 w 266"/>
                  <a:gd name="T27" fmla="*/ 99 h 292"/>
                  <a:gd name="T28" fmla="*/ 150 w 266"/>
                  <a:gd name="T29" fmla="*/ 99 h 292"/>
                  <a:gd name="T30" fmla="*/ 116 w 266"/>
                  <a:gd name="T31" fmla="*/ 99 h 292"/>
                  <a:gd name="T32" fmla="*/ 85 w 266"/>
                  <a:gd name="T33" fmla="*/ 99 h 292"/>
                  <a:gd name="T34" fmla="*/ 52 w 266"/>
                  <a:gd name="T35" fmla="*/ 99 h 292"/>
                  <a:gd name="T36" fmla="*/ 31 w 266"/>
                  <a:gd name="T37" fmla="*/ 107 h 292"/>
                  <a:gd name="T38" fmla="*/ 29 w 266"/>
                  <a:gd name="T39" fmla="*/ 103 h 292"/>
                  <a:gd name="T40" fmla="*/ 47 w 266"/>
                  <a:gd name="T41" fmla="*/ 52 h 292"/>
                  <a:gd name="T42" fmla="*/ 133 w 266"/>
                  <a:gd name="T43" fmla="*/ 9 h 292"/>
                  <a:gd name="T44" fmla="*/ 142 w 266"/>
                  <a:gd name="T45" fmla="*/ 47 h 292"/>
                  <a:gd name="T46" fmla="*/ 138 w 266"/>
                  <a:gd name="T47" fmla="*/ 51 h 292"/>
                  <a:gd name="T48" fmla="*/ 124 w 266"/>
                  <a:gd name="T49" fmla="*/ 51 h 292"/>
                  <a:gd name="T50" fmla="*/ 124 w 266"/>
                  <a:gd name="T51" fmla="*/ 18 h 292"/>
                  <a:gd name="T52" fmla="*/ 247 w 266"/>
                  <a:gd name="T53" fmla="*/ 274 h 292"/>
                  <a:gd name="T54" fmla="*/ 219 w 266"/>
                  <a:gd name="T55" fmla="*/ 43 h 292"/>
                  <a:gd name="T56" fmla="*/ 151 w 266"/>
                  <a:gd name="T57" fmla="*/ 18 h 292"/>
                  <a:gd name="T58" fmla="*/ 115 w 266"/>
                  <a:gd name="T59" fmla="*/ 18 h 292"/>
                  <a:gd name="T60" fmla="*/ 47 w 266"/>
                  <a:gd name="T61" fmla="*/ 43 h 292"/>
                  <a:gd name="T62" fmla="*/ 19 w 266"/>
                  <a:gd name="T63" fmla="*/ 274 h 292"/>
                  <a:gd name="T64" fmla="*/ 0 w 266"/>
                  <a:gd name="T65" fmla="*/ 283 h 292"/>
                  <a:gd name="T66" fmla="*/ 257 w 266"/>
                  <a:gd name="T67" fmla="*/ 292 h 292"/>
                  <a:gd name="T68" fmla="*/ 257 w 266"/>
                  <a:gd name="T69" fmla="*/ 27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6" h="292">
                    <a:moveTo>
                      <a:pt x="31" y="117"/>
                    </a:moveTo>
                    <a:cubicBezTo>
                      <a:pt x="33" y="118"/>
                      <a:pt x="36" y="118"/>
                      <a:pt x="36" y="118"/>
                    </a:cubicBezTo>
                    <a:cubicBezTo>
                      <a:pt x="48" y="118"/>
                      <a:pt x="54" y="110"/>
                      <a:pt x="59" y="105"/>
                    </a:cubicBezTo>
                    <a:cubicBezTo>
                      <a:pt x="63" y="100"/>
                      <a:pt x="65" y="98"/>
                      <a:pt x="68" y="98"/>
                    </a:cubicBezTo>
                    <a:cubicBezTo>
                      <a:pt x="72" y="98"/>
                      <a:pt x="73" y="100"/>
                      <a:pt x="78" y="105"/>
                    </a:cubicBezTo>
                    <a:cubicBezTo>
                      <a:pt x="82" y="110"/>
                      <a:pt x="88" y="118"/>
                      <a:pt x="101" y="118"/>
                    </a:cubicBezTo>
                    <a:cubicBezTo>
                      <a:pt x="113" y="118"/>
                      <a:pt x="119" y="110"/>
                      <a:pt x="123" y="105"/>
                    </a:cubicBezTo>
                    <a:cubicBezTo>
                      <a:pt x="128" y="100"/>
                      <a:pt x="129" y="98"/>
                      <a:pt x="133" y="98"/>
                    </a:cubicBezTo>
                    <a:cubicBezTo>
                      <a:pt x="136" y="98"/>
                      <a:pt x="138" y="100"/>
                      <a:pt x="142" y="105"/>
                    </a:cubicBezTo>
                    <a:cubicBezTo>
                      <a:pt x="147" y="110"/>
                      <a:pt x="153" y="118"/>
                      <a:pt x="165" y="118"/>
                    </a:cubicBezTo>
                    <a:cubicBezTo>
                      <a:pt x="177" y="118"/>
                      <a:pt x="183" y="110"/>
                      <a:pt x="188" y="105"/>
                    </a:cubicBezTo>
                    <a:cubicBezTo>
                      <a:pt x="192" y="100"/>
                      <a:pt x="194" y="98"/>
                      <a:pt x="197" y="98"/>
                    </a:cubicBezTo>
                    <a:cubicBezTo>
                      <a:pt x="201" y="98"/>
                      <a:pt x="202" y="100"/>
                      <a:pt x="207" y="105"/>
                    </a:cubicBezTo>
                    <a:cubicBezTo>
                      <a:pt x="211" y="110"/>
                      <a:pt x="217" y="118"/>
                      <a:pt x="230" y="118"/>
                    </a:cubicBezTo>
                    <a:cubicBezTo>
                      <a:pt x="230" y="118"/>
                      <a:pt x="233" y="118"/>
                      <a:pt x="236" y="117"/>
                    </a:cubicBezTo>
                    <a:cubicBezTo>
                      <a:pt x="236" y="275"/>
                      <a:pt x="236" y="275"/>
                      <a:pt x="236" y="275"/>
                    </a:cubicBezTo>
                    <a:cubicBezTo>
                      <a:pt x="167" y="275"/>
                      <a:pt x="99" y="275"/>
                      <a:pt x="31" y="275"/>
                    </a:cubicBezTo>
                    <a:lnTo>
                      <a:pt x="31" y="117"/>
                    </a:lnTo>
                    <a:close/>
                    <a:moveTo>
                      <a:pt x="47" y="52"/>
                    </a:moveTo>
                    <a:cubicBezTo>
                      <a:pt x="219" y="52"/>
                      <a:pt x="219" y="52"/>
                      <a:pt x="219" y="52"/>
                    </a:cubicBezTo>
                    <a:cubicBezTo>
                      <a:pt x="229" y="52"/>
                      <a:pt x="237" y="61"/>
                      <a:pt x="237" y="71"/>
                    </a:cubicBezTo>
                    <a:cubicBezTo>
                      <a:pt x="237" y="103"/>
                      <a:pt x="237" y="103"/>
                      <a:pt x="237" y="103"/>
                    </a:cubicBezTo>
                    <a:cubicBezTo>
                      <a:pt x="237" y="106"/>
                      <a:pt x="237" y="106"/>
                      <a:pt x="237" y="106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3" y="108"/>
                      <a:pt x="231" y="108"/>
                      <a:pt x="230" y="108"/>
                    </a:cubicBezTo>
                    <a:cubicBezTo>
                      <a:pt x="222" y="108"/>
                      <a:pt x="218" y="104"/>
                      <a:pt x="214" y="99"/>
                    </a:cubicBezTo>
                    <a:cubicBezTo>
                      <a:pt x="210" y="94"/>
                      <a:pt x="206" y="89"/>
                      <a:pt x="197" y="89"/>
                    </a:cubicBezTo>
                    <a:cubicBezTo>
                      <a:pt x="189" y="89"/>
                      <a:pt x="185" y="94"/>
                      <a:pt x="181" y="99"/>
                    </a:cubicBezTo>
                    <a:cubicBezTo>
                      <a:pt x="177" y="104"/>
                      <a:pt x="173" y="108"/>
                      <a:pt x="165" y="108"/>
                    </a:cubicBezTo>
                    <a:cubicBezTo>
                      <a:pt x="157" y="108"/>
                      <a:pt x="154" y="104"/>
                      <a:pt x="150" y="99"/>
                    </a:cubicBezTo>
                    <a:cubicBezTo>
                      <a:pt x="145" y="94"/>
                      <a:pt x="141" y="89"/>
                      <a:pt x="133" y="89"/>
                    </a:cubicBezTo>
                    <a:cubicBezTo>
                      <a:pt x="124" y="89"/>
                      <a:pt x="120" y="94"/>
                      <a:pt x="116" y="99"/>
                    </a:cubicBezTo>
                    <a:cubicBezTo>
                      <a:pt x="112" y="104"/>
                      <a:pt x="108" y="108"/>
                      <a:pt x="101" y="108"/>
                    </a:cubicBezTo>
                    <a:cubicBezTo>
                      <a:pt x="93" y="108"/>
                      <a:pt x="89" y="104"/>
                      <a:pt x="85" y="99"/>
                    </a:cubicBezTo>
                    <a:cubicBezTo>
                      <a:pt x="81" y="94"/>
                      <a:pt x="77" y="89"/>
                      <a:pt x="68" y="89"/>
                    </a:cubicBezTo>
                    <a:cubicBezTo>
                      <a:pt x="60" y="89"/>
                      <a:pt x="56" y="94"/>
                      <a:pt x="52" y="99"/>
                    </a:cubicBezTo>
                    <a:cubicBezTo>
                      <a:pt x="48" y="104"/>
                      <a:pt x="44" y="108"/>
                      <a:pt x="36" y="108"/>
                    </a:cubicBezTo>
                    <a:cubicBezTo>
                      <a:pt x="35" y="108"/>
                      <a:pt x="33" y="108"/>
                      <a:pt x="31" y="107"/>
                    </a:cubicBezTo>
                    <a:cubicBezTo>
                      <a:pt x="29" y="106"/>
                      <a:pt x="29" y="106"/>
                      <a:pt x="29" y="106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1"/>
                      <a:pt x="37" y="52"/>
                      <a:pt x="47" y="52"/>
                    </a:cubicBezTo>
                    <a:close/>
                    <a:moveTo>
                      <a:pt x="124" y="18"/>
                    </a:moveTo>
                    <a:cubicBezTo>
                      <a:pt x="124" y="13"/>
                      <a:pt x="128" y="9"/>
                      <a:pt x="133" y="9"/>
                    </a:cubicBezTo>
                    <a:cubicBezTo>
                      <a:pt x="138" y="9"/>
                      <a:pt x="142" y="13"/>
                      <a:pt x="142" y="18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2" y="51"/>
                      <a:pt x="142" y="51"/>
                      <a:pt x="142" y="51"/>
                    </a:cubicBezTo>
                    <a:cubicBezTo>
                      <a:pt x="138" y="51"/>
                      <a:pt x="138" y="51"/>
                      <a:pt x="138" y="51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4" y="51"/>
                      <a:pt x="124" y="51"/>
                      <a:pt x="124" y="51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18"/>
                      <a:pt x="124" y="18"/>
                      <a:pt x="124" y="18"/>
                    </a:cubicBezTo>
                    <a:close/>
                    <a:moveTo>
                      <a:pt x="257" y="274"/>
                    </a:move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47" y="55"/>
                      <a:pt x="234" y="43"/>
                      <a:pt x="219" y="43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1" y="18"/>
                      <a:pt x="151" y="18"/>
                      <a:pt x="151" y="18"/>
                    </a:cubicBezTo>
                    <a:cubicBezTo>
                      <a:pt x="151" y="8"/>
                      <a:pt x="143" y="0"/>
                      <a:pt x="133" y="0"/>
                    </a:cubicBezTo>
                    <a:cubicBezTo>
                      <a:pt x="123" y="0"/>
                      <a:pt x="115" y="8"/>
                      <a:pt x="115" y="18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32" y="43"/>
                      <a:pt x="19" y="55"/>
                      <a:pt x="19" y="71"/>
                    </a:cubicBezTo>
                    <a:cubicBezTo>
                      <a:pt x="19" y="274"/>
                      <a:pt x="19" y="274"/>
                      <a:pt x="19" y="274"/>
                    </a:cubicBezTo>
                    <a:cubicBezTo>
                      <a:pt x="9" y="274"/>
                      <a:pt x="9" y="274"/>
                      <a:pt x="9" y="274"/>
                    </a:cubicBezTo>
                    <a:cubicBezTo>
                      <a:pt x="4" y="274"/>
                      <a:pt x="0" y="278"/>
                      <a:pt x="0" y="283"/>
                    </a:cubicBezTo>
                    <a:cubicBezTo>
                      <a:pt x="0" y="288"/>
                      <a:pt x="4" y="292"/>
                      <a:pt x="9" y="292"/>
                    </a:cubicBezTo>
                    <a:cubicBezTo>
                      <a:pt x="257" y="292"/>
                      <a:pt x="257" y="292"/>
                      <a:pt x="257" y="292"/>
                    </a:cubicBezTo>
                    <a:cubicBezTo>
                      <a:pt x="262" y="292"/>
                      <a:pt x="266" y="288"/>
                      <a:pt x="266" y="283"/>
                    </a:cubicBezTo>
                    <a:cubicBezTo>
                      <a:pt x="266" y="278"/>
                      <a:pt x="262" y="274"/>
                      <a:pt x="257" y="274"/>
                    </a:cubicBezTo>
                    <a:close/>
                  </a:path>
                </a:pathLst>
              </a:custGeom>
              <a:noFill/>
              <a:ln w="26988" cap="flat">
                <a:solidFill>
                  <a:srgbClr val="9A004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7802811" y="21862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chemeClr val="accent3"/>
                </a:solidFill>
              </a:rPr>
              <a:t>47</a:t>
            </a:r>
            <a:endParaRPr lang="et-EE" b="1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40919" y="2661290"/>
            <a:ext cx="8290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800" dirty="0" err="1">
                <a:solidFill>
                  <a:schemeClr val="accent3"/>
                </a:solidFill>
              </a:rPr>
              <a:t>Average</a:t>
            </a:r>
            <a:r>
              <a:rPr lang="et-EE" sz="800" dirty="0">
                <a:solidFill>
                  <a:schemeClr val="accent3"/>
                </a:solidFill>
              </a:rPr>
              <a:t> </a:t>
            </a:r>
            <a:r>
              <a:rPr lang="et-EE" sz="800" dirty="0" err="1">
                <a:solidFill>
                  <a:schemeClr val="accent3"/>
                </a:solidFill>
              </a:rPr>
              <a:t>age</a:t>
            </a:r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Money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777"/>
              </p:ext>
            </p:extLst>
          </p:nvPr>
        </p:nvGraphicFramePr>
        <p:xfrm>
          <a:off x="1584325" y="1580871"/>
          <a:ext cx="4635605" cy="154824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2796756">
                  <a:extLst>
                    <a:ext uri="{9D8B030D-6E8A-4147-A177-3AD203B41FA5}">
                      <a16:colId xmlns:a16="http://schemas.microsoft.com/office/drawing/2014/main" val="2098678401"/>
                    </a:ext>
                  </a:extLst>
                </a:gridCol>
                <a:gridCol w="1145512">
                  <a:extLst>
                    <a:ext uri="{9D8B030D-6E8A-4147-A177-3AD203B41FA5}">
                      <a16:colId xmlns:a16="http://schemas.microsoft.com/office/drawing/2014/main" val="3144147506"/>
                    </a:ext>
                  </a:extLst>
                </a:gridCol>
                <a:gridCol w="693337">
                  <a:extLst>
                    <a:ext uri="{9D8B030D-6E8A-4147-A177-3AD203B41FA5}">
                      <a16:colId xmlns:a16="http://schemas.microsoft.com/office/drawing/2014/main" val="34821218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t-EE" sz="1000" b="1" dirty="0" smtClean="0">
                          <a:solidFill>
                            <a:schemeClr val="accent1"/>
                          </a:solidFill>
                        </a:rPr>
                        <a:t>2016 </a:t>
                      </a:r>
                      <a:r>
                        <a:rPr lang="et-EE" sz="1000" b="1" dirty="0" err="1" smtClean="0">
                          <a:solidFill>
                            <a:schemeClr val="accent1"/>
                          </a:solidFill>
                        </a:rPr>
                        <a:t>revenues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9026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t-EE" sz="1000" dirty="0" err="1" smtClean="0"/>
                        <a:t>Operating</a:t>
                      </a:r>
                      <a:r>
                        <a:rPr lang="et-EE" sz="1000" dirty="0" smtClean="0"/>
                        <a:t> </a:t>
                      </a:r>
                      <a:r>
                        <a:rPr lang="et-EE" sz="1000" dirty="0" err="1" smtClean="0"/>
                        <a:t>grants</a:t>
                      </a:r>
                      <a:r>
                        <a:rPr lang="et-EE" sz="1000" dirty="0" smtClean="0"/>
                        <a:t> </a:t>
                      </a:r>
                      <a:r>
                        <a:rPr lang="et-EE" sz="1000" dirty="0" err="1" smtClean="0"/>
                        <a:t>received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€ 47,928</a:t>
                      </a:r>
                      <a:r>
                        <a:rPr lang="et-EE" sz="1000" baseline="0" dirty="0" smtClean="0"/>
                        <a:t>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59.7%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3598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Revenue from operational activities, other income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€ 16,673,000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20.8%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5119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Government grants received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€ 16,673</a:t>
                      </a:r>
                      <a:r>
                        <a:rPr lang="et-EE" sz="1000" baseline="0" dirty="0" smtClean="0"/>
                        <a:t>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19.3%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51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t-EE" sz="1000" b="1" dirty="0" err="1" smtClean="0">
                          <a:solidFill>
                            <a:schemeClr val="accent1"/>
                          </a:solidFill>
                        </a:rPr>
                        <a:t>Total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b="1" dirty="0" smtClean="0">
                          <a:solidFill>
                            <a:schemeClr val="accent1"/>
                          </a:solidFill>
                        </a:rPr>
                        <a:t>€ 80,273,000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b="1" dirty="0" smtClean="0">
                          <a:solidFill>
                            <a:schemeClr val="accent1"/>
                          </a:solidFill>
                        </a:rPr>
                        <a:t>100%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969719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54125"/>
              </p:ext>
            </p:extLst>
          </p:nvPr>
        </p:nvGraphicFramePr>
        <p:xfrm>
          <a:off x="1584000" y="3432218"/>
          <a:ext cx="4635606" cy="223248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2746840">
                  <a:extLst>
                    <a:ext uri="{9D8B030D-6E8A-4147-A177-3AD203B41FA5}">
                      <a16:colId xmlns:a16="http://schemas.microsoft.com/office/drawing/2014/main" val="2098678401"/>
                    </a:ext>
                  </a:extLst>
                </a:gridCol>
                <a:gridCol w="1165283">
                  <a:extLst>
                    <a:ext uri="{9D8B030D-6E8A-4147-A177-3AD203B41FA5}">
                      <a16:colId xmlns:a16="http://schemas.microsoft.com/office/drawing/2014/main" val="3144147506"/>
                    </a:ext>
                  </a:extLst>
                </a:gridCol>
                <a:gridCol w="723483">
                  <a:extLst>
                    <a:ext uri="{9D8B030D-6E8A-4147-A177-3AD203B41FA5}">
                      <a16:colId xmlns:a16="http://schemas.microsoft.com/office/drawing/2014/main" val="34821218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t-EE" sz="1000" b="1" dirty="0" smtClean="0">
                          <a:solidFill>
                            <a:schemeClr val="accent1"/>
                          </a:solidFill>
                        </a:rPr>
                        <a:t>2016 </a:t>
                      </a:r>
                      <a:r>
                        <a:rPr lang="et-EE" sz="1000" b="1" dirty="0" err="1" smtClean="0">
                          <a:solidFill>
                            <a:schemeClr val="accent1"/>
                          </a:solidFill>
                        </a:rPr>
                        <a:t>expenses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9026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t-EE" sz="1000" dirty="0" err="1" smtClean="0"/>
                        <a:t>Personnel</a:t>
                      </a:r>
                      <a:r>
                        <a:rPr lang="et-EE" sz="1000" dirty="0" smtClean="0"/>
                        <a:t> </a:t>
                      </a:r>
                      <a:r>
                        <a:rPr lang="et-EE" sz="1000" dirty="0" err="1" smtClean="0"/>
                        <a:t>expenses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€ 46,514</a:t>
                      </a:r>
                      <a:r>
                        <a:rPr lang="et-EE" sz="1000" baseline="0" dirty="0" smtClean="0"/>
                        <a:t>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53.7%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3598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t-EE" sz="1000" dirty="0" err="1" smtClean="0"/>
                        <a:t>Other</a:t>
                      </a:r>
                      <a:r>
                        <a:rPr lang="et-EE" sz="1000" dirty="0" smtClean="0"/>
                        <a:t> </a:t>
                      </a:r>
                      <a:r>
                        <a:rPr lang="et-EE" sz="1000" dirty="0" err="1" smtClean="0"/>
                        <a:t>operating</a:t>
                      </a:r>
                      <a:r>
                        <a:rPr lang="et-EE" sz="1000" dirty="0" smtClean="0"/>
                        <a:t> </a:t>
                      </a:r>
                      <a:r>
                        <a:rPr lang="et-EE" sz="1000" dirty="0" err="1" smtClean="0"/>
                        <a:t>expenses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€ 17,579,000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20.3%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5119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Depreciation, </a:t>
                      </a:r>
                      <a:r>
                        <a:rPr lang="en-US" sz="1000" dirty="0" err="1" smtClean="0"/>
                        <a:t>amortisation</a:t>
                      </a:r>
                      <a:r>
                        <a:rPr lang="en-US" sz="1000" dirty="0" smtClean="0"/>
                        <a:t> and impairment losses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€ 13,215,000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15.3%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831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Scholarships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€ 7,219,000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8.3%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1213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Intermediation of grants and membership fees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€ 2,100</a:t>
                      </a:r>
                      <a:r>
                        <a:rPr lang="et-EE" sz="1000" baseline="0" dirty="0" smtClean="0"/>
                        <a:t>,000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dirty="0" smtClean="0"/>
                        <a:t>2.4%</a:t>
                      </a:r>
                      <a:endParaRPr lang="en-US" sz="1000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517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t-EE" sz="1000" b="1" dirty="0" err="1" smtClean="0">
                          <a:solidFill>
                            <a:schemeClr val="accent1"/>
                          </a:solidFill>
                        </a:rPr>
                        <a:t>Total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b="1" dirty="0" smtClean="0">
                          <a:solidFill>
                            <a:schemeClr val="accent1"/>
                          </a:solidFill>
                        </a:rPr>
                        <a:t>€ 86,627,000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t-EE" sz="1000" b="1" dirty="0" smtClean="0">
                          <a:solidFill>
                            <a:schemeClr val="accent1"/>
                          </a:solidFill>
                        </a:rPr>
                        <a:t>100%</a:t>
                      </a:r>
                      <a:endParaRPr lang="en-US" sz="1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9697193"/>
                  </a:ext>
                </a:extLst>
              </a:tr>
            </a:tbl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589385" y="1618691"/>
            <a:ext cx="1962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t-EE" altLang="en-US" sz="1400" dirty="0" err="1">
                <a:solidFill>
                  <a:schemeClr val="accent3"/>
                </a:solidFill>
                <a:latin typeface="+mj-lt"/>
              </a:rPr>
              <a:t>Revenue</a:t>
            </a:r>
            <a:r>
              <a:rPr lang="et-EE" altLang="en-US" sz="14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t-EE" altLang="en-US" sz="1400" dirty="0" err="1">
                <a:solidFill>
                  <a:schemeClr val="accent3"/>
                </a:solidFill>
                <a:latin typeface="+mj-lt"/>
              </a:rPr>
              <a:t>from</a:t>
            </a:r>
            <a:r>
              <a:rPr lang="et-EE" altLang="en-US" sz="14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t-EE" altLang="en-US" sz="1400" dirty="0" err="1">
                <a:solidFill>
                  <a:schemeClr val="accent3"/>
                </a:solidFill>
                <a:latin typeface="+mj-lt"/>
              </a:rPr>
              <a:t>studies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75007" y="2563910"/>
            <a:ext cx="1615563" cy="1291161"/>
            <a:chOff x="7342549" y="3671049"/>
            <a:chExt cx="2387602" cy="1908175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42549" y="3671049"/>
              <a:ext cx="2387602" cy="1908175"/>
            </a:xfrm>
            <a:custGeom>
              <a:avLst/>
              <a:gdLst>
                <a:gd name="T0" fmla="*/ 716 w 717"/>
                <a:gd name="T1" fmla="*/ 248 h 571"/>
                <a:gd name="T2" fmla="*/ 696 w 717"/>
                <a:gd name="T3" fmla="*/ 231 h 571"/>
                <a:gd name="T4" fmla="*/ 685 w 717"/>
                <a:gd name="T5" fmla="*/ 231 h 571"/>
                <a:gd name="T6" fmla="*/ 663 w 717"/>
                <a:gd name="T7" fmla="*/ 213 h 571"/>
                <a:gd name="T8" fmla="*/ 377 w 717"/>
                <a:gd name="T9" fmla="*/ 0 h 571"/>
                <a:gd name="T10" fmla="*/ 213 w 717"/>
                <a:gd name="T11" fmla="*/ 44 h 571"/>
                <a:gd name="T12" fmla="*/ 182 w 717"/>
                <a:gd name="T13" fmla="*/ 44 h 571"/>
                <a:gd name="T14" fmla="*/ 98 w 717"/>
                <a:gd name="T15" fmla="*/ 25 h 571"/>
                <a:gd name="T16" fmla="*/ 93 w 717"/>
                <a:gd name="T17" fmla="*/ 29 h 571"/>
                <a:gd name="T18" fmla="*/ 94 w 717"/>
                <a:gd name="T19" fmla="*/ 33 h 571"/>
                <a:gd name="T20" fmla="*/ 132 w 717"/>
                <a:gd name="T21" fmla="*/ 106 h 571"/>
                <a:gd name="T22" fmla="*/ 128 w 717"/>
                <a:gd name="T23" fmla="*/ 122 h 571"/>
                <a:gd name="T24" fmla="*/ 122 w 717"/>
                <a:gd name="T25" fmla="*/ 132 h 571"/>
                <a:gd name="T26" fmla="*/ 66 w 717"/>
                <a:gd name="T27" fmla="*/ 198 h 571"/>
                <a:gd name="T28" fmla="*/ 51 w 717"/>
                <a:gd name="T29" fmla="*/ 204 h 571"/>
                <a:gd name="T30" fmla="*/ 23 w 717"/>
                <a:gd name="T31" fmla="*/ 204 h 571"/>
                <a:gd name="T32" fmla="*/ 0 w 717"/>
                <a:gd name="T33" fmla="*/ 227 h 571"/>
                <a:gd name="T34" fmla="*/ 0 w 717"/>
                <a:gd name="T35" fmla="*/ 315 h 571"/>
                <a:gd name="T36" fmla="*/ 14 w 717"/>
                <a:gd name="T37" fmla="*/ 345 h 571"/>
                <a:gd name="T38" fmla="*/ 150 w 717"/>
                <a:gd name="T39" fmla="*/ 432 h 571"/>
                <a:gd name="T40" fmla="*/ 171 w 717"/>
                <a:gd name="T41" fmla="*/ 456 h 571"/>
                <a:gd name="T42" fmla="*/ 204 w 717"/>
                <a:gd name="T43" fmla="*/ 565 h 571"/>
                <a:gd name="T44" fmla="*/ 212 w 717"/>
                <a:gd name="T45" fmla="*/ 571 h 571"/>
                <a:gd name="T46" fmla="*/ 257 w 717"/>
                <a:gd name="T47" fmla="*/ 571 h 571"/>
                <a:gd name="T48" fmla="*/ 265 w 717"/>
                <a:gd name="T49" fmla="*/ 565 h 571"/>
                <a:gd name="T50" fmla="*/ 281 w 717"/>
                <a:gd name="T51" fmla="*/ 511 h 571"/>
                <a:gd name="T52" fmla="*/ 312 w 717"/>
                <a:gd name="T53" fmla="*/ 491 h 571"/>
                <a:gd name="T54" fmla="*/ 441 w 717"/>
                <a:gd name="T55" fmla="*/ 491 h 571"/>
                <a:gd name="T56" fmla="*/ 447 w 717"/>
                <a:gd name="T57" fmla="*/ 491 h 571"/>
                <a:gd name="T58" fmla="*/ 473 w 717"/>
                <a:gd name="T59" fmla="*/ 511 h 571"/>
                <a:gd name="T60" fmla="*/ 489 w 717"/>
                <a:gd name="T61" fmla="*/ 565 h 571"/>
                <a:gd name="T62" fmla="*/ 497 w 717"/>
                <a:gd name="T63" fmla="*/ 571 h 571"/>
                <a:gd name="T64" fmla="*/ 541 w 717"/>
                <a:gd name="T65" fmla="*/ 571 h 571"/>
                <a:gd name="T66" fmla="*/ 550 w 717"/>
                <a:gd name="T67" fmla="*/ 565 h 571"/>
                <a:gd name="T68" fmla="*/ 593 w 717"/>
                <a:gd name="T69" fmla="*/ 419 h 571"/>
                <a:gd name="T70" fmla="*/ 602 w 717"/>
                <a:gd name="T71" fmla="*/ 404 h 571"/>
                <a:gd name="T72" fmla="*/ 663 w 717"/>
                <a:gd name="T73" fmla="*/ 287 h 571"/>
                <a:gd name="T74" fmla="*/ 685 w 717"/>
                <a:gd name="T75" fmla="*/ 268 h 571"/>
                <a:gd name="T76" fmla="*/ 698 w 717"/>
                <a:gd name="T77" fmla="*/ 268 h 571"/>
                <a:gd name="T78" fmla="*/ 711 w 717"/>
                <a:gd name="T79" fmla="*/ 262 h 571"/>
                <a:gd name="T80" fmla="*/ 716 w 717"/>
                <a:gd name="T81" fmla="*/ 24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7" h="571">
                  <a:moveTo>
                    <a:pt x="716" y="248"/>
                  </a:moveTo>
                  <a:cubicBezTo>
                    <a:pt x="715" y="238"/>
                    <a:pt x="706" y="231"/>
                    <a:pt x="696" y="231"/>
                  </a:cubicBezTo>
                  <a:cubicBezTo>
                    <a:pt x="685" y="231"/>
                    <a:pt x="685" y="231"/>
                    <a:pt x="685" y="231"/>
                  </a:cubicBezTo>
                  <a:cubicBezTo>
                    <a:pt x="674" y="231"/>
                    <a:pt x="665" y="223"/>
                    <a:pt x="663" y="213"/>
                  </a:cubicBezTo>
                  <a:cubicBezTo>
                    <a:pt x="643" y="91"/>
                    <a:pt x="519" y="0"/>
                    <a:pt x="377" y="0"/>
                  </a:cubicBezTo>
                  <a:cubicBezTo>
                    <a:pt x="319" y="0"/>
                    <a:pt x="263" y="15"/>
                    <a:pt x="213" y="44"/>
                  </a:cubicBezTo>
                  <a:cubicBezTo>
                    <a:pt x="204" y="49"/>
                    <a:pt x="192" y="49"/>
                    <a:pt x="182" y="44"/>
                  </a:cubicBezTo>
                  <a:cubicBezTo>
                    <a:pt x="157" y="29"/>
                    <a:pt x="127" y="22"/>
                    <a:pt x="98" y="25"/>
                  </a:cubicBezTo>
                  <a:cubicBezTo>
                    <a:pt x="96" y="26"/>
                    <a:pt x="94" y="27"/>
                    <a:pt x="93" y="29"/>
                  </a:cubicBezTo>
                  <a:cubicBezTo>
                    <a:pt x="93" y="30"/>
                    <a:pt x="93" y="32"/>
                    <a:pt x="94" y="33"/>
                  </a:cubicBezTo>
                  <a:cubicBezTo>
                    <a:pt x="115" y="52"/>
                    <a:pt x="128" y="78"/>
                    <a:pt x="132" y="106"/>
                  </a:cubicBezTo>
                  <a:cubicBezTo>
                    <a:pt x="133" y="112"/>
                    <a:pt x="131" y="117"/>
                    <a:pt x="128" y="122"/>
                  </a:cubicBezTo>
                  <a:cubicBezTo>
                    <a:pt x="126" y="125"/>
                    <a:pt x="124" y="128"/>
                    <a:pt x="122" y="132"/>
                  </a:cubicBezTo>
                  <a:cubicBezTo>
                    <a:pt x="106" y="156"/>
                    <a:pt x="88" y="179"/>
                    <a:pt x="66" y="198"/>
                  </a:cubicBezTo>
                  <a:cubicBezTo>
                    <a:pt x="62" y="202"/>
                    <a:pt x="57" y="204"/>
                    <a:pt x="51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10" y="204"/>
                    <a:pt x="0" y="214"/>
                    <a:pt x="0" y="227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6"/>
                    <a:pt x="5" y="338"/>
                    <a:pt x="14" y="345"/>
                  </a:cubicBezTo>
                  <a:cubicBezTo>
                    <a:pt x="55" y="381"/>
                    <a:pt x="100" y="410"/>
                    <a:pt x="150" y="432"/>
                  </a:cubicBezTo>
                  <a:cubicBezTo>
                    <a:pt x="160" y="436"/>
                    <a:pt x="168" y="445"/>
                    <a:pt x="171" y="456"/>
                  </a:cubicBezTo>
                  <a:cubicBezTo>
                    <a:pt x="204" y="565"/>
                    <a:pt x="204" y="565"/>
                    <a:pt x="204" y="565"/>
                  </a:cubicBezTo>
                  <a:cubicBezTo>
                    <a:pt x="205" y="569"/>
                    <a:pt x="209" y="571"/>
                    <a:pt x="212" y="571"/>
                  </a:cubicBezTo>
                  <a:cubicBezTo>
                    <a:pt x="257" y="571"/>
                    <a:pt x="257" y="571"/>
                    <a:pt x="257" y="571"/>
                  </a:cubicBezTo>
                  <a:cubicBezTo>
                    <a:pt x="261" y="571"/>
                    <a:pt x="264" y="568"/>
                    <a:pt x="265" y="565"/>
                  </a:cubicBezTo>
                  <a:cubicBezTo>
                    <a:pt x="281" y="511"/>
                    <a:pt x="281" y="511"/>
                    <a:pt x="281" y="511"/>
                  </a:cubicBezTo>
                  <a:cubicBezTo>
                    <a:pt x="285" y="497"/>
                    <a:pt x="299" y="489"/>
                    <a:pt x="312" y="491"/>
                  </a:cubicBezTo>
                  <a:cubicBezTo>
                    <a:pt x="355" y="500"/>
                    <a:pt x="399" y="500"/>
                    <a:pt x="441" y="491"/>
                  </a:cubicBezTo>
                  <a:cubicBezTo>
                    <a:pt x="443" y="491"/>
                    <a:pt x="445" y="491"/>
                    <a:pt x="447" y="491"/>
                  </a:cubicBezTo>
                  <a:cubicBezTo>
                    <a:pt x="459" y="491"/>
                    <a:pt x="469" y="499"/>
                    <a:pt x="473" y="511"/>
                  </a:cubicBezTo>
                  <a:cubicBezTo>
                    <a:pt x="489" y="565"/>
                    <a:pt x="489" y="565"/>
                    <a:pt x="489" y="565"/>
                  </a:cubicBezTo>
                  <a:cubicBezTo>
                    <a:pt x="490" y="568"/>
                    <a:pt x="493" y="571"/>
                    <a:pt x="497" y="571"/>
                  </a:cubicBezTo>
                  <a:cubicBezTo>
                    <a:pt x="541" y="571"/>
                    <a:pt x="541" y="571"/>
                    <a:pt x="541" y="571"/>
                  </a:cubicBezTo>
                  <a:cubicBezTo>
                    <a:pt x="545" y="571"/>
                    <a:pt x="549" y="569"/>
                    <a:pt x="550" y="565"/>
                  </a:cubicBezTo>
                  <a:cubicBezTo>
                    <a:pt x="593" y="419"/>
                    <a:pt x="593" y="419"/>
                    <a:pt x="593" y="419"/>
                  </a:cubicBezTo>
                  <a:cubicBezTo>
                    <a:pt x="595" y="414"/>
                    <a:pt x="598" y="408"/>
                    <a:pt x="602" y="404"/>
                  </a:cubicBezTo>
                  <a:cubicBezTo>
                    <a:pt x="633" y="372"/>
                    <a:pt x="654" y="331"/>
                    <a:pt x="663" y="287"/>
                  </a:cubicBezTo>
                  <a:cubicBezTo>
                    <a:pt x="665" y="276"/>
                    <a:pt x="674" y="268"/>
                    <a:pt x="685" y="268"/>
                  </a:cubicBezTo>
                  <a:cubicBezTo>
                    <a:pt x="698" y="268"/>
                    <a:pt x="698" y="268"/>
                    <a:pt x="698" y="268"/>
                  </a:cubicBezTo>
                  <a:cubicBezTo>
                    <a:pt x="703" y="268"/>
                    <a:pt x="708" y="266"/>
                    <a:pt x="711" y="262"/>
                  </a:cubicBezTo>
                  <a:cubicBezTo>
                    <a:pt x="715" y="258"/>
                    <a:pt x="717" y="253"/>
                    <a:pt x="716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560037" y="3869532"/>
              <a:ext cx="1952625" cy="1527175"/>
            </a:xfrm>
            <a:custGeom>
              <a:avLst/>
              <a:gdLst>
                <a:gd name="T0" fmla="*/ 584 w 585"/>
                <a:gd name="T1" fmla="*/ 199 h 457"/>
                <a:gd name="T2" fmla="*/ 568 w 585"/>
                <a:gd name="T3" fmla="*/ 185 h 457"/>
                <a:gd name="T4" fmla="*/ 559 w 585"/>
                <a:gd name="T5" fmla="*/ 185 h 457"/>
                <a:gd name="T6" fmla="*/ 541 w 585"/>
                <a:gd name="T7" fmla="*/ 170 h 457"/>
                <a:gd name="T8" fmla="*/ 307 w 585"/>
                <a:gd name="T9" fmla="*/ 0 h 457"/>
                <a:gd name="T10" fmla="*/ 174 w 585"/>
                <a:gd name="T11" fmla="*/ 35 h 457"/>
                <a:gd name="T12" fmla="*/ 149 w 585"/>
                <a:gd name="T13" fmla="*/ 35 h 457"/>
                <a:gd name="T14" fmla="*/ 80 w 585"/>
                <a:gd name="T15" fmla="*/ 20 h 457"/>
                <a:gd name="T16" fmla="*/ 76 w 585"/>
                <a:gd name="T17" fmla="*/ 23 h 457"/>
                <a:gd name="T18" fmla="*/ 77 w 585"/>
                <a:gd name="T19" fmla="*/ 26 h 457"/>
                <a:gd name="T20" fmla="*/ 108 w 585"/>
                <a:gd name="T21" fmla="*/ 85 h 457"/>
                <a:gd name="T22" fmla="*/ 105 w 585"/>
                <a:gd name="T23" fmla="*/ 97 h 457"/>
                <a:gd name="T24" fmla="*/ 99 w 585"/>
                <a:gd name="T25" fmla="*/ 105 h 457"/>
                <a:gd name="T26" fmla="*/ 54 w 585"/>
                <a:gd name="T27" fmla="*/ 159 h 457"/>
                <a:gd name="T28" fmla="*/ 42 w 585"/>
                <a:gd name="T29" fmla="*/ 163 h 457"/>
                <a:gd name="T30" fmla="*/ 19 w 585"/>
                <a:gd name="T31" fmla="*/ 163 h 457"/>
                <a:gd name="T32" fmla="*/ 0 w 585"/>
                <a:gd name="T33" fmla="*/ 182 h 457"/>
                <a:gd name="T34" fmla="*/ 0 w 585"/>
                <a:gd name="T35" fmla="*/ 252 h 457"/>
                <a:gd name="T36" fmla="*/ 11 w 585"/>
                <a:gd name="T37" fmla="*/ 276 h 457"/>
                <a:gd name="T38" fmla="*/ 123 w 585"/>
                <a:gd name="T39" fmla="*/ 346 h 457"/>
                <a:gd name="T40" fmla="*/ 140 w 585"/>
                <a:gd name="T41" fmla="*/ 365 h 457"/>
                <a:gd name="T42" fmla="*/ 167 w 585"/>
                <a:gd name="T43" fmla="*/ 452 h 457"/>
                <a:gd name="T44" fmla="*/ 173 w 585"/>
                <a:gd name="T45" fmla="*/ 457 h 457"/>
                <a:gd name="T46" fmla="*/ 210 w 585"/>
                <a:gd name="T47" fmla="*/ 457 h 457"/>
                <a:gd name="T48" fmla="*/ 216 w 585"/>
                <a:gd name="T49" fmla="*/ 452 h 457"/>
                <a:gd name="T50" fmla="*/ 229 w 585"/>
                <a:gd name="T51" fmla="*/ 409 h 457"/>
                <a:gd name="T52" fmla="*/ 255 w 585"/>
                <a:gd name="T53" fmla="*/ 393 h 457"/>
                <a:gd name="T54" fmla="*/ 360 w 585"/>
                <a:gd name="T55" fmla="*/ 393 h 457"/>
                <a:gd name="T56" fmla="*/ 364 w 585"/>
                <a:gd name="T57" fmla="*/ 393 h 457"/>
                <a:gd name="T58" fmla="*/ 386 w 585"/>
                <a:gd name="T59" fmla="*/ 409 h 457"/>
                <a:gd name="T60" fmla="*/ 399 w 585"/>
                <a:gd name="T61" fmla="*/ 452 h 457"/>
                <a:gd name="T62" fmla="*/ 406 w 585"/>
                <a:gd name="T63" fmla="*/ 457 h 457"/>
                <a:gd name="T64" fmla="*/ 442 w 585"/>
                <a:gd name="T65" fmla="*/ 457 h 457"/>
                <a:gd name="T66" fmla="*/ 448 w 585"/>
                <a:gd name="T67" fmla="*/ 452 h 457"/>
                <a:gd name="T68" fmla="*/ 484 w 585"/>
                <a:gd name="T69" fmla="*/ 336 h 457"/>
                <a:gd name="T70" fmla="*/ 492 w 585"/>
                <a:gd name="T71" fmla="*/ 323 h 457"/>
                <a:gd name="T72" fmla="*/ 541 w 585"/>
                <a:gd name="T73" fmla="*/ 229 h 457"/>
                <a:gd name="T74" fmla="*/ 559 w 585"/>
                <a:gd name="T75" fmla="*/ 214 h 457"/>
                <a:gd name="T76" fmla="*/ 569 w 585"/>
                <a:gd name="T77" fmla="*/ 214 h 457"/>
                <a:gd name="T78" fmla="*/ 581 w 585"/>
                <a:gd name="T79" fmla="*/ 210 h 457"/>
                <a:gd name="T80" fmla="*/ 585 w 585"/>
                <a:gd name="T81" fmla="*/ 198 h 457"/>
                <a:gd name="T82" fmla="*/ 584 w 585"/>
                <a:gd name="T83" fmla="*/ 19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" h="457">
                  <a:moveTo>
                    <a:pt x="584" y="199"/>
                  </a:moveTo>
                  <a:cubicBezTo>
                    <a:pt x="583" y="191"/>
                    <a:pt x="576" y="185"/>
                    <a:pt x="568" y="185"/>
                  </a:cubicBezTo>
                  <a:cubicBezTo>
                    <a:pt x="559" y="185"/>
                    <a:pt x="559" y="185"/>
                    <a:pt x="559" y="185"/>
                  </a:cubicBezTo>
                  <a:cubicBezTo>
                    <a:pt x="550" y="185"/>
                    <a:pt x="543" y="179"/>
                    <a:pt x="541" y="170"/>
                  </a:cubicBezTo>
                  <a:cubicBezTo>
                    <a:pt x="524" y="73"/>
                    <a:pt x="424" y="0"/>
                    <a:pt x="307" y="0"/>
                  </a:cubicBezTo>
                  <a:cubicBezTo>
                    <a:pt x="261" y="0"/>
                    <a:pt x="215" y="12"/>
                    <a:pt x="174" y="35"/>
                  </a:cubicBezTo>
                  <a:cubicBezTo>
                    <a:pt x="166" y="39"/>
                    <a:pt x="157" y="39"/>
                    <a:pt x="149" y="35"/>
                  </a:cubicBezTo>
                  <a:cubicBezTo>
                    <a:pt x="128" y="23"/>
                    <a:pt x="104" y="18"/>
                    <a:pt x="80" y="20"/>
                  </a:cubicBezTo>
                  <a:cubicBezTo>
                    <a:pt x="78" y="21"/>
                    <a:pt x="77" y="22"/>
                    <a:pt x="76" y="23"/>
                  </a:cubicBezTo>
                  <a:cubicBezTo>
                    <a:pt x="76" y="24"/>
                    <a:pt x="76" y="25"/>
                    <a:pt x="77" y="26"/>
                  </a:cubicBezTo>
                  <a:cubicBezTo>
                    <a:pt x="94" y="42"/>
                    <a:pt x="104" y="63"/>
                    <a:pt x="108" y="85"/>
                  </a:cubicBezTo>
                  <a:cubicBezTo>
                    <a:pt x="108" y="89"/>
                    <a:pt x="107" y="94"/>
                    <a:pt x="105" y="97"/>
                  </a:cubicBezTo>
                  <a:cubicBezTo>
                    <a:pt x="103" y="100"/>
                    <a:pt x="101" y="103"/>
                    <a:pt x="99" y="105"/>
                  </a:cubicBezTo>
                  <a:cubicBezTo>
                    <a:pt x="87" y="125"/>
                    <a:pt x="72" y="143"/>
                    <a:pt x="54" y="159"/>
                  </a:cubicBezTo>
                  <a:cubicBezTo>
                    <a:pt x="51" y="162"/>
                    <a:pt x="46" y="163"/>
                    <a:pt x="42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9" y="163"/>
                    <a:pt x="0" y="171"/>
                    <a:pt x="0" y="18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1"/>
                    <a:pt x="4" y="270"/>
                    <a:pt x="11" y="276"/>
                  </a:cubicBezTo>
                  <a:cubicBezTo>
                    <a:pt x="45" y="305"/>
                    <a:pt x="82" y="328"/>
                    <a:pt x="123" y="346"/>
                  </a:cubicBezTo>
                  <a:cubicBezTo>
                    <a:pt x="131" y="349"/>
                    <a:pt x="137" y="356"/>
                    <a:pt x="140" y="365"/>
                  </a:cubicBezTo>
                  <a:cubicBezTo>
                    <a:pt x="167" y="452"/>
                    <a:pt x="167" y="452"/>
                    <a:pt x="167" y="452"/>
                  </a:cubicBezTo>
                  <a:cubicBezTo>
                    <a:pt x="168" y="455"/>
                    <a:pt x="170" y="457"/>
                    <a:pt x="173" y="457"/>
                  </a:cubicBezTo>
                  <a:cubicBezTo>
                    <a:pt x="210" y="457"/>
                    <a:pt x="210" y="457"/>
                    <a:pt x="210" y="457"/>
                  </a:cubicBezTo>
                  <a:cubicBezTo>
                    <a:pt x="213" y="457"/>
                    <a:pt x="215" y="455"/>
                    <a:pt x="216" y="452"/>
                  </a:cubicBezTo>
                  <a:cubicBezTo>
                    <a:pt x="229" y="409"/>
                    <a:pt x="229" y="409"/>
                    <a:pt x="229" y="409"/>
                  </a:cubicBezTo>
                  <a:cubicBezTo>
                    <a:pt x="233" y="398"/>
                    <a:pt x="244" y="391"/>
                    <a:pt x="255" y="393"/>
                  </a:cubicBezTo>
                  <a:cubicBezTo>
                    <a:pt x="290" y="400"/>
                    <a:pt x="325" y="400"/>
                    <a:pt x="360" y="393"/>
                  </a:cubicBezTo>
                  <a:cubicBezTo>
                    <a:pt x="362" y="393"/>
                    <a:pt x="363" y="393"/>
                    <a:pt x="364" y="393"/>
                  </a:cubicBezTo>
                  <a:cubicBezTo>
                    <a:pt x="374" y="393"/>
                    <a:pt x="383" y="399"/>
                    <a:pt x="386" y="409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400" y="455"/>
                    <a:pt x="403" y="457"/>
                    <a:pt x="406" y="457"/>
                  </a:cubicBezTo>
                  <a:cubicBezTo>
                    <a:pt x="442" y="457"/>
                    <a:pt x="442" y="457"/>
                    <a:pt x="442" y="457"/>
                  </a:cubicBezTo>
                  <a:cubicBezTo>
                    <a:pt x="445" y="457"/>
                    <a:pt x="448" y="455"/>
                    <a:pt x="448" y="452"/>
                  </a:cubicBezTo>
                  <a:cubicBezTo>
                    <a:pt x="484" y="336"/>
                    <a:pt x="484" y="336"/>
                    <a:pt x="484" y="336"/>
                  </a:cubicBezTo>
                  <a:cubicBezTo>
                    <a:pt x="486" y="331"/>
                    <a:pt x="488" y="327"/>
                    <a:pt x="492" y="323"/>
                  </a:cubicBezTo>
                  <a:cubicBezTo>
                    <a:pt x="517" y="297"/>
                    <a:pt x="534" y="265"/>
                    <a:pt x="541" y="229"/>
                  </a:cubicBezTo>
                  <a:cubicBezTo>
                    <a:pt x="542" y="221"/>
                    <a:pt x="550" y="214"/>
                    <a:pt x="559" y="214"/>
                  </a:cubicBezTo>
                  <a:cubicBezTo>
                    <a:pt x="569" y="214"/>
                    <a:pt x="569" y="214"/>
                    <a:pt x="569" y="214"/>
                  </a:cubicBezTo>
                  <a:cubicBezTo>
                    <a:pt x="574" y="214"/>
                    <a:pt x="578" y="213"/>
                    <a:pt x="581" y="210"/>
                  </a:cubicBezTo>
                  <a:cubicBezTo>
                    <a:pt x="583" y="207"/>
                    <a:pt x="585" y="203"/>
                    <a:pt x="585" y="198"/>
                  </a:cubicBezTo>
                  <a:lnTo>
                    <a:pt x="584" y="1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9024164" y="4998505"/>
              <a:ext cx="36513" cy="36513"/>
            </a:xfrm>
            <a:prstGeom prst="ellipse">
              <a:avLst/>
            </a:prstGeom>
            <a:solidFill>
              <a:srgbClr val="5B0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Line Callout 2 (No Border) 13"/>
          <p:cNvSpPr/>
          <p:nvPr/>
        </p:nvSpPr>
        <p:spPr>
          <a:xfrm flipH="1">
            <a:off x="6367093" y="2130326"/>
            <a:ext cx="1455595" cy="433584"/>
          </a:xfrm>
          <a:prstGeom prst="callout2">
            <a:avLst>
              <a:gd name="adj1" fmla="val 49110"/>
              <a:gd name="adj2" fmla="val -289"/>
              <a:gd name="adj3" fmla="val 53842"/>
              <a:gd name="adj4" fmla="val -16184"/>
              <a:gd name="adj5" fmla="val 133287"/>
              <a:gd name="adj6" fmla="val -41167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900" dirty="0" err="1">
                <a:solidFill>
                  <a:schemeClr val="accent3"/>
                </a:solidFill>
              </a:rPr>
              <a:t>Revenue</a:t>
            </a:r>
            <a:r>
              <a:rPr lang="et-EE" sz="900" dirty="0">
                <a:solidFill>
                  <a:schemeClr val="accent3"/>
                </a:solidFill>
              </a:rPr>
              <a:t> </a:t>
            </a:r>
            <a:r>
              <a:rPr lang="et-EE" sz="900" dirty="0" err="1">
                <a:solidFill>
                  <a:schemeClr val="accent3"/>
                </a:solidFill>
              </a:rPr>
              <a:t>from</a:t>
            </a:r>
            <a:r>
              <a:rPr lang="et-EE" sz="900" dirty="0">
                <a:solidFill>
                  <a:schemeClr val="accent3"/>
                </a:solidFill>
              </a:rPr>
              <a:t> </a:t>
            </a:r>
            <a:r>
              <a:rPr lang="et-EE" sz="900" dirty="0" err="1">
                <a:solidFill>
                  <a:schemeClr val="accent3"/>
                </a:solidFill>
              </a:rPr>
              <a:t>studies</a:t>
            </a:r>
            <a:endParaRPr lang="et-EE" sz="900" dirty="0">
              <a:solidFill>
                <a:schemeClr val="accent3"/>
              </a:solidFill>
            </a:endParaRPr>
          </a:p>
          <a:p>
            <a:r>
              <a:rPr lang="et-EE" sz="900" dirty="0" smtClean="0">
                <a:solidFill>
                  <a:schemeClr val="accent3"/>
                </a:solidFill>
              </a:rPr>
              <a:t>€ 46.7 mln</a:t>
            </a:r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5" name="Line Callout 2 (No Border) 14"/>
          <p:cNvSpPr/>
          <p:nvPr/>
        </p:nvSpPr>
        <p:spPr>
          <a:xfrm flipH="1">
            <a:off x="6219606" y="3182830"/>
            <a:ext cx="1279396" cy="849414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5513"/>
              <a:gd name="adj6" fmla="val -41211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t-EE" sz="900" dirty="0" smtClean="0">
              <a:solidFill>
                <a:schemeClr val="accent3"/>
              </a:solidFill>
            </a:endParaRPr>
          </a:p>
          <a:p>
            <a:r>
              <a:rPr lang="en-US" sz="900" dirty="0" smtClean="0">
                <a:solidFill>
                  <a:schemeClr val="accent3"/>
                </a:solidFill>
              </a:rPr>
              <a:t>Operating </a:t>
            </a:r>
            <a:r>
              <a:rPr lang="en-US" sz="900" dirty="0">
                <a:solidFill>
                  <a:schemeClr val="accent3"/>
                </a:solidFill>
              </a:rPr>
              <a:t>grants from state budget for </a:t>
            </a:r>
            <a:r>
              <a:rPr lang="en-US" sz="900" dirty="0" smtClean="0">
                <a:solidFill>
                  <a:schemeClr val="accent3"/>
                </a:solidFill>
              </a:rPr>
              <a:t>formal</a:t>
            </a:r>
            <a:r>
              <a:rPr lang="et-EE" sz="900" dirty="0">
                <a:solidFill>
                  <a:schemeClr val="accent3"/>
                </a:solidFill>
              </a:rPr>
              <a:t> </a:t>
            </a:r>
            <a:r>
              <a:rPr lang="en-US" sz="900" dirty="0" smtClean="0">
                <a:solidFill>
                  <a:schemeClr val="accent3"/>
                </a:solidFill>
              </a:rPr>
              <a:t>education</a:t>
            </a:r>
            <a:endParaRPr lang="en-US" sz="900" dirty="0">
              <a:solidFill>
                <a:schemeClr val="accent3"/>
              </a:solidFill>
            </a:endParaRPr>
          </a:p>
          <a:p>
            <a:r>
              <a:rPr lang="en-US" sz="900" dirty="0">
                <a:solidFill>
                  <a:schemeClr val="accent3"/>
                </a:solidFill>
              </a:rPr>
              <a:t>€ 37.3 M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589385" y="4338828"/>
            <a:ext cx="21612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400" dirty="0">
                <a:solidFill>
                  <a:schemeClr val="accent3"/>
                </a:solidFill>
                <a:latin typeface="+mj-lt"/>
              </a:rPr>
              <a:t>Revenue from research </a:t>
            </a:r>
            <a:r>
              <a:rPr lang="et-EE" altLang="en-US" sz="1400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t-EE" altLang="en-US" sz="1400" dirty="0" smtClean="0">
                <a:solidFill>
                  <a:schemeClr val="accent3"/>
                </a:solidFill>
                <a:latin typeface="+mj-lt"/>
              </a:rPr>
            </a:br>
            <a:r>
              <a:rPr lang="en-US" altLang="en-US" sz="1400" dirty="0" smtClean="0">
                <a:solidFill>
                  <a:schemeClr val="accent3"/>
                </a:solidFill>
                <a:latin typeface="+mj-lt"/>
              </a:rPr>
              <a:t>and </a:t>
            </a:r>
            <a:r>
              <a:rPr lang="en-US" altLang="en-US" sz="1400" dirty="0">
                <a:solidFill>
                  <a:schemeClr val="accent3"/>
                </a:solidFill>
                <a:latin typeface="+mj-lt"/>
              </a:rPr>
              <a:t>development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33381" y="5352198"/>
            <a:ext cx="1050534" cy="839588"/>
            <a:chOff x="5726112" y="2950857"/>
            <a:chExt cx="2387602" cy="1908175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5726112" y="2950857"/>
              <a:ext cx="2387602" cy="1908175"/>
            </a:xfrm>
            <a:custGeom>
              <a:avLst/>
              <a:gdLst>
                <a:gd name="T0" fmla="*/ 716 w 717"/>
                <a:gd name="T1" fmla="*/ 248 h 571"/>
                <a:gd name="T2" fmla="*/ 696 w 717"/>
                <a:gd name="T3" fmla="*/ 231 h 571"/>
                <a:gd name="T4" fmla="*/ 685 w 717"/>
                <a:gd name="T5" fmla="*/ 231 h 571"/>
                <a:gd name="T6" fmla="*/ 663 w 717"/>
                <a:gd name="T7" fmla="*/ 213 h 571"/>
                <a:gd name="T8" fmla="*/ 377 w 717"/>
                <a:gd name="T9" fmla="*/ 0 h 571"/>
                <a:gd name="T10" fmla="*/ 213 w 717"/>
                <a:gd name="T11" fmla="*/ 44 h 571"/>
                <a:gd name="T12" fmla="*/ 182 w 717"/>
                <a:gd name="T13" fmla="*/ 44 h 571"/>
                <a:gd name="T14" fmla="*/ 98 w 717"/>
                <a:gd name="T15" fmla="*/ 25 h 571"/>
                <a:gd name="T16" fmla="*/ 93 w 717"/>
                <a:gd name="T17" fmla="*/ 29 h 571"/>
                <a:gd name="T18" fmla="*/ 94 w 717"/>
                <a:gd name="T19" fmla="*/ 33 h 571"/>
                <a:gd name="T20" fmla="*/ 132 w 717"/>
                <a:gd name="T21" fmla="*/ 106 h 571"/>
                <a:gd name="T22" fmla="*/ 128 w 717"/>
                <a:gd name="T23" fmla="*/ 122 h 571"/>
                <a:gd name="T24" fmla="*/ 122 w 717"/>
                <a:gd name="T25" fmla="*/ 132 h 571"/>
                <a:gd name="T26" fmla="*/ 66 w 717"/>
                <a:gd name="T27" fmla="*/ 198 h 571"/>
                <a:gd name="T28" fmla="*/ 51 w 717"/>
                <a:gd name="T29" fmla="*/ 204 h 571"/>
                <a:gd name="T30" fmla="*/ 23 w 717"/>
                <a:gd name="T31" fmla="*/ 204 h 571"/>
                <a:gd name="T32" fmla="*/ 0 w 717"/>
                <a:gd name="T33" fmla="*/ 227 h 571"/>
                <a:gd name="T34" fmla="*/ 0 w 717"/>
                <a:gd name="T35" fmla="*/ 315 h 571"/>
                <a:gd name="T36" fmla="*/ 14 w 717"/>
                <a:gd name="T37" fmla="*/ 345 h 571"/>
                <a:gd name="T38" fmla="*/ 150 w 717"/>
                <a:gd name="T39" fmla="*/ 432 h 571"/>
                <a:gd name="T40" fmla="*/ 171 w 717"/>
                <a:gd name="T41" fmla="*/ 456 h 571"/>
                <a:gd name="T42" fmla="*/ 204 w 717"/>
                <a:gd name="T43" fmla="*/ 565 h 571"/>
                <a:gd name="T44" fmla="*/ 212 w 717"/>
                <a:gd name="T45" fmla="*/ 571 h 571"/>
                <a:gd name="T46" fmla="*/ 257 w 717"/>
                <a:gd name="T47" fmla="*/ 571 h 571"/>
                <a:gd name="T48" fmla="*/ 265 w 717"/>
                <a:gd name="T49" fmla="*/ 565 h 571"/>
                <a:gd name="T50" fmla="*/ 281 w 717"/>
                <a:gd name="T51" fmla="*/ 511 h 571"/>
                <a:gd name="T52" fmla="*/ 312 w 717"/>
                <a:gd name="T53" fmla="*/ 491 h 571"/>
                <a:gd name="T54" fmla="*/ 441 w 717"/>
                <a:gd name="T55" fmla="*/ 491 h 571"/>
                <a:gd name="T56" fmla="*/ 447 w 717"/>
                <a:gd name="T57" fmla="*/ 491 h 571"/>
                <a:gd name="T58" fmla="*/ 473 w 717"/>
                <a:gd name="T59" fmla="*/ 511 h 571"/>
                <a:gd name="T60" fmla="*/ 489 w 717"/>
                <a:gd name="T61" fmla="*/ 565 h 571"/>
                <a:gd name="T62" fmla="*/ 497 w 717"/>
                <a:gd name="T63" fmla="*/ 571 h 571"/>
                <a:gd name="T64" fmla="*/ 541 w 717"/>
                <a:gd name="T65" fmla="*/ 571 h 571"/>
                <a:gd name="T66" fmla="*/ 550 w 717"/>
                <a:gd name="T67" fmla="*/ 565 h 571"/>
                <a:gd name="T68" fmla="*/ 593 w 717"/>
                <a:gd name="T69" fmla="*/ 419 h 571"/>
                <a:gd name="T70" fmla="*/ 602 w 717"/>
                <a:gd name="T71" fmla="*/ 404 h 571"/>
                <a:gd name="T72" fmla="*/ 663 w 717"/>
                <a:gd name="T73" fmla="*/ 287 h 571"/>
                <a:gd name="T74" fmla="*/ 685 w 717"/>
                <a:gd name="T75" fmla="*/ 268 h 571"/>
                <a:gd name="T76" fmla="*/ 698 w 717"/>
                <a:gd name="T77" fmla="*/ 268 h 571"/>
                <a:gd name="T78" fmla="*/ 711 w 717"/>
                <a:gd name="T79" fmla="*/ 262 h 571"/>
                <a:gd name="T80" fmla="*/ 716 w 717"/>
                <a:gd name="T81" fmla="*/ 24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7" h="571">
                  <a:moveTo>
                    <a:pt x="716" y="248"/>
                  </a:moveTo>
                  <a:cubicBezTo>
                    <a:pt x="715" y="238"/>
                    <a:pt x="706" y="231"/>
                    <a:pt x="696" y="231"/>
                  </a:cubicBezTo>
                  <a:cubicBezTo>
                    <a:pt x="685" y="231"/>
                    <a:pt x="685" y="231"/>
                    <a:pt x="685" y="231"/>
                  </a:cubicBezTo>
                  <a:cubicBezTo>
                    <a:pt x="674" y="231"/>
                    <a:pt x="665" y="223"/>
                    <a:pt x="663" y="213"/>
                  </a:cubicBezTo>
                  <a:cubicBezTo>
                    <a:pt x="643" y="91"/>
                    <a:pt x="519" y="0"/>
                    <a:pt x="377" y="0"/>
                  </a:cubicBezTo>
                  <a:cubicBezTo>
                    <a:pt x="319" y="0"/>
                    <a:pt x="263" y="15"/>
                    <a:pt x="213" y="44"/>
                  </a:cubicBezTo>
                  <a:cubicBezTo>
                    <a:pt x="204" y="49"/>
                    <a:pt x="192" y="49"/>
                    <a:pt x="182" y="44"/>
                  </a:cubicBezTo>
                  <a:cubicBezTo>
                    <a:pt x="157" y="29"/>
                    <a:pt x="127" y="22"/>
                    <a:pt x="98" y="25"/>
                  </a:cubicBezTo>
                  <a:cubicBezTo>
                    <a:pt x="96" y="26"/>
                    <a:pt x="94" y="27"/>
                    <a:pt x="93" y="29"/>
                  </a:cubicBezTo>
                  <a:cubicBezTo>
                    <a:pt x="93" y="30"/>
                    <a:pt x="93" y="32"/>
                    <a:pt x="94" y="33"/>
                  </a:cubicBezTo>
                  <a:cubicBezTo>
                    <a:pt x="115" y="52"/>
                    <a:pt x="128" y="78"/>
                    <a:pt x="132" y="106"/>
                  </a:cubicBezTo>
                  <a:cubicBezTo>
                    <a:pt x="133" y="112"/>
                    <a:pt x="131" y="117"/>
                    <a:pt x="128" y="122"/>
                  </a:cubicBezTo>
                  <a:cubicBezTo>
                    <a:pt x="126" y="125"/>
                    <a:pt x="124" y="128"/>
                    <a:pt x="122" y="132"/>
                  </a:cubicBezTo>
                  <a:cubicBezTo>
                    <a:pt x="106" y="156"/>
                    <a:pt x="88" y="179"/>
                    <a:pt x="66" y="198"/>
                  </a:cubicBezTo>
                  <a:cubicBezTo>
                    <a:pt x="62" y="202"/>
                    <a:pt x="57" y="204"/>
                    <a:pt x="51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10" y="204"/>
                    <a:pt x="0" y="214"/>
                    <a:pt x="0" y="227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6"/>
                    <a:pt x="5" y="338"/>
                    <a:pt x="14" y="345"/>
                  </a:cubicBezTo>
                  <a:cubicBezTo>
                    <a:pt x="55" y="381"/>
                    <a:pt x="100" y="410"/>
                    <a:pt x="150" y="432"/>
                  </a:cubicBezTo>
                  <a:cubicBezTo>
                    <a:pt x="160" y="436"/>
                    <a:pt x="168" y="445"/>
                    <a:pt x="171" y="456"/>
                  </a:cubicBezTo>
                  <a:cubicBezTo>
                    <a:pt x="204" y="565"/>
                    <a:pt x="204" y="565"/>
                    <a:pt x="204" y="565"/>
                  </a:cubicBezTo>
                  <a:cubicBezTo>
                    <a:pt x="205" y="569"/>
                    <a:pt x="209" y="571"/>
                    <a:pt x="212" y="571"/>
                  </a:cubicBezTo>
                  <a:cubicBezTo>
                    <a:pt x="257" y="571"/>
                    <a:pt x="257" y="571"/>
                    <a:pt x="257" y="571"/>
                  </a:cubicBezTo>
                  <a:cubicBezTo>
                    <a:pt x="261" y="571"/>
                    <a:pt x="264" y="568"/>
                    <a:pt x="265" y="565"/>
                  </a:cubicBezTo>
                  <a:cubicBezTo>
                    <a:pt x="281" y="511"/>
                    <a:pt x="281" y="511"/>
                    <a:pt x="281" y="511"/>
                  </a:cubicBezTo>
                  <a:cubicBezTo>
                    <a:pt x="285" y="497"/>
                    <a:pt x="299" y="489"/>
                    <a:pt x="312" y="491"/>
                  </a:cubicBezTo>
                  <a:cubicBezTo>
                    <a:pt x="355" y="500"/>
                    <a:pt x="399" y="500"/>
                    <a:pt x="441" y="491"/>
                  </a:cubicBezTo>
                  <a:cubicBezTo>
                    <a:pt x="443" y="491"/>
                    <a:pt x="445" y="491"/>
                    <a:pt x="447" y="491"/>
                  </a:cubicBezTo>
                  <a:cubicBezTo>
                    <a:pt x="459" y="491"/>
                    <a:pt x="469" y="499"/>
                    <a:pt x="473" y="511"/>
                  </a:cubicBezTo>
                  <a:cubicBezTo>
                    <a:pt x="489" y="565"/>
                    <a:pt x="489" y="565"/>
                    <a:pt x="489" y="565"/>
                  </a:cubicBezTo>
                  <a:cubicBezTo>
                    <a:pt x="490" y="568"/>
                    <a:pt x="493" y="571"/>
                    <a:pt x="497" y="571"/>
                  </a:cubicBezTo>
                  <a:cubicBezTo>
                    <a:pt x="541" y="571"/>
                    <a:pt x="541" y="571"/>
                    <a:pt x="541" y="571"/>
                  </a:cubicBezTo>
                  <a:cubicBezTo>
                    <a:pt x="545" y="571"/>
                    <a:pt x="549" y="569"/>
                    <a:pt x="550" y="565"/>
                  </a:cubicBezTo>
                  <a:cubicBezTo>
                    <a:pt x="593" y="419"/>
                    <a:pt x="593" y="419"/>
                    <a:pt x="593" y="419"/>
                  </a:cubicBezTo>
                  <a:cubicBezTo>
                    <a:pt x="595" y="414"/>
                    <a:pt x="598" y="408"/>
                    <a:pt x="602" y="404"/>
                  </a:cubicBezTo>
                  <a:cubicBezTo>
                    <a:pt x="633" y="372"/>
                    <a:pt x="654" y="331"/>
                    <a:pt x="663" y="287"/>
                  </a:cubicBezTo>
                  <a:cubicBezTo>
                    <a:pt x="665" y="276"/>
                    <a:pt x="674" y="268"/>
                    <a:pt x="685" y="268"/>
                  </a:cubicBezTo>
                  <a:cubicBezTo>
                    <a:pt x="698" y="268"/>
                    <a:pt x="698" y="268"/>
                    <a:pt x="698" y="268"/>
                  </a:cubicBezTo>
                  <a:cubicBezTo>
                    <a:pt x="703" y="268"/>
                    <a:pt x="708" y="266"/>
                    <a:pt x="711" y="262"/>
                  </a:cubicBezTo>
                  <a:cubicBezTo>
                    <a:pt x="715" y="258"/>
                    <a:pt x="717" y="253"/>
                    <a:pt x="716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6354983" y="3416995"/>
              <a:ext cx="1177410" cy="920869"/>
            </a:xfrm>
            <a:custGeom>
              <a:avLst/>
              <a:gdLst>
                <a:gd name="T0" fmla="*/ 584 w 585"/>
                <a:gd name="T1" fmla="*/ 199 h 457"/>
                <a:gd name="T2" fmla="*/ 568 w 585"/>
                <a:gd name="T3" fmla="*/ 185 h 457"/>
                <a:gd name="T4" fmla="*/ 559 w 585"/>
                <a:gd name="T5" fmla="*/ 185 h 457"/>
                <a:gd name="T6" fmla="*/ 541 w 585"/>
                <a:gd name="T7" fmla="*/ 170 h 457"/>
                <a:gd name="T8" fmla="*/ 307 w 585"/>
                <a:gd name="T9" fmla="*/ 0 h 457"/>
                <a:gd name="T10" fmla="*/ 174 w 585"/>
                <a:gd name="T11" fmla="*/ 35 h 457"/>
                <a:gd name="T12" fmla="*/ 149 w 585"/>
                <a:gd name="T13" fmla="*/ 35 h 457"/>
                <a:gd name="T14" fmla="*/ 80 w 585"/>
                <a:gd name="T15" fmla="*/ 20 h 457"/>
                <a:gd name="T16" fmla="*/ 76 w 585"/>
                <a:gd name="T17" fmla="*/ 23 h 457"/>
                <a:gd name="T18" fmla="*/ 77 w 585"/>
                <a:gd name="T19" fmla="*/ 26 h 457"/>
                <a:gd name="T20" fmla="*/ 108 w 585"/>
                <a:gd name="T21" fmla="*/ 85 h 457"/>
                <a:gd name="T22" fmla="*/ 105 w 585"/>
                <a:gd name="T23" fmla="*/ 97 h 457"/>
                <a:gd name="T24" fmla="*/ 99 w 585"/>
                <a:gd name="T25" fmla="*/ 105 h 457"/>
                <a:gd name="T26" fmla="*/ 54 w 585"/>
                <a:gd name="T27" fmla="*/ 159 h 457"/>
                <a:gd name="T28" fmla="*/ 42 w 585"/>
                <a:gd name="T29" fmla="*/ 163 h 457"/>
                <a:gd name="T30" fmla="*/ 19 w 585"/>
                <a:gd name="T31" fmla="*/ 163 h 457"/>
                <a:gd name="T32" fmla="*/ 0 w 585"/>
                <a:gd name="T33" fmla="*/ 182 h 457"/>
                <a:gd name="T34" fmla="*/ 0 w 585"/>
                <a:gd name="T35" fmla="*/ 252 h 457"/>
                <a:gd name="T36" fmla="*/ 11 w 585"/>
                <a:gd name="T37" fmla="*/ 276 h 457"/>
                <a:gd name="T38" fmla="*/ 123 w 585"/>
                <a:gd name="T39" fmla="*/ 346 h 457"/>
                <a:gd name="T40" fmla="*/ 140 w 585"/>
                <a:gd name="T41" fmla="*/ 365 h 457"/>
                <a:gd name="T42" fmla="*/ 167 w 585"/>
                <a:gd name="T43" fmla="*/ 452 h 457"/>
                <a:gd name="T44" fmla="*/ 173 w 585"/>
                <a:gd name="T45" fmla="*/ 457 h 457"/>
                <a:gd name="T46" fmla="*/ 210 w 585"/>
                <a:gd name="T47" fmla="*/ 457 h 457"/>
                <a:gd name="T48" fmla="*/ 216 w 585"/>
                <a:gd name="T49" fmla="*/ 452 h 457"/>
                <a:gd name="T50" fmla="*/ 229 w 585"/>
                <a:gd name="T51" fmla="*/ 409 h 457"/>
                <a:gd name="T52" fmla="*/ 255 w 585"/>
                <a:gd name="T53" fmla="*/ 393 h 457"/>
                <a:gd name="T54" fmla="*/ 360 w 585"/>
                <a:gd name="T55" fmla="*/ 393 h 457"/>
                <a:gd name="T56" fmla="*/ 364 w 585"/>
                <a:gd name="T57" fmla="*/ 393 h 457"/>
                <a:gd name="T58" fmla="*/ 386 w 585"/>
                <a:gd name="T59" fmla="*/ 409 h 457"/>
                <a:gd name="T60" fmla="*/ 399 w 585"/>
                <a:gd name="T61" fmla="*/ 452 h 457"/>
                <a:gd name="T62" fmla="*/ 406 w 585"/>
                <a:gd name="T63" fmla="*/ 457 h 457"/>
                <a:gd name="T64" fmla="*/ 442 w 585"/>
                <a:gd name="T65" fmla="*/ 457 h 457"/>
                <a:gd name="T66" fmla="*/ 448 w 585"/>
                <a:gd name="T67" fmla="*/ 452 h 457"/>
                <a:gd name="T68" fmla="*/ 484 w 585"/>
                <a:gd name="T69" fmla="*/ 336 h 457"/>
                <a:gd name="T70" fmla="*/ 492 w 585"/>
                <a:gd name="T71" fmla="*/ 323 h 457"/>
                <a:gd name="T72" fmla="*/ 541 w 585"/>
                <a:gd name="T73" fmla="*/ 229 h 457"/>
                <a:gd name="T74" fmla="*/ 559 w 585"/>
                <a:gd name="T75" fmla="*/ 214 h 457"/>
                <a:gd name="T76" fmla="*/ 569 w 585"/>
                <a:gd name="T77" fmla="*/ 214 h 457"/>
                <a:gd name="T78" fmla="*/ 581 w 585"/>
                <a:gd name="T79" fmla="*/ 210 h 457"/>
                <a:gd name="T80" fmla="*/ 585 w 585"/>
                <a:gd name="T81" fmla="*/ 198 h 457"/>
                <a:gd name="T82" fmla="*/ 584 w 585"/>
                <a:gd name="T83" fmla="*/ 19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" h="457">
                  <a:moveTo>
                    <a:pt x="584" y="199"/>
                  </a:moveTo>
                  <a:cubicBezTo>
                    <a:pt x="583" y="191"/>
                    <a:pt x="576" y="185"/>
                    <a:pt x="568" y="185"/>
                  </a:cubicBezTo>
                  <a:cubicBezTo>
                    <a:pt x="559" y="185"/>
                    <a:pt x="559" y="185"/>
                    <a:pt x="559" y="185"/>
                  </a:cubicBezTo>
                  <a:cubicBezTo>
                    <a:pt x="550" y="185"/>
                    <a:pt x="543" y="179"/>
                    <a:pt x="541" y="170"/>
                  </a:cubicBezTo>
                  <a:cubicBezTo>
                    <a:pt x="524" y="73"/>
                    <a:pt x="424" y="0"/>
                    <a:pt x="307" y="0"/>
                  </a:cubicBezTo>
                  <a:cubicBezTo>
                    <a:pt x="261" y="0"/>
                    <a:pt x="215" y="12"/>
                    <a:pt x="174" y="35"/>
                  </a:cubicBezTo>
                  <a:cubicBezTo>
                    <a:pt x="166" y="39"/>
                    <a:pt x="157" y="39"/>
                    <a:pt x="149" y="35"/>
                  </a:cubicBezTo>
                  <a:cubicBezTo>
                    <a:pt x="128" y="23"/>
                    <a:pt x="104" y="18"/>
                    <a:pt x="80" y="20"/>
                  </a:cubicBezTo>
                  <a:cubicBezTo>
                    <a:pt x="78" y="21"/>
                    <a:pt x="77" y="22"/>
                    <a:pt x="76" y="23"/>
                  </a:cubicBezTo>
                  <a:cubicBezTo>
                    <a:pt x="76" y="24"/>
                    <a:pt x="76" y="25"/>
                    <a:pt x="77" y="26"/>
                  </a:cubicBezTo>
                  <a:cubicBezTo>
                    <a:pt x="94" y="42"/>
                    <a:pt x="104" y="63"/>
                    <a:pt x="108" y="85"/>
                  </a:cubicBezTo>
                  <a:cubicBezTo>
                    <a:pt x="108" y="89"/>
                    <a:pt x="107" y="94"/>
                    <a:pt x="105" y="97"/>
                  </a:cubicBezTo>
                  <a:cubicBezTo>
                    <a:pt x="103" y="100"/>
                    <a:pt x="101" y="103"/>
                    <a:pt x="99" y="105"/>
                  </a:cubicBezTo>
                  <a:cubicBezTo>
                    <a:pt x="87" y="125"/>
                    <a:pt x="72" y="143"/>
                    <a:pt x="54" y="159"/>
                  </a:cubicBezTo>
                  <a:cubicBezTo>
                    <a:pt x="51" y="162"/>
                    <a:pt x="46" y="163"/>
                    <a:pt x="42" y="163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9" y="163"/>
                    <a:pt x="0" y="171"/>
                    <a:pt x="0" y="18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1"/>
                    <a:pt x="4" y="270"/>
                    <a:pt x="11" y="276"/>
                  </a:cubicBezTo>
                  <a:cubicBezTo>
                    <a:pt x="45" y="305"/>
                    <a:pt x="82" y="328"/>
                    <a:pt x="123" y="346"/>
                  </a:cubicBezTo>
                  <a:cubicBezTo>
                    <a:pt x="131" y="349"/>
                    <a:pt x="137" y="356"/>
                    <a:pt x="140" y="365"/>
                  </a:cubicBezTo>
                  <a:cubicBezTo>
                    <a:pt x="167" y="452"/>
                    <a:pt x="167" y="452"/>
                    <a:pt x="167" y="452"/>
                  </a:cubicBezTo>
                  <a:cubicBezTo>
                    <a:pt x="168" y="455"/>
                    <a:pt x="170" y="457"/>
                    <a:pt x="173" y="457"/>
                  </a:cubicBezTo>
                  <a:cubicBezTo>
                    <a:pt x="210" y="457"/>
                    <a:pt x="210" y="457"/>
                    <a:pt x="210" y="457"/>
                  </a:cubicBezTo>
                  <a:cubicBezTo>
                    <a:pt x="213" y="457"/>
                    <a:pt x="215" y="455"/>
                    <a:pt x="216" y="452"/>
                  </a:cubicBezTo>
                  <a:cubicBezTo>
                    <a:pt x="229" y="409"/>
                    <a:pt x="229" y="409"/>
                    <a:pt x="229" y="409"/>
                  </a:cubicBezTo>
                  <a:cubicBezTo>
                    <a:pt x="233" y="398"/>
                    <a:pt x="244" y="391"/>
                    <a:pt x="255" y="393"/>
                  </a:cubicBezTo>
                  <a:cubicBezTo>
                    <a:pt x="290" y="400"/>
                    <a:pt x="325" y="400"/>
                    <a:pt x="360" y="393"/>
                  </a:cubicBezTo>
                  <a:cubicBezTo>
                    <a:pt x="362" y="393"/>
                    <a:pt x="363" y="393"/>
                    <a:pt x="364" y="393"/>
                  </a:cubicBezTo>
                  <a:cubicBezTo>
                    <a:pt x="374" y="393"/>
                    <a:pt x="383" y="399"/>
                    <a:pt x="386" y="409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400" y="455"/>
                    <a:pt x="403" y="457"/>
                    <a:pt x="406" y="457"/>
                  </a:cubicBezTo>
                  <a:cubicBezTo>
                    <a:pt x="442" y="457"/>
                    <a:pt x="442" y="457"/>
                    <a:pt x="442" y="457"/>
                  </a:cubicBezTo>
                  <a:cubicBezTo>
                    <a:pt x="445" y="457"/>
                    <a:pt x="448" y="455"/>
                    <a:pt x="448" y="452"/>
                  </a:cubicBezTo>
                  <a:cubicBezTo>
                    <a:pt x="484" y="336"/>
                    <a:pt x="484" y="336"/>
                    <a:pt x="484" y="336"/>
                  </a:cubicBezTo>
                  <a:cubicBezTo>
                    <a:pt x="486" y="331"/>
                    <a:pt x="488" y="327"/>
                    <a:pt x="492" y="323"/>
                  </a:cubicBezTo>
                  <a:cubicBezTo>
                    <a:pt x="517" y="297"/>
                    <a:pt x="534" y="265"/>
                    <a:pt x="541" y="229"/>
                  </a:cubicBezTo>
                  <a:cubicBezTo>
                    <a:pt x="542" y="221"/>
                    <a:pt x="550" y="214"/>
                    <a:pt x="559" y="214"/>
                  </a:cubicBezTo>
                  <a:cubicBezTo>
                    <a:pt x="569" y="214"/>
                    <a:pt x="569" y="214"/>
                    <a:pt x="569" y="214"/>
                  </a:cubicBezTo>
                  <a:cubicBezTo>
                    <a:pt x="574" y="214"/>
                    <a:pt x="578" y="213"/>
                    <a:pt x="581" y="210"/>
                  </a:cubicBezTo>
                  <a:cubicBezTo>
                    <a:pt x="583" y="207"/>
                    <a:pt x="585" y="203"/>
                    <a:pt x="585" y="198"/>
                  </a:cubicBezTo>
                  <a:lnTo>
                    <a:pt x="584" y="1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Line Callout 2 (No Border) 20"/>
          <p:cNvSpPr/>
          <p:nvPr/>
        </p:nvSpPr>
        <p:spPr>
          <a:xfrm flipH="1">
            <a:off x="6589385" y="5014634"/>
            <a:ext cx="1085440" cy="433584"/>
          </a:xfrm>
          <a:prstGeom prst="callout2">
            <a:avLst>
              <a:gd name="adj1" fmla="val 53745"/>
              <a:gd name="adj2" fmla="val 7694"/>
              <a:gd name="adj3" fmla="val 53842"/>
              <a:gd name="adj4" fmla="val -16184"/>
              <a:gd name="adj5" fmla="val 103159"/>
              <a:gd name="adj6" fmla="val -23023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accent3"/>
                </a:solidFill>
              </a:rPr>
              <a:t>Revenue from research and development</a:t>
            </a:r>
          </a:p>
          <a:p>
            <a:r>
              <a:rPr lang="en-US" sz="900" dirty="0">
                <a:solidFill>
                  <a:schemeClr val="accent3"/>
                </a:solidFill>
              </a:rPr>
              <a:t>€ 25.3 M</a:t>
            </a:r>
          </a:p>
        </p:txBody>
      </p:sp>
      <p:sp>
        <p:nvSpPr>
          <p:cNvPr id="22" name="Line Callout 2 (No Border) 21"/>
          <p:cNvSpPr/>
          <p:nvPr/>
        </p:nvSpPr>
        <p:spPr>
          <a:xfrm flipH="1">
            <a:off x="6219605" y="6076902"/>
            <a:ext cx="1202563" cy="433584"/>
          </a:xfrm>
          <a:prstGeom prst="callout2">
            <a:avLst>
              <a:gd name="adj1" fmla="val 53745"/>
              <a:gd name="adj2" fmla="val 7694"/>
              <a:gd name="adj3" fmla="val 53842"/>
              <a:gd name="adj4" fmla="val -16184"/>
              <a:gd name="adj5" fmla="val -12716"/>
              <a:gd name="adj6" fmla="val -27377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900" dirty="0" err="1" smtClean="0">
                <a:solidFill>
                  <a:schemeClr val="accent3"/>
                </a:solidFill>
              </a:rPr>
              <a:t>External</a:t>
            </a:r>
            <a:r>
              <a:rPr lang="et-EE" sz="900" dirty="0" smtClean="0">
                <a:solidFill>
                  <a:schemeClr val="accent3"/>
                </a:solidFill>
              </a:rPr>
              <a:t> </a:t>
            </a:r>
            <a:r>
              <a:rPr lang="et-EE" sz="900" dirty="0" err="1" smtClean="0">
                <a:solidFill>
                  <a:schemeClr val="accent3"/>
                </a:solidFill>
              </a:rPr>
              <a:t>funding</a:t>
            </a:r>
            <a:r>
              <a:rPr lang="et-EE" sz="900" dirty="0" smtClean="0">
                <a:solidFill>
                  <a:schemeClr val="accent3"/>
                </a:solidFill>
              </a:rPr>
              <a:t> </a:t>
            </a:r>
            <a:r>
              <a:rPr lang="et-EE" sz="900" dirty="0">
                <a:solidFill>
                  <a:schemeClr val="accent3"/>
                </a:solidFill>
              </a:rPr>
              <a:t>€ 7.5 M</a:t>
            </a:r>
            <a:endParaRPr lang="en-US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Tallinn University of Technology –</a:t>
            </a:r>
            <a:br>
              <a:rPr lang="en-US" dirty="0"/>
            </a:br>
            <a:r>
              <a:rPr lang="en-US" dirty="0"/>
              <a:t>Creating a brighter future!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Tallinn University of Technology (</a:t>
            </a:r>
            <a:r>
              <a:rPr lang="en-US" dirty="0" smtClean="0"/>
              <a:t>TTÜ)</a:t>
            </a:r>
            <a:r>
              <a:rPr lang="et-EE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flagship </a:t>
            </a:r>
            <a:r>
              <a:rPr lang="en-US" dirty="0"/>
              <a:t>of Estonian </a:t>
            </a:r>
            <a:r>
              <a:rPr lang="en-US" dirty="0" smtClean="0"/>
              <a:t>engineering</a:t>
            </a:r>
            <a:r>
              <a:rPr lang="et-EE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technology education and </a:t>
            </a:r>
            <a:r>
              <a:rPr lang="en-US" dirty="0" smtClean="0"/>
              <a:t>research,</a:t>
            </a:r>
            <a:r>
              <a:rPr lang="et-EE" dirty="0" smtClean="0"/>
              <a:t> </a:t>
            </a:r>
            <a:r>
              <a:rPr lang="en-US" dirty="0" smtClean="0"/>
              <a:t>where </a:t>
            </a:r>
            <a:r>
              <a:rPr lang="en-US" dirty="0"/>
              <a:t>higher education can be </a:t>
            </a:r>
            <a:r>
              <a:rPr lang="en-US" dirty="0" smtClean="0"/>
              <a:t>obtained</a:t>
            </a:r>
            <a:r>
              <a:rPr lang="et-EE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all levels in engineering, </a:t>
            </a:r>
            <a:r>
              <a:rPr lang="en-US" dirty="0" smtClean="0"/>
              <a:t>technological,</a:t>
            </a:r>
            <a:r>
              <a:rPr lang="et-EE" dirty="0" smtClean="0"/>
              <a:t> </a:t>
            </a:r>
            <a:r>
              <a:rPr lang="en-US" dirty="0" smtClean="0"/>
              <a:t>natural</a:t>
            </a:r>
            <a:r>
              <a:rPr lang="en-US" dirty="0"/>
              <a:t>, and social sciences.</a:t>
            </a:r>
          </a:p>
          <a:p>
            <a:pPr marL="0" indent="0">
              <a:buNone/>
            </a:pPr>
            <a:r>
              <a:rPr lang="en-US" dirty="0"/>
              <a:t>The mission of Tallinn University </a:t>
            </a:r>
            <a:r>
              <a:rPr lang="en-US" dirty="0" smtClean="0"/>
              <a:t>of</a:t>
            </a:r>
            <a:r>
              <a:rPr lang="et-EE" dirty="0" smtClean="0"/>
              <a:t> </a:t>
            </a:r>
            <a:r>
              <a:rPr lang="en-US" dirty="0" smtClean="0"/>
              <a:t>Technology </a:t>
            </a:r>
            <a:r>
              <a:rPr lang="en-US" dirty="0"/>
              <a:t>is to be a promoter </a:t>
            </a:r>
            <a:r>
              <a:rPr lang="en-US" dirty="0" smtClean="0"/>
              <a:t>of</a:t>
            </a:r>
            <a:r>
              <a:rPr lang="et-EE" dirty="0" smtClean="0"/>
              <a:t> </a:t>
            </a:r>
            <a:r>
              <a:rPr lang="en-US" dirty="0" smtClean="0"/>
              <a:t>science</a:t>
            </a:r>
            <a:r>
              <a:rPr lang="en-US" dirty="0"/>
              <a:t>, technology and innovation </a:t>
            </a:r>
            <a:r>
              <a:rPr lang="en-US" dirty="0" smtClean="0"/>
              <a:t>and</a:t>
            </a:r>
            <a:r>
              <a:rPr lang="et-EE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leading provider of engineering </a:t>
            </a:r>
            <a:r>
              <a:rPr lang="en-US" dirty="0" smtClean="0"/>
              <a:t>and</a:t>
            </a:r>
            <a:r>
              <a:rPr lang="et-EE" dirty="0" smtClean="0"/>
              <a:t> </a:t>
            </a:r>
            <a:r>
              <a:rPr lang="en-US" dirty="0" smtClean="0"/>
              <a:t>economic </a:t>
            </a:r>
            <a:r>
              <a:rPr lang="en-US" dirty="0"/>
              <a:t>education in Estonia.</a:t>
            </a:r>
          </a:p>
          <a:p>
            <a:pPr marL="0" indent="0">
              <a:buNone/>
            </a:pPr>
            <a:r>
              <a:rPr lang="en-US" dirty="0"/>
              <a:t>TTÜ values professionalism and </a:t>
            </a:r>
            <a:r>
              <a:rPr lang="en-US" dirty="0" smtClean="0"/>
              <a:t>reliability</a:t>
            </a:r>
            <a:r>
              <a:rPr lang="en-US" dirty="0"/>
              <a:t>, entrepreneurship and </a:t>
            </a:r>
            <a:r>
              <a:rPr lang="en-US" dirty="0" smtClean="0"/>
              <a:t>innovation,</a:t>
            </a:r>
            <a:r>
              <a:rPr lang="et-EE" dirty="0" smtClean="0"/>
              <a:t> </a:t>
            </a:r>
            <a:r>
              <a:rPr lang="en-US" dirty="0" smtClean="0"/>
              <a:t>openness </a:t>
            </a:r>
            <a:r>
              <a:rPr lang="en-US" dirty="0"/>
              <a:t>and cooperativeness.</a:t>
            </a:r>
            <a:endParaRPr lang="et-E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Tallinn University of Technology –</a:t>
            </a:r>
            <a:br>
              <a:rPr lang="en-US" dirty="0"/>
            </a:br>
            <a:r>
              <a:rPr lang="en-US" dirty="0"/>
              <a:t>Creating a brighter future!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vision of the University is </a:t>
            </a:r>
            <a:r>
              <a:rPr lang="en-US" dirty="0" smtClean="0"/>
              <a:t>innovative</a:t>
            </a:r>
            <a:r>
              <a:rPr lang="et-EE" dirty="0" smtClean="0"/>
              <a:t> </a:t>
            </a:r>
            <a:r>
              <a:rPr lang="en-US" dirty="0" smtClean="0"/>
              <a:t>Estonia </a:t>
            </a:r>
            <a:r>
              <a:rPr lang="en-US" dirty="0"/>
              <a:t>in a sustainable world, </a:t>
            </a:r>
            <a:r>
              <a:rPr lang="en-US" dirty="0" smtClean="0"/>
              <a:t>where</a:t>
            </a:r>
            <a:r>
              <a:rPr lang="et-EE" dirty="0" smtClean="0"/>
              <a:t> </a:t>
            </a:r>
            <a:r>
              <a:rPr lang="en-US" dirty="0" smtClean="0"/>
              <a:t>TTÜ </a:t>
            </a:r>
            <a:r>
              <a:rPr lang="en-US" dirty="0"/>
              <a:t>has a </a:t>
            </a:r>
            <a:r>
              <a:rPr lang="en-US" dirty="0" smtClean="0"/>
              <a:t>specific </a:t>
            </a:r>
            <a:r>
              <a:rPr lang="en-US" dirty="0"/>
              <a:t>role</a:t>
            </a:r>
            <a:r>
              <a:rPr lang="en-US" dirty="0" smtClean="0"/>
              <a:t>:</a:t>
            </a:r>
            <a:endParaRPr lang="et-EE" dirty="0" smtClean="0"/>
          </a:p>
          <a:p>
            <a:r>
              <a:rPr lang="en-US" dirty="0"/>
              <a:t>TTÜ is an internationally </a:t>
            </a:r>
            <a:r>
              <a:rPr lang="en-US" dirty="0" smtClean="0"/>
              <a:t>outstanding</a:t>
            </a:r>
            <a:r>
              <a:rPr lang="et-EE" dirty="0" smtClean="0"/>
              <a:t> </a:t>
            </a:r>
            <a:r>
              <a:rPr lang="en-US" dirty="0" smtClean="0"/>
              <a:t>university </a:t>
            </a:r>
            <a:r>
              <a:rPr lang="en-US" dirty="0"/>
              <a:t>of engineering and </a:t>
            </a:r>
            <a:r>
              <a:rPr lang="en-US" dirty="0" smtClean="0"/>
              <a:t>technology</a:t>
            </a:r>
            <a:r>
              <a:rPr lang="en-US" dirty="0"/>
              <a:t>, which brings together </a:t>
            </a:r>
            <a:r>
              <a:rPr lang="en-US" dirty="0" smtClean="0"/>
              <a:t>motivated</a:t>
            </a:r>
            <a:r>
              <a:rPr lang="et-EE" dirty="0" smtClean="0"/>
              <a:t> </a:t>
            </a:r>
            <a:r>
              <a:rPr lang="en-US" dirty="0" smtClean="0"/>
              <a:t>employees </a:t>
            </a:r>
            <a:r>
              <a:rPr lang="en-US" dirty="0"/>
              <a:t>and ambitious students.</a:t>
            </a:r>
          </a:p>
          <a:p>
            <a:r>
              <a:rPr lang="en-US" dirty="0" smtClean="0"/>
              <a:t>The </a:t>
            </a:r>
            <a:r>
              <a:rPr lang="en-US" dirty="0"/>
              <a:t>university, relying on </a:t>
            </a:r>
            <a:r>
              <a:rPr lang="en-US" dirty="0" smtClean="0"/>
              <a:t>academic</a:t>
            </a:r>
            <a:r>
              <a:rPr lang="et-EE" dirty="0" smtClean="0"/>
              <a:t> </a:t>
            </a:r>
            <a:r>
              <a:rPr lang="en-US" dirty="0" smtClean="0"/>
              <a:t>competencies </a:t>
            </a:r>
            <a:r>
              <a:rPr lang="en-US" dirty="0"/>
              <a:t>and professional </a:t>
            </a:r>
            <a:r>
              <a:rPr lang="en-US" dirty="0" smtClean="0"/>
              <a:t>management</a:t>
            </a:r>
            <a:r>
              <a:rPr lang="en-US" dirty="0"/>
              <a:t>, responds actively to the </a:t>
            </a:r>
            <a:r>
              <a:rPr lang="en-US" dirty="0" smtClean="0"/>
              <a:t>needs</a:t>
            </a:r>
            <a:r>
              <a:rPr lang="et-EE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rapidly developing society and </a:t>
            </a:r>
            <a:r>
              <a:rPr lang="en-US" dirty="0" smtClean="0"/>
              <a:t>is</a:t>
            </a:r>
            <a:r>
              <a:rPr lang="et-EE" dirty="0" smtClean="0"/>
              <a:t> </a:t>
            </a:r>
            <a:r>
              <a:rPr lang="en-US" dirty="0" smtClean="0"/>
              <a:t>involved </a:t>
            </a:r>
            <a:r>
              <a:rPr lang="en-US" dirty="0"/>
              <a:t>in tackling the challenges of </a:t>
            </a: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digital </a:t>
            </a:r>
            <a:r>
              <a:rPr lang="en-US" dirty="0"/>
              <a:t>era.</a:t>
            </a:r>
          </a:p>
          <a:p>
            <a:r>
              <a:rPr lang="en-US" dirty="0" smtClean="0"/>
              <a:t>Cooperation </a:t>
            </a:r>
            <a:r>
              <a:rPr lang="en-US" dirty="0"/>
              <a:t>between the </a:t>
            </a:r>
            <a:r>
              <a:rPr lang="en-US" dirty="0" smtClean="0"/>
              <a:t>university,</a:t>
            </a:r>
            <a:r>
              <a:rPr lang="et-EE" dirty="0" smtClean="0"/>
              <a:t> </a:t>
            </a:r>
            <a:r>
              <a:rPr lang="en-US" dirty="0" smtClean="0"/>
              <a:t>enterprises </a:t>
            </a:r>
            <a:r>
              <a:rPr lang="en-US" dirty="0"/>
              <a:t>and the public sector </a:t>
            </a:r>
            <a:r>
              <a:rPr lang="en-US" dirty="0" smtClean="0"/>
              <a:t>contributes</a:t>
            </a:r>
            <a:r>
              <a:rPr lang="et-EE" dirty="0" smtClean="0"/>
              <a:t> </a:t>
            </a:r>
            <a:r>
              <a:rPr lang="en-US" dirty="0" smtClean="0"/>
              <a:t>significantly </a:t>
            </a:r>
            <a:r>
              <a:rPr lang="en-US" dirty="0"/>
              <a:t>to knowledge </a:t>
            </a:r>
            <a:r>
              <a:rPr lang="en-US" dirty="0" smtClean="0"/>
              <a:t>and</a:t>
            </a:r>
            <a:r>
              <a:rPr lang="et-EE" dirty="0" smtClean="0"/>
              <a:t> </a:t>
            </a:r>
            <a:r>
              <a:rPr lang="en-US" dirty="0" smtClean="0"/>
              <a:t>welfare </a:t>
            </a:r>
            <a:r>
              <a:rPr lang="en-US" dirty="0"/>
              <a:t>in the society</a:t>
            </a:r>
            <a:r>
              <a:rPr lang="en-US" dirty="0" smtClean="0"/>
              <a:t>.</a:t>
            </a:r>
            <a:endParaRPr lang="et-EE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Tallinn University of Technology</a:t>
            </a:r>
            <a:br>
              <a:rPr lang="en-US" dirty="0"/>
            </a:br>
            <a:r>
              <a:rPr lang="en-US" dirty="0"/>
              <a:t>in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07" y="1843725"/>
            <a:ext cx="1557392" cy="403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905" y="5220973"/>
            <a:ext cx="906019" cy="7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85" y="5211006"/>
            <a:ext cx="736763" cy="727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5278" y="2223999"/>
            <a:ext cx="11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 smtClean="0">
                <a:solidFill>
                  <a:schemeClr val="accent3"/>
                </a:solidFill>
              </a:rPr>
              <a:t>3</a:t>
            </a:r>
            <a:r>
              <a:rPr lang="et-EE" sz="3200" b="1" baseline="30000" dirty="0" smtClean="0">
                <a:solidFill>
                  <a:schemeClr val="accent3"/>
                </a:solidFill>
              </a:rPr>
              <a:t>%</a:t>
            </a:r>
            <a:endParaRPr lang="et-EE" sz="3200" b="1" baseline="300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4266" y="4609016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 smtClean="0">
                <a:solidFill>
                  <a:schemeClr val="accent3"/>
                </a:solidFill>
              </a:rPr>
              <a:t>106</a:t>
            </a:r>
            <a:endParaRPr lang="et-EE" sz="2800" b="1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2357" y="462262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 smtClean="0">
                <a:solidFill>
                  <a:schemeClr val="accent3"/>
                </a:solidFill>
              </a:rPr>
              <a:t>33</a:t>
            </a:r>
            <a:endParaRPr lang="et-EE" sz="2800" b="1" dirty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6757" y="1823629"/>
            <a:ext cx="4216602" cy="137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550020"/>
                </a:solidFill>
                <a:latin typeface="+mj-lt"/>
              </a:rPr>
              <a:t>TTÜ is a public university, founded in 1918, ranked in top 3% of the global </a:t>
            </a:r>
            <a:r>
              <a:rPr lang="en-US" sz="1400" dirty="0" smtClean="0">
                <a:solidFill>
                  <a:srgbClr val="550020"/>
                </a:solidFill>
                <a:latin typeface="+mj-lt"/>
              </a:rPr>
              <a:t>universities.</a:t>
            </a:r>
            <a:endParaRPr lang="et-EE" sz="1100" dirty="0" smtClean="0">
              <a:solidFill>
                <a:srgbClr val="000000"/>
              </a:solidFill>
              <a:latin typeface="+mj-lt"/>
            </a:endParaRPr>
          </a:p>
          <a:p>
            <a:r>
              <a:rPr lang="et-EE" sz="1400" dirty="0" smtClean="0">
                <a:solidFill>
                  <a:srgbClr val="000000"/>
                </a:solidFill>
                <a:latin typeface="PFCentroSansPro-LightItalic"/>
              </a:rPr>
              <a:t/>
            </a:r>
            <a:br>
              <a:rPr lang="et-EE" sz="1400" dirty="0" smtClean="0">
                <a:solidFill>
                  <a:srgbClr val="000000"/>
                </a:solidFill>
                <a:latin typeface="PFCentroSansPro-LightItalic"/>
              </a:rPr>
            </a:br>
            <a:r>
              <a:rPr lang="en-US" sz="1100" i="1" dirty="0">
                <a:solidFill>
                  <a:srgbClr val="000000"/>
                </a:solidFill>
                <a:latin typeface="PFCentroSansPro-LightItalic"/>
              </a:rPr>
              <a:t>Source: QS and T.H.E. TTÜ holds approximately</a:t>
            </a:r>
          </a:p>
          <a:p>
            <a:r>
              <a:rPr lang="en-US" sz="1100" i="1" dirty="0">
                <a:solidFill>
                  <a:srgbClr val="000000"/>
                </a:solidFill>
                <a:latin typeface="PFCentroSansPro-LightItalic"/>
              </a:rPr>
              <a:t>the 650th position among over 22,000 assessed</a:t>
            </a:r>
          </a:p>
          <a:p>
            <a:r>
              <a:rPr lang="en-US" sz="1100" i="1" dirty="0">
                <a:solidFill>
                  <a:srgbClr val="000000"/>
                </a:solidFill>
                <a:latin typeface="PFCentroSansPro-LightItalic"/>
              </a:rPr>
              <a:t>universities.</a:t>
            </a:r>
            <a:endParaRPr lang="en-US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6757" y="4039904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curricula opened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for admission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4847" y="4039904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of them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33184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TTÜ structure as of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98638" y="1695450"/>
            <a:ext cx="5602287" cy="4381500"/>
            <a:chOff x="1133" y="1068"/>
            <a:chExt cx="3529" cy="276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3" y="1068"/>
              <a:ext cx="3529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477" y="2380"/>
              <a:ext cx="1001" cy="285"/>
            </a:xfrm>
            <a:custGeom>
              <a:avLst/>
              <a:gdLst>
                <a:gd name="T0" fmla="*/ 15 w 525"/>
                <a:gd name="T1" fmla="*/ 0 h 149"/>
                <a:gd name="T2" fmla="*/ 0 w 525"/>
                <a:gd name="T3" fmla="*/ 15 h 149"/>
                <a:gd name="T4" fmla="*/ 0 w 525"/>
                <a:gd name="T5" fmla="*/ 134 h 149"/>
                <a:gd name="T6" fmla="*/ 15 w 525"/>
                <a:gd name="T7" fmla="*/ 149 h 149"/>
                <a:gd name="T8" fmla="*/ 510 w 525"/>
                <a:gd name="T9" fmla="*/ 149 h 149"/>
                <a:gd name="T10" fmla="*/ 525 w 525"/>
                <a:gd name="T11" fmla="*/ 134 h 149"/>
                <a:gd name="T12" fmla="*/ 525 w 525"/>
                <a:gd name="T13" fmla="*/ 15 h 149"/>
                <a:gd name="T14" fmla="*/ 510 w 525"/>
                <a:gd name="T15" fmla="*/ 0 h 149"/>
                <a:gd name="T16" fmla="*/ 15 w 525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49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49"/>
                    <a:pt x="15" y="149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9"/>
                    <a:pt x="525" y="149"/>
                    <a:pt x="525" y="134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SCHOOL OF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ENGINEERING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267" y="2991"/>
              <a:ext cx="1000" cy="286"/>
            </a:xfrm>
            <a:custGeom>
              <a:avLst/>
              <a:gdLst>
                <a:gd name="T0" fmla="*/ 15 w 525"/>
                <a:gd name="T1" fmla="*/ 0 h 150"/>
                <a:gd name="T2" fmla="*/ 0 w 525"/>
                <a:gd name="T3" fmla="*/ 15 h 150"/>
                <a:gd name="T4" fmla="*/ 0 w 525"/>
                <a:gd name="T5" fmla="*/ 135 h 150"/>
                <a:gd name="T6" fmla="*/ 15 w 525"/>
                <a:gd name="T7" fmla="*/ 150 h 150"/>
                <a:gd name="T8" fmla="*/ 510 w 525"/>
                <a:gd name="T9" fmla="*/ 150 h 150"/>
                <a:gd name="T10" fmla="*/ 525 w 525"/>
                <a:gd name="T11" fmla="*/ 135 h 150"/>
                <a:gd name="T12" fmla="*/ 525 w 525"/>
                <a:gd name="T13" fmla="*/ 15 h 150"/>
                <a:gd name="T14" fmla="*/ 510 w 525"/>
                <a:gd name="T15" fmla="*/ 0 h 150"/>
                <a:gd name="T16" fmla="*/ 15 w 525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50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50"/>
                    <a:pt x="15" y="150"/>
                  </a:cubicBezTo>
                  <a:cubicBezTo>
                    <a:pt x="510" y="150"/>
                    <a:pt x="510" y="150"/>
                    <a:pt x="510" y="150"/>
                  </a:cubicBezTo>
                  <a:cubicBezTo>
                    <a:pt x="510" y="150"/>
                    <a:pt x="525" y="150"/>
                    <a:pt x="525" y="135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SCHOOL OF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SCIENCE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477" y="2941"/>
              <a:ext cx="1001" cy="414"/>
            </a:xfrm>
            <a:custGeom>
              <a:avLst/>
              <a:gdLst>
                <a:gd name="T0" fmla="*/ 15 w 525"/>
                <a:gd name="T1" fmla="*/ 0 h 150"/>
                <a:gd name="T2" fmla="*/ 0 w 525"/>
                <a:gd name="T3" fmla="*/ 15 h 150"/>
                <a:gd name="T4" fmla="*/ 0 w 525"/>
                <a:gd name="T5" fmla="*/ 135 h 150"/>
                <a:gd name="T6" fmla="*/ 15 w 525"/>
                <a:gd name="T7" fmla="*/ 150 h 150"/>
                <a:gd name="T8" fmla="*/ 510 w 525"/>
                <a:gd name="T9" fmla="*/ 150 h 150"/>
                <a:gd name="T10" fmla="*/ 525 w 525"/>
                <a:gd name="T11" fmla="*/ 135 h 150"/>
                <a:gd name="T12" fmla="*/ 525 w 525"/>
                <a:gd name="T13" fmla="*/ 15 h 150"/>
                <a:gd name="T14" fmla="*/ 510 w 525"/>
                <a:gd name="T15" fmla="*/ 0 h 150"/>
                <a:gd name="T16" fmla="*/ 15 w 525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50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50"/>
                    <a:pt x="15" y="150"/>
                  </a:cubicBezTo>
                  <a:cubicBezTo>
                    <a:pt x="510" y="150"/>
                    <a:pt x="510" y="150"/>
                    <a:pt x="510" y="150"/>
                  </a:cubicBezTo>
                  <a:cubicBezTo>
                    <a:pt x="510" y="150"/>
                    <a:pt x="525" y="150"/>
                    <a:pt x="525" y="135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SCHOOL OF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BUSINESS AND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GOVERNANCE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477" y="3494"/>
              <a:ext cx="1001" cy="334"/>
            </a:xfrm>
            <a:custGeom>
              <a:avLst/>
              <a:gdLst>
                <a:gd name="T0" fmla="*/ 15 w 525"/>
                <a:gd name="T1" fmla="*/ 0 h 150"/>
                <a:gd name="T2" fmla="*/ 0 w 525"/>
                <a:gd name="T3" fmla="*/ 15 h 150"/>
                <a:gd name="T4" fmla="*/ 0 w 525"/>
                <a:gd name="T5" fmla="*/ 135 h 150"/>
                <a:gd name="T6" fmla="*/ 15 w 525"/>
                <a:gd name="T7" fmla="*/ 150 h 150"/>
                <a:gd name="T8" fmla="*/ 510 w 525"/>
                <a:gd name="T9" fmla="*/ 150 h 150"/>
                <a:gd name="T10" fmla="*/ 525 w 525"/>
                <a:gd name="T11" fmla="*/ 135 h 150"/>
                <a:gd name="T12" fmla="*/ 525 w 525"/>
                <a:gd name="T13" fmla="*/ 15 h 150"/>
                <a:gd name="T14" fmla="*/ 510 w 525"/>
                <a:gd name="T15" fmla="*/ 0 h 150"/>
                <a:gd name="T16" fmla="*/ 15 w 525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50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50"/>
                    <a:pt x="15" y="150"/>
                  </a:cubicBezTo>
                  <a:cubicBezTo>
                    <a:pt x="510" y="150"/>
                    <a:pt x="510" y="150"/>
                    <a:pt x="510" y="150"/>
                  </a:cubicBezTo>
                  <a:cubicBezTo>
                    <a:pt x="510" y="150"/>
                    <a:pt x="525" y="150"/>
                    <a:pt x="525" y="135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ESTONIAN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MARITIME ACADEMY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293" y="2329"/>
              <a:ext cx="1001" cy="399"/>
            </a:xfrm>
            <a:custGeom>
              <a:avLst/>
              <a:gdLst>
                <a:gd name="T0" fmla="*/ 15 w 525"/>
                <a:gd name="T1" fmla="*/ 0 h 149"/>
                <a:gd name="T2" fmla="*/ 0 w 525"/>
                <a:gd name="T3" fmla="*/ 15 h 149"/>
                <a:gd name="T4" fmla="*/ 0 w 525"/>
                <a:gd name="T5" fmla="*/ 134 h 149"/>
                <a:gd name="T6" fmla="*/ 15 w 525"/>
                <a:gd name="T7" fmla="*/ 149 h 149"/>
                <a:gd name="T8" fmla="*/ 510 w 525"/>
                <a:gd name="T9" fmla="*/ 149 h 149"/>
                <a:gd name="T10" fmla="*/ 525 w 525"/>
                <a:gd name="T11" fmla="*/ 134 h 149"/>
                <a:gd name="T12" fmla="*/ 525 w 525"/>
                <a:gd name="T13" fmla="*/ 15 h 149"/>
                <a:gd name="T14" fmla="*/ 510 w 525"/>
                <a:gd name="T15" fmla="*/ 0 h 149"/>
                <a:gd name="T16" fmla="*/ 15 w 525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49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49"/>
                    <a:pt x="15" y="149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9"/>
                    <a:pt x="525" y="149"/>
                    <a:pt x="525" y="134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SCHOOL OF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INFORMATION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TECHNOLOGIES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661" y="2380"/>
              <a:ext cx="1001" cy="405"/>
            </a:xfrm>
            <a:custGeom>
              <a:avLst/>
              <a:gdLst>
                <a:gd name="T0" fmla="*/ 15 w 525"/>
                <a:gd name="T1" fmla="*/ 0 h 149"/>
                <a:gd name="T2" fmla="*/ 0 w 525"/>
                <a:gd name="T3" fmla="*/ 15 h 149"/>
                <a:gd name="T4" fmla="*/ 0 w 525"/>
                <a:gd name="T5" fmla="*/ 134 h 149"/>
                <a:gd name="T6" fmla="*/ 15 w 525"/>
                <a:gd name="T7" fmla="*/ 149 h 149"/>
                <a:gd name="T8" fmla="*/ 510 w 525"/>
                <a:gd name="T9" fmla="*/ 149 h 149"/>
                <a:gd name="T10" fmla="*/ 525 w 525"/>
                <a:gd name="T11" fmla="*/ 134 h 149"/>
                <a:gd name="T12" fmla="*/ 525 w 525"/>
                <a:gd name="T13" fmla="*/ 15 h 149"/>
                <a:gd name="T14" fmla="*/ 510 w 525"/>
                <a:gd name="T15" fmla="*/ 0 h 149"/>
                <a:gd name="T16" fmla="*/ 15 w 525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49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49"/>
                    <a:pt x="15" y="149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9"/>
                    <a:pt x="525" y="149"/>
                    <a:pt x="525" y="134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ADMINISTRATIVE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AND SUPPORT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STRUCTURE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477" y="1068"/>
              <a:ext cx="1001" cy="229"/>
            </a:xfrm>
            <a:custGeom>
              <a:avLst/>
              <a:gdLst>
                <a:gd name="T0" fmla="*/ 15 w 525"/>
                <a:gd name="T1" fmla="*/ 0 h 120"/>
                <a:gd name="T2" fmla="*/ 0 w 525"/>
                <a:gd name="T3" fmla="*/ 15 h 120"/>
                <a:gd name="T4" fmla="*/ 0 w 525"/>
                <a:gd name="T5" fmla="*/ 105 h 120"/>
                <a:gd name="T6" fmla="*/ 15 w 525"/>
                <a:gd name="T7" fmla="*/ 120 h 120"/>
                <a:gd name="T8" fmla="*/ 510 w 525"/>
                <a:gd name="T9" fmla="*/ 120 h 120"/>
                <a:gd name="T10" fmla="*/ 525 w 525"/>
                <a:gd name="T11" fmla="*/ 105 h 120"/>
                <a:gd name="T12" fmla="*/ 525 w 525"/>
                <a:gd name="T13" fmla="*/ 15 h 120"/>
                <a:gd name="T14" fmla="*/ 510 w 525"/>
                <a:gd name="T15" fmla="*/ 0 h 120"/>
                <a:gd name="T16" fmla="*/ 15 w 525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20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20"/>
                    <a:pt x="15" y="120"/>
                  </a:cubicBezTo>
                  <a:cubicBezTo>
                    <a:pt x="510" y="120"/>
                    <a:pt x="510" y="120"/>
                    <a:pt x="510" y="120"/>
                  </a:cubicBezTo>
                  <a:cubicBezTo>
                    <a:pt x="510" y="120"/>
                    <a:pt x="525" y="120"/>
                    <a:pt x="525" y="105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t-EE" sz="1100" dirty="0">
                  <a:solidFill>
                    <a:schemeClr val="bg1"/>
                  </a:solidFill>
                </a:rPr>
                <a:t>BOARD OF GOVERNORS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477" y="1471"/>
              <a:ext cx="1001" cy="228"/>
            </a:xfrm>
            <a:custGeom>
              <a:avLst/>
              <a:gdLst>
                <a:gd name="T0" fmla="*/ 15 w 525"/>
                <a:gd name="T1" fmla="*/ 0 h 120"/>
                <a:gd name="T2" fmla="*/ 0 w 525"/>
                <a:gd name="T3" fmla="*/ 15 h 120"/>
                <a:gd name="T4" fmla="*/ 0 w 525"/>
                <a:gd name="T5" fmla="*/ 105 h 120"/>
                <a:gd name="T6" fmla="*/ 15 w 525"/>
                <a:gd name="T7" fmla="*/ 120 h 120"/>
                <a:gd name="T8" fmla="*/ 510 w 525"/>
                <a:gd name="T9" fmla="*/ 120 h 120"/>
                <a:gd name="T10" fmla="*/ 525 w 525"/>
                <a:gd name="T11" fmla="*/ 105 h 120"/>
                <a:gd name="T12" fmla="*/ 525 w 525"/>
                <a:gd name="T13" fmla="*/ 15 h 120"/>
                <a:gd name="T14" fmla="*/ 510 w 525"/>
                <a:gd name="T15" fmla="*/ 0 h 120"/>
                <a:gd name="T16" fmla="*/ 15 w 525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20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20"/>
                    <a:pt x="15" y="120"/>
                  </a:cubicBezTo>
                  <a:cubicBezTo>
                    <a:pt x="510" y="120"/>
                    <a:pt x="510" y="120"/>
                    <a:pt x="510" y="120"/>
                  </a:cubicBezTo>
                  <a:cubicBezTo>
                    <a:pt x="510" y="120"/>
                    <a:pt x="525" y="120"/>
                    <a:pt x="525" y="105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t-EE" sz="1100" dirty="0">
                  <a:solidFill>
                    <a:schemeClr val="bg1"/>
                  </a:solidFill>
                </a:rPr>
                <a:t>COUNCIL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477" y="1871"/>
              <a:ext cx="1001" cy="229"/>
            </a:xfrm>
            <a:custGeom>
              <a:avLst/>
              <a:gdLst>
                <a:gd name="T0" fmla="*/ 15 w 525"/>
                <a:gd name="T1" fmla="*/ 0 h 120"/>
                <a:gd name="T2" fmla="*/ 0 w 525"/>
                <a:gd name="T3" fmla="*/ 15 h 120"/>
                <a:gd name="T4" fmla="*/ 0 w 525"/>
                <a:gd name="T5" fmla="*/ 105 h 120"/>
                <a:gd name="T6" fmla="*/ 15 w 525"/>
                <a:gd name="T7" fmla="*/ 120 h 120"/>
                <a:gd name="T8" fmla="*/ 510 w 525"/>
                <a:gd name="T9" fmla="*/ 120 h 120"/>
                <a:gd name="T10" fmla="*/ 525 w 525"/>
                <a:gd name="T11" fmla="*/ 105 h 120"/>
                <a:gd name="T12" fmla="*/ 525 w 525"/>
                <a:gd name="T13" fmla="*/ 15 h 120"/>
                <a:gd name="T14" fmla="*/ 510 w 525"/>
                <a:gd name="T15" fmla="*/ 0 h 120"/>
                <a:gd name="T16" fmla="*/ 15 w 525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120">
                  <a:moveTo>
                    <a:pt x="15" y="0"/>
                  </a:moveTo>
                  <a:cubicBezTo>
                    <a:pt x="15" y="0"/>
                    <a:pt x="0" y="0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20"/>
                    <a:pt x="15" y="120"/>
                  </a:cubicBezTo>
                  <a:cubicBezTo>
                    <a:pt x="510" y="120"/>
                    <a:pt x="510" y="120"/>
                    <a:pt x="510" y="120"/>
                  </a:cubicBezTo>
                  <a:cubicBezTo>
                    <a:pt x="510" y="120"/>
                    <a:pt x="525" y="120"/>
                    <a:pt x="525" y="105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15"/>
                    <a:pt x="525" y="0"/>
                    <a:pt x="51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9A0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t-EE" sz="1200" dirty="0">
                  <a:solidFill>
                    <a:schemeClr val="bg1"/>
                  </a:solidFill>
                </a:rPr>
                <a:t>RECTOR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2979" y="1326"/>
              <a:ext cx="0" cy="105"/>
            </a:xfrm>
            <a:prstGeom prst="line">
              <a:avLst/>
            </a:pr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2967" y="1421"/>
              <a:ext cx="21" cy="19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>
              <a:off x="2979" y="1728"/>
              <a:ext cx="0" cy="103"/>
            </a:xfrm>
            <a:prstGeom prst="line">
              <a:avLst/>
            </a:pr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auto">
            <a:xfrm>
              <a:off x="2967" y="1822"/>
              <a:ext cx="21" cy="21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2979" y="2148"/>
              <a:ext cx="0" cy="89"/>
            </a:xfrm>
            <a:prstGeom prst="line">
              <a:avLst/>
            </a:pr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979" y="2237"/>
              <a:ext cx="1212" cy="105"/>
            </a:xfrm>
            <a:custGeom>
              <a:avLst/>
              <a:gdLst>
                <a:gd name="T0" fmla="*/ 0 w 1212"/>
                <a:gd name="T1" fmla="*/ 0 h 105"/>
                <a:gd name="T2" fmla="*/ 1212 w 1212"/>
                <a:gd name="T3" fmla="*/ 0 h 105"/>
                <a:gd name="T4" fmla="*/ 1212 w 1212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2" h="105">
                  <a:moveTo>
                    <a:pt x="0" y="0"/>
                  </a:moveTo>
                  <a:lnTo>
                    <a:pt x="1212" y="0"/>
                  </a:lnTo>
                  <a:lnTo>
                    <a:pt x="1212" y="105"/>
                  </a:lnTo>
                </a:path>
              </a:pathLst>
            </a:cu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4182" y="2331"/>
              <a:ext cx="19" cy="21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359" y="2237"/>
              <a:ext cx="74" cy="897"/>
            </a:xfrm>
            <a:custGeom>
              <a:avLst/>
              <a:gdLst>
                <a:gd name="T0" fmla="*/ 0 w 74"/>
                <a:gd name="T1" fmla="*/ 0 h 897"/>
                <a:gd name="T2" fmla="*/ 0 w 74"/>
                <a:gd name="T3" fmla="*/ 897 h 897"/>
                <a:gd name="T4" fmla="*/ 74 w 74"/>
                <a:gd name="T5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897">
                  <a:moveTo>
                    <a:pt x="0" y="0"/>
                  </a:moveTo>
                  <a:lnTo>
                    <a:pt x="0" y="897"/>
                  </a:lnTo>
                  <a:lnTo>
                    <a:pt x="74" y="897"/>
                  </a:lnTo>
                </a:path>
              </a:pathLst>
            </a:cu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424" y="3124"/>
              <a:ext cx="21" cy="21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2359" y="3002"/>
              <a:ext cx="74" cy="647"/>
            </a:xfrm>
            <a:custGeom>
              <a:avLst/>
              <a:gdLst>
                <a:gd name="T0" fmla="*/ 0 w 74"/>
                <a:gd name="T1" fmla="*/ 0 h 647"/>
                <a:gd name="T2" fmla="*/ 0 w 74"/>
                <a:gd name="T3" fmla="*/ 647 h 647"/>
                <a:gd name="T4" fmla="*/ 74 w 74"/>
                <a:gd name="T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7">
                  <a:moveTo>
                    <a:pt x="0" y="0"/>
                  </a:moveTo>
                  <a:lnTo>
                    <a:pt x="0" y="647"/>
                  </a:lnTo>
                  <a:lnTo>
                    <a:pt x="74" y="647"/>
                  </a:lnTo>
                </a:path>
              </a:pathLst>
            </a:cu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2424" y="3639"/>
              <a:ext cx="21" cy="20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137" y="2237"/>
              <a:ext cx="1842" cy="897"/>
            </a:xfrm>
            <a:custGeom>
              <a:avLst/>
              <a:gdLst>
                <a:gd name="T0" fmla="*/ 1842 w 1842"/>
                <a:gd name="T1" fmla="*/ 0 h 897"/>
                <a:gd name="T2" fmla="*/ 0 w 1842"/>
                <a:gd name="T3" fmla="*/ 0 h 897"/>
                <a:gd name="T4" fmla="*/ 0 w 1842"/>
                <a:gd name="T5" fmla="*/ 897 h 897"/>
                <a:gd name="T6" fmla="*/ 76 w 1842"/>
                <a:gd name="T7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2" h="897">
                  <a:moveTo>
                    <a:pt x="1842" y="0"/>
                  </a:moveTo>
                  <a:lnTo>
                    <a:pt x="0" y="0"/>
                  </a:lnTo>
                  <a:lnTo>
                    <a:pt x="0" y="897"/>
                  </a:lnTo>
                  <a:lnTo>
                    <a:pt x="76" y="897"/>
                  </a:lnTo>
                </a:path>
              </a:pathLst>
            </a:cu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auto">
            <a:xfrm>
              <a:off x="1202" y="3124"/>
              <a:ext cx="21" cy="21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auto">
            <a:xfrm>
              <a:off x="1137" y="2516"/>
              <a:ext cx="76" cy="0"/>
            </a:xfrm>
            <a:prstGeom prst="line">
              <a:avLst/>
            </a:pr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auto">
            <a:xfrm>
              <a:off x="1202" y="2506"/>
              <a:ext cx="21" cy="21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2359" y="2516"/>
              <a:ext cx="74" cy="0"/>
            </a:xfrm>
            <a:prstGeom prst="line">
              <a:avLst/>
            </a:prstGeom>
            <a:noFill/>
            <a:ln w="9525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auto">
            <a:xfrm>
              <a:off x="2424" y="2506"/>
              <a:ext cx="21" cy="21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1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0000"/>
            <a:ext cx="4445011" cy="898691"/>
          </a:xfrm>
        </p:spPr>
        <p:txBody>
          <a:bodyPr/>
          <a:lstStyle/>
          <a:p>
            <a:r>
              <a:rPr lang="et-EE" dirty="0" err="1"/>
              <a:t>Students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5712" y="-38100"/>
            <a:ext cx="2350238" cy="1907232"/>
          </a:xfrm>
          <a:prstGeom prst="roundRect">
            <a:avLst>
              <a:gd name="adj" fmla="val 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84" y="378843"/>
            <a:ext cx="523908" cy="421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1843" y="915516"/>
            <a:ext cx="2193925" cy="86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</a:rPr>
              <a:t>1,037 persons participated in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</a:rPr>
              <a:t>in-service training.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</a:rPr>
              <a:t>3,749 persons started an open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bg1"/>
                </a:solidFill>
              </a:rPr>
              <a:t>studies </a:t>
            </a:r>
            <a:r>
              <a:rPr lang="en-US" sz="1000" dirty="0" err="1">
                <a:solidFill>
                  <a:schemeClr val="bg1"/>
                </a:solidFill>
              </a:rPr>
              <a:t>programme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0035841"/>
              </p:ext>
            </p:extLst>
          </p:nvPr>
        </p:nvGraphicFramePr>
        <p:xfrm>
          <a:off x="758236" y="3058608"/>
          <a:ext cx="4240716" cy="282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3170" y="4041293"/>
            <a:ext cx="1450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>
                <a:solidFill>
                  <a:schemeClr val="accent3"/>
                </a:solidFill>
              </a:rPr>
              <a:t>47,794</a:t>
            </a:r>
            <a:endParaRPr lang="et-EE" sz="2000" b="1" dirty="0">
              <a:solidFill>
                <a:schemeClr val="accent3"/>
              </a:solidFill>
            </a:endParaRPr>
          </a:p>
          <a:p>
            <a:pPr algn="ctr"/>
            <a:r>
              <a:rPr lang="et-EE" sz="1000" dirty="0" err="1">
                <a:solidFill>
                  <a:schemeClr val="accent3"/>
                </a:solidFill>
              </a:rPr>
              <a:t>students</a:t>
            </a:r>
            <a:r>
              <a:rPr lang="et-EE" sz="1000" dirty="0">
                <a:solidFill>
                  <a:schemeClr val="accent3"/>
                </a:solidFill>
              </a:rPr>
              <a:t> </a:t>
            </a:r>
            <a:r>
              <a:rPr lang="et-EE" sz="1000" dirty="0" err="1">
                <a:solidFill>
                  <a:schemeClr val="accent3"/>
                </a:solidFill>
              </a:rPr>
              <a:t>enrolled</a:t>
            </a:r>
            <a:endParaRPr lang="et-EE" sz="1000" dirty="0">
              <a:solidFill>
                <a:schemeClr val="accent3"/>
              </a:solidFill>
            </a:endParaRPr>
          </a:p>
          <a:p>
            <a:pPr algn="ctr"/>
            <a:r>
              <a:rPr lang="et-EE" sz="1000" dirty="0">
                <a:solidFill>
                  <a:schemeClr val="accent3"/>
                </a:solidFill>
              </a:rPr>
              <a:t>in </a:t>
            </a:r>
            <a:r>
              <a:rPr lang="et-EE" sz="1000" dirty="0" err="1">
                <a:solidFill>
                  <a:schemeClr val="accent3"/>
                </a:solidFill>
              </a:rPr>
              <a:t>universities</a:t>
            </a:r>
            <a:endParaRPr lang="et-EE" sz="1000" dirty="0">
              <a:solidFill>
                <a:schemeClr val="accent3"/>
              </a:solidFill>
            </a:endParaRPr>
          </a:p>
          <a:p>
            <a:pPr algn="ctr"/>
            <a:r>
              <a:rPr lang="et-EE" sz="1000" dirty="0">
                <a:solidFill>
                  <a:schemeClr val="accent3"/>
                </a:solidFill>
              </a:rPr>
              <a:t>in Estonia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11" name="Line Callout 2 (No Border) 10"/>
          <p:cNvSpPr/>
          <p:nvPr/>
        </p:nvSpPr>
        <p:spPr>
          <a:xfrm>
            <a:off x="3170623" y="2674583"/>
            <a:ext cx="1348387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85902"/>
              <a:gd name="adj6" fmla="val -49445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>
                <a:solidFill>
                  <a:schemeClr val="accent3"/>
                </a:solidFill>
              </a:rPr>
              <a:t>11,070 in TTÜ</a:t>
            </a:r>
            <a:endParaRPr lang="en-US" sz="1050" dirty="0">
              <a:solidFill>
                <a:schemeClr val="accent3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90472132"/>
              </p:ext>
            </p:extLst>
          </p:nvPr>
        </p:nvGraphicFramePr>
        <p:xfrm>
          <a:off x="4215354" y="3058608"/>
          <a:ext cx="4240716" cy="282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Line Callout 2 (No Border) 13"/>
          <p:cNvSpPr/>
          <p:nvPr/>
        </p:nvSpPr>
        <p:spPr>
          <a:xfrm>
            <a:off x="6627741" y="2674583"/>
            <a:ext cx="1348387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185902"/>
              <a:gd name="adj6" fmla="val -49445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>
                <a:solidFill>
                  <a:schemeClr val="accent3"/>
                </a:solidFill>
              </a:rPr>
              <a:t>1,440</a:t>
            </a:r>
          </a:p>
          <a:p>
            <a:r>
              <a:rPr lang="et-EE" sz="1050" dirty="0" err="1">
                <a:solidFill>
                  <a:schemeClr val="accent3"/>
                </a:solidFill>
              </a:rPr>
              <a:t>international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students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15" name="Line Callout 2 (No Border) 14"/>
          <p:cNvSpPr/>
          <p:nvPr/>
        </p:nvSpPr>
        <p:spPr>
          <a:xfrm>
            <a:off x="7551666" y="5421285"/>
            <a:ext cx="1348387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-17121"/>
              <a:gd name="adj6" fmla="val -56509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>
                <a:solidFill>
                  <a:schemeClr val="accent3"/>
                </a:solidFill>
              </a:rPr>
              <a:t>9,630</a:t>
            </a:r>
          </a:p>
          <a:p>
            <a:r>
              <a:rPr lang="et-EE" sz="1050" dirty="0" err="1">
                <a:solidFill>
                  <a:schemeClr val="accent3"/>
                </a:solidFill>
              </a:rPr>
              <a:t>local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students</a:t>
            </a:r>
            <a:endParaRPr lang="et-EE" sz="1050" dirty="0" smtClean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6744" y="4117493"/>
            <a:ext cx="1450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>
                <a:solidFill>
                  <a:schemeClr val="accent3"/>
                </a:solidFill>
              </a:rPr>
              <a:t>11,070</a:t>
            </a:r>
          </a:p>
          <a:p>
            <a:pPr algn="ctr"/>
            <a:r>
              <a:rPr lang="en-US" sz="1000" dirty="0">
                <a:solidFill>
                  <a:schemeClr val="accent3"/>
                </a:solidFill>
              </a:rPr>
              <a:t>students are</a:t>
            </a:r>
          </a:p>
          <a:p>
            <a:pPr algn="ctr"/>
            <a:r>
              <a:rPr lang="en-US" sz="1000" dirty="0">
                <a:solidFill>
                  <a:schemeClr val="accent3"/>
                </a:solidFill>
              </a:rPr>
              <a:t>enrolled</a:t>
            </a:r>
          </a:p>
          <a:p>
            <a:pPr algn="ctr"/>
            <a:r>
              <a:rPr lang="en-US" sz="1000" dirty="0">
                <a:solidFill>
                  <a:schemeClr val="accent3"/>
                </a:solidFill>
              </a:rPr>
              <a:t>in TTÜ</a:t>
            </a:r>
          </a:p>
        </p:txBody>
      </p:sp>
      <p:sp>
        <p:nvSpPr>
          <p:cNvPr id="12" name="Line Callout 2 (No Border) 11"/>
          <p:cNvSpPr/>
          <p:nvPr/>
        </p:nvSpPr>
        <p:spPr>
          <a:xfrm>
            <a:off x="4094548" y="5421285"/>
            <a:ext cx="1348387" cy="46446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-17121"/>
              <a:gd name="adj6" fmla="val -56509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50" dirty="0">
                <a:solidFill>
                  <a:schemeClr val="accent3"/>
                </a:solidFill>
              </a:rPr>
              <a:t>36,724</a:t>
            </a:r>
          </a:p>
          <a:p>
            <a:r>
              <a:rPr lang="et-EE" sz="1050" dirty="0">
                <a:solidFill>
                  <a:schemeClr val="accent3"/>
                </a:solidFill>
              </a:rPr>
              <a:t>in </a:t>
            </a:r>
            <a:r>
              <a:rPr lang="et-EE" sz="1050" dirty="0" err="1">
                <a:solidFill>
                  <a:schemeClr val="accent3"/>
                </a:solidFill>
              </a:rPr>
              <a:t>other</a:t>
            </a:r>
            <a:endParaRPr lang="et-EE" sz="1050" dirty="0">
              <a:solidFill>
                <a:schemeClr val="accent3"/>
              </a:solidFill>
            </a:endParaRPr>
          </a:p>
          <a:p>
            <a:r>
              <a:rPr lang="et-EE" sz="1050" dirty="0" err="1">
                <a:solidFill>
                  <a:schemeClr val="accent3"/>
                </a:solidFill>
              </a:rPr>
              <a:t>universities</a:t>
            </a:r>
            <a:endParaRPr lang="en-US" sz="10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34% of all international students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Estonia attend TTÜ.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341190"/>
            <a:ext cx="341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</a:rPr>
              <a:t>TOP10 home countries of</a:t>
            </a:r>
          </a:p>
          <a:p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</a:rPr>
              <a:t>TTÜ international </a:t>
            </a:r>
            <a:r>
              <a:rPr lang="en-US" dirty="0" smtClean="0">
                <a:solidFill>
                  <a:srgbClr val="FFFFFF"/>
                </a:solidFill>
                <a:latin typeface="Verdana" panose="020B0604030504040204" pitchFamily="34" charset="0"/>
              </a:rPr>
              <a:t>students</a:t>
            </a:r>
            <a:r>
              <a:rPr lang="et-EE" dirty="0" smtClean="0">
                <a:solidFill>
                  <a:srgbClr val="FFFFFF"/>
                </a:solidFill>
                <a:latin typeface="Verdana" panose="020B060403050404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25658"/>
              </p:ext>
            </p:extLst>
          </p:nvPr>
        </p:nvGraphicFramePr>
        <p:xfrm>
          <a:off x="4572000" y="4167049"/>
          <a:ext cx="4104000" cy="14192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831888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0169347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56695494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68252876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206801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Finland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t-EE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urkey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051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</a:t>
                      </a:r>
                      <a:r>
                        <a:rPr lang="et-EE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eorgia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Russia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794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Nigeria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134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Pakistan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696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Ukrain</a:t>
                      </a:r>
                      <a:r>
                        <a:rPr lang="et-EE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Iran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8252185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965" y="3429000"/>
            <a:ext cx="1383919" cy="13853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84000" y="4939943"/>
            <a:ext cx="1901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</a:rPr>
              <a:t>International</a:t>
            </a:r>
          </a:p>
          <a:p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</a:rPr>
              <a:t>students from</a:t>
            </a:r>
          </a:p>
          <a:p>
            <a:r>
              <a:rPr lang="en-US" dirty="0">
                <a:solidFill>
                  <a:srgbClr val="FFFFFF"/>
                </a:solidFill>
                <a:latin typeface="Verdana" panose="020B0604030504040204" pitchFamily="34" charset="0"/>
              </a:rPr>
              <a:t>91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and alumni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8</a:t>
            </a:fld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5019675" y="4414838"/>
            <a:ext cx="34766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016500" y="4405313"/>
            <a:ext cx="3486150" cy="1687512"/>
            <a:chOff x="5016500" y="4405313"/>
            <a:chExt cx="3486150" cy="1687512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5016500" y="4405313"/>
              <a:ext cx="339725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1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6 h 154"/>
                <a:gd name="T10" fmla="*/ 9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5 w 106"/>
                <a:gd name="T17" fmla="*/ 40 h 154"/>
                <a:gd name="T18" fmla="*/ 50 w 106"/>
                <a:gd name="T19" fmla="*/ 40 h 154"/>
                <a:gd name="T20" fmla="*/ 37 w 106"/>
                <a:gd name="T21" fmla="*/ 51 h 154"/>
                <a:gd name="T22" fmla="*/ 35 w 106"/>
                <a:gd name="T23" fmla="*/ 56 h 154"/>
                <a:gd name="T24" fmla="*/ 40 w 106"/>
                <a:gd name="T25" fmla="*/ 72 h 154"/>
                <a:gd name="T26" fmla="*/ 45 w 106"/>
                <a:gd name="T27" fmla="*/ 76 h 154"/>
                <a:gd name="T28" fmla="*/ 61 w 106"/>
                <a:gd name="T29" fmla="*/ 76 h 154"/>
                <a:gd name="T30" fmla="*/ 65 w 106"/>
                <a:gd name="T31" fmla="*/ 72 h 154"/>
                <a:gd name="T32" fmla="*/ 70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2 w 106"/>
                <a:gd name="T41" fmla="*/ 51 h 154"/>
                <a:gd name="T42" fmla="*/ 100 w 106"/>
                <a:gd name="T43" fmla="*/ 82 h 154"/>
                <a:gd name="T44" fmla="*/ 89 w 106"/>
                <a:gd name="T45" fmla="*/ 95 h 154"/>
                <a:gd name="T46" fmla="*/ 74 w 106"/>
                <a:gd name="T47" fmla="*/ 106 h 154"/>
                <a:gd name="T48" fmla="*/ 46 w 106"/>
                <a:gd name="T49" fmla="*/ 113 h 154"/>
                <a:gd name="T50" fmla="*/ 31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4 w 106"/>
                <a:gd name="T57" fmla="*/ 51 h 154"/>
                <a:gd name="T58" fmla="*/ 9 w 106"/>
                <a:gd name="T59" fmla="*/ 33 h 154"/>
                <a:gd name="T60" fmla="*/ 28 w 106"/>
                <a:gd name="T61" fmla="*/ 10 h 154"/>
                <a:gd name="T62" fmla="*/ 35 w 106"/>
                <a:gd name="T63" fmla="*/ 12 h 154"/>
                <a:gd name="T64" fmla="*/ 59 w 106"/>
                <a:gd name="T65" fmla="*/ 4 h 154"/>
                <a:gd name="T66" fmla="*/ 71 w 106"/>
                <a:gd name="T67" fmla="*/ 12 h 154"/>
                <a:gd name="T68" fmla="*/ 88 w 106"/>
                <a:gd name="T69" fmla="*/ 18 h 154"/>
                <a:gd name="T70" fmla="*/ 97 w 106"/>
                <a:gd name="T71" fmla="*/ 33 h 154"/>
                <a:gd name="T72" fmla="*/ 102 w 106"/>
                <a:gd name="T73" fmla="*/ 51 h 154"/>
                <a:gd name="T74" fmla="*/ 56 w 106"/>
                <a:gd name="T75" fmla="*/ 126 h 154"/>
                <a:gd name="T76" fmla="*/ 71 w 106"/>
                <a:gd name="T77" fmla="*/ 116 h 154"/>
                <a:gd name="T78" fmla="*/ 89 w 106"/>
                <a:gd name="T79" fmla="*/ 114 h 154"/>
                <a:gd name="T80" fmla="*/ 94 w 106"/>
                <a:gd name="T81" fmla="*/ 144 h 154"/>
                <a:gd name="T82" fmla="*/ 81 w 106"/>
                <a:gd name="T83" fmla="*/ 139 h 154"/>
                <a:gd name="T84" fmla="*/ 71 w 106"/>
                <a:gd name="T85" fmla="*/ 151 h 154"/>
                <a:gd name="T86" fmla="*/ 64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4" y="143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8" y="139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2"/>
                    <a:pt x="41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8"/>
                    <a:pt x="17" y="114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1"/>
                    <a:pt x="10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lnTo>
                    <a:pt x="14" y="143"/>
                  </a:lnTo>
                  <a:close/>
                  <a:moveTo>
                    <a:pt x="69" y="51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40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4" y="52"/>
                    <a:pt x="35" y="54"/>
                  </a:cubicBezTo>
                  <a:cubicBezTo>
                    <a:pt x="35" y="55"/>
                    <a:pt x="35" y="55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3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5"/>
                    <a:pt x="65" y="74"/>
                    <a:pt x="65" y="7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9" y="51"/>
                  </a:cubicBezTo>
                  <a:close/>
                  <a:moveTo>
                    <a:pt x="83" y="58"/>
                  </a:moveTo>
                  <a:cubicBezTo>
                    <a:pt x="83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6"/>
                    <a:pt x="99" y="61"/>
                    <a:pt x="102" y="65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1"/>
                    <a:pt x="84" y="106"/>
                    <a:pt x="78" y="107"/>
                  </a:cubicBezTo>
                  <a:cubicBezTo>
                    <a:pt x="77" y="107"/>
                    <a:pt x="75" y="106"/>
                    <a:pt x="74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6" y="108"/>
                    <a:pt x="19" y="105"/>
                    <a:pt x="17" y="99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0"/>
                    <a:pt x="14" y="85"/>
                    <a:pt x="9" y="83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6"/>
                    <a:pt x="4" y="65"/>
                  </a:cubicBezTo>
                  <a:cubicBezTo>
                    <a:pt x="6" y="61"/>
                    <a:pt x="6" y="56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4"/>
                    <a:pt x="9" y="33"/>
                  </a:cubicBezTo>
                  <a:cubicBezTo>
                    <a:pt x="14" y="32"/>
                    <a:pt x="17" y="27"/>
                    <a:pt x="17" y="22"/>
                  </a:cubicBezTo>
                  <a:cubicBezTo>
                    <a:pt x="17" y="16"/>
                    <a:pt x="22" y="10"/>
                    <a:pt x="28" y="10"/>
                  </a:cubicBezTo>
                  <a:cubicBezTo>
                    <a:pt x="29" y="10"/>
                    <a:pt x="30" y="11"/>
                    <a:pt x="31" y="11"/>
                  </a:cubicBezTo>
                  <a:cubicBezTo>
                    <a:pt x="33" y="11"/>
                    <a:pt x="34" y="12"/>
                    <a:pt x="35" y="12"/>
                  </a:cubicBezTo>
                  <a:cubicBezTo>
                    <a:pt x="38" y="12"/>
                    <a:pt x="42" y="10"/>
                    <a:pt x="44" y="7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1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19"/>
                    <a:pt x="89" y="21"/>
                    <a:pt x="89" y="22"/>
                  </a:cubicBezTo>
                  <a:cubicBezTo>
                    <a:pt x="89" y="27"/>
                    <a:pt x="92" y="32"/>
                    <a:pt x="97" y="33"/>
                  </a:cubicBezTo>
                  <a:cubicBezTo>
                    <a:pt x="102" y="35"/>
                    <a:pt x="106" y="42"/>
                    <a:pt x="104" y="48"/>
                  </a:cubicBezTo>
                  <a:cubicBezTo>
                    <a:pt x="103" y="49"/>
                    <a:pt x="103" y="50"/>
                    <a:pt x="102" y="51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8"/>
                    <a:pt x="89" y="114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7" y="139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7" y="154"/>
                    <a:pt x="66" y="153"/>
                  </a:cubicBezTo>
                  <a:cubicBezTo>
                    <a:pt x="65" y="152"/>
                    <a:pt x="64" y="151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5541963" y="4405313"/>
              <a:ext cx="338138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1 h 154"/>
                <a:gd name="T4" fmla="*/ 41 w 106"/>
                <a:gd name="T5" fmla="*/ 151 h 154"/>
                <a:gd name="T6" fmla="*/ 35 w 106"/>
                <a:gd name="T7" fmla="*/ 117 h 154"/>
                <a:gd name="T8" fmla="*/ 35 w 106"/>
                <a:gd name="T9" fmla="*/ 116 h 154"/>
                <a:gd name="T10" fmla="*/ 9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5 w 106"/>
                <a:gd name="T17" fmla="*/ 40 h 154"/>
                <a:gd name="T18" fmla="*/ 50 w 106"/>
                <a:gd name="T19" fmla="*/ 40 h 154"/>
                <a:gd name="T20" fmla="*/ 37 w 106"/>
                <a:gd name="T21" fmla="*/ 51 h 154"/>
                <a:gd name="T22" fmla="*/ 35 w 106"/>
                <a:gd name="T23" fmla="*/ 56 h 154"/>
                <a:gd name="T24" fmla="*/ 40 w 106"/>
                <a:gd name="T25" fmla="*/ 72 h 154"/>
                <a:gd name="T26" fmla="*/ 44 w 106"/>
                <a:gd name="T27" fmla="*/ 76 h 154"/>
                <a:gd name="T28" fmla="*/ 61 w 106"/>
                <a:gd name="T29" fmla="*/ 76 h 154"/>
                <a:gd name="T30" fmla="*/ 65 w 106"/>
                <a:gd name="T31" fmla="*/ 72 h 154"/>
                <a:gd name="T32" fmla="*/ 70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2 w 106"/>
                <a:gd name="T41" fmla="*/ 51 h 154"/>
                <a:gd name="T42" fmla="*/ 100 w 106"/>
                <a:gd name="T43" fmla="*/ 82 h 154"/>
                <a:gd name="T44" fmla="*/ 89 w 106"/>
                <a:gd name="T45" fmla="*/ 95 h 154"/>
                <a:gd name="T46" fmla="*/ 74 w 106"/>
                <a:gd name="T47" fmla="*/ 106 h 154"/>
                <a:gd name="T48" fmla="*/ 46 w 106"/>
                <a:gd name="T49" fmla="*/ 113 h 154"/>
                <a:gd name="T50" fmla="*/ 31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3 w 106"/>
                <a:gd name="T57" fmla="*/ 51 h 154"/>
                <a:gd name="T58" fmla="*/ 9 w 106"/>
                <a:gd name="T59" fmla="*/ 33 h 154"/>
                <a:gd name="T60" fmla="*/ 28 w 106"/>
                <a:gd name="T61" fmla="*/ 10 h 154"/>
                <a:gd name="T62" fmla="*/ 35 w 106"/>
                <a:gd name="T63" fmla="*/ 12 h 154"/>
                <a:gd name="T64" fmla="*/ 59 w 106"/>
                <a:gd name="T65" fmla="*/ 4 h 154"/>
                <a:gd name="T66" fmla="*/ 71 w 106"/>
                <a:gd name="T67" fmla="*/ 12 h 154"/>
                <a:gd name="T68" fmla="*/ 88 w 106"/>
                <a:gd name="T69" fmla="*/ 18 h 154"/>
                <a:gd name="T70" fmla="*/ 96 w 106"/>
                <a:gd name="T71" fmla="*/ 33 h 154"/>
                <a:gd name="T72" fmla="*/ 102 w 106"/>
                <a:gd name="T73" fmla="*/ 51 h 154"/>
                <a:gd name="T74" fmla="*/ 56 w 106"/>
                <a:gd name="T75" fmla="*/ 126 h 154"/>
                <a:gd name="T76" fmla="*/ 71 w 106"/>
                <a:gd name="T77" fmla="*/ 116 h 154"/>
                <a:gd name="T78" fmla="*/ 88 w 106"/>
                <a:gd name="T79" fmla="*/ 114 h 154"/>
                <a:gd name="T80" fmla="*/ 94 w 106"/>
                <a:gd name="T81" fmla="*/ 144 h 154"/>
                <a:gd name="T82" fmla="*/ 80 w 106"/>
                <a:gd name="T83" fmla="*/ 139 h 154"/>
                <a:gd name="T84" fmla="*/ 70 w 106"/>
                <a:gd name="T85" fmla="*/ 151 h 154"/>
                <a:gd name="T86" fmla="*/ 64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4" y="143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8" y="139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2"/>
                    <a:pt x="41" y="152"/>
                    <a:pt x="41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5" y="117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2" y="118"/>
                    <a:pt x="17" y="114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41"/>
                    <a:pt x="9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lnTo>
                    <a:pt x="14" y="143"/>
                  </a:lnTo>
                  <a:close/>
                  <a:moveTo>
                    <a:pt x="69" y="51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40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51"/>
                    <a:pt x="34" y="52"/>
                    <a:pt x="34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5"/>
                    <a:pt x="65" y="74"/>
                    <a:pt x="65" y="7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9" y="51"/>
                  </a:cubicBezTo>
                  <a:close/>
                  <a:moveTo>
                    <a:pt x="83" y="58"/>
                  </a:moveTo>
                  <a:cubicBezTo>
                    <a:pt x="83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6"/>
                    <a:pt x="99" y="61"/>
                    <a:pt x="102" y="65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2"/>
                    <a:pt x="98" y="83"/>
                    <a:pt x="96" y="83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1"/>
                    <a:pt x="84" y="106"/>
                    <a:pt x="78" y="107"/>
                  </a:cubicBezTo>
                  <a:cubicBezTo>
                    <a:pt x="77" y="107"/>
                    <a:pt x="75" y="106"/>
                    <a:pt x="74" y="106"/>
                  </a:cubicBezTo>
                  <a:cubicBezTo>
                    <a:pt x="69" y="104"/>
                    <a:pt x="64" y="106"/>
                    <a:pt x="62" y="110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2"/>
                    <a:pt x="44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5" y="108"/>
                    <a:pt x="19" y="105"/>
                    <a:pt x="17" y="99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0"/>
                    <a:pt x="14" y="85"/>
                    <a:pt x="9" y="83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6"/>
                    <a:pt x="3" y="65"/>
                  </a:cubicBezTo>
                  <a:cubicBezTo>
                    <a:pt x="6" y="61"/>
                    <a:pt x="6" y="56"/>
                    <a:pt x="3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4"/>
                    <a:pt x="9" y="33"/>
                  </a:cubicBezTo>
                  <a:cubicBezTo>
                    <a:pt x="14" y="32"/>
                    <a:pt x="17" y="27"/>
                    <a:pt x="17" y="22"/>
                  </a:cubicBezTo>
                  <a:cubicBezTo>
                    <a:pt x="17" y="16"/>
                    <a:pt x="21" y="10"/>
                    <a:pt x="28" y="10"/>
                  </a:cubicBezTo>
                  <a:cubicBezTo>
                    <a:pt x="29" y="10"/>
                    <a:pt x="30" y="11"/>
                    <a:pt x="31" y="11"/>
                  </a:cubicBezTo>
                  <a:cubicBezTo>
                    <a:pt x="32" y="11"/>
                    <a:pt x="34" y="12"/>
                    <a:pt x="35" y="12"/>
                  </a:cubicBezTo>
                  <a:cubicBezTo>
                    <a:pt x="38" y="12"/>
                    <a:pt x="42" y="10"/>
                    <a:pt x="44" y="7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1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19"/>
                    <a:pt x="89" y="21"/>
                    <a:pt x="89" y="22"/>
                  </a:cubicBezTo>
                  <a:cubicBezTo>
                    <a:pt x="89" y="27"/>
                    <a:pt x="92" y="32"/>
                    <a:pt x="96" y="33"/>
                  </a:cubicBezTo>
                  <a:cubicBezTo>
                    <a:pt x="102" y="35"/>
                    <a:pt x="105" y="42"/>
                    <a:pt x="104" y="48"/>
                  </a:cubicBezTo>
                  <a:cubicBezTo>
                    <a:pt x="103" y="49"/>
                    <a:pt x="103" y="50"/>
                    <a:pt x="102" y="51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6"/>
                    <a:pt x="70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8"/>
                    <a:pt x="88" y="114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2" y="144"/>
                    <a:pt x="92" y="144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79" y="138"/>
                    <a:pt x="77" y="139"/>
                    <a:pt x="76" y="14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69" y="153"/>
                    <a:pt x="67" y="154"/>
                    <a:pt x="66" y="153"/>
                  </a:cubicBezTo>
                  <a:cubicBezTo>
                    <a:pt x="65" y="152"/>
                    <a:pt x="64" y="151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6065838" y="4405313"/>
              <a:ext cx="336550" cy="495300"/>
            </a:xfrm>
            <a:custGeom>
              <a:avLst/>
              <a:gdLst>
                <a:gd name="T0" fmla="*/ 25 w 105"/>
                <a:gd name="T1" fmla="*/ 139 h 154"/>
                <a:gd name="T2" fmla="*/ 35 w 105"/>
                <a:gd name="T3" fmla="*/ 151 h 154"/>
                <a:gd name="T4" fmla="*/ 41 w 105"/>
                <a:gd name="T5" fmla="*/ 151 h 154"/>
                <a:gd name="T6" fmla="*/ 35 w 105"/>
                <a:gd name="T7" fmla="*/ 117 h 154"/>
                <a:gd name="T8" fmla="*/ 34 w 105"/>
                <a:gd name="T9" fmla="*/ 116 h 154"/>
                <a:gd name="T10" fmla="*/ 9 w 105"/>
                <a:gd name="T11" fmla="*/ 139 h 154"/>
                <a:gd name="T12" fmla="*/ 14 w 105"/>
                <a:gd name="T13" fmla="*/ 144 h 154"/>
                <a:gd name="T14" fmla="*/ 69 w 105"/>
                <a:gd name="T15" fmla="*/ 51 h 154"/>
                <a:gd name="T16" fmla="*/ 55 w 105"/>
                <a:gd name="T17" fmla="*/ 40 h 154"/>
                <a:gd name="T18" fmla="*/ 50 w 105"/>
                <a:gd name="T19" fmla="*/ 40 h 154"/>
                <a:gd name="T20" fmla="*/ 37 w 105"/>
                <a:gd name="T21" fmla="*/ 51 h 154"/>
                <a:gd name="T22" fmla="*/ 35 w 105"/>
                <a:gd name="T23" fmla="*/ 56 h 154"/>
                <a:gd name="T24" fmla="*/ 40 w 105"/>
                <a:gd name="T25" fmla="*/ 72 h 154"/>
                <a:gd name="T26" fmla="*/ 44 w 105"/>
                <a:gd name="T27" fmla="*/ 76 h 154"/>
                <a:gd name="T28" fmla="*/ 61 w 105"/>
                <a:gd name="T29" fmla="*/ 76 h 154"/>
                <a:gd name="T30" fmla="*/ 65 w 105"/>
                <a:gd name="T31" fmla="*/ 72 h 154"/>
                <a:gd name="T32" fmla="*/ 70 w 105"/>
                <a:gd name="T33" fmla="*/ 56 h 154"/>
                <a:gd name="T34" fmla="*/ 68 w 105"/>
                <a:gd name="T35" fmla="*/ 51 h 154"/>
                <a:gd name="T36" fmla="*/ 83 w 105"/>
                <a:gd name="T37" fmla="*/ 58 h 154"/>
                <a:gd name="T38" fmla="*/ 22 w 105"/>
                <a:gd name="T39" fmla="*/ 58 h 154"/>
                <a:gd name="T40" fmla="*/ 83 w 105"/>
                <a:gd name="T41" fmla="*/ 58 h 154"/>
                <a:gd name="T42" fmla="*/ 102 w 105"/>
                <a:gd name="T43" fmla="*/ 65 h 154"/>
                <a:gd name="T44" fmla="*/ 96 w 105"/>
                <a:gd name="T45" fmla="*/ 83 h 154"/>
                <a:gd name="T46" fmla="*/ 78 w 105"/>
                <a:gd name="T47" fmla="*/ 107 h 154"/>
                <a:gd name="T48" fmla="*/ 61 w 105"/>
                <a:gd name="T49" fmla="*/ 110 h 154"/>
                <a:gd name="T50" fmla="*/ 43 w 105"/>
                <a:gd name="T51" fmla="*/ 110 h 154"/>
                <a:gd name="T52" fmla="*/ 17 w 105"/>
                <a:gd name="T53" fmla="*/ 99 h 154"/>
                <a:gd name="T54" fmla="*/ 9 w 105"/>
                <a:gd name="T55" fmla="*/ 83 h 154"/>
                <a:gd name="T56" fmla="*/ 3 w 105"/>
                <a:gd name="T57" fmla="*/ 65 h 154"/>
                <a:gd name="T58" fmla="*/ 5 w 105"/>
                <a:gd name="T59" fmla="*/ 35 h 154"/>
                <a:gd name="T60" fmla="*/ 17 w 105"/>
                <a:gd name="T61" fmla="*/ 22 h 154"/>
                <a:gd name="T62" fmla="*/ 31 w 105"/>
                <a:gd name="T63" fmla="*/ 11 h 154"/>
                <a:gd name="T64" fmla="*/ 44 w 105"/>
                <a:gd name="T65" fmla="*/ 7 h 154"/>
                <a:gd name="T66" fmla="*/ 61 w 105"/>
                <a:gd name="T67" fmla="*/ 7 h 154"/>
                <a:gd name="T68" fmla="*/ 74 w 105"/>
                <a:gd name="T69" fmla="*/ 11 h 154"/>
                <a:gd name="T70" fmla="*/ 89 w 105"/>
                <a:gd name="T71" fmla="*/ 22 h 154"/>
                <a:gd name="T72" fmla="*/ 103 w 105"/>
                <a:gd name="T73" fmla="*/ 48 h 154"/>
                <a:gd name="T74" fmla="*/ 64 w 105"/>
                <a:gd name="T75" fmla="*/ 151 h 154"/>
                <a:gd name="T76" fmla="*/ 70 w 105"/>
                <a:gd name="T77" fmla="*/ 117 h 154"/>
                <a:gd name="T78" fmla="*/ 71 w 105"/>
                <a:gd name="T79" fmla="*/ 116 h 154"/>
                <a:gd name="T80" fmla="*/ 96 w 105"/>
                <a:gd name="T81" fmla="*/ 139 h 154"/>
                <a:gd name="T82" fmla="*/ 91 w 105"/>
                <a:gd name="T83" fmla="*/ 144 h 154"/>
                <a:gd name="T84" fmla="*/ 76 w 105"/>
                <a:gd name="T85" fmla="*/ 140 h 154"/>
                <a:gd name="T86" fmla="*/ 65 w 105"/>
                <a:gd name="T8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154">
                  <a:moveTo>
                    <a:pt x="14" y="143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8" y="139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0" y="152"/>
                    <a:pt x="41" y="152"/>
                    <a:pt x="41" y="151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4" y="125"/>
                    <a:pt x="39" y="122"/>
                    <a:pt x="35" y="117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29" y="118"/>
                    <a:pt x="22" y="118"/>
                    <a:pt x="17" y="114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41"/>
                    <a:pt x="9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lnTo>
                    <a:pt x="14" y="143"/>
                  </a:lnTo>
                  <a:close/>
                  <a:moveTo>
                    <a:pt x="69" y="51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39"/>
                    <a:pt x="53" y="38"/>
                    <a:pt x="51" y="39"/>
                  </a:cubicBezTo>
                  <a:cubicBezTo>
                    <a:pt x="51" y="39"/>
                    <a:pt x="50" y="40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51"/>
                    <a:pt x="34" y="52"/>
                    <a:pt x="34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6"/>
                    <a:pt x="42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5"/>
                    <a:pt x="65" y="74"/>
                    <a:pt x="65" y="7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8" y="51"/>
                  </a:cubicBezTo>
                  <a:lnTo>
                    <a:pt x="69" y="51"/>
                  </a:lnTo>
                  <a:close/>
                  <a:moveTo>
                    <a:pt x="83" y="58"/>
                  </a:moveTo>
                  <a:cubicBezTo>
                    <a:pt x="83" y="40"/>
                    <a:pt x="69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69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6"/>
                    <a:pt x="99" y="61"/>
                    <a:pt x="102" y="65"/>
                  </a:cubicBezTo>
                  <a:cubicBezTo>
                    <a:pt x="105" y="71"/>
                    <a:pt x="104" y="78"/>
                    <a:pt x="100" y="82"/>
                  </a:cubicBezTo>
                  <a:cubicBezTo>
                    <a:pt x="99" y="82"/>
                    <a:pt x="97" y="83"/>
                    <a:pt x="96" y="83"/>
                  </a:cubicBezTo>
                  <a:cubicBezTo>
                    <a:pt x="92" y="85"/>
                    <a:pt x="88" y="90"/>
                    <a:pt x="88" y="95"/>
                  </a:cubicBezTo>
                  <a:cubicBezTo>
                    <a:pt x="89" y="101"/>
                    <a:pt x="84" y="106"/>
                    <a:pt x="78" y="107"/>
                  </a:cubicBezTo>
                  <a:cubicBezTo>
                    <a:pt x="76" y="107"/>
                    <a:pt x="75" y="106"/>
                    <a:pt x="74" y="106"/>
                  </a:cubicBezTo>
                  <a:cubicBezTo>
                    <a:pt x="69" y="104"/>
                    <a:pt x="64" y="106"/>
                    <a:pt x="61" y="110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2"/>
                    <a:pt x="44" y="111"/>
                    <a:pt x="43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5" y="108"/>
                    <a:pt x="19" y="105"/>
                    <a:pt x="17" y="99"/>
                  </a:cubicBezTo>
                  <a:cubicBezTo>
                    <a:pt x="17" y="97"/>
                    <a:pt x="16" y="96"/>
                    <a:pt x="16" y="95"/>
                  </a:cubicBezTo>
                  <a:cubicBezTo>
                    <a:pt x="16" y="90"/>
                    <a:pt x="13" y="85"/>
                    <a:pt x="9" y="83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6"/>
                    <a:pt x="3" y="65"/>
                  </a:cubicBezTo>
                  <a:cubicBezTo>
                    <a:pt x="6" y="61"/>
                    <a:pt x="6" y="56"/>
                    <a:pt x="3" y="51"/>
                  </a:cubicBezTo>
                  <a:cubicBezTo>
                    <a:pt x="0" y="46"/>
                    <a:pt x="1" y="39"/>
                    <a:pt x="5" y="35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3" y="32"/>
                    <a:pt x="17" y="27"/>
                    <a:pt x="17" y="22"/>
                  </a:cubicBezTo>
                  <a:cubicBezTo>
                    <a:pt x="16" y="16"/>
                    <a:pt x="21" y="10"/>
                    <a:pt x="27" y="10"/>
                  </a:cubicBezTo>
                  <a:cubicBezTo>
                    <a:pt x="29" y="10"/>
                    <a:pt x="30" y="11"/>
                    <a:pt x="31" y="11"/>
                  </a:cubicBezTo>
                  <a:cubicBezTo>
                    <a:pt x="32" y="11"/>
                    <a:pt x="33" y="12"/>
                    <a:pt x="35" y="12"/>
                  </a:cubicBezTo>
                  <a:cubicBezTo>
                    <a:pt x="38" y="12"/>
                    <a:pt x="41" y="10"/>
                    <a:pt x="44" y="7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5"/>
                    <a:pt x="61" y="6"/>
                    <a:pt x="61" y="7"/>
                  </a:cubicBezTo>
                  <a:cubicBezTo>
                    <a:pt x="64" y="10"/>
                    <a:pt x="67" y="12"/>
                    <a:pt x="70" y="12"/>
                  </a:cubicBezTo>
                  <a:cubicBezTo>
                    <a:pt x="72" y="12"/>
                    <a:pt x="73" y="11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8" y="19"/>
                    <a:pt x="89" y="21"/>
                    <a:pt x="89" y="22"/>
                  </a:cubicBezTo>
                  <a:cubicBezTo>
                    <a:pt x="88" y="27"/>
                    <a:pt x="92" y="32"/>
                    <a:pt x="96" y="33"/>
                  </a:cubicBezTo>
                  <a:cubicBezTo>
                    <a:pt x="102" y="35"/>
                    <a:pt x="105" y="42"/>
                    <a:pt x="103" y="48"/>
                  </a:cubicBezTo>
                  <a:cubicBezTo>
                    <a:pt x="103" y="49"/>
                    <a:pt x="102" y="50"/>
                    <a:pt x="102" y="51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1" y="125"/>
                    <a:pt x="67" y="122"/>
                    <a:pt x="70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6" y="118"/>
                    <a:pt x="83" y="118"/>
                    <a:pt x="88" y="114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2" y="144"/>
                    <a:pt x="91" y="144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79" y="138"/>
                    <a:pt x="77" y="139"/>
                    <a:pt x="76" y="14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69" y="153"/>
                    <a:pt x="67" y="154"/>
                    <a:pt x="65" y="153"/>
                  </a:cubicBezTo>
                  <a:cubicBezTo>
                    <a:pt x="65" y="152"/>
                    <a:pt x="64" y="151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6588125" y="4405313"/>
              <a:ext cx="339725" cy="495300"/>
            </a:xfrm>
            <a:custGeom>
              <a:avLst/>
              <a:gdLst>
                <a:gd name="T0" fmla="*/ 26 w 106"/>
                <a:gd name="T1" fmla="*/ 139 h 154"/>
                <a:gd name="T2" fmla="*/ 36 w 106"/>
                <a:gd name="T3" fmla="*/ 151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6 h 154"/>
                <a:gd name="T10" fmla="*/ 10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6 w 106"/>
                <a:gd name="T17" fmla="*/ 40 h 154"/>
                <a:gd name="T18" fmla="*/ 51 w 106"/>
                <a:gd name="T19" fmla="*/ 40 h 154"/>
                <a:gd name="T20" fmla="*/ 38 w 106"/>
                <a:gd name="T21" fmla="*/ 51 h 154"/>
                <a:gd name="T22" fmla="*/ 36 w 106"/>
                <a:gd name="T23" fmla="*/ 56 h 154"/>
                <a:gd name="T24" fmla="*/ 41 w 106"/>
                <a:gd name="T25" fmla="*/ 72 h 154"/>
                <a:gd name="T26" fmla="*/ 45 w 106"/>
                <a:gd name="T27" fmla="*/ 76 h 154"/>
                <a:gd name="T28" fmla="*/ 62 w 106"/>
                <a:gd name="T29" fmla="*/ 76 h 154"/>
                <a:gd name="T30" fmla="*/ 66 w 106"/>
                <a:gd name="T31" fmla="*/ 72 h 154"/>
                <a:gd name="T32" fmla="*/ 71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3 w 106"/>
                <a:gd name="T41" fmla="*/ 51 h 154"/>
                <a:gd name="T42" fmla="*/ 100 w 106"/>
                <a:gd name="T43" fmla="*/ 82 h 154"/>
                <a:gd name="T44" fmla="*/ 89 w 106"/>
                <a:gd name="T45" fmla="*/ 95 h 154"/>
                <a:gd name="T46" fmla="*/ 75 w 106"/>
                <a:gd name="T47" fmla="*/ 106 h 154"/>
                <a:gd name="T48" fmla="*/ 47 w 106"/>
                <a:gd name="T49" fmla="*/ 113 h 154"/>
                <a:gd name="T50" fmla="*/ 32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4 w 106"/>
                <a:gd name="T57" fmla="*/ 51 h 154"/>
                <a:gd name="T58" fmla="*/ 10 w 106"/>
                <a:gd name="T59" fmla="*/ 33 h 154"/>
                <a:gd name="T60" fmla="*/ 28 w 106"/>
                <a:gd name="T61" fmla="*/ 10 h 154"/>
                <a:gd name="T62" fmla="*/ 35 w 106"/>
                <a:gd name="T63" fmla="*/ 12 h 154"/>
                <a:gd name="T64" fmla="*/ 60 w 106"/>
                <a:gd name="T65" fmla="*/ 4 h 154"/>
                <a:gd name="T66" fmla="*/ 71 w 106"/>
                <a:gd name="T67" fmla="*/ 12 h 154"/>
                <a:gd name="T68" fmla="*/ 89 w 106"/>
                <a:gd name="T69" fmla="*/ 18 h 154"/>
                <a:gd name="T70" fmla="*/ 97 w 106"/>
                <a:gd name="T71" fmla="*/ 33 h 154"/>
                <a:gd name="T72" fmla="*/ 103 w 106"/>
                <a:gd name="T73" fmla="*/ 51 h 154"/>
                <a:gd name="T74" fmla="*/ 57 w 106"/>
                <a:gd name="T75" fmla="*/ 126 h 154"/>
                <a:gd name="T76" fmla="*/ 71 w 106"/>
                <a:gd name="T77" fmla="*/ 116 h 154"/>
                <a:gd name="T78" fmla="*/ 89 w 106"/>
                <a:gd name="T79" fmla="*/ 114 h 154"/>
                <a:gd name="T80" fmla="*/ 95 w 106"/>
                <a:gd name="T81" fmla="*/ 144 h 154"/>
                <a:gd name="T82" fmla="*/ 81 w 106"/>
                <a:gd name="T83" fmla="*/ 139 h 154"/>
                <a:gd name="T84" fmla="*/ 71 w 106"/>
                <a:gd name="T85" fmla="*/ 151 h 154"/>
                <a:gd name="T86" fmla="*/ 65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5" y="143"/>
                  </a:moveTo>
                  <a:cubicBezTo>
                    <a:pt x="26" y="139"/>
                    <a:pt x="26" y="139"/>
                    <a:pt x="26" y="139"/>
                  </a:cubicBezTo>
                  <a:cubicBezTo>
                    <a:pt x="27" y="138"/>
                    <a:pt x="29" y="139"/>
                    <a:pt x="30" y="140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7" y="153"/>
                    <a:pt x="39" y="154"/>
                    <a:pt x="40" y="153"/>
                  </a:cubicBezTo>
                  <a:cubicBezTo>
                    <a:pt x="41" y="152"/>
                    <a:pt x="42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6" y="116"/>
                    <a:pt x="36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8"/>
                    <a:pt x="18" y="114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41"/>
                    <a:pt x="10" y="143"/>
                    <a:pt x="12" y="144"/>
                  </a:cubicBezTo>
                  <a:cubicBezTo>
                    <a:pt x="13" y="144"/>
                    <a:pt x="14" y="144"/>
                    <a:pt x="14" y="144"/>
                  </a:cubicBezTo>
                  <a:lnTo>
                    <a:pt x="15" y="143"/>
                  </a:lnTo>
                  <a:close/>
                  <a:moveTo>
                    <a:pt x="69" y="51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39"/>
                    <a:pt x="54" y="38"/>
                    <a:pt x="52" y="39"/>
                  </a:cubicBezTo>
                  <a:cubicBezTo>
                    <a:pt x="52" y="39"/>
                    <a:pt x="51" y="40"/>
                    <a:pt x="51" y="4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1"/>
                    <a:pt x="35" y="52"/>
                    <a:pt x="35" y="54"/>
                  </a:cubicBezTo>
                  <a:cubicBezTo>
                    <a:pt x="35" y="55"/>
                    <a:pt x="35" y="55"/>
                    <a:pt x="36" y="5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4"/>
                    <a:pt x="42" y="76"/>
                    <a:pt x="43" y="76"/>
                  </a:cubicBezTo>
                  <a:cubicBezTo>
                    <a:pt x="44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6"/>
                    <a:pt x="64" y="75"/>
                  </a:cubicBezTo>
                  <a:cubicBezTo>
                    <a:pt x="65" y="75"/>
                    <a:pt x="66" y="74"/>
                    <a:pt x="66" y="7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70" y="51"/>
                    <a:pt x="70" y="51"/>
                    <a:pt x="69" y="51"/>
                  </a:cubicBezTo>
                  <a:close/>
                  <a:moveTo>
                    <a:pt x="84" y="58"/>
                  </a:moveTo>
                  <a:cubicBezTo>
                    <a:pt x="84" y="40"/>
                    <a:pt x="70" y="26"/>
                    <a:pt x="53" y="26"/>
                  </a:cubicBezTo>
                  <a:cubicBezTo>
                    <a:pt x="36" y="26"/>
                    <a:pt x="23" y="40"/>
                    <a:pt x="23" y="58"/>
                  </a:cubicBezTo>
                  <a:cubicBezTo>
                    <a:pt x="23" y="76"/>
                    <a:pt x="36" y="91"/>
                    <a:pt x="53" y="91"/>
                  </a:cubicBezTo>
                  <a:cubicBezTo>
                    <a:pt x="70" y="91"/>
                    <a:pt x="84" y="76"/>
                    <a:pt x="84" y="58"/>
                  </a:cubicBezTo>
                  <a:moveTo>
                    <a:pt x="103" y="51"/>
                  </a:moveTo>
                  <a:cubicBezTo>
                    <a:pt x="100" y="56"/>
                    <a:pt x="100" y="61"/>
                    <a:pt x="103" y="65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1"/>
                    <a:pt x="85" y="106"/>
                    <a:pt x="78" y="107"/>
                  </a:cubicBezTo>
                  <a:cubicBezTo>
                    <a:pt x="77" y="107"/>
                    <a:pt x="76" y="106"/>
                    <a:pt x="75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9" y="116"/>
                    <a:pt x="52" y="117"/>
                    <a:pt x="47" y="113"/>
                  </a:cubicBezTo>
                  <a:cubicBezTo>
                    <a:pt x="46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2" y="106"/>
                  </a:cubicBezTo>
                  <a:cubicBezTo>
                    <a:pt x="26" y="108"/>
                    <a:pt x="20" y="105"/>
                    <a:pt x="18" y="99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0"/>
                    <a:pt x="14" y="85"/>
                    <a:pt x="10" y="83"/>
                  </a:cubicBezTo>
                  <a:cubicBezTo>
                    <a:pt x="4" y="82"/>
                    <a:pt x="1" y="75"/>
                    <a:pt x="2" y="69"/>
                  </a:cubicBezTo>
                  <a:cubicBezTo>
                    <a:pt x="3" y="68"/>
                    <a:pt x="3" y="66"/>
                    <a:pt x="4" y="65"/>
                  </a:cubicBezTo>
                  <a:cubicBezTo>
                    <a:pt x="7" y="61"/>
                    <a:pt x="7" y="56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4"/>
                    <a:pt x="10" y="33"/>
                  </a:cubicBezTo>
                  <a:cubicBezTo>
                    <a:pt x="14" y="32"/>
                    <a:pt x="17" y="27"/>
                    <a:pt x="17" y="22"/>
                  </a:cubicBezTo>
                  <a:cubicBezTo>
                    <a:pt x="17" y="16"/>
                    <a:pt x="22" y="10"/>
                    <a:pt x="28" y="10"/>
                  </a:cubicBezTo>
                  <a:cubicBezTo>
                    <a:pt x="29" y="10"/>
                    <a:pt x="31" y="11"/>
                    <a:pt x="32" y="11"/>
                  </a:cubicBezTo>
                  <a:cubicBezTo>
                    <a:pt x="33" y="11"/>
                    <a:pt x="34" y="12"/>
                    <a:pt x="35" y="12"/>
                  </a:cubicBezTo>
                  <a:cubicBezTo>
                    <a:pt x="39" y="12"/>
                    <a:pt x="42" y="10"/>
                    <a:pt x="44" y="7"/>
                  </a:cubicBezTo>
                  <a:cubicBezTo>
                    <a:pt x="48" y="1"/>
                    <a:pt x="55" y="0"/>
                    <a:pt x="60" y="4"/>
                  </a:cubicBezTo>
                  <a:cubicBezTo>
                    <a:pt x="61" y="5"/>
                    <a:pt x="62" y="6"/>
                    <a:pt x="62" y="7"/>
                  </a:cubicBezTo>
                  <a:cubicBezTo>
                    <a:pt x="64" y="10"/>
                    <a:pt x="68" y="12"/>
                    <a:pt x="71" y="12"/>
                  </a:cubicBezTo>
                  <a:cubicBezTo>
                    <a:pt x="72" y="12"/>
                    <a:pt x="74" y="11"/>
                    <a:pt x="75" y="11"/>
                  </a:cubicBezTo>
                  <a:cubicBezTo>
                    <a:pt x="81" y="9"/>
                    <a:pt x="87" y="12"/>
                    <a:pt x="89" y="18"/>
                  </a:cubicBezTo>
                  <a:cubicBezTo>
                    <a:pt x="89" y="19"/>
                    <a:pt x="89" y="21"/>
                    <a:pt x="89" y="22"/>
                  </a:cubicBezTo>
                  <a:cubicBezTo>
                    <a:pt x="89" y="27"/>
                    <a:pt x="92" y="32"/>
                    <a:pt x="97" y="33"/>
                  </a:cubicBezTo>
                  <a:cubicBezTo>
                    <a:pt x="103" y="35"/>
                    <a:pt x="106" y="42"/>
                    <a:pt x="104" y="48"/>
                  </a:cubicBezTo>
                  <a:cubicBezTo>
                    <a:pt x="104" y="49"/>
                    <a:pt x="103" y="50"/>
                    <a:pt x="103" y="51"/>
                  </a:cubicBezTo>
                  <a:close/>
                  <a:moveTo>
                    <a:pt x="65" y="151"/>
                  </a:moveTo>
                  <a:cubicBezTo>
                    <a:pt x="57" y="126"/>
                    <a:pt x="57" y="126"/>
                    <a:pt x="57" y="126"/>
                  </a:cubicBezTo>
                  <a:cubicBezTo>
                    <a:pt x="62" y="125"/>
                    <a:pt x="67" y="122"/>
                    <a:pt x="71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4" y="118"/>
                    <a:pt x="89" y="114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8" y="141"/>
                    <a:pt x="97" y="143"/>
                    <a:pt x="95" y="144"/>
                  </a:cubicBezTo>
                  <a:cubicBezTo>
                    <a:pt x="94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8" y="139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8" y="154"/>
                    <a:pt x="66" y="153"/>
                  </a:cubicBezTo>
                  <a:cubicBezTo>
                    <a:pt x="65" y="152"/>
                    <a:pt x="65" y="151"/>
                    <a:pt x="65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7113588" y="4405313"/>
              <a:ext cx="339725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1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6 h 154"/>
                <a:gd name="T10" fmla="*/ 10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6 w 106"/>
                <a:gd name="T17" fmla="*/ 40 h 154"/>
                <a:gd name="T18" fmla="*/ 51 w 106"/>
                <a:gd name="T19" fmla="*/ 40 h 154"/>
                <a:gd name="T20" fmla="*/ 37 w 106"/>
                <a:gd name="T21" fmla="*/ 51 h 154"/>
                <a:gd name="T22" fmla="*/ 36 w 106"/>
                <a:gd name="T23" fmla="*/ 56 h 154"/>
                <a:gd name="T24" fmla="*/ 41 w 106"/>
                <a:gd name="T25" fmla="*/ 72 h 154"/>
                <a:gd name="T26" fmla="*/ 45 w 106"/>
                <a:gd name="T27" fmla="*/ 76 h 154"/>
                <a:gd name="T28" fmla="*/ 61 w 106"/>
                <a:gd name="T29" fmla="*/ 76 h 154"/>
                <a:gd name="T30" fmla="*/ 65 w 106"/>
                <a:gd name="T31" fmla="*/ 72 h 154"/>
                <a:gd name="T32" fmla="*/ 71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2 w 106"/>
                <a:gd name="T41" fmla="*/ 51 h 154"/>
                <a:gd name="T42" fmla="*/ 100 w 106"/>
                <a:gd name="T43" fmla="*/ 82 h 154"/>
                <a:gd name="T44" fmla="*/ 89 w 106"/>
                <a:gd name="T45" fmla="*/ 95 h 154"/>
                <a:gd name="T46" fmla="*/ 75 w 106"/>
                <a:gd name="T47" fmla="*/ 106 h 154"/>
                <a:gd name="T48" fmla="*/ 47 w 106"/>
                <a:gd name="T49" fmla="*/ 113 h 154"/>
                <a:gd name="T50" fmla="*/ 32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4 w 106"/>
                <a:gd name="T57" fmla="*/ 51 h 154"/>
                <a:gd name="T58" fmla="*/ 9 w 106"/>
                <a:gd name="T59" fmla="*/ 33 h 154"/>
                <a:gd name="T60" fmla="*/ 28 w 106"/>
                <a:gd name="T61" fmla="*/ 10 h 154"/>
                <a:gd name="T62" fmla="*/ 35 w 106"/>
                <a:gd name="T63" fmla="*/ 12 h 154"/>
                <a:gd name="T64" fmla="*/ 60 w 106"/>
                <a:gd name="T65" fmla="*/ 4 h 154"/>
                <a:gd name="T66" fmla="*/ 71 w 106"/>
                <a:gd name="T67" fmla="*/ 12 h 154"/>
                <a:gd name="T68" fmla="*/ 89 w 106"/>
                <a:gd name="T69" fmla="*/ 18 h 154"/>
                <a:gd name="T70" fmla="*/ 97 w 106"/>
                <a:gd name="T71" fmla="*/ 33 h 154"/>
                <a:gd name="T72" fmla="*/ 102 w 106"/>
                <a:gd name="T73" fmla="*/ 51 h 154"/>
                <a:gd name="T74" fmla="*/ 56 w 106"/>
                <a:gd name="T75" fmla="*/ 126 h 154"/>
                <a:gd name="T76" fmla="*/ 71 w 106"/>
                <a:gd name="T77" fmla="*/ 116 h 154"/>
                <a:gd name="T78" fmla="*/ 89 w 106"/>
                <a:gd name="T79" fmla="*/ 114 h 154"/>
                <a:gd name="T80" fmla="*/ 95 w 106"/>
                <a:gd name="T81" fmla="*/ 144 h 154"/>
                <a:gd name="T82" fmla="*/ 81 w 106"/>
                <a:gd name="T83" fmla="*/ 139 h 154"/>
                <a:gd name="T84" fmla="*/ 71 w 106"/>
                <a:gd name="T85" fmla="*/ 151 h 154"/>
                <a:gd name="T86" fmla="*/ 64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4" y="143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9" y="139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9" y="154"/>
                    <a:pt x="40" y="153"/>
                  </a:cubicBezTo>
                  <a:cubicBezTo>
                    <a:pt x="41" y="152"/>
                    <a:pt x="42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8"/>
                    <a:pt x="18" y="114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41"/>
                    <a:pt x="10" y="143"/>
                    <a:pt x="12" y="144"/>
                  </a:cubicBezTo>
                  <a:cubicBezTo>
                    <a:pt x="13" y="144"/>
                    <a:pt x="13" y="144"/>
                    <a:pt x="14" y="144"/>
                  </a:cubicBezTo>
                  <a:lnTo>
                    <a:pt x="14" y="143"/>
                  </a:lnTo>
                  <a:close/>
                  <a:moveTo>
                    <a:pt x="69" y="51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40"/>
                    <a:pt x="51" y="4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5" y="52"/>
                    <a:pt x="35" y="54"/>
                  </a:cubicBezTo>
                  <a:cubicBezTo>
                    <a:pt x="35" y="55"/>
                    <a:pt x="35" y="55"/>
                    <a:pt x="36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4"/>
                    <a:pt x="42" y="76"/>
                    <a:pt x="43" y="76"/>
                  </a:cubicBezTo>
                  <a:cubicBezTo>
                    <a:pt x="44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5"/>
                    <a:pt x="66" y="74"/>
                    <a:pt x="65" y="7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70" y="51"/>
                    <a:pt x="70" y="51"/>
                    <a:pt x="69" y="51"/>
                  </a:cubicBezTo>
                  <a:close/>
                  <a:moveTo>
                    <a:pt x="84" y="58"/>
                  </a:moveTo>
                  <a:cubicBezTo>
                    <a:pt x="84" y="40"/>
                    <a:pt x="70" y="26"/>
                    <a:pt x="53" y="26"/>
                  </a:cubicBezTo>
                  <a:cubicBezTo>
                    <a:pt x="36" y="26"/>
                    <a:pt x="23" y="40"/>
                    <a:pt x="23" y="58"/>
                  </a:cubicBezTo>
                  <a:cubicBezTo>
                    <a:pt x="23" y="76"/>
                    <a:pt x="36" y="91"/>
                    <a:pt x="53" y="91"/>
                  </a:cubicBezTo>
                  <a:cubicBezTo>
                    <a:pt x="70" y="91"/>
                    <a:pt x="84" y="76"/>
                    <a:pt x="84" y="58"/>
                  </a:cubicBezTo>
                  <a:moveTo>
                    <a:pt x="102" y="51"/>
                  </a:moveTo>
                  <a:cubicBezTo>
                    <a:pt x="99" y="56"/>
                    <a:pt x="99" y="61"/>
                    <a:pt x="102" y="65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1"/>
                    <a:pt x="84" y="106"/>
                    <a:pt x="78" y="107"/>
                  </a:cubicBezTo>
                  <a:cubicBezTo>
                    <a:pt x="77" y="107"/>
                    <a:pt x="76" y="106"/>
                    <a:pt x="75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9" y="116"/>
                    <a:pt x="52" y="117"/>
                    <a:pt x="47" y="113"/>
                  </a:cubicBezTo>
                  <a:cubicBezTo>
                    <a:pt x="46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2" y="106"/>
                  </a:cubicBezTo>
                  <a:cubicBezTo>
                    <a:pt x="26" y="108"/>
                    <a:pt x="20" y="105"/>
                    <a:pt x="18" y="99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0"/>
                    <a:pt x="14" y="85"/>
                    <a:pt x="9" y="83"/>
                  </a:cubicBezTo>
                  <a:cubicBezTo>
                    <a:pt x="4" y="82"/>
                    <a:pt x="0" y="75"/>
                    <a:pt x="2" y="69"/>
                  </a:cubicBezTo>
                  <a:cubicBezTo>
                    <a:pt x="3" y="68"/>
                    <a:pt x="3" y="66"/>
                    <a:pt x="4" y="65"/>
                  </a:cubicBezTo>
                  <a:cubicBezTo>
                    <a:pt x="7" y="61"/>
                    <a:pt x="7" y="56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4"/>
                    <a:pt x="9" y="33"/>
                  </a:cubicBezTo>
                  <a:cubicBezTo>
                    <a:pt x="14" y="32"/>
                    <a:pt x="17" y="27"/>
                    <a:pt x="17" y="22"/>
                  </a:cubicBezTo>
                  <a:cubicBezTo>
                    <a:pt x="17" y="16"/>
                    <a:pt x="22" y="10"/>
                    <a:pt x="28" y="10"/>
                  </a:cubicBezTo>
                  <a:cubicBezTo>
                    <a:pt x="29" y="10"/>
                    <a:pt x="31" y="11"/>
                    <a:pt x="32" y="11"/>
                  </a:cubicBezTo>
                  <a:cubicBezTo>
                    <a:pt x="33" y="11"/>
                    <a:pt x="34" y="12"/>
                    <a:pt x="35" y="12"/>
                  </a:cubicBezTo>
                  <a:cubicBezTo>
                    <a:pt x="39" y="12"/>
                    <a:pt x="42" y="10"/>
                    <a:pt x="44" y="7"/>
                  </a:cubicBezTo>
                  <a:cubicBezTo>
                    <a:pt x="48" y="1"/>
                    <a:pt x="55" y="0"/>
                    <a:pt x="60" y="4"/>
                  </a:cubicBezTo>
                  <a:cubicBezTo>
                    <a:pt x="61" y="5"/>
                    <a:pt x="61" y="6"/>
                    <a:pt x="62" y="7"/>
                  </a:cubicBezTo>
                  <a:cubicBezTo>
                    <a:pt x="64" y="10"/>
                    <a:pt x="68" y="12"/>
                    <a:pt x="71" y="12"/>
                  </a:cubicBezTo>
                  <a:cubicBezTo>
                    <a:pt x="72" y="12"/>
                    <a:pt x="73" y="11"/>
                    <a:pt x="75" y="11"/>
                  </a:cubicBezTo>
                  <a:cubicBezTo>
                    <a:pt x="80" y="9"/>
                    <a:pt x="87" y="12"/>
                    <a:pt x="89" y="18"/>
                  </a:cubicBezTo>
                  <a:cubicBezTo>
                    <a:pt x="89" y="19"/>
                    <a:pt x="89" y="21"/>
                    <a:pt x="89" y="22"/>
                  </a:cubicBezTo>
                  <a:cubicBezTo>
                    <a:pt x="89" y="27"/>
                    <a:pt x="92" y="32"/>
                    <a:pt x="97" y="33"/>
                  </a:cubicBezTo>
                  <a:cubicBezTo>
                    <a:pt x="103" y="35"/>
                    <a:pt x="106" y="42"/>
                    <a:pt x="104" y="48"/>
                  </a:cubicBezTo>
                  <a:cubicBezTo>
                    <a:pt x="104" y="49"/>
                    <a:pt x="103" y="50"/>
                    <a:pt x="102" y="51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1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4" y="118"/>
                    <a:pt x="89" y="114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1"/>
                    <a:pt x="96" y="143"/>
                    <a:pt x="95" y="144"/>
                  </a:cubicBezTo>
                  <a:cubicBezTo>
                    <a:pt x="94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8" y="139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8" y="154"/>
                    <a:pt x="66" y="153"/>
                  </a:cubicBezTo>
                  <a:cubicBezTo>
                    <a:pt x="65" y="152"/>
                    <a:pt x="65" y="151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7639050" y="4405313"/>
              <a:ext cx="338138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1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6 h 154"/>
                <a:gd name="T10" fmla="*/ 9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6 w 106"/>
                <a:gd name="T17" fmla="*/ 40 h 154"/>
                <a:gd name="T18" fmla="*/ 51 w 106"/>
                <a:gd name="T19" fmla="*/ 40 h 154"/>
                <a:gd name="T20" fmla="*/ 37 w 106"/>
                <a:gd name="T21" fmla="*/ 51 h 154"/>
                <a:gd name="T22" fmla="*/ 35 w 106"/>
                <a:gd name="T23" fmla="*/ 56 h 154"/>
                <a:gd name="T24" fmla="*/ 41 w 106"/>
                <a:gd name="T25" fmla="*/ 72 h 154"/>
                <a:gd name="T26" fmla="*/ 45 w 106"/>
                <a:gd name="T27" fmla="*/ 76 h 154"/>
                <a:gd name="T28" fmla="*/ 61 w 106"/>
                <a:gd name="T29" fmla="*/ 76 h 154"/>
                <a:gd name="T30" fmla="*/ 65 w 106"/>
                <a:gd name="T31" fmla="*/ 72 h 154"/>
                <a:gd name="T32" fmla="*/ 70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2 w 106"/>
                <a:gd name="T41" fmla="*/ 51 h 154"/>
                <a:gd name="T42" fmla="*/ 100 w 106"/>
                <a:gd name="T43" fmla="*/ 82 h 154"/>
                <a:gd name="T44" fmla="*/ 89 w 106"/>
                <a:gd name="T45" fmla="*/ 95 h 154"/>
                <a:gd name="T46" fmla="*/ 74 w 106"/>
                <a:gd name="T47" fmla="*/ 106 h 154"/>
                <a:gd name="T48" fmla="*/ 47 w 106"/>
                <a:gd name="T49" fmla="*/ 113 h 154"/>
                <a:gd name="T50" fmla="*/ 31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4 w 106"/>
                <a:gd name="T57" fmla="*/ 51 h 154"/>
                <a:gd name="T58" fmla="*/ 9 w 106"/>
                <a:gd name="T59" fmla="*/ 33 h 154"/>
                <a:gd name="T60" fmla="*/ 28 w 106"/>
                <a:gd name="T61" fmla="*/ 10 h 154"/>
                <a:gd name="T62" fmla="*/ 35 w 106"/>
                <a:gd name="T63" fmla="*/ 12 h 154"/>
                <a:gd name="T64" fmla="*/ 59 w 106"/>
                <a:gd name="T65" fmla="*/ 4 h 154"/>
                <a:gd name="T66" fmla="*/ 71 w 106"/>
                <a:gd name="T67" fmla="*/ 12 h 154"/>
                <a:gd name="T68" fmla="*/ 88 w 106"/>
                <a:gd name="T69" fmla="*/ 18 h 154"/>
                <a:gd name="T70" fmla="*/ 97 w 106"/>
                <a:gd name="T71" fmla="*/ 33 h 154"/>
                <a:gd name="T72" fmla="*/ 102 w 106"/>
                <a:gd name="T73" fmla="*/ 51 h 154"/>
                <a:gd name="T74" fmla="*/ 56 w 106"/>
                <a:gd name="T75" fmla="*/ 126 h 154"/>
                <a:gd name="T76" fmla="*/ 71 w 106"/>
                <a:gd name="T77" fmla="*/ 116 h 154"/>
                <a:gd name="T78" fmla="*/ 89 w 106"/>
                <a:gd name="T79" fmla="*/ 114 h 154"/>
                <a:gd name="T80" fmla="*/ 94 w 106"/>
                <a:gd name="T81" fmla="*/ 144 h 154"/>
                <a:gd name="T82" fmla="*/ 81 w 106"/>
                <a:gd name="T83" fmla="*/ 139 h 154"/>
                <a:gd name="T84" fmla="*/ 71 w 106"/>
                <a:gd name="T85" fmla="*/ 151 h 154"/>
                <a:gd name="T86" fmla="*/ 64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4" y="143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9" y="139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2"/>
                    <a:pt x="41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8"/>
                    <a:pt x="17" y="114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1"/>
                    <a:pt x="10" y="143"/>
                    <a:pt x="12" y="144"/>
                  </a:cubicBezTo>
                  <a:cubicBezTo>
                    <a:pt x="12" y="144"/>
                    <a:pt x="13" y="144"/>
                    <a:pt x="14" y="144"/>
                  </a:cubicBezTo>
                  <a:lnTo>
                    <a:pt x="14" y="143"/>
                  </a:lnTo>
                  <a:close/>
                  <a:moveTo>
                    <a:pt x="69" y="51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40"/>
                    <a:pt x="51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5" y="52"/>
                    <a:pt x="35" y="54"/>
                  </a:cubicBezTo>
                  <a:cubicBezTo>
                    <a:pt x="35" y="55"/>
                    <a:pt x="35" y="55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4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5"/>
                    <a:pt x="65" y="74"/>
                    <a:pt x="65" y="7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70" y="51"/>
                    <a:pt x="70" y="51"/>
                    <a:pt x="69" y="51"/>
                  </a:cubicBezTo>
                  <a:close/>
                  <a:moveTo>
                    <a:pt x="84" y="58"/>
                  </a:moveTo>
                  <a:cubicBezTo>
                    <a:pt x="84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4" y="76"/>
                    <a:pt x="84" y="58"/>
                  </a:cubicBezTo>
                  <a:moveTo>
                    <a:pt x="102" y="51"/>
                  </a:moveTo>
                  <a:cubicBezTo>
                    <a:pt x="99" y="56"/>
                    <a:pt x="99" y="61"/>
                    <a:pt x="102" y="65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1"/>
                    <a:pt x="84" y="106"/>
                    <a:pt x="78" y="107"/>
                  </a:cubicBezTo>
                  <a:cubicBezTo>
                    <a:pt x="77" y="107"/>
                    <a:pt x="76" y="106"/>
                    <a:pt x="74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8" y="116"/>
                    <a:pt x="52" y="117"/>
                    <a:pt x="47" y="113"/>
                  </a:cubicBezTo>
                  <a:cubicBezTo>
                    <a:pt x="46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6" y="108"/>
                    <a:pt x="19" y="105"/>
                    <a:pt x="17" y="99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0"/>
                    <a:pt x="14" y="85"/>
                    <a:pt x="9" y="83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6"/>
                    <a:pt x="4" y="65"/>
                  </a:cubicBezTo>
                  <a:cubicBezTo>
                    <a:pt x="7" y="61"/>
                    <a:pt x="7" y="56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4"/>
                    <a:pt x="9" y="33"/>
                  </a:cubicBezTo>
                  <a:cubicBezTo>
                    <a:pt x="14" y="32"/>
                    <a:pt x="17" y="27"/>
                    <a:pt x="17" y="22"/>
                  </a:cubicBezTo>
                  <a:cubicBezTo>
                    <a:pt x="17" y="16"/>
                    <a:pt x="22" y="10"/>
                    <a:pt x="28" y="10"/>
                  </a:cubicBezTo>
                  <a:cubicBezTo>
                    <a:pt x="29" y="10"/>
                    <a:pt x="30" y="11"/>
                    <a:pt x="32" y="11"/>
                  </a:cubicBezTo>
                  <a:cubicBezTo>
                    <a:pt x="33" y="11"/>
                    <a:pt x="34" y="12"/>
                    <a:pt x="35" y="12"/>
                  </a:cubicBezTo>
                  <a:cubicBezTo>
                    <a:pt x="39" y="12"/>
                    <a:pt x="42" y="10"/>
                    <a:pt x="44" y="7"/>
                  </a:cubicBezTo>
                  <a:cubicBezTo>
                    <a:pt x="48" y="1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1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19"/>
                    <a:pt x="89" y="21"/>
                    <a:pt x="89" y="22"/>
                  </a:cubicBezTo>
                  <a:cubicBezTo>
                    <a:pt x="89" y="27"/>
                    <a:pt x="92" y="32"/>
                    <a:pt x="97" y="33"/>
                  </a:cubicBezTo>
                  <a:cubicBezTo>
                    <a:pt x="102" y="35"/>
                    <a:pt x="106" y="42"/>
                    <a:pt x="104" y="48"/>
                  </a:cubicBezTo>
                  <a:cubicBezTo>
                    <a:pt x="104" y="49"/>
                    <a:pt x="103" y="50"/>
                    <a:pt x="102" y="51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8"/>
                    <a:pt x="89" y="114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4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7" y="139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8" y="154"/>
                    <a:pt x="66" y="153"/>
                  </a:cubicBezTo>
                  <a:cubicBezTo>
                    <a:pt x="65" y="152"/>
                    <a:pt x="65" y="151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8162925" y="4405313"/>
              <a:ext cx="339725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1 h 154"/>
                <a:gd name="T4" fmla="*/ 42 w 106"/>
                <a:gd name="T5" fmla="*/ 151 h 154"/>
                <a:gd name="T6" fmla="*/ 35 w 106"/>
                <a:gd name="T7" fmla="*/ 117 h 154"/>
                <a:gd name="T8" fmla="*/ 35 w 106"/>
                <a:gd name="T9" fmla="*/ 116 h 154"/>
                <a:gd name="T10" fmla="*/ 9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5 w 106"/>
                <a:gd name="T17" fmla="*/ 40 h 154"/>
                <a:gd name="T18" fmla="*/ 50 w 106"/>
                <a:gd name="T19" fmla="*/ 40 h 154"/>
                <a:gd name="T20" fmla="*/ 37 w 106"/>
                <a:gd name="T21" fmla="*/ 51 h 154"/>
                <a:gd name="T22" fmla="*/ 35 w 106"/>
                <a:gd name="T23" fmla="*/ 56 h 154"/>
                <a:gd name="T24" fmla="*/ 40 w 106"/>
                <a:gd name="T25" fmla="*/ 72 h 154"/>
                <a:gd name="T26" fmla="*/ 44 w 106"/>
                <a:gd name="T27" fmla="*/ 76 h 154"/>
                <a:gd name="T28" fmla="*/ 61 w 106"/>
                <a:gd name="T29" fmla="*/ 76 h 154"/>
                <a:gd name="T30" fmla="*/ 65 w 106"/>
                <a:gd name="T31" fmla="*/ 72 h 154"/>
                <a:gd name="T32" fmla="*/ 70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2 w 106"/>
                <a:gd name="T41" fmla="*/ 51 h 154"/>
                <a:gd name="T42" fmla="*/ 100 w 106"/>
                <a:gd name="T43" fmla="*/ 82 h 154"/>
                <a:gd name="T44" fmla="*/ 89 w 106"/>
                <a:gd name="T45" fmla="*/ 95 h 154"/>
                <a:gd name="T46" fmla="*/ 74 w 106"/>
                <a:gd name="T47" fmla="*/ 106 h 154"/>
                <a:gd name="T48" fmla="*/ 46 w 106"/>
                <a:gd name="T49" fmla="*/ 113 h 154"/>
                <a:gd name="T50" fmla="*/ 31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4 w 106"/>
                <a:gd name="T57" fmla="*/ 51 h 154"/>
                <a:gd name="T58" fmla="*/ 9 w 106"/>
                <a:gd name="T59" fmla="*/ 33 h 154"/>
                <a:gd name="T60" fmla="*/ 28 w 106"/>
                <a:gd name="T61" fmla="*/ 10 h 154"/>
                <a:gd name="T62" fmla="*/ 35 w 106"/>
                <a:gd name="T63" fmla="*/ 12 h 154"/>
                <a:gd name="T64" fmla="*/ 59 w 106"/>
                <a:gd name="T65" fmla="*/ 4 h 154"/>
                <a:gd name="T66" fmla="*/ 71 w 106"/>
                <a:gd name="T67" fmla="*/ 12 h 154"/>
                <a:gd name="T68" fmla="*/ 88 w 106"/>
                <a:gd name="T69" fmla="*/ 18 h 154"/>
                <a:gd name="T70" fmla="*/ 97 w 106"/>
                <a:gd name="T71" fmla="*/ 33 h 154"/>
                <a:gd name="T72" fmla="*/ 102 w 106"/>
                <a:gd name="T73" fmla="*/ 51 h 154"/>
                <a:gd name="T74" fmla="*/ 56 w 106"/>
                <a:gd name="T75" fmla="*/ 126 h 154"/>
                <a:gd name="T76" fmla="*/ 71 w 106"/>
                <a:gd name="T77" fmla="*/ 116 h 154"/>
                <a:gd name="T78" fmla="*/ 88 w 106"/>
                <a:gd name="T79" fmla="*/ 114 h 154"/>
                <a:gd name="T80" fmla="*/ 94 w 106"/>
                <a:gd name="T81" fmla="*/ 144 h 154"/>
                <a:gd name="T82" fmla="*/ 80 w 106"/>
                <a:gd name="T83" fmla="*/ 139 h 154"/>
                <a:gd name="T84" fmla="*/ 71 w 106"/>
                <a:gd name="T85" fmla="*/ 151 h 154"/>
                <a:gd name="T86" fmla="*/ 64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4" y="143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8" y="139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2"/>
                    <a:pt x="41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5" y="117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2" y="118"/>
                    <a:pt x="17" y="114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1"/>
                    <a:pt x="10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lnTo>
                    <a:pt x="14" y="143"/>
                  </a:lnTo>
                  <a:close/>
                  <a:moveTo>
                    <a:pt x="69" y="51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40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51"/>
                    <a:pt x="34" y="52"/>
                    <a:pt x="34" y="54"/>
                  </a:cubicBezTo>
                  <a:cubicBezTo>
                    <a:pt x="35" y="55"/>
                    <a:pt x="35" y="55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5"/>
                    <a:pt x="65" y="74"/>
                    <a:pt x="65" y="7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9" y="51"/>
                  </a:cubicBezTo>
                  <a:close/>
                  <a:moveTo>
                    <a:pt x="83" y="58"/>
                  </a:moveTo>
                  <a:cubicBezTo>
                    <a:pt x="83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6"/>
                    <a:pt x="99" y="61"/>
                    <a:pt x="102" y="65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1"/>
                    <a:pt x="84" y="106"/>
                    <a:pt x="78" y="107"/>
                  </a:cubicBezTo>
                  <a:cubicBezTo>
                    <a:pt x="77" y="107"/>
                    <a:pt x="75" y="106"/>
                    <a:pt x="74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2"/>
                    <a:pt x="44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6" y="108"/>
                    <a:pt x="19" y="105"/>
                    <a:pt x="17" y="99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0"/>
                    <a:pt x="14" y="85"/>
                    <a:pt x="9" y="83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6"/>
                    <a:pt x="4" y="65"/>
                  </a:cubicBezTo>
                  <a:cubicBezTo>
                    <a:pt x="6" y="61"/>
                    <a:pt x="6" y="56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4"/>
                    <a:pt x="9" y="33"/>
                  </a:cubicBezTo>
                  <a:cubicBezTo>
                    <a:pt x="14" y="32"/>
                    <a:pt x="17" y="27"/>
                    <a:pt x="17" y="22"/>
                  </a:cubicBezTo>
                  <a:cubicBezTo>
                    <a:pt x="17" y="16"/>
                    <a:pt x="22" y="10"/>
                    <a:pt x="28" y="10"/>
                  </a:cubicBezTo>
                  <a:cubicBezTo>
                    <a:pt x="29" y="10"/>
                    <a:pt x="30" y="11"/>
                    <a:pt x="31" y="11"/>
                  </a:cubicBezTo>
                  <a:cubicBezTo>
                    <a:pt x="32" y="11"/>
                    <a:pt x="34" y="12"/>
                    <a:pt x="35" y="12"/>
                  </a:cubicBezTo>
                  <a:cubicBezTo>
                    <a:pt x="38" y="12"/>
                    <a:pt x="42" y="10"/>
                    <a:pt x="44" y="7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1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19"/>
                    <a:pt x="89" y="21"/>
                    <a:pt x="89" y="22"/>
                  </a:cubicBezTo>
                  <a:cubicBezTo>
                    <a:pt x="89" y="27"/>
                    <a:pt x="92" y="32"/>
                    <a:pt x="97" y="33"/>
                  </a:cubicBezTo>
                  <a:cubicBezTo>
                    <a:pt x="102" y="35"/>
                    <a:pt x="106" y="42"/>
                    <a:pt x="104" y="48"/>
                  </a:cubicBezTo>
                  <a:cubicBezTo>
                    <a:pt x="103" y="49"/>
                    <a:pt x="103" y="50"/>
                    <a:pt x="102" y="51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8"/>
                    <a:pt x="88" y="114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2" y="144"/>
                    <a:pt x="92" y="144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79" y="138"/>
                    <a:pt x="77" y="139"/>
                    <a:pt x="76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7" y="154"/>
                    <a:pt x="66" y="153"/>
                  </a:cubicBezTo>
                  <a:cubicBezTo>
                    <a:pt x="65" y="152"/>
                    <a:pt x="64" y="151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016500" y="5003800"/>
              <a:ext cx="339725" cy="490537"/>
            </a:xfrm>
            <a:custGeom>
              <a:avLst/>
              <a:gdLst>
                <a:gd name="T0" fmla="*/ 25 w 106"/>
                <a:gd name="T1" fmla="*/ 138 h 153"/>
                <a:gd name="T2" fmla="*/ 35 w 106"/>
                <a:gd name="T3" fmla="*/ 151 h 153"/>
                <a:gd name="T4" fmla="*/ 42 w 106"/>
                <a:gd name="T5" fmla="*/ 150 h 153"/>
                <a:gd name="T6" fmla="*/ 36 w 106"/>
                <a:gd name="T7" fmla="*/ 116 h 153"/>
                <a:gd name="T8" fmla="*/ 35 w 106"/>
                <a:gd name="T9" fmla="*/ 116 h 153"/>
                <a:gd name="T10" fmla="*/ 9 w 106"/>
                <a:gd name="T11" fmla="*/ 138 h 153"/>
                <a:gd name="T12" fmla="*/ 14 w 106"/>
                <a:gd name="T13" fmla="*/ 143 h 153"/>
                <a:gd name="T14" fmla="*/ 60 w 106"/>
                <a:gd name="T15" fmla="*/ 49 h 153"/>
                <a:gd name="T16" fmla="*/ 52 w 106"/>
                <a:gd name="T17" fmla="*/ 39 h 153"/>
                <a:gd name="T18" fmla="*/ 46 w 106"/>
                <a:gd name="T19" fmla="*/ 49 h 153"/>
                <a:gd name="T20" fmla="*/ 35 w 106"/>
                <a:gd name="T21" fmla="*/ 54 h 153"/>
                <a:gd name="T22" fmla="*/ 42 w 106"/>
                <a:gd name="T23" fmla="*/ 62 h 153"/>
                <a:gd name="T24" fmla="*/ 43 w 106"/>
                <a:gd name="T25" fmla="*/ 76 h 153"/>
                <a:gd name="T26" fmla="*/ 53 w 106"/>
                <a:gd name="T27" fmla="*/ 71 h 153"/>
                <a:gd name="T28" fmla="*/ 64 w 106"/>
                <a:gd name="T29" fmla="*/ 75 h 153"/>
                <a:gd name="T30" fmla="*/ 64 w 106"/>
                <a:gd name="T31" fmla="*/ 62 h 153"/>
                <a:gd name="T32" fmla="*/ 70 w 106"/>
                <a:gd name="T33" fmla="*/ 51 h 153"/>
                <a:gd name="T34" fmla="*/ 83 w 106"/>
                <a:gd name="T35" fmla="*/ 58 h 153"/>
                <a:gd name="T36" fmla="*/ 22 w 106"/>
                <a:gd name="T37" fmla="*/ 58 h 153"/>
                <a:gd name="T38" fmla="*/ 83 w 106"/>
                <a:gd name="T39" fmla="*/ 58 h 153"/>
                <a:gd name="T40" fmla="*/ 102 w 106"/>
                <a:gd name="T41" fmla="*/ 65 h 153"/>
                <a:gd name="T42" fmla="*/ 97 w 106"/>
                <a:gd name="T43" fmla="*/ 83 h 153"/>
                <a:gd name="T44" fmla="*/ 78 w 106"/>
                <a:gd name="T45" fmla="*/ 106 h 153"/>
                <a:gd name="T46" fmla="*/ 62 w 106"/>
                <a:gd name="T47" fmla="*/ 110 h 153"/>
                <a:gd name="T48" fmla="*/ 44 w 106"/>
                <a:gd name="T49" fmla="*/ 110 h 153"/>
                <a:gd name="T50" fmla="*/ 17 w 106"/>
                <a:gd name="T51" fmla="*/ 98 h 153"/>
                <a:gd name="T52" fmla="*/ 9 w 106"/>
                <a:gd name="T53" fmla="*/ 83 h 153"/>
                <a:gd name="T54" fmla="*/ 4 w 106"/>
                <a:gd name="T55" fmla="*/ 65 h 153"/>
                <a:gd name="T56" fmla="*/ 6 w 106"/>
                <a:gd name="T57" fmla="*/ 35 h 153"/>
                <a:gd name="T58" fmla="*/ 17 w 106"/>
                <a:gd name="T59" fmla="*/ 22 h 153"/>
                <a:gd name="T60" fmla="*/ 31 w 106"/>
                <a:gd name="T61" fmla="*/ 11 h 153"/>
                <a:gd name="T62" fmla="*/ 44 w 106"/>
                <a:gd name="T63" fmla="*/ 6 h 153"/>
                <a:gd name="T64" fmla="*/ 62 w 106"/>
                <a:gd name="T65" fmla="*/ 6 h 153"/>
                <a:gd name="T66" fmla="*/ 74 w 106"/>
                <a:gd name="T67" fmla="*/ 11 h 153"/>
                <a:gd name="T68" fmla="*/ 89 w 106"/>
                <a:gd name="T69" fmla="*/ 22 h 153"/>
                <a:gd name="T70" fmla="*/ 104 w 106"/>
                <a:gd name="T71" fmla="*/ 48 h 153"/>
                <a:gd name="T72" fmla="*/ 64 w 106"/>
                <a:gd name="T73" fmla="*/ 150 h 153"/>
                <a:gd name="T74" fmla="*/ 70 w 106"/>
                <a:gd name="T75" fmla="*/ 116 h 153"/>
                <a:gd name="T76" fmla="*/ 71 w 106"/>
                <a:gd name="T77" fmla="*/ 116 h 153"/>
                <a:gd name="T78" fmla="*/ 96 w 106"/>
                <a:gd name="T79" fmla="*/ 138 h 153"/>
                <a:gd name="T80" fmla="*/ 92 w 106"/>
                <a:gd name="T81" fmla="*/ 143 h 153"/>
                <a:gd name="T82" fmla="*/ 77 w 106"/>
                <a:gd name="T83" fmla="*/ 140 h 153"/>
                <a:gd name="T84" fmla="*/ 66 w 106"/>
                <a:gd name="T8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3">
                  <a:moveTo>
                    <a:pt x="14" y="143"/>
                  </a:moveTo>
                  <a:cubicBezTo>
                    <a:pt x="25" y="138"/>
                    <a:pt x="25" y="138"/>
                    <a:pt x="25" y="138"/>
                  </a:cubicBezTo>
                  <a:cubicBezTo>
                    <a:pt x="27" y="138"/>
                    <a:pt x="28" y="138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3"/>
                    <a:pt x="40" y="152"/>
                  </a:cubicBezTo>
                  <a:cubicBezTo>
                    <a:pt x="41" y="152"/>
                    <a:pt x="41" y="151"/>
                    <a:pt x="42" y="15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1"/>
                    <a:pt x="36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7"/>
                    <a:pt x="17" y="114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40"/>
                    <a:pt x="10" y="143"/>
                    <a:pt x="11" y="143"/>
                  </a:cubicBezTo>
                  <a:cubicBezTo>
                    <a:pt x="12" y="144"/>
                    <a:pt x="13" y="144"/>
                    <a:pt x="14" y="143"/>
                  </a:cubicBezTo>
                  <a:close/>
                  <a:moveTo>
                    <a:pt x="69" y="50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39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4" y="52"/>
                    <a:pt x="35" y="54"/>
                  </a:cubicBezTo>
                  <a:cubicBezTo>
                    <a:pt x="35" y="54"/>
                    <a:pt x="35" y="55"/>
                    <a:pt x="35" y="5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5"/>
                    <a:pt x="43" y="76"/>
                  </a:cubicBezTo>
                  <a:cubicBezTo>
                    <a:pt x="43" y="76"/>
                    <a:pt x="44" y="76"/>
                    <a:pt x="45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4"/>
                    <a:pt x="65" y="73"/>
                    <a:pt x="65" y="7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4"/>
                    <a:pt x="71" y="52"/>
                    <a:pt x="70" y="51"/>
                  </a:cubicBezTo>
                  <a:cubicBezTo>
                    <a:pt x="70" y="51"/>
                    <a:pt x="69" y="50"/>
                    <a:pt x="69" y="50"/>
                  </a:cubicBezTo>
                  <a:close/>
                  <a:moveTo>
                    <a:pt x="83" y="58"/>
                  </a:moveTo>
                  <a:cubicBezTo>
                    <a:pt x="83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5"/>
                    <a:pt x="99" y="61"/>
                    <a:pt x="102" y="65"/>
                  </a:cubicBezTo>
                  <a:cubicBezTo>
                    <a:pt x="106" y="70"/>
                    <a:pt x="105" y="77"/>
                    <a:pt x="100" y="81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89"/>
                    <a:pt x="89" y="94"/>
                  </a:cubicBezTo>
                  <a:cubicBezTo>
                    <a:pt x="89" y="101"/>
                    <a:pt x="84" y="106"/>
                    <a:pt x="78" y="106"/>
                  </a:cubicBezTo>
                  <a:cubicBezTo>
                    <a:pt x="77" y="106"/>
                    <a:pt x="75" y="106"/>
                    <a:pt x="74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8" y="115"/>
                    <a:pt x="51" y="116"/>
                    <a:pt x="46" y="113"/>
                  </a:cubicBezTo>
                  <a:cubicBezTo>
                    <a:pt x="45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6" y="108"/>
                    <a:pt x="19" y="104"/>
                    <a:pt x="17" y="98"/>
                  </a:cubicBezTo>
                  <a:cubicBezTo>
                    <a:pt x="17" y="97"/>
                    <a:pt x="17" y="96"/>
                    <a:pt x="17" y="94"/>
                  </a:cubicBezTo>
                  <a:cubicBezTo>
                    <a:pt x="17" y="89"/>
                    <a:pt x="14" y="85"/>
                    <a:pt x="9" y="83"/>
                  </a:cubicBezTo>
                  <a:cubicBezTo>
                    <a:pt x="3" y="81"/>
                    <a:pt x="0" y="75"/>
                    <a:pt x="2" y="69"/>
                  </a:cubicBezTo>
                  <a:cubicBezTo>
                    <a:pt x="2" y="67"/>
                    <a:pt x="3" y="66"/>
                    <a:pt x="4" y="65"/>
                  </a:cubicBezTo>
                  <a:cubicBezTo>
                    <a:pt x="6" y="61"/>
                    <a:pt x="6" y="55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4" y="31"/>
                    <a:pt x="17" y="27"/>
                    <a:pt x="17" y="22"/>
                  </a:cubicBezTo>
                  <a:cubicBezTo>
                    <a:pt x="17" y="15"/>
                    <a:pt x="22" y="10"/>
                    <a:pt x="28" y="10"/>
                  </a:cubicBezTo>
                  <a:cubicBezTo>
                    <a:pt x="29" y="10"/>
                    <a:pt x="30" y="10"/>
                    <a:pt x="31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8" y="11"/>
                    <a:pt x="42" y="9"/>
                    <a:pt x="44" y="6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4"/>
                    <a:pt x="61" y="5"/>
                    <a:pt x="62" y="6"/>
                  </a:cubicBezTo>
                  <a:cubicBezTo>
                    <a:pt x="64" y="9"/>
                    <a:pt x="67" y="11"/>
                    <a:pt x="71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80" y="8"/>
                    <a:pt x="86" y="12"/>
                    <a:pt x="88" y="18"/>
                  </a:cubicBezTo>
                  <a:cubicBezTo>
                    <a:pt x="89" y="19"/>
                    <a:pt x="89" y="20"/>
                    <a:pt x="89" y="22"/>
                  </a:cubicBezTo>
                  <a:cubicBezTo>
                    <a:pt x="89" y="27"/>
                    <a:pt x="92" y="31"/>
                    <a:pt x="97" y="33"/>
                  </a:cubicBezTo>
                  <a:cubicBezTo>
                    <a:pt x="102" y="35"/>
                    <a:pt x="106" y="41"/>
                    <a:pt x="104" y="48"/>
                  </a:cubicBezTo>
                  <a:cubicBezTo>
                    <a:pt x="103" y="49"/>
                    <a:pt x="103" y="50"/>
                    <a:pt x="102" y="51"/>
                  </a:cubicBezTo>
                  <a:close/>
                  <a:moveTo>
                    <a:pt x="64" y="150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1"/>
                    <a:pt x="70" y="116"/>
                  </a:cubicBezTo>
                  <a:cubicBezTo>
                    <a:pt x="70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7"/>
                    <a:pt x="89" y="11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40"/>
                    <a:pt x="96" y="143"/>
                    <a:pt x="94" y="143"/>
                  </a:cubicBezTo>
                  <a:cubicBezTo>
                    <a:pt x="93" y="144"/>
                    <a:pt x="93" y="144"/>
                    <a:pt x="92" y="143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79" y="138"/>
                    <a:pt x="77" y="138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7" y="153"/>
                    <a:pt x="66" y="152"/>
                  </a:cubicBezTo>
                  <a:cubicBezTo>
                    <a:pt x="65" y="152"/>
                    <a:pt x="64" y="151"/>
                    <a:pt x="64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5541963" y="5003800"/>
              <a:ext cx="338138" cy="490537"/>
            </a:xfrm>
            <a:custGeom>
              <a:avLst/>
              <a:gdLst>
                <a:gd name="T0" fmla="*/ 25 w 106"/>
                <a:gd name="T1" fmla="*/ 138 h 153"/>
                <a:gd name="T2" fmla="*/ 35 w 106"/>
                <a:gd name="T3" fmla="*/ 151 h 153"/>
                <a:gd name="T4" fmla="*/ 41 w 106"/>
                <a:gd name="T5" fmla="*/ 150 h 153"/>
                <a:gd name="T6" fmla="*/ 35 w 106"/>
                <a:gd name="T7" fmla="*/ 116 h 153"/>
                <a:gd name="T8" fmla="*/ 35 w 106"/>
                <a:gd name="T9" fmla="*/ 116 h 153"/>
                <a:gd name="T10" fmla="*/ 9 w 106"/>
                <a:gd name="T11" fmla="*/ 138 h 153"/>
                <a:gd name="T12" fmla="*/ 14 w 106"/>
                <a:gd name="T13" fmla="*/ 143 h 153"/>
                <a:gd name="T14" fmla="*/ 59 w 106"/>
                <a:gd name="T15" fmla="*/ 49 h 153"/>
                <a:gd name="T16" fmla="*/ 52 w 106"/>
                <a:gd name="T17" fmla="*/ 39 h 153"/>
                <a:gd name="T18" fmla="*/ 46 w 106"/>
                <a:gd name="T19" fmla="*/ 49 h 153"/>
                <a:gd name="T20" fmla="*/ 34 w 106"/>
                <a:gd name="T21" fmla="*/ 54 h 153"/>
                <a:gd name="T22" fmla="*/ 42 w 106"/>
                <a:gd name="T23" fmla="*/ 62 h 153"/>
                <a:gd name="T24" fmla="*/ 43 w 106"/>
                <a:gd name="T25" fmla="*/ 76 h 153"/>
                <a:gd name="T26" fmla="*/ 53 w 106"/>
                <a:gd name="T27" fmla="*/ 71 h 153"/>
                <a:gd name="T28" fmla="*/ 64 w 106"/>
                <a:gd name="T29" fmla="*/ 75 h 153"/>
                <a:gd name="T30" fmla="*/ 63 w 106"/>
                <a:gd name="T31" fmla="*/ 62 h 153"/>
                <a:gd name="T32" fmla="*/ 70 w 106"/>
                <a:gd name="T33" fmla="*/ 51 h 153"/>
                <a:gd name="T34" fmla="*/ 83 w 106"/>
                <a:gd name="T35" fmla="*/ 58 h 153"/>
                <a:gd name="T36" fmla="*/ 22 w 106"/>
                <a:gd name="T37" fmla="*/ 58 h 153"/>
                <a:gd name="T38" fmla="*/ 83 w 106"/>
                <a:gd name="T39" fmla="*/ 58 h 153"/>
                <a:gd name="T40" fmla="*/ 102 w 106"/>
                <a:gd name="T41" fmla="*/ 65 h 153"/>
                <a:gd name="T42" fmla="*/ 96 w 106"/>
                <a:gd name="T43" fmla="*/ 83 h 153"/>
                <a:gd name="T44" fmla="*/ 78 w 106"/>
                <a:gd name="T45" fmla="*/ 106 h 153"/>
                <a:gd name="T46" fmla="*/ 62 w 106"/>
                <a:gd name="T47" fmla="*/ 110 h 153"/>
                <a:gd name="T48" fmla="*/ 44 w 106"/>
                <a:gd name="T49" fmla="*/ 110 h 153"/>
                <a:gd name="T50" fmla="*/ 17 w 106"/>
                <a:gd name="T51" fmla="*/ 98 h 153"/>
                <a:gd name="T52" fmla="*/ 9 w 106"/>
                <a:gd name="T53" fmla="*/ 83 h 153"/>
                <a:gd name="T54" fmla="*/ 3 w 106"/>
                <a:gd name="T55" fmla="*/ 65 h 153"/>
                <a:gd name="T56" fmla="*/ 6 w 106"/>
                <a:gd name="T57" fmla="*/ 35 h 153"/>
                <a:gd name="T58" fmla="*/ 17 w 106"/>
                <a:gd name="T59" fmla="*/ 22 h 153"/>
                <a:gd name="T60" fmla="*/ 31 w 106"/>
                <a:gd name="T61" fmla="*/ 11 h 153"/>
                <a:gd name="T62" fmla="*/ 44 w 106"/>
                <a:gd name="T63" fmla="*/ 6 h 153"/>
                <a:gd name="T64" fmla="*/ 62 w 106"/>
                <a:gd name="T65" fmla="*/ 6 h 153"/>
                <a:gd name="T66" fmla="*/ 74 w 106"/>
                <a:gd name="T67" fmla="*/ 11 h 153"/>
                <a:gd name="T68" fmla="*/ 89 w 106"/>
                <a:gd name="T69" fmla="*/ 22 h 153"/>
                <a:gd name="T70" fmla="*/ 104 w 106"/>
                <a:gd name="T71" fmla="*/ 48 h 153"/>
                <a:gd name="T72" fmla="*/ 64 w 106"/>
                <a:gd name="T73" fmla="*/ 150 h 153"/>
                <a:gd name="T74" fmla="*/ 70 w 106"/>
                <a:gd name="T75" fmla="*/ 116 h 153"/>
                <a:gd name="T76" fmla="*/ 71 w 106"/>
                <a:gd name="T77" fmla="*/ 116 h 153"/>
                <a:gd name="T78" fmla="*/ 96 w 106"/>
                <a:gd name="T79" fmla="*/ 138 h 153"/>
                <a:gd name="T80" fmla="*/ 92 w 106"/>
                <a:gd name="T81" fmla="*/ 143 h 153"/>
                <a:gd name="T82" fmla="*/ 76 w 106"/>
                <a:gd name="T83" fmla="*/ 140 h 153"/>
                <a:gd name="T84" fmla="*/ 66 w 106"/>
                <a:gd name="T8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3">
                  <a:moveTo>
                    <a:pt x="14" y="143"/>
                  </a:moveTo>
                  <a:cubicBezTo>
                    <a:pt x="25" y="138"/>
                    <a:pt x="25" y="138"/>
                    <a:pt x="25" y="138"/>
                  </a:cubicBezTo>
                  <a:cubicBezTo>
                    <a:pt x="27" y="138"/>
                    <a:pt x="28" y="138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3"/>
                    <a:pt x="40" y="152"/>
                  </a:cubicBezTo>
                  <a:cubicBezTo>
                    <a:pt x="41" y="152"/>
                    <a:pt x="41" y="151"/>
                    <a:pt x="41" y="15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1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2" y="117"/>
                    <a:pt x="17" y="114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40"/>
                    <a:pt x="9" y="143"/>
                    <a:pt x="11" y="143"/>
                  </a:cubicBezTo>
                  <a:cubicBezTo>
                    <a:pt x="12" y="144"/>
                    <a:pt x="13" y="144"/>
                    <a:pt x="14" y="143"/>
                  </a:cubicBezTo>
                  <a:close/>
                  <a:moveTo>
                    <a:pt x="69" y="50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39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5" y="51"/>
                    <a:pt x="34" y="52"/>
                    <a:pt x="34" y="54"/>
                  </a:cubicBezTo>
                  <a:cubicBezTo>
                    <a:pt x="34" y="54"/>
                    <a:pt x="35" y="55"/>
                    <a:pt x="35" y="5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5"/>
                    <a:pt x="43" y="76"/>
                  </a:cubicBezTo>
                  <a:cubicBezTo>
                    <a:pt x="43" y="76"/>
                    <a:pt x="44" y="76"/>
                    <a:pt x="4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4"/>
                    <a:pt x="65" y="73"/>
                    <a:pt x="65" y="7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4"/>
                    <a:pt x="71" y="52"/>
                    <a:pt x="70" y="51"/>
                  </a:cubicBezTo>
                  <a:cubicBezTo>
                    <a:pt x="70" y="51"/>
                    <a:pt x="69" y="50"/>
                    <a:pt x="69" y="50"/>
                  </a:cubicBezTo>
                  <a:close/>
                  <a:moveTo>
                    <a:pt x="83" y="58"/>
                  </a:moveTo>
                  <a:cubicBezTo>
                    <a:pt x="83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5"/>
                    <a:pt x="99" y="61"/>
                    <a:pt x="102" y="65"/>
                  </a:cubicBezTo>
                  <a:cubicBezTo>
                    <a:pt x="106" y="70"/>
                    <a:pt x="105" y="77"/>
                    <a:pt x="100" y="81"/>
                  </a:cubicBezTo>
                  <a:cubicBezTo>
                    <a:pt x="99" y="82"/>
                    <a:pt x="98" y="83"/>
                    <a:pt x="96" y="83"/>
                  </a:cubicBezTo>
                  <a:cubicBezTo>
                    <a:pt x="92" y="85"/>
                    <a:pt x="89" y="89"/>
                    <a:pt x="89" y="94"/>
                  </a:cubicBezTo>
                  <a:cubicBezTo>
                    <a:pt x="89" y="101"/>
                    <a:pt x="84" y="106"/>
                    <a:pt x="78" y="106"/>
                  </a:cubicBezTo>
                  <a:cubicBezTo>
                    <a:pt x="77" y="106"/>
                    <a:pt x="75" y="106"/>
                    <a:pt x="74" y="106"/>
                  </a:cubicBezTo>
                  <a:cubicBezTo>
                    <a:pt x="69" y="104"/>
                    <a:pt x="64" y="106"/>
                    <a:pt x="62" y="110"/>
                  </a:cubicBezTo>
                  <a:cubicBezTo>
                    <a:pt x="58" y="115"/>
                    <a:pt x="51" y="116"/>
                    <a:pt x="46" y="113"/>
                  </a:cubicBezTo>
                  <a:cubicBezTo>
                    <a:pt x="45" y="112"/>
                    <a:pt x="44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5" y="108"/>
                    <a:pt x="19" y="104"/>
                    <a:pt x="17" y="98"/>
                  </a:cubicBezTo>
                  <a:cubicBezTo>
                    <a:pt x="17" y="97"/>
                    <a:pt x="17" y="96"/>
                    <a:pt x="17" y="94"/>
                  </a:cubicBezTo>
                  <a:cubicBezTo>
                    <a:pt x="17" y="89"/>
                    <a:pt x="14" y="85"/>
                    <a:pt x="9" y="83"/>
                  </a:cubicBezTo>
                  <a:cubicBezTo>
                    <a:pt x="3" y="81"/>
                    <a:pt x="0" y="75"/>
                    <a:pt x="2" y="69"/>
                  </a:cubicBezTo>
                  <a:cubicBezTo>
                    <a:pt x="2" y="67"/>
                    <a:pt x="3" y="66"/>
                    <a:pt x="3" y="65"/>
                  </a:cubicBezTo>
                  <a:cubicBezTo>
                    <a:pt x="6" y="61"/>
                    <a:pt x="6" y="55"/>
                    <a:pt x="3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4" y="31"/>
                    <a:pt x="17" y="27"/>
                    <a:pt x="17" y="22"/>
                  </a:cubicBezTo>
                  <a:cubicBezTo>
                    <a:pt x="17" y="15"/>
                    <a:pt x="21" y="10"/>
                    <a:pt x="28" y="10"/>
                  </a:cubicBezTo>
                  <a:cubicBezTo>
                    <a:pt x="29" y="10"/>
                    <a:pt x="30" y="10"/>
                    <a:pt x="31" y="11"/>
                  </a:cubicBezTo>
                  <a:cubicBezTo>
                    <a:pt x="32" y="11"/>
                    <a:pt x="34" y="11"/>
                    <a:pt x="35" y="11"/>
                  </a:cubicBezTo>
                  <a:cubicBezTo>
                    <a:pt x="38" y="11"/>
                    <a:pt x="42" y="9"/>
                    <a:pt x="44" y="6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4"/>
                    <a:pt x="61" y="5"/>
                    <a:pt x="62" y="6"/>
                  </a:cubicBezTo>
                  <a:cubicBezTo>
                    <a:pt x="64" y="9"/>
                    <a:pt x="67" y="11"/>
                    <a:pt x="71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80" y="8"/>
                    <a:pt x="86" y="12"/>
                    <a:pt x="88" y="18"/>
                  </a:cubicBezTo>
                  <a:cubicBezTo>
                    <a:pt x="89" y="19"/>
                    <a:pt x="89" y="20"/>
                    <a:pt x="89" y="22"/>
                  </a:cubicBezTo>
                  <a:cubicBezTo>
                    <a:pt x="89" y="27"/>
                    <a:pt x="92" y="31"/>
                    <a:pt x="96" y="33"/>
                  </a:cubicBezTo>
                  <a:cubicBezTo>
                    <a:pt x="102" y="35"/>
                    <a:pt x="105" y="41"/>
                    <a:pt x="104" y="48"/>
                  </a:cubicBezTo>
                  <a:cubicBezTo>
                    <a:pt x="103" y="49"/>
                    <a:pt x="103" y="50"/>
                    <a:pt x="102" y="51"/>
                  </a:cubicBezTo>
                  <a:close/>
                  <a:moveTo>
                    <a:pt x="64" y="150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1"/>
                    <a:pt x="70" y="116"/>
                  </a:cubicBezTo>
                  <a:cubicBezTo>
                    <a:pt x="70" y="116"/>
                    <a:pt x="70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7"/>
                    <a:pt x="88" y="11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40"/>
                    <a:pt x="96" y="143"/>
                    <a:pt x="94" y="143"/>
                  </a:cubicBezTo>
                  <a:cubicBezTo>
                    <a:pt x="93" y="144"/>
                    <a:pt x="92" y="144"/>
                    <a:pt x="92" y="143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9" y="138"/>
                    <a:pt x="77" y="138"/>
                    <a:pt x="76" y="14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69" y="153"/>
                    <a:pt x="67" y="153"/>
                    <a:pt x="66" y="152"/>
                  </a:cubicBezTo>
                  <a:cubicBezTo>
                    <a:pt x="65" y="152"/>
                    <a:pt x="64" y="151"/>
                    <a:pt x="64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>
              <a:off x="6065838" y="5003800"/>
              <a:ext cx="336550" cy="490537"/>
            </a:xfrm>
            <a:custGeom>
              <a:avLst/>
              <a:gdLst>
                <a:gd name="T0" fmla="*/ 25 w 105"/>
                <a:gd name="T1" fmla="*/ 138 h 153"/>
                <a:gd name="T2" fmla="*/ 35 w 105"/>
                <a:gd name="T3" fmla="*/ 151 h 153"/>
                <a:gd name="T4" fmla="*/ 41 w 105"/>
                <a:gd name="T5" fmla="*/ 150 h 153"/>
                <a:gd name="T6" fmla="*/ 35 w 105"/>
                <a:gd name="T7" fmla="*/ 116 h 153"/>
                <a:gd name="T8" fmla="*/ 34 w 105"/>
                <a:gd name="T9" fmla="*/ 116 h 153"/>
                <a:gd name="T10" fmla="*/ 9 w 105"/>
                <a:gd name="T11" fmla="*/ 138 h 153"/>
                <a:gd name="T12" fmla="*/ 14 w 105"/>
                <a:gd name="T13" fmla="*/ 143 h 153"/>
                <a:gd name="T14" fmla="*/ 59 w 105"/>
                <a:gd name="T15" fmla="*/ 49 h 153"/>
                <a:gd name="T16" fmla="*/ 51 w 105"/>
                <a:gd name="T17" fmla="*/ 39 h 153"/>
                <a:gd name="T18" fmla="*/ 46 w 105"/>
                <a:gd name="T19" fmla="*/ 49 h 153"/>
                <a:gd name="T20" fmla="*/ 34 w 105"/>
                <a:gd name="T21" fmla="*/ 54 h 153"/>
                <a:gd name="T22" fmla="*/ 42 w 105"/>
                <a:gd name="T23" fmla="*/ 62 h 153"/>
                <a:gd name="T24" fmla="*/ 42 w 105"/>
                <a:gd name="T25" fmla="*/ 76 h 153"/>
                <a:gd name="T26" fmla="*/ 52 w 105"/>
                <a:gd name="T27" fmla="*/ 71 h 153"/>
                <a:gd name="T28" fmla="*/ 64 w 105"/>
                <a:gd name="T29" fmla="*/ 75 h 153"/>
                <a:gd name="T30" fmla="*/ 63 w 105"/>
                <a:gd name="T31" fmla="*/ 62 h 153"/>
                <a:gd name="T32" fmla="*/ 70 w 105"/>
                <a:gd name="T33" fmla="*/ 51 h 153"/>
                <a:gd name="T34" fmla="*/ 69 w 105"/>
                <a:gd name="T35" fmla="*/ 50 h 153"/>
                <a:gd name="T36" fmla="*/ 53 w 105"/>
                <a:gd name="T37" fmla="*/ 26 h 153"/>
                <a:gd name="T38" fmla="*/ 53 w 105"/>
                <a:gd name="T39" fmla="*/ 91 h 153"/>
                <a:gd name="T40" fmla="*/ 102 w 105"/>
                <a:gd name="T41" fmla="*/ 51 h 153"/>
                <a:gd name="T42" fmla="*/ 100 w 105"/>
                <a:gd name="T43" fmla="*/ 81 h 153"/>
                <a:gd name="T44" fmla="*/ 88 w 105"/>
                <a:gd name="T45" fmla="*/ 94 h 153"/>
                <a:gd name="T46" fmla="*/ 74 w 105"/>
                <a:gd name="T47" fmla="*/ 106 h 153"/>
                <a:gd name="T48" fmla="*/ 46 w 105"/>
                <a:gd name="T49" fmla="*/ 113 h 153"/>
                <a:gd name="T50" fmla="*/ 31 w 105"/>
                <a:gd name="T51" fmla="*/ 106 h 153"/>
                <a:gd name="T52" fmla="*/ 16 w 105"/>
                <a:gd name="T53" fmla="*/ 94 h 153"/>
                <a:gd name="T54" fmla="*/ 2 w 105"/>
                <a:gd name="T55" fmla="*/ 69 h 153"/>
                <a:gd name="T56" fmla="*/ 3 w 105"/>
                <a:gd name="T57" fmla="*/ 51 h 153"/>
                <a:gd name="T58" fmla="*/ 9 w 105"/>
                <a:gd name="T59" fmla="*/ 33 h 153"/>
                <a:gd name="T60" fmla="*/ 27 w 105"/>
                <a:gd name="T61" fmla="*/ 10 h 153"/>
                <a:gd name="T62" fmla="*/ 35 w 105"/>
                <a:gd name="T63" fmla="*/ 11 h 153"/>
                <a:gd name="T64" fmla="*/ 59 w 105"/>
                <a:gd name="T65" fmla="*/ 4 h 153"/>
                <a:gd name="T66" fmla="*/ 70 w 105"/>
                <a:gd name="T67" fmla="*/ 11 h 153"/>
                <a:gd name="T68" fmla="*/ 88 w 105"/>
                <a:gd name="T69" fmla="*/ 18 h 153"/>
                <a:gd name="T70" fmla="*/ 96 w 105"/>
                <a:gd name="T71" fmla="*/ 33 h 153"/>
                <a:gd name="T72" fmla="*/ 102 w 105"/>
                <a:gd name="T73" fmla="*/ 51 h 153"/>
                <a:gd name="T74" fmla="*/ 56 w 105"/>
                <a:gd name="T75" fmla="*/ 126 h 153"/>
                <a:gd name="T76" fmla="*/ 70 w 105"/>
                <a:gd name="T77" fmla="*/ 116 h 153"/>
                <a:gd name="T78" fmla="*/ 88 w 105"/>
                <a:gd name="T79" fmla="*/ 114 h 153"/>
                <a:gd name="T80" fmla="*/ 94 w 105"/>
                <a:gd name="T81" fmla="*/ 143 h 153"/>
                <a:gd name="T82" fmla="*/ 80 w 105"/>
                <a:gd name="T83" fmla="*/ 138 h 153"/>
                <a:gd name="T84" fmla="*/ 70 w 105"/>
                <a:gd name="T85" fmla="*/ 151 h 153"/>
                <a:gd name="T86" fmla="*/ 64 w 105"/>
                <a:gd name="T87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153">
                  <a:moveTo>
                    <a:pt x="14" y="143"/>
                  </a:moveTo>
                  <a:cubicBezTo>
                    <a:pt x="25" y="138"/>
                    <a:pt x="25" y="138"/>
                    <a:pt x="25" y="138"/>
                  </a:cubicBezTo>
                  <a:cubicBezTo>
                    <a:pt x="26" y="138"/>
                    <a:pt x="28" y="138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3"/>
                    <a:pt x="40" y="152"/>
                  </a:cubicBezTo>
                  <a:cubicBezTo>
                    <a:pt x="40" y="152"/>
                    <a:pt x="41" y="151"/>
                    <a:pt x="41" y="150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4" y="125"/>
                    <a:pt x="39" y="121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29" y="118"/>
                    <a:pt x="22" y="117"/>
                    <a:pt x="17" y="114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40"/>
                    <a:pt x="9" y="143"/>
                    <a:pt x="11" y="143"/>
                  </a:cubicBezTo>
                  <a:cubicBezTo>
                    <a:pt x="12" y="144"/>
                    <a:pt x="13" y="144"/>
                    <a:pt x="14" y="143"/>
                  </a:cubicBezTo>
                  <a:close/>
                  <a:moveTo>
                    <a:pt x="69" y="50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39"/>
                    <a:pt x="53" y="38"/>
                    <a:pt x="51" y="39"/>
                  </a:cubicBezTo>
                  <a:cubicBezTo>
                    <a:pt x="51" y="39"/>
                    <a:pt x="50" y="39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5" y="51"/>
                    <a:pt x="34" y="52"/>
                    <a:pt x="34" y="54"/>
                  </a:cubicBezTo>
                  <a:cubicBezTo>
                    <a:pt x="34" y="54"/>
                    <a:pt x="35" y="55"/>
                    <a:pt x="35" y="5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3" y="76"/>
                    <a:pt x="44" y="76"/>
                    <a:pt x="44" y="75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4"/>
                    <a:pt x="65" y="73"/>
                    <a:pt x="65" y="7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4"/>
                    <a:pt x="71" y="52"/>
                    <a:pt x="70" y="51"/>
                  </a:cubicBezTo>
                  <a:cubicBezTo>
                    <a:pt x="70" y="51"/>
                    <a:pt x="69" y="50"/>
                    <a:pt x="68" y="50"/>
                  </a:cubicBezTo>
                  <a:lnTo>
                    <a:pt x="69" y="50"/>
                  </a:lnTo>
                  <a:close/>
                  <a:moveTo>
                    <a:pt x="83" y="58"/>
                  </a:moveTo>
                  <a:cubicBezTo>
                    <a:pt x="83" y="40"/>
                    <a:pt x="69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69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5"/>
                    <a:pt x="99" y="61"/>
                    <a:pt x="102" y="65"/>
                  </a:cubicBezTo>
                  <a:cubicBezTo>
                    <a:pt x="105" y="70"/>
                    <a:pt x="104" y="77"/>
                    <a:pt x="100" y="81"/>
                  </a:cubicBezTo>
                  <a:cubicBezTo>
                    <a:pt x="99" y="82"/>
                    <a:pt x="97" y="83"/>
                    <a:pt x="96" y="83"/>
                  </a:cubicBezTo>
                  <a:cubicBezTo>
                    <a:pt x="92" y="85"/>
                    <a:pt x="88" y="89"/>
                    <a:pt x="88" y="94"/>
                  </a:cubicBezTo>
                  <a:cubicBezTo>
                    <a:pt x="89" y="101"/>
                    <a:pt x="84" y="106"/>
                    <a:pt x="78" y="106"/>
                  </a:cubicBezTo>
                  <a:cubicBezTo>
                    <a:pt x="76" y="106"/>
                    <a:pt x="75" y="106"/>
                    <a:pt x="74" y="106"/>
                  </a:cubicBezTo>
                  <a:cubicBezTo>
                    <a:pt x="69" y="104"/>
                    <a:pt x="64" y="106"/>
                    <a:pt x="61" y="110"/>
                  </a:cubicBezTo>
                  <a:cubicBezTo>
                    <a:pt x="58" y="115"/>
                    <a:pt x="51" y="116"/>
                    <a:pt x="46" y="113"/>
                  </a:cubicBezTo>
                  <a:cubicBezTo>
                    <a:pt x="45" y="112"/>
                    <a:pt x="44" y="111"/>
                    <a:pt x="43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5" y="108"/>
                    <a:pt x="19" y="104"/>
                    <a:pt x="17" y="98"/>
                  </a:cubicBezTo>
                  <a:cubicBezTo>
                    <a:pt x="17" y="97"/>
                    <a:pt x="16" y="96"/>
                    <a:pt x="16" y="94"/>
                  </a:cubicBezTo>
                  <a:cubicBezTo>
                    <a:pt x="16" y="89"/>
                    <a:pt x="13" y="85"/>
                    <a:pt x="9" y="83"/>
                  </a:cubicBezTo>
                  <a:cubicBezTo>
                    <a:pt x="3" y="81"/>
                    <a:pt x="0" y="75"/>
                    <a:pt x="2" y="69"/>
                  </a:cubicBezTo>
                  <a:cubicBezTo>
                    <a:pt x="2" y="67"/>
                    <a:pt x="3" y="66"/>
                    <a:pt x="3" y="65"/>
                  </a:cubicBezTo>
                  <a:cubicBezTo>
                    <a:pt x="6" y="61"/>
                    <a:pt x="6" y="55"/>
                    <a:pt x="3" y="51"/>
                  </a:cubicBezTo>
                  <a:cubicBezTo>
                    <a:pt x="0" y="46"/>
                    <a:pt x="1" y="39"/>
                    <a:pt x="5" y="35"/>
                  </a:cubicBezTo>
                  <a:cubicBezTo>
                    <a:pt x="6" y="34"/>
                    <a:pt x="8" y="33"/>
                    <a:pt x="9" y="33"/>
                  </a:cubicBezTo>
                  <a:cubicBezTo>
                    <a:pt x="13" y="31"/>
                    <a:pt x="17" y="27"/>
                    <a:pt x="17" y="22"/>
                  </a:cubicBezTo>
                  <a:cubicBezTo>
                    <a:pt x="16" y="15"/>
                    <a:pt x="21" y="10"/>
                    <a:pt x="27" y="10"/>
                  </a:cubicBezTo>
                  <a:cubicBezTo>
                    <a:pt x="29" y="10"/>
                    <a:pt x="30" y="10"/>
                    <a:pt x="31" y="11"/>
                  </a:cubicBezTo>
                  <a:cubicBezTo>
                    <a:pt x="32" y="11"/>
                    <a:pt x="33" y="11"/>
                    <a:pt x="35" y="11"/>
                  </a:cubicBezTo>
                  <a:cubicBezTo>
                    <a:pt x="38" y="11"/>
                    <a:pt x="41" y="9"/>
                    <a:pt x="44" y="6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4"/>
                    <a:pt x="61" y="5"/>
                    <a:pt x="61" y="6"/>
                  </a:cubicBezTo>
                  <a:cubicBezTo>
                    <a:pt x="64" y="9"/>
                    <a:pt x="67" y="11"/>
                    <a:pt x="70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80" y="8"/>
                    <a:pt x="86" y="12"/>
                    <a:pt x="88" y="18"/>
                  </a:cubicBezTo>
                  <a:cubicBezTo>
                    <a:pt x="88" y="19"/>
                    <a:pt x="89" y="20"/>
                    <a:pt x="89" y="22"/>
                  </a:cubicBezTo>
                  <a:cubicBezTo>
                    <a:pt x="88" y="27"/>
                    <a:pt x="92" y="31"/>
                    <a:pt x="96" y="33"/>
                  </a:cubicBezTo>
                  <a:cubicBezTo>
                    <a:pt x="102" y="35"/>
                    <a:pt x="105" y="41"/>
                    <a:pt x="103" y="48"/>
                  </a:cubicBezTo>
                  <a:cubicBezTo>
                    <a:pt x="103" y="49"/>
                    <a:pt x="102" y="50"/>
                    <a:pt x="102" y="51"/>
                  </a:cubicBezTo>
                  <a:close/>
                  <a:moveTo>
                    <a:pt x="64" y="150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1" y="125"/>
                    <a:pt x="67" y="121"/>
                    <a:pt x="70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6" y="118"/>
                    <a:pt x="83" y="117"/>
                    <a:pt x="88" y="11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40"/>
                    <a:pt x="96" y="143"/>
                    <a:pt x="94" y="143"/>
                  </a:cubicBezTo>
                  <a:cubicBezTo>
                    <a:pt x="93" y="144"/>
                    <a:pt x="92" y="144"/>
                    <a:pt x="91" y="143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9" y="138"/>
                    <a:pt x="77" y="138"/>
                    <a:pt x="76" y="14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69" y="153"/>
                    <a:pt x="67" y="153"/>
                    <a:pt x="65" y="152"/>
                  </a:cubicBezTo>
                  <a:cubicBezTo>
                    <a:pt x="65" y="152"/>
                    <a:pt x="64" y="151"/>
                    <a:pt x="64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6588125" y="5003800"/>
              <a:ext cx="339725" cy="490537"/>
            </a:xfrm>
            <a:custGeom>
              <a:avLst/>
              <a:gdLst>
                <a:gd name="T0" fmla="*/ 26 w 106"/>
                <a:gd name="T1" fmla="*/ 138 h 153"/>
                <a:gd name="T2" fmla="*/ 36 w 106"/>
                <a:gd name="T3" fmla="*/ 151 h 153"/>
                <a:gd name="T4" fmla="*/ 42 w 106"/>
                <a:gd name="T5" fmla="*/ 150 h 153"/>
                <a:gd name="T6" fmla="*/ 36 w 106"/>
                <a:gd name="T7" fmla="*/ 116 h 153"/>
                <a:gd name="T8" fmla="*/ 35 w 106"/>
                <a:gd name="T9" fmla="*/ 116 h 153"/>
                <a:gd name="T10" fmla="*/ 10 w 106"/>
                <a:gd name="T11" fmla="*/ 138 h 153"/>
                <a:gd name="T12" fmla="*/ 14 w 106"/>
                <a:gd name="T13" fmla="*/ 143 h 153"/>
                <a:gd name="T14" fmla="*/ 69 w 106"/>
                <a:gd name="T15" fmla="*/ 50 h 153"/>
                <a:gd name="T16" fmla="*/ 56 w 106"/>
                <a:gd name="T17" fmla="*/ 40 h 153"/>
                <a:gd name="T18" fmla="*/ 51 w 106"/>
                <a:gd name="T19" fmla="*/ 40 h 153"/>
                <a:gd name="T20" fmla="*/ 38 w 106"/>
                <a:gd name="T21" fmla="*/ 50 h 153"/>
                <a:gd name="T22" fmla="*/ 36 w 106"/>
                <a:gd name="T23" fmla="*/ 55 h 153"/>
                <a:gd name="T24" fmla="*/ 41 w 106"/>
                <a:gd name="T25" fmla="*/ 72 h 153"/>
                <a:gd name="T26" fmla="*/ 45 w 106"/>
                <a:gd name="T27" fmla="*/ 75 h 153"/>
                <a:gd name="T28" fmla="*/ 62 w 106"/>
                <a:gd name="T29" fmla="*/ 75 h 153"/>
                <a:gd name="T30" fmla="*/ 66 w 106"/>
                <a:gd name="T31" fmla="*/ 72 h 153"/>
                <a:gd name="T32" fmla="*/ 71 w 106"/>
                <a:gd name="T33" fmla="*/ 55 h 153"/>
                <a:gd name="T34" fmla="*/ 69 w 106"/>
                <a:gd name="T35" fmla="*/ 50 h 153"/>
                <a:gd name="T36" fmla="*/ 53 w 106"/>
                <a:gd name="T37" fmla="*/ 26 h 153"/>
                <a:gd name="T38" fmla="*/ 53 w 106"/>
                <a:gd name="T39" fmla="*/ 91 h 153"/>
                <a:gd name="T40" fmla="*/ 103 w 106"/>
                <a:gd name="T41" fmla="*/ 51 h 153"/>
                <a:gd name="T42" fmla="*/ 100 w 106"/>
                <a:gd name="T43" fmla="*/ 81 h 153"/>
                <a:gd name="T44" fmla="*/ 89 w 106"/>
                <a:gd name="T45" fmla="*/ 94 h 153"/>
                <a:gd name="T46" fmla="*/ 75 w 106"/>
                <a:gd name="T47" fmla="*/ 106 h 153"/>
                <a:gd name="T48" fmla="*/ 47 w 106"/>
                <a:gd name="T49" fmla="*/ 113 h 153"/>
                <a:gd name="T50" fmla="*/ 32 w 106"/>
                <a:gd name="T51" fmla="*/ 106 h 153"/>
                <a:gd name="T52" fmla="*/ 17 w 106"/>
                <a:gd name="T53" fmla="*/ 94 h 153"/>
                <a:gd name="T54" fmla="*/ 2 w 106"/>
                <a:gd name="T55" fmla="*/ 69 h 153"/>
                <a:gd name="T56" fmla="*/ 4 w 106"/>
                <a:gd name="T57" fmla="*/ 51 h 153"/>
                <a:gd name="T58" fmla="*/ 10 w 106"/>
                <a:gd name="T59" fmla="*/ 33 h 153"/>
                <a:gd name="T60" fmla="*/ 28 w 106"/>
                <a:gd name="T61" fmla="*/ 10 h 153"/>
                <a:gd name="T62" fmla="*/ 35 w 106"/>
                <a:gd name="T63" fmla="*/ 11 h 153"/>
                <a:gd name="T64" fmla="*/ 60 w 106"/>
                <a:gd name="T65" fmla="*/ 4 h 153"/>
                <a:gd name="T66" fmla="*/ 71 w 106"/>
                <a:gd name="T67" fmla="*/ 11 h 153"/>
                <a:gd name="T68" fmla="*/ 89 w 106"/>
                <a:gd name="T69" fmla="*/ 18 h 153"/>
                <a:gd name="T70" fmla="*/ 97 w 106"/>
                <a:gd name="T71" fmla="*/ 33 h 153"/>
                <a:gd name="T72" fmla="*/ 103 w 106"/>
                <a:gd name="T73" fmla="*/ 51 h 153"/>
                <a:gd name="T74" fmla="*/ 57 w 106"/>
                <a:gd name="T75" fmla="*/ 126 h 153"/>
                <a:gd name="T76" fmla="*/ 71 w 106"/>
                <a:gd name="T77" fmla="*/ 116 h 153"/>
                <a:gd name="T78" fmla="*/ 89 w 106"/>
                <a:gd name="T79" fmla="*/ 114 h 153"/>
                <a:gd name="T80" fmla="*/ 95 w 106"/>
                <a:gd name="T81" fmla="*/ 143 h 153"/>
                <a:gd name="T82" fmla="*/ 81 w 106"/>
                <a:gd name="T83" fmla="*/ 138 h 153"/>
                <a:gd name="T84" fmla="*/ 71 w 106"/>
                <a:gd name="T85" fmla="*/ 151 h 153"/>
                <a:gd name="T86" fmla="*/ 65 w 106"/>
                <a:gd name="T87" fmla="*/ 1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3">
                  <a:moveTo>
                    <a:pt x="15" y="143"/>
                  </a:moveTo>
                  <a:cubicBezTo>
                    <a:pt x="26" y="138"/>
                    <a:pt x="26" y="138"/>
                    <a:pt x="26" y="138"/>
                  </a:cubicBezTo>
                  <a:cubicBezTo>
                    <a:pt x="27" y="138"/>
                    <a:pt x="29" y="138"/>
                    <a:pt x="30" y="140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7" y="153"/>
                    <a:pt x="39" y="153"/>
                    <a:pt x="40" y="152"/>
                  </a:cubicBezTo>
                  <a:cubicBezTo>
                    <a:pt x="41" y="152"/>
                    <a:pt x="42" y="151"/>
                    <a:pt x="42" y="15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1"/>
                    <a:pt x="36" y="116"/>
                  </a:cubicBezTo>
                  <a:cubicBezTo>
                    <a:pt x="36" y="116"/>
                    <a:pt x="36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7"/>
                    <a:pt x="18" y="114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9" y="140"/>
                    <a:pt x="10" y="143"/>
                    <a:pt x="12" y="143"/>
                  </a:cubicBezTo>
                  <a:cubicBezTo>
                    <a:pt x="13" y="144"/>
                    <a:pt x="14" y="144"/>
                    <a:pt x="14" y="143"/>
                  </a:cubicBezTo>
                  <a:lnTo>
                    <a:pt x="15" y="143"/>
                  </a:lnTo>
                  <a:close/>
                  <a:moveTo>
                    <a:pt x="69" y="50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39"/>
                    <a:pt x="54" y="38"/>
                    <a:pt x="52" y="39"/>
                  </a:cubicBezTo>
                  <a:cubicBezTo>
                    <a:pt x="52" y="39"/>
                    <a:pt x="51" y="39"/>
                    <a:pt x="51" y="4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6" y="51"/>
                    <a:pt x="35" y="52"/>
                    <a:pt x="35" y="54"/>
                  </a:cubicBezTo>
                  <a:cubicBezTo>
                    <a:pt x="35" y="54"/>
                    <a:pt x="35" y="55"/>
                    <a:pt x="36" y="55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4"/>
                    <a:pt x="42" y="75"/>
                    <a:pt x="43" y="76"/>
                  </a:cubicBezTo>
                  <a:cubicBezTo>
                    <a:pt x="44" y="76"/>
                    <a:pt x="44" y="76"/>
                    <a:pt x="45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3" y="76"/>
                    <a:pt x="64" y="76"/>
                    <a:pt x="64" y="75"/>
                  </a:cubicBezTo>
                  <a:cubicBezTo>
                    <a:pt x="65" y="74"/>
                    <a:pt x="66" y="73"/>
                    <a:pt x="66" y="7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2"/>
                    <a:pt x="71" y="51"/>
                  </a:cubicBezTo>
                  <a:cubicBezTo>
                    <a:pt x="70" y="51"/>
                    <a:pt x="70" y="50"/>
                    <a:pt x="69" y="50"/>
                  </a:cubicBezTo>
                  <a:close/>
                  <a:moveTo>
                    <a:pt x="84" y="58"/>
                  </a:moveTo>
                  <a:cubicBezTo>
                    <a:pt x="84" y="40"/>
                    <a:pt x="70" y="26"/>
                    <a:pt x="53" y="26"/>
                  </a:cubicBezTo>
                  <a:cubicBezTo>
                    <a:pt x="36" y="26"/>
                    <a:pt x="23" y="40"/>
                    <a:pt x="23" y="58"/>
                  </a:cubicBezTo>
                  <a:cubicBezTo>
                    <a:pt x="23" y="76"/>
                    <a:pt x="36" y="91"/>
                    <a:pt x="53" y="91"/>
                  </a:cubicBezTo>
                  <a:cubicBezTo>
                    <a:pt x="70" y="91"/>
                    <a:pt x="84" y="76"/>
                    <a:pt x="84" y="58"/>
                  </a:cubicBezTo>
                  <a:moveTo>
                    <a:pt x="103" y="51"/>
                  </a:moveTo>
                  <a:cubicBezTo>
                    <a:pt x="100" y="55"/>
                    <a:pt x="100" y="61"/>
                    <a:pt x="103" y="65"/>
                  </a:cubicBezTo>
                  <a:cubicBezTo>
                    <a:pt x="106" y="70"/>
                    <a:pt x="105" y="77"/>
                    <a:pt x="100" y="81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89"/>
                    <a:pt x="89" y="94"/>
                  </a:cubicBezTo>
                  <a:cubicBezTo>
                    <a:pt x="89" y="101"/>
                    <a:pt x="85" y="106"/>
                    <a:pt x="78" y="106"/>
                  </a:cubicBezTo>
                  <a:cubicBezTo>
                    <a:pt x="77" y="106"/>
                    <a:pt x="76" y="106"/>
                    <a:pt x="75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9" y="115"/>
                    <a:pt x="52" y="116"/>
                    <a:pt x="47" y="113"/>
                  </a:cubicBezTo>
                  <a:cubicBezTo>
                    <a:pt x="46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2" y="106"/>
                  </a:cubicBezTo>
                  <a:cubicBezTo>
                    <a:pt x="26" y="108"/>
                    <a:pt x="20" y="104"/>
                    <a:pt x="18" y="98"/>
                  </a:cubicBezTo>
                  <a:cubicBezTo>
                    <a:pt x="17" y="97"/>
                    <a:pt x="17" y="96"/>
                    <a:pt x="17" y="94"/>
                  </a:cubicBezTo>
                  <a:cubicBezTo>
                    <a:pt x="17" y="89"/>
                    <a:pt x="14" y="85"/>
                    <a:pt x="10" y="83"/>
                  </a:cubicBezTo>
                  <a:cubicBezTo>
                    <a:pt x="4" y="81"/>
                    <a:pt x="1" y="75"/>
                    <a:pt x="2" y="69"/>
                  </a:cubicBezTo>
                  <a:cubicBezTo>
                    <a:pt x="3" y="67"/>
                    <a:pt x="3" y="66"/>
                    <a:pt x="4" y="65"/>
                  </a:cubicBezTo>
                  <a:cubicBezTo>
                    <a:pt x="7" y="61"/>
                    <a:pt x="7" y="55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3"/>
                    <a:pt x="10" y="33"/>
                  </a:cubicBezTo>
                  <a:cubicBezTo>
                    <a:pt x="14" y="31"/>
                    <a:pt x="17" y="27"/>
                    <a:pt x="17" y="22"/>
                  </a:cubicBezTo>
                  <a:cubicBezTo>
                    <a:pt x="17" y="15"/>
                    <a:pt x="22" y="10"/>
                    <a:pt x="28" y="10"/>
                  </a:cubicBezTo>
                  <a:cubicBezTo>
                    <a:pt x="29" y="10"/>
                    <a:pt x="31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9" y="11"/>
                    <a:pt x="42" y="9"/>
                    <a:pt x="44" y="6"/>
                  </a:cubicBezTo>
                  <a:cubicBezTo>
                    <a:pt x="48" y="1"/>
                    <a:pt x="55" y="0"/>
                    <a:pt x="60" y="4"/>
                  </a:cubicBezTo>
                  <a:cubicBezTo>
                    <a:pt x="61" y="4"/>
                    <a:pt x="62" y="5"/>
                    <a:pt x="62" y="6"/>
                  </a:cubicBezTo>
                  <a:cubicBezTo>
                    <a:pt x="64" y="9"/>
                    <a:pt x="68" y="11"/>
                    <a:pt x="71" y="11"/>
                  </a:cubicBezTo>
                  <a:cubicBezTo>
                    <a:pt x="72" y="11"/>
                    <a:pt x="74" y="11"/>
                    <a:pt x="75" y="11"/>
                  </a:cubicBezTo>
                  <a:cubicBezTo>
                    <a:pt x="81" y="8"/>
                    <a:pt x="87" y="12"/>
                    <a:pt x="89" y="18"/>
                  </a:cubicBezTo>
                  <a:cubicBezTo>
                    <a:pt x="89" y="19"/>
                    <a:pt x="89" y="20"/>
                    <a:pt x="89" y="22"/>
                  </a:cubicBezTo>
                  <a:cubicBezTo>
                    <a:pt x="89" y="27"/>
                    <a:pt x="92" y="31"/>
                    <a:pt x="97" y="33"/>
                  </a:cubicBezTo>
                  <a:cubicBezTo>
                    <a:pt x="103" y="35"/>
                    <a:pt x="106" y="41"/>
                    <a:pt x="104" y="48"/>
                  </a:cubicBezTo>
                  <a:cubicBezTo>
                    <a:pt x="104" y="49"/>
                    <a:pt x="103" y="50"/>
                    <a:pt x="103" y="51"/>
                  </a:cubicBezTo>
                  <a:close/>
                  <a:moveTo>
                    <a:pt x="65" y="150"/>
                  </a:moveTo>
                  <a:cubicBezTo>
                    <a:pt x="57" y="126"/>
                    <a:pt x="57" y="126"/>
                    <a:pt x="57" y="126"/>
                  </a:cubicBezTo>
                  <a:cubicBezTo>
                    <a:pt x="62" y="125"/>
                    <a:pt x="67" y="121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4" y="117"/>
                    <a:pt x="89" y="114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7" y="143"/>
                    <a:pt x="95" y="143"/>
                  </a:cubicBezTo>
                  <a:cubicBezTo>
                    <a:pt x="94" y="144"/>
                    <a:pt x="93" y="144"/>
                    <a:pt x="92" y="143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79" y="138"/>
                    <a:pt x="78" y="138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8" y="153"/>
                    <a:pt x="66" y="152"/>
                  </a:cubicBezTo>
                  <a:cubicBezTo>
                    <a:pt x="65" y="152"/>
                    <a:pt x="65" y="151"/>
                    <a:pt x="65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7113588" y="5003800"/>
              <a:ext cx="339725" cy="490537"/>
            </a:xfrm>
            <a:custGeom>
              <a:avLst/>
              <a:gdLst>
                <a:gd name="T0" fmla="*/ 25 w 106"/>
                <a:gd name="T1" fmla="*/ 138 h 153"/>
                <a:gd name="T2" fmla="*/ 35 w 106"/>
                <a:gd name="T3" fmla="*/ 151 h 153"/>
                <a:gd name="T4" fmla="*/ 42 w 106"/>
                <a:gd name="T5" fmla="*/ 150 h 153"/>
                <a:gd name="T6" fmla="*/ 36 w 106"/>
                <a:gd name="T7" fmla="*/ 116 h 153"/>
                <a:gd name="T8" fmla="*/ 35 w 106"/>
                <a:gd name="T9" fmla="*/ 116 h 153"/>
                <a:gd name="T10" fmla="*/ 10 w 106"/>
                <a:gd name="T11" fmla="*/ 138 h 153"/>
                <a:gd name="T12" fmla="*/ 14 w 106"/>
                <a:gd name="T13" fmla="*/ 143 h 153"/>
                <a:gd name="T14" fmla="*/ 60 w 106"/>
                <a:gd name="T15" fmla="*/ 49 h 153"/>
                <a:gd name="T16" fmla="*/ 52 w 106"/>
                <a:gd name="T17" fmla="*/ 39 h 153"/>
                <a:gd name="T18" fmla="*/ 47 w 106"/>
                <a:gd name="T19" fmla="*/ 49 h 153"/>
                <a:gd name="T20" fmla="*/ 35 w 106"/>
                <a:gd name="T21" fmla="*/ 54 h 153"/>
                <a:gd name="T22" fmla="*/ 42 w 106"/>
                <a:gd name="T23" fmla="*/ 62 h 153"/>
                <a:gd name="T24" fmla="*/ 43 w 106"/>
                <a:gd name="T25" fmla="*/ 76 h 153"/>
                <a:gd name="T26" fmla="*/ 53 w 106"/>
                <a:gd name="T27" fmla="*/ 71 h 153"/>
                <a:gd name="T28" fmla="*/ 64 w 106"/>
                <a:gd name="T29" fmla="*/ 75 h 153"/>
                <a:gd name="T30" fmla="*/ 64 w 106"/>
                <a:gd name="T31" fmla="*/ 62 h 153"/>
                <a:gd name="T32" fmla="*/ 71 w 106"/>
                <a:gd name="T33" fmla="*/ 51 h 153"/>
                <a:gd name="T34" fmla="*/ 84 w 106"/>
                <a:gd name="T35" fmla="*/ 58 h 153"/>
                <a:gd name="T36" fmla="*/ 23 w 106"/>
                <a:gd name="T37" fmla="*/ 58 h 153"/>
                <a:gd name="T38" fmla="*/ 84 w 106"/>
                <a:gd name="T39" fmla="*/ 58 h 153"/>
                <a:gd name="T40" fmla="*/ 102 w 106"/>
                <a:gd name="T41" fmla="*/ 65 h 153"/>
                <a:gd name="T42" fmla="*/ 97 w 106"/>
                <a:gd name="T43" fmla="*/ 83 h 153"/>
                <a:gd name="T44" fmla="*/ 78 w 106"/>
                <a:gd name="T45" fmla="*/ 106 h 153"/>
                <a:gd name="T46" fmla="*/ 62 w 106"/>
                <a:gd name="T47" fmla="*/ 110 h 153"/>
                <a:gd name="T48" fmla="*/ 44 w 106"/>
                <a:gd name="T49" fmla="*/ 110 h 153"/>
                <a:gd name="T50" fmla="*/ 18 w 106"/>
                <a:gd name="T51" fmla="*/ 98 h 153"/>
                <a:gd name="T52" fmla="*/ 9 w 106"/>
                <a:gd name="T53" fmla="*/ 83 h 153"/>
                <a:gd name="T54" fmla="*/ 4 w 106"/>
                <a:gd name="T55" fmla="*/ 65 h 153"/>
                <a:gd name="T56" fmla="*/ 6 w 106"/>
                <a:gd name="T57" fmla="*/ 35 h 153"/>
                <a:gd name="T58" fmla="*/ 17 w 106"/>
                <a:gd name="T59" fmla="*/ 22 h 153"/>
                <a:gd name="T60" fmla="*/ 32 w 106"/>
                <a:gd name="T61" fmla="*/ 11 h 153"/>
                <a:gd name="T62" fmla="*/ 44 w 106"/>
                <a:gd name="T63" fmla="*/ 6 h 153"/>
                <a:gd name="T64" fmla="*/ 62 w 106"/>
                <a:gd name="T65" fmla="*/ 6 h 153"/>
                <a:gd name="T66" fmla="*/ 75 w 106"/>
                <a:gd name="T67" fmla="*/ 11 h 153"/>
                <a:gd name="T68" fmla="*/ 89 w 106"/>
                <a:gd name="T69" fmla="*/ 22 h 153"/>
                <a:gd name="T70" fmla="*/ 104 w 106"/>
                <a:gd name="T71" fmla="*/ 48 h 153"/>
                <a:gd name="T72" fmla="*/ 64 w 106"/>
                <a:gd name="T73" fmla="*/ 150 h 153"/>
                <a:gd name="T74" fmla="*/ 71 w 106"/>
                <a:gd name="T75" fmla="*/ 116 h 153"/>
                <a:gd name="T76" fmla="*/ 71 w 106"/>
                <a:gd name="T77" fmla="*/ 116 h 153"/>
                <a:gd name="T78" fmla="*/ 97 w 106"/>
                <a:gd name="T79" fmla="*/ 138 h 153"/>
                <a:gd name="T80" fmla="*/ 92 w 106"/>
                <a:gd name="T81" fmla="*/ 143 h 153"/>
                <a:gd name="T82" fmla="*/ 77 w 106"/>
                <a:gd name="T83" fmla="*/ 140 h 153"/>
                <a:gd name="T84" fmla="*/ 66 w 106"/>
                <a:gd name="T8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3">
                  <a:moveTo>
                    <a:pt x="14" y="143"/>
                  </a:moveTo>
                  <a:cubicBezTo>
                    <a:pt x="25" y="138"/>
                    <a:pt x="25" y="138"/>
                    <a:pt x="25" y="138"/>
                  </a:cubicBezTo>
                  <a:cubicBezTo>
                    <a:pt x="27" y="138"/>
                    <a:pt x="29" y="138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9" y="153"/>
                    <a:pt x="40" y="152"/>
                  </a:cubicBezTo>
                  <a:cubicBezTo>
                    <a:pt x="41" y="152"/>
                    <a:pt x="42" y="151"/>
                    <a:pt x="42" y="15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1"/>
                    <a:pt x="36" y="116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7"/>
                    <a:pt x="18" y="114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9" y="140"/>
                    <a:pt x="10" y="143"/>
                    <a:pt x="12" y="143"/>
                  </a:cubicBezTo>
                  <a:cubicBezTo>
                    <a:pt x="13" y="144"/>
                    <a:pt x="13" y="144"/>
                    <a:pt x="14" y="143"/>
                  </a:cubicBezTo>
                  <a:close/>
                  <a:moveTo>
                    <a:pt x="69" y="50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39"/>
                    <a:pt x="51" y="4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5" y="52"/>
                    <a:pt x="35" y="54"/>
                  </a:cubicBezTo>
                  <a:cubicBezTo>
                    <a:pt x="35" y="54"/>
                    <a:pt x="35" y="55"/>
                    <a:pt x="36" y="5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4"/>
                    <a:pt x="42" y="75"/>
                    <a:pt x="43" y="76"/>
                  </a:cubicBezTo>
                  <a:cubicBezTo>
                    <a:pt x="44" y="76"/>
                    <a:pt x="44" y="76"/>
                    <a:pt x="45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4"/>
                    <a:pt x="66" y="73"/>
                    <a:pt x="65" y="7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2"/>
                    <a:pt x="71" y="51"/>
                  </a:cubicBezTo>
                  <a:cubicBezTo>
                    <a:pt x="70" y="51"/>
                    <a:pt x="70" y="50"/>
                    <a:pt x="69" y="50"/>
                  </a:cubicBezTo>
                  <a:close/>
                  <a:moveTo>
                    <a:pt x="84" y="58"/>
                  </a:moveTo>
                  <a:cubicBezTo>
                    <a:pt x="84" y="40"/>
                    <a:pt x="70" y="26"/>
                    <a:pt x="53" y="26"/>
                  </a:cubicBezTo>
                  <a:cubicBezTo>
                    <a:pt x="36" y="26"/>
                    <a:pt x="23" y="40"/>
                    <a:pt x="23" y="58"/>
                  </a:cubicBezTo>
                  <a:cubicBezTo>
                    <a:pt x="23" y="76"/>
                    <a:pt x="36" y="91"/>
                    <a:pt x="53" y="91"/>
                  </a:cubicBezTo>
                  <a:cubicBezTo>
                    <a:pt x="70" y="91"/>
                    <a:pt x="84" y="76"/>
                    <a:pt x="84" y="58"/>
                  </a:cubicBezTo>
                  <a:moveTo>
                    <a:pt x="102" y="51"/>
                  </a:moveTo>
                  <a:cubicBezTo>
                    <a:pt x="99" y="55"/>
                    <a:pt x="99" y="61"/>
                    <a:pt x="102" y="65"/>
                  </a:cubicBezTo>
                  <a:cubicBezTo>
                    <a:pt x="106" y="70"/>
                    <a:pt x="105" y="77"/>
                    <a:pt x="100" y="81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89"/>
                    <a:pt x="89" y="94"/>
                  </a:cubicBezTo>
                  <a:cubicBezTo>
                    <a:pt x="89" y="101"/>
                    <a:pt x="84" y="106"/>
                    <a:pt x="78" y="106"/>
                  </a:cubicBezTo>
                  <a:cubicBezTo>
                    <a:pt x="77" y="106"/>
                    <a:pt x="76" y="106"/>
                    <a:pt x="75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9" y="115"/>
                    <a:pt x="52" y="116"/>
                    <a:pt x="47" y="113"/>
                  </a:cubicBezTo>
                  <a:cubicBezTo>
                    <a:pt x="46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2" y="106"/>
                  </a:cubicBezTo>
                  <a:cubicBezTo>
                    <a:pt x="26" y="108"/>
                    <a:pt x="20" y="104"/>
                    <a:pt x="18" y="98"/>
                  </a:cubicBezTo>
                  <a:cubicBezTo>
                    <a:pt x="17" y="97"/>
                    <a:pt x="17" y="96"/>
                    <a:pt x="17" y="94"/>
                  </a:cubicBezTo>
                  <a:cubicBezTo>
                    <a:pt x="17" y="89"/>
                    <a:pt x="14" y="85"/>
                    <a:pt x="9" y="83"/>
                  </a:cubicBezTo>
                  <a:cubicBezTo>
                    <a:pt x="4" y="81"/>
                    <a:pt x="0" y="75"/>
                    <a:pt x="2" y="69"/>
                  </a:cubicBezTo>
                  <a:cubicBezTo>
                    <a:pt x="3" y="67"/>
                    <a:pt x="3" y="66"/>
                    <a:pt x="4" y="65"/>
                  </a:cubicBezTo>
                  <a:cubicBezTo>
                    <a:pt x="7" y="61"/>
                    <a:pt x="7" y="55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4" y="31"/>
                    <a:pt x="17" y="27"/>
                    <a:pt x="17" y="22"/>
                  </a:cubicBezTo>
                  <a:cubicBezTo>
                    <a:pt x="17" y="15"/>
                    <a:pt x="22" y="10"/>
                    <a:pt x="28" y="10"/>
                  </a:cubicBezTo>
                  <a:cubicBezTo>
                    <a:pt x="29" y="10"/>
                    <a:pt x="31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9" y="11"/>
                    <a:pt x="42" y="9"/>
                    <a:pt x="44" y="6"/>
                  </a:cubicBezTo>
                  <a:cubicBezTo>
                    <a:pt x="48" y="1"/>
                    <a:pt x="55" y="0"/>
                    <a:pt x="60" y="4"/>
                  </a:cubicBezTo>
                  <a:cubicBezTo>
                    <a:pt x="61" y="4"/>
                    <a:pt x="61" y="5"/>
                    <a:pt x="62" y="6"/>
                  </a:cubicBezTo>
                  <a:cubicBezTo>
                    <a:pt x="64" y="9"/>
                    <a:pt x="68" y="11"/>
                    <a:pt x="71" y="11"/>
                  </a:cubicBezTo>
                  <a:cubicBezTo>
                    <a:pt x="72" y="11"/>
                    <a:pt x="73" y="11"/>
                    <a:pt x="75" y="11"/>
                  </a:cubicBezTo>
                  <a:cubicBezTo>
                    <a:pt x="80" y="8"/>
                    <a:pt x="87" y="12"/>
                    <a:pt x="89" y="18"/>
                  </a:cubicBezTo>
                  <a:cubicBezTo>
                    <a:pt x="89" y="19"/>
                    <a:pt x="89" y="20"/>
                    <a:pt x="89" y="22"/>
                  </a:cubicBezTo>
                  <a:cubicBezTo>
                    <a:pt x="89" y="27"/>
                    <a:pt x="92" y="31"/>
                    <a:pt x="97" y="33"/>
                  </a:cubicBezTo>
                  <a:cubicBezTo>
                    <a:pt x="103" y="35"/>
                    <a:pt x="106" y="41"/>
                    <a:pt x="104" y="48"/>
                  </a:cubicBezTo>
                  <a:cubicBezTo>
                    <a:pt x="104" y="49"/>
                    <a:pt x="103" y="50"/>
                    <a:pt x="102" y="51"/>
                  </a:cubicBezTo>
                  <a:close/>
                  <a:moveTo>
                    <a:pt x="64" y="150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1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4" y="117"/>
                    <a:pt x="89" y="114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40"/>
                    <a:pt x="96" y="143"/>
                    <a:pt x="95" y="143"/>
                  </a:cubicBezTo>
                  <a:cubicBezTo>
                    <a:pt x="94" y="144"/>
                    <a:pt x="93" y="144"/>
                    <a:pt x="92" y="143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79" y="138"/>
                    <a:pt x="78" y="138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8" y="153"/>
                    <a:pt x="66" y="152"/>
                  </a:cubicBezTo>
                  <a:cubicBezTo>
                    <a:pt x="65" y="152"/>
                    <a:pt x="65" y="151"/>
                    <a:pt x="64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7639050" y="5003800"/>
              <a:ext cx="338138" cy="490537"/>
            </a:xfrm>
            <a:custGeom>
              <a:avLst/>
              <a:gdLst>
                <a:gd name="T0" fmla="*/ 25 w 106"/>
                <a:gd name="T1" fmla="*/ 138 h 153"/>
                <a:gd name="T2" fmla="*/ 35 w 106"/>
                <a:gd name="T3" fmla="*/ 151 h 153"/>
                <a:gd name="T4" fmla="*/ 42 w 106"/>
                <a:gd name="T5" fmla="*/ 150 h 153"/>
                <a:gd name="T6" fmla="*/ 36 w 106"/>
                <a:gd name="T7" fmla="*/ 116 h 153"/>
                <a:gd name="T8" fmla="*/ 35 w 106"/>
                <a:gd name="T9" fmla="*/ 116 h 153"/>
                <a:gd name="T10" fmla="*/ 9 w 106"/>
                <a:gd name="T11" fmla="*/ 138 h 153"/>
                <a:gd name="T12" fmla="*/ 14 w 106"/>
                <a:gd name="T13" fmla="*/ 143 h 153"/>
                <a:gd name="T14" fmla="*/ 60 w 106"/>
                <a:gd name="T15" fmla="*/ 49 h 153"/>
                <a:gd name="T16" fmla="*/ 52 w 106"/>
                <a:gd name="T17" fmla="*/ 39 h 153"/>
                <a:gd name="T18" fmla="*/ 46 w 106"/>
                <a:gd name="T19" fmla="*/ 49 h 153"/>
                <a:gd name="T20" fmla="*/ 35 w 106"/>
                <a:gd name="T21" fmla="*/ 54 h 153"/>
                <a:gd name="T22" fmla="*/ 42 w 106"/>
                <a:gd name="T23" fmla="*/ 62 h 153"/>
                <a:gd name="T24" fmla="*/ 43 w 106"/>
                <a:gd name="T25" fmla="*/ 76 h 153"/>
                <a:gd name="T26" fmla="*/ 53 w 106"/>
                <a:gd name="T27" fmla="*/ 71 h 153"/>
                <a:gd name="T28" fmla="*/ 64 w 106"/>
                <a:gd name="T29" fmla="*/ 75 h 153"/>
                <a:gd name="T30" fmla="*/ 64 w 106"/>
                <a:gd name="T31" fmla="*/ 62 h 153"/>
                <a:gd name="T32" fmla="*/ 71 w 106"/>
                <a:gd name="T33" fmla="*/ 51 h 153"/>
                <a:gd name="T34" fmla="*/ 84 w 106"/>
                <a:gd name="T35" fmla="*/ 58 h 153"/>
                <a:gd name="T36" fmla="*/ 22 w 106"/>
                <a:gd name="T37" fmla="*/ 58 h 153"/>
                <a:gd name="T38" fmla="*/ 84 w 106"/>
                <a:gd name="T39" fmla="*/ 58 h 153"/>
                <a:gd name="T40" fmla="*/ 102 w 106"/>
                <a:gd name="T41" fmla="*/ 65 h 153"/>
                <a:gd name="T42" fmla="*/ 97 w 106"/>
                <a:gd name="T43" fmla="*/ 83 h 153"/>
                <a:gd name="T44" fmla="*/ 78 w 106"/>
                <a:gd name="T45" fmla="*/ 106 h 153"/>
                <a:gd name="T46" fmla="*/ 62 w 106"/>
                <a:gd name="T47" fmla="*/ 110 h 153"/>
                <a:gd name="T48" fmla="*/ 44 w 106"/>
                <a:gd name="T49" fmla="*/ 110 h 153"/>
                <a:gd name="T50" fmla="*/ 17 w 106"/>
                <a:gd name="T51" fmla="*/ 98 h 153"/>
                <a:gd name="T52" fmla="*/ 9 w 106"/>
                <a:gd name="T53" fmla="*/ 83 h 153"/>
                <a:gd name="T54" fmla="*/ 4 w 106"/>
                <a:gd name="T55" fmla="*/ 65 h 153"/>
                <a:gd name="T56" fmla="*/ 6 w 106"/>
                <a:gd name="T57" fmla="*/ 35 h 153"/>
                <a:gd name="T58" fmla="*/ 17 w 106"/>
                <a:gd name="T59" fmla="*/ 22 h 153"/>
                <a:gd name="T60" fmla="*/ 32 w 106"/>
                <a:gd name="T61" fmla="*/ 11 h 153"/>
                <a:gd name="T62" fmla="*/ 44 w 106"/>
                <a:gd name="T63" fmla="*/ 6 h 153"/>
                <a:gd name="T64" fmla="*/ 62 w 106"/>
                <a:gd name="T65" fmla="*/ 6 h 153"/>
                <a:gd name="T66" fmla="*/ 74 w 106"/>
                <a:gd name="T67" fmla="*/ 11 h 153"/>
                <a:gd name="T68" fmla="*/ 89 w 106"/>
                <a:gd name="T69" fmla="*/ 22 h 153"/>
                <a:gd name="T70" fmla="*/ 104 w 106"/>
                <a:gd name="T71" fmla="*/ 48 h 153"/>
                <a:gd name="T72" fmla="*/ 64 w 106"/>
                <a:gd name="T73" fmla="*/ 150 h 153"/>
                <a:gd name="T74" fmla="*/ 70 w 106"/>
                <a:gd name="T75" fmla="*/ 116 h 153"/>
                <a:gd name="T76" fmla="*/ 71 w 106"/>
                <a:gd name="T77" fmla="*/ 116 h 153"/>
                <a:gd name="T78" fmla="*/ 97 w 106"/>
                <a:gd name="T79" fmla="*/ 138 h 153"/>
                <a:gd name="T80" fmla="*/ 92 w 106"/>
                <a:gd name="T81" fmla="*/ 143 h 153"/>
                <a:gd name="T82" fmla="*/ 77 w 106"/>
                <a:gd name="T83" fmla="*/ 140 h 153"/>
                <a:gd name="T84" fmla="*/ 66 w 106"/>
                <a:gd name="T8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3">
                  <a:moveTo>
                    <a:pt x="14" y="143"/>
                  </a:moveTo>
                  <a:cubicBezTo>
                    <a:pt x="25" y="138"/>
                    <a:pt x="25" y="138"/>
                    <a:pt x="25" y="138"/>
                  </a:cubicBezTo>
                  <a:cubicBezTo>
                    <a:pt x="27" y="138"/>
                    <a:pt x="29" y="138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3"/>
                    <a:pt x="40" y="152"/>
                  </a:cubicBezTo>
                  <a:cubicBezTo>
                    <a:pt x="41" y="152"/>
                    <a:pt x="41" y="151"/>
                    <a:pt x="42" y="15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1"/>
                    <a:pt x="36" y="116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3" y="117"/>
                    <a:pt x="17" y="114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40"/>
                    <a:pt x="10" y="143"/>
                    <a:pt x="12" y="143"/>
                  </a:cubicBezTo>
                  <a:cubicBezTo>
                    <a:pt x="12" y="144"/>
                    <a:pt x="13" y="144"/>
                    <a:pt x="14" y="143"/>
                  </a:cubicBezTo>
                  <a:close/>
                  <a:moveTo>
                    <a:pt x="69" y="50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39"/>
                    <a:pt x="51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5" y="52"/>
                    <a:pt x="35" y="54"/>
                  </a:cubicBezTo>
                  <a:cubicBezTo>
                    <a:pt x="35" y="54"/>
                    <a:pt x="35" y="55"/>
                    <a:pt x="35" y="5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4"/>
                    <a:pt x="41" y="75"/>
                    <a:pt x="43" y="76"/>
                  </a:cubicBezTo>
                  <a:cubicBezTo>
                    <a:pt x="44" y="76"/>
                    <a:pt x="44" y="76"/>
                    <a:pt x="45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4"/>
                    <a:pt x="65" y="73"/>
                    <a:pt x="65" y="7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2" y="54"/>
                    <a:pt x="72" y="52"/>
                    <a:pt x="71" y="51"/>
                  </a:cubicBezTo>
                  <a:cubicBezTo>
                    <a:pt x="70" y="51"/>
                    <a:pt x="70" y="50"/>
                    <a:pt x="69" y="50"/>
                  </a:cubicBezTo>
                  <a:close/>
                  <a:moveTo>
                    <a:pt x="84" y="58"/>
                  </a:moveTo>
                  <a:cubicBezTo>
                    <a:pt x="84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4" y="76"/>
                    <a:pt x="84" y="58"/>
                  </a:cubicBezTo>
                  <a:moveTo>
                    <a:pt x="102" y="51"/>
                  </a:moveTo>
                  <a:cubicBezTo>
                    <a:pt x="99" y="55"/>
                    <a:pt x="99" y="61"/>
                    <a:pt x="102" y="65"/>
                  </a:cubicBezTo>
                  <a:cubicBezTo>
                    <a:pt x="106" y="70"/>
                    <a:pt x="105" y="77"/>
                    <a:pt x="100" y="81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89"/>
                    <a:pt x="89" y="94"/>
                  </a:cubicBezTo>
                  <a:cubicBezTo>
                    <a:pt x="89" y="101"/>
                    <a:pt x="84" y="106"/>
                    <a:pt x="78" y="106"/>
                  </a:cubicBezTo>
                  <a:cubicBezTo>
                    <a:pt x="77" y="106"/>
                    <a:pt x="76" y="106"/>
                    <a:pt x="74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8" y="115"/>
                    <a:pt x="52" y="116"/>
                    <a:pt x="47" y="113"/>
                  </a:cubicBezTo>
                  <a:cubicBezTo>
                    <a:pt x="46" y="112"/>
                    <a:pt x="45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6" y="108"/>
                    <a:pt x="19" y="104"/>
                    <a:pt x="17" y="98"/>
                  </a:cubicBezTo>
                  <a:cubicBezTo>
                    <a:pt x="17" y="97"/>
                    <a:pt x="17" y="96"/>
                    <a:pt x="17" y="94"/>
                  </a:cubicBezTo>
                  <a:cubicBezTo>
                    <a:pt x="17" y="89"/>
                    <a:pt x="14" y="85"/>
                    <a:pt x="9" y="83"/>
                  </a:cubicBezTo>
                  <a:cubicBezTo>
                    <a:pt x="3" y="81"/>
                    <a:pt x="0" y="75"/>
                    <a:pt x="2" y="69"/>
                  </a:cubicBezTo>
                  <a:cubicBezTo>
                    <a:pt x="2" y="67"/>
                    <a:pt x="3" y="66"/>
                    <a:pt x="4" y="65"/>
                  </a:cubicBezTo>
                  <a:cubicBezTo>
                    <a:pt x="7" y="61"/>
                    <a:pt x="7" y="55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4" y="31"/>
                    <a:pt x="17" y="27"/>
                    <a:pt x="17" y="22"/>
                  </a:cubicBezTo>
                  <a:cubicBezTo>
                    <a:pt x="17" y="15"/>
                    <a:pt x="22" y="10"/>
                    <a:pt x="28" y="10"/>
                  </a:cubicBezTo>
                  <a:cubicBezTo>
                    <a:pt x="29" y="10"/>
                    <a:pt x="30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9" y="11"/>
                    <a:pt x="42" y="9"/>
                    <a:pt x="44" y="6"/>
                  </a:cubicBezTo>
                  <a:cubicBezTo>
                    <a:pt x="48" y="1"/>
                    <a:pt x="54" y="0"/>
                    <a:pt x="59" y="4"/>
                  </a:cubicBezTo>
                  <a:cubicBezTo>
                    <a:pt x="60" y="4"/>
                    <a:pt x="61" y="5"/>
                    <a:pt x="62" y="6"/>
                  </a:cubicBezTo>
                  <a:cubicBezTo>
                    <a:pt x="64" y="9"/>
                    <a:pt x="67" y="11"/>
                    <a:pt x="71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80" y="8"/>
                    <a:pt x="86" y="12"/>
                    <a:pt x="88" y="18"/>
                  </a:cubicBezTo>
                  <a:cubicBezTo>
                    <a:pt x="89" y="19"/>
                    <a:pt x="89" y="20"/>
                    <a:pt x="89" y="22"/>
                  </a:cubicBezTo>
                  <a:cubicBezTo>
                    <a:pt x="89" y="27"/>
                    <a:pt x="92" y="31"/>
                    <a:pt x="97" y="33"/>
                  </a:cubicBezTo>
                  <a:cubicBezTo>
                    <a:pt x="102" y="35"/>
                    <a:pt x="106" y="41"/>
                    <a:pt x="104" y="48"/>
                  </a:cubicBezTo>
                  <a:cubicBezTo>
                    <a:pt x="104" y="49"/>
                    <a:pt x="103" y="50"/>
                    <a:pt x="102" y="51"/>
                  </a:cubicBezTo>
                  <a:close/>
                  <a:moveTo>
                    <a:pt x="64" y="150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1"/>
                    <a:pt x="70" y="116"/>
                  </a:cubicBezTo>
                  <a:cubicBezTo>
                    <a:pt x="70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7"/>
                    <a:pt x="89" y="114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40"/>
                    <a:pt x="96" y="143"/>
                    <a:pt x="94" y="143"/>
                  </a:cubicBezTo>
                  <a:cubicBezTo>
                    <a:pt x="94" y="144"/>
                    <a:pt x="93" y="144"/>
                    <a:pt x="92" y="143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79" y="138"/>
                    <a:pt x="77" y="138"/>
                    <a:pt x="77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8" y="153"/>
                    <a:pt x="66" y="152"/>
                  </a:cubicBezTo>
                  <a:cubicBezTo>
                    <a:pt x="65" y="152"/>
                    <a:pt x="65" y="151"/>
                    <a:pt x="64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8162925" y="5003800"/>
              <a:ext cx="339725" cy="490537"/>
            </a:xfrm>
            <a:custGeom>
              <a:avLst/>
              <a:gdLst>
                <a:gd name="T0" fmla="*/ 25 w 106"/>
                <a:gd name="T1" fmla="*/ 138 h 153"/>
                <a:gd name="T2" fmla="*/ 35 w 106"/>
                <a:gd name="T3" fmla="*/ 151 h 153"/>
                <a:gd name="T4" fmla="*/ 42 w 106"/>
                <a:gd name="T5" fmla="*/ 150 h 153"/>
                <a:gd name="T6" fmla="*/ 35 w 106"/>
                <a:gd name="T7" fmla="*/ 116 h 153"/>
                <a:gd name="T8" fmla="*/ 35 w 106"/>
                <a:gd name="T9" fmla="*/ 116 h 153"/>
                <a:gd name="T10" fmla="*/ 9 w 106"/>
                <a:gd name="T11" fmla="*/ 138 h 153"/>
                <a:gd name="T12" fmla="*/ 14 w 106"/>
                <a:gd name="T13" fmla="*/ 143 h 153"/>
                <a:gd name="T14" fmla="*/ 60 w 106"/>
                <a:gd name="T15" fmla="*/ 49 h 153"/>
                <a:gd name="T16" fmla="*/ 52 w 106"/>
                <a:gd name="T17" fmla="*/ 39 h 153"/>
                <a:gd name="T18" fmla="*/ 46 w 106"/>
                <a:gd name="T19" fmla="*/ 49 h 153"/>
                <a:gd name="T20" fmla="*/ 34 w 106"/>
                <a:gd name="T21" fmla="*/ 54 h 153"/>
                <a:gd name="T22" fmla="*/ 42 w 106"/>
                <a:gd name="T23" fmla="*/ 62 h 153"/>
                <a:gd name="T24" fmla="*/ 43 w 106"/>
                <a:gd name="T25" fmla="*/ 76 h 153"/>
                <a:gd name="T26" fmla="*/ 53 w 106"/>
                <a:gd name="T27" fmla="*/ 71 h 153"/>
                <a:gd name="T28" fmla="*/ 64 w 106"/>
                <a:gd name="T29" fmla="*/ 75 h 153"/>
                <a:gd name="T30" fmla="*/ 63 w 106"/>
                <a:gd name="T31" fmla="*/ 62 h 153"/>
                <a:gd name="T32" fmla="*/ 70 w 106"/>
                <a:gd name="T33" fmla="*/ 51 h 153"/>
                <a:gd name="T34" fmla="*/ 83 w 106"/>
                <a:gd name="T35" fmla="*/ 58 h 153"/>
                <a:gd name="T36" fmla="*/ 22 w 106"/>
                <a:gd name="T37" fmla="*/ 58 h 153"/>
                <a:gd name="T38" fmla="*/ 83 w 106"/>
                <a:gd name="T39" fmla="*/ 58 h 153"/>
                <a:gd name="T40" fmla="*/ 102 w 106"/>
                <a:gd name="T41" fmla="*/ 65 h 153"/>
                <a:gd name="T42" fmla="*/ 97 w 106"/>
                <a:gd name="T43" fmla="*/ 83 h 153"/>
                <a:gd name="T44" fmla="*/ 78 w 106"/>
                <a:gd name="T45" fmla="*/ 106 h 153"/>
                <a:gd name="T46" fmla="*/ 62 w 106"/>
                <a:gd name="T47" fmla="*/ 110 h 153"/>
                <a:gd name="T48" fmla="*/ 44 w 106"/>
                <a:gd name="T49" fmla="*/ 110 h 153"/>
                <a:gd name="T50" fmla="*/ 17 w 106"/>
                <a:gd name="T51" fmla="*/ 98 h 153"/>
                <a:gd name="T52" fmla="*/ 9 w 106"/>
                <a:gd name="T53" fmla="*/ 83 h 153"/>
                <a:gd name="T54" fmla="*/ 4 w 106"/>
                <a:gd name="T55" fmla="*/ 65 h 153"/>
                <a:gd name="T56" fmla="*/ 6 w 106"/>
                <a:gd name="T57" fmla="*/ 35 h 153"/>
                <a:gd name="T58" fmla="*/ 17 w 106"/>
                <a:gd name="T59" fmla="*/ 22 h 153"/>
                <a:gd name="T60" fmla="*/ 31 w 106"/>
                <a:gd name="T61" fmla="*/ 11 h 153"/>
                <a:gd name="T62" fmla="*/ 44 w 106"/>
                <a:gd name="T63" fmla="*/ 6 h 153"/>
                <a:gd name="T64" fmla="*/ 62 w 106"/>
                <a:gd name="T65" fmla="*/ 6 h 153"/>
                <a:gd name="T66" fmla="*/ 74 w 106"/>
                <a:gd name="T67" fmla="*/ 11 h 153"/>
                <a:gd name="T68" fmla="*/ 89 w 106"/>
                <a:gd name="T69" fmla="*/ 22 h 153"/>
                <a:gd name="T70" fmla="*/ 104 w 106"/>
                <a:gd name="T71" fmla="*/ 48 h 153"/>
                <a:gd name="T72" fmla="*/ 64 w 106"/>
                <a:gd name="T73" fmla="*/ 150 h 153"/>
                <a:gd name="T74" fmla="*/ 70 w 106"/>
                <a:gd name="T75" fmla="*/ 116 h 153"/>
                <a:gd name="T76" fmla="*/ 71 w 106"/>
                <a:gd name="T77" fmla="*/ 116 h 153"/>
                <a:gd name="T78" fmla="*/ 96 w 106"/>
                <a:gd name="T79" fmla="*/ 138 h 153"/>
                <a:gd name="T80" fmla="*/ 92 w 106"/>
                <a:gd name="T81" fmla="*/ 143 h 153"/>
                <a:gd name="T82" fmla="*/ 76 w 106"/>
                <a:gd name="T83" fmla="*/ 140 h 153"/>
                <a:gd name="T84" fmla="*/ 66 w 106"/>
                <a:gd name="T85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3">
                  <a:moveTo>
                    <a:pt x="14" y="143"/>
                  </a:moveTo>
                  <a:cubicBezTo>
                    <a:pt x="25" y="138"/>
                    <a:pt x="25" y="138"/>
                    <a:pt x="25" y="138"/>
                  </a:cubicBezTo>
                  <a:cubicBezTo>
                    <a:pt x="27" y="138"/>
                    <a:pt x="28" y="138"/>
                    <a:pt x="29" y="14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6" y="153"/>
                    <a:pt x="38" y="153"/>
                    <a:pt x="40" y="152"/>
                  </a:cubicBezTo>
                  <a:cubicBezTo>
                    <a:pt x="41" y="152"/>
                    <a:pt x="41" y="151"/>
                    <a:pt x="42" y="15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1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29" y="118"/>
                    <a:pt x="22" y="117"/>
                    <a:pt x="17" y="114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40"/>
                    <a:pt x="10" y="143"/>
                    <a:pt x="11" y="143"/>
                  </a:cubicBezTo>
                  <a:cubicBezTo>
                    <a:pt x="12" y="144"/>
                    <a:pt x="13" y="144"/>
                    <a:pt x="14" y="143"/>
                  </a:cubicBezTo>
                  <a:close/>
                  <a:moveTo>
                    <a:pt x="69" y="50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3" y="38"/>
                    <a:pt x="52" y="39"/>
                  </a:cubicBezTo>
                  <a:cubicBezTo>
                    <a:pt x="51" y="39"/>
                    <a:pt x="51" y="39"/>
                    <a:pt x="50" y="40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5" y="51"/>
                    <a:pt x="34" y="52"/>
                    <a:pt x="34" y="54"/>
                  </a:cubicBezTo>
                  <a:cubicBezTo>
                    <a:pt x="35" y="54"/>
                    <a:pt x="35" y="55"/>
                    <a:pt x="35" y="55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4"/>
                    <a:pt x="41" y="75"/>
                    <a:pt x="43" y="76"/>
                  </a:cubicBezTo>
                  <a:cubicBezTo>
                    <a:pt x="43" y="76"/>
                    <a:pt x="44" y="76"/>
                    <a:pt x="4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5" y="74"/>
                    <a:pt x="65" y="73"/>
                    <a:pt x="65" y="7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4"/>
                    <a:pt x="71" y="52"/>
                    <a:pt x="70" y="51"/>
                  </a:cubicBezTo>
                  <a:cubicBezTo>
                    <a:pt x="70" y="51"/>
                    <a:pt x="69" y="50"/>
                    <a:pt x="69" y="50"/>
                  </a:cubicBezTo>
                  <a:close/>
                  <a:moveTo>
                    <a:pt x="83" y="58"/>
                  </a:moveTo>
                  <a:cubicBezTo>
                    <a:pt x="83" y="40"/>
                    <a:pt x="70" y="26"/>
                    <a:pt x="53" y="26"/>
                  </a:cubicBezTo>
                  <a:cubicBezTo>
                    <a:pt x="36" y="26"/>
                    <a:pt x="22" y="40"/>
                    <a:pt x="22" y="58"/>
                  </a:cubicBezTo>
                  <a:cubicBezTo>
                    <a:pt x="22" y="76"/>
                    <a:pt x="36" y="91"/>
                    <a:pt x="53" y="91"/>
                  </a:cubicBezTo>
                  <a:cubicBezTo>
                    <a:pt x="70" y="91"/>
                    <a:pt x="83" y="76"/>
                    <a:pt x="83" y="58"/>
                  </a:cubicBezTo>
                  <a:moveTo>
                    <a:pt x="102" y="51"/>
                  </a:moveTo>
                  <a:cubicBezTo>
                    <a:pt x="99" y="55"/>
                    <a:pt x="99" y="61"/>
                    <a:pt x="102" y="65"/>
                  </a:cubicBezTo>
                  <a:cubicBezTo>
                    <a:pt x="106" y="70"/>
                    <a:pt x="105" y="77"/>
                    <a:pt x="100" y="81"/>
                  </a:cubicBezTo>
                  <a:cubicBezTo>
                    <a:pt x="99" y="82"/>
                    <a:pt x="98" y="83"/>
                    <a:pt x="97" y="83"/>
                  </a:cubicBezTo>
                  <a:cubicBezTo>
                    <a:pt x="92" y="85"/>
                    <a:pt x="89" y="89"/>
                    <a:pt x="89" y="94"/>
                  </a:cubicBezTo>
                  <a:cubicBezTo>
                    <a:pt x="89" y="101"/>
                    <a:pt x="84" y="106"/>
                    <a:pt x="78" y="106"/>
                  </a:cubicBezTo>
                  <a:cubicBezTo>
                    <a:pt x="77" y="106"/>
                    <a:pt x="75" y="106"/>
                    <a:pt x="74" y="106"/>
                  </a:cubicBezTo>
                  <a:cubicBezTo>
                    <a:pt x="70" y="104"/>
                    <a:pt x="65" y="106"/>
                    <a:pt x="62" y="110"/>
                  </a:cubicBezTo>
                  <a:cubicBezTo>
                    <a:pt x="58" y="115"/>
                    <a:pt x="51" y="116"/>
                    <a:pt x="46" y="113"/>
                  </a:cubicBezTo>
                  <a:cubicBezTo>
                    <a:pt x="45" y="112"/>
                    <a:pt x="44" y="111"/>
                    <a:pt x="44" y="110"/>
                  </a:cubicBezTo>
                  <a:cubicBezTo>
                    <a:pt x="41" y="106"/>
                    <a:pt x="36" y="104"/>
                    <a:pt x="31" y="106"/>
                  </a:cubicBezTo>
                  <a:cubicBezTo>
                    <a:pt x="26" y="108"/>
                    <a:pt x="19" y="104"/>
                    <a:pt x="17" y="98"/>
                  </a:cubicBezTo>
                  <a:cubicBezTo>
                    <a:pt x="17" y="97"/>
                    <a:pt x="17" y="96"/>
                    <a:pt x="17" y="94"/>
                  </a:cubicBezTo>
                  <a:cubicBezTo>
                    <a:pt x="17" y="89"/>
                    <a:pt x="14" y="85"/>
                    <a:pt x="9" y="83"/>
                  </a:cubicBezTo>
                  <a:cubicBezTo>
                    <a:pt x="3" y="81"/>
                    <a:pt x="0" y="75"/>
                    <a:pt x="2" y="69"/>
                  </a:cubicBezTo>
                  <a:cubicBezTo>
                    <a:pt x="2" y="67"/>
                    <a:pt x="3" y="66"/>
                    <a:pt x="4" y="65"/>
                  </a:cubicBezTo>
                  <a:cubicBezTo>
                    <a:pt x="6" y="61"/>
                    <a:pt x="6" y="55"/>
                    <a:pt x="4" y="51"/>
                  </a:cubicBezTo>
                  <a:cubicBezTo>
                    <a:pt x="0" y="46"/>
                    <a:pt x="1" y="39"/>
                    <a:pt x="6" y="35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4" y="31"/>
                    <a:pt x="17" y="27"/>
                    <a:pt x="17" y="22"/>
                  </a:cubicBezTo>
                  <a:cubicBezTo>
                    <a:pt x="17" y="15"/>
                    <a:pt x="22" y="10"/>
                    <a:pt x="28" y="10"/>
                  </a:cubicBezTo>
                  <a:cubicBezTo>
                    <a:pt x="29" y="10"/>
                    <a:pt x="30" y="10"/>
                    <a:pt x="31" y="11"/>
                  </a:cubicBezTo>
                  <a:cubicBezTo>
                    <a:pt x="32" y="11"/>
                    <a:pt x="34" y="11"/>
                    <a:pt x="35" y="11"/>
                  </a:cubicBezTo>
                  <a:cubicBezTo>
                    <a:pt x="38" y="11"/>
                    <a:pt x="42" y="9"/>
                    <a:pt x="44" y="6"/>
                  </a:cubicBezTo>
                  <a:cubicBezTo>
                    <a:pt x="47" y="1"/>
                    <a:pt x="54" y="0"/>
                    <a:pt x="59" y="4"/>
                  </a:cubicBezTo>
                  <a:cubicBezTo>
                    <a:pt x="60" y="4"/>
                    <a:pt x="61" y="5"/>
                    <a:pt x="62" y="6"/>
                  </a:cubicBezTo>
                  <a:cubicBezTo>
                    <a:pt x="64" y="9"/>
                    <a:pt x="67" y="11"/>
                    <a:pt x="71" y="11"/>
                  </a:cubicBezTo>
                  <a:cubicBezTo>
                    <a:pt x="72" y="11"/>
                    <a:pt x="73" y="11"/>
                    <a:pt x="74" y="11"/>
                  </a:cubicBezTo>
                  <a:cubicBezTo>
                    <a:pt x="80" y="8"/>
                    <a:pt x="86" y="12"/>
                    <a:pt x="88" y="18"/>
                  </a:cubicBezTo>
                  <a:cubicBezTo>
                    <a:pt x="89" y="19"/>
                    <a:pt x="89" y="20"/>
                    <a:pt x="89" y="22"/>
                  </a:cubicBezTo>
                  <a:cubicBezTo>
                    <a:pt x="89" y="27"/>
                    <a:pt x="92" y="31"/>
                    <a:pt x="97" y="33"/>
                  </a:cubicBezTo>
                  <a:cubicBezTo>
                    <a:pt x="102" y="35"/>
                    <a:pt x="106" y="41"/>
                    <a:pt x="104" y="48"/>
                  </a:cubicBezTo>
                  <a:cubicBezTo>
                    <a:pt x="103" y="49"/>
                    <a:pt x="103" y="50"/>
                    <a:pt x="102" y="51"/>
                  </a:cubicBezTo>
                  <a:close/>
                  <a:moveTo>
                    <a:pt x="64" y="150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1"/>
                    <a:pt x="70" y="116"/>
                  </a:cubicBezTo>
                  <a:cubicBezTo>
                    <a:pt x="70" y="116"/>
                    <a:pt x="71" y="116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8"/>
                    <a:pt x="83" y="117"/>
                    <a:pt x="88" y="11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40"/>
                    <a:pt x="96" y="143"/>
                    <a:pt x="94" y="143"/>
                  </a:cubicBezTo>
                  <a:cubicBezTo>
                    <a:pt x="93" y="144"/>
                    <a:pt x="92" y="144"/>
                    <a:pt x="92" y="143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9" y="138"/>
                    <a:pt x="77" y="138"/>
                    <a:pt x="76" y="14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3"/>
                    <a:pt x="67" y="153"/>
                    <a:pt x="66" y="152"/>
                  </a:cubicBezTo>
                  <a:cubicBezTo>
                    <a:pt x="65" y="152"/>
                    <a:pt x="64" y="151"/>
                    <a:pt x="64" y="150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5016500" y="5597525"/>
              <a:ext cx="339725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2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7 h 154"/>
                <a:gd name="T10" fmla="*/ 9 w 106"/>
                <a:gd name="T11" fmla="*/ 139 h 154"/>
                <a:gd name="T12" fmla="*/ 14 w 106"/>
                <a:gd name="T13" fmla="*/ 144 h 154"/>
                <a:gd name="T14" fmla="*/ 60 w 106"/>
                <a:gd name="T15" fmla="*/ 50 h 154"/>
                <a:gd name="T16" fmla="*/ 52 w 106"/>
                <a:gd name="T17" fmla="*/ 39 h 154"/>
                <a:gd name="T18" fmla="*/ 46 w 106"/>
                <a:gd name="T19" fmla="*/ 50 h 154"/>
                <a:gd name="T20" fmla="*/ 35 w 106"/>
                <a:gd name="T21" fmla="*/ 54 h 154"/>
                <a:gd name="T22" fmla="*/ 42 w 106"/>
                <a:gd name="T23" fmla="*/ 63 h 154"/>
                <a:gd name="T24" fmla="*/ 43 w 106"/>
                <a:gd name="T25" fmla="*/ 76 h 154"/>
                <a:gd name="T26" fmla="*/ 53 w 106"/>
                <a:gd name="T27" fmla="*/ 71 h 154"/>
                <a:gd name="T28" fmla="*/ 64 w 106"/>
                <a:gd name="T29" fmla="*/ 76 h 154"/>
                <a:gd name="T30" fmla="*/ 64 w 106"/>
                <a:gd name="T31" fmla="*/ 63 h 154"/>
                <a:gd name="T32" fmla="*/ 70 w 106"/>
                <a:gd name="T33" fmla="*/ 52 h 154"/>
                <a:gd name="T34" fmla="*/ 83 w 106"/>
                <a:gd name="T35" fmla="*/ 59 h 154"/>
                <a:gd name="T36" fmla="*/ 22 w 106"/>
                <a:gd name="T37" fmla="*/ 59 h 154"/>
                <a:gd name="T38" fmla="*/ 83 w 106"/>
                <a:gd name="T39" fmla="*/ 59 h 154"/>
                <a:gd name="T40" fmla="*/ 102 w 106"/>
                <a:gd name="T41" fmla="*/ 66 h 154"/>
                <a:gd name="T42" fmla="*/ 97 w 106"/>
                <a:gd name="T43" fmla="*/ 84 h 154"/>
                <a:gd name="T44" fmla="*/ 78 w 106"/>
                <a:gd name="T45" fmla="*/ 107 h 154"/>
                <a:gd name="T46" fmla="*/ 62 w 106"/>
                <a:gd name="T47" fmla="*/ 111 h 154"/>
                <a:gd name="T48" fmla="*/ 44 w 106"/>
                <a:gd name="T49" fmla="*/ 111 h 154"/>
                <a:gd name="T50" fmla="*/ 17 w 106"/>
                <a:gd name="T51" fmla="*/ 99 h 154"/>
                <a:gd name="T52" fmla="*/ 9 w 106"/>
                <a:gd name="T53" fmla="*/ 84 h 154"/>
                <a:gd name="T54" fmla="*/ 4 w 106"/>
                <a:gd name="T55" fmla="*/ 66 h 154"/>
                <a:gd name="T56" fmla="*/ 6 w 106"/>
                <a:gd name="T57" fmla="*/ 35 h 154"/>
                <a:gd name="T58" fmla="*/ 17 w 106"/>
                <a:gd name="T59" fmla="*/ 22 h 154"/>
                <a:gd name="T60" fmla="*/ 31 w 106"/>
                <a:gd name="T61" fmla="*/ 11 h 154"/>
                <a:gd name="T62" fmla="*/ 44 w 106"/>
                <a:gd name="T63" fmla="*/ 7 h 154"/>
                <a:gd name="T64" fmla="*/ 62 w 106"/>
                <a:gd name="T65" fmla="*/ 7 h 154"/>
                <a:gd name="T66" fmla="*/ 74 w 106"/>
                <a:gd name="T67" fmla="*/ 11 h 154"/>
                <a:gd name="T68" fmla="*/ 89 w 106"/>
                <a:gd name="T69" fmla="*/ 22 h 154"/>
                <a:gd name="T70" fmla="*/ 104 w 106"/>
                <a:gd name="T71" fmla="*/ 48 h 154"/>
                <a:gd name="T72" fmla="*/ 64 w 106"/>
                <a:gd name="T73" fmla="*/ 151 h 154"/>
                <a:gd name="T74" fmla="*/ 70 w 106"/>
                <a:gd name="T75" fmla="*/ 117 h 154"/>
                <a:gd name="T76" fmla="*/ 71 w 106"/>
                <a:gd name="T77" fmla="*/ 117 h 154"/>
                <a:gd name="T78" fmla="*/ 96 w 106"/>
                <a:gd name="T79" fmla="*/ 139 h 154"/>
                <a:gd name="T80" fmla="*/ 92 w 106"/>
                <a:gd name="T81" fmla="*/ 144 h 154"/>
                <a:gd name="T82" fmla="*/ 77 w 106"/>
                <a:gd name="T83" fmla="*/ 141 h 154"/>
                <a:gd name="T84" fmla="*/ 66 w 106"/>
                <a:gd name="T8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4">
                  <a:moveTo>
                    <a:pt x="14" y="144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8" y="139"/>
                    <a:pt x="29" y="141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3"/>
                    <a:pt x="41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29" y="119"/>
                    <a:pt x="23" y="118"/>
                    <a:pt x="17" y="115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1"/>
                    <a:pt x="10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close/>
                  <a:moveTo>
                    <a:pt x="69" y="51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9"/>
                    <a:pt x="53" y="39"/>
                    <a:pt x="52" y="39"/>
                  </a:cubicBezTo>
                  <a:cubicBezTo>
                    <a:pt x="51" y="40"/>
                    <a:pt x="51" y="40"/>
                    <a:pt x="50" y="4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4" y="53"/>
                    <a:pt x="35" y="54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3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6"/>
                  </a:cubicBezTo>
                  <a:cubicBezTo>
                    <a:pt x="65" y="75"/>
                    <a:pt x="65" y="74"/>
                    <a:pt x="65" y="7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9" y="51"/>
                  </a:cubicBezTo>
                  <a:close/>
                  <a:moveTo>
                    <a:pt x="83" y="59"/>
                  </a:moveTo>
                  <a:cubicBezTo>
                    <a:pt x="83" y="41"/>
                    <a:pt x="70" y="26"/>
                    <a:pt x="53" y="26"/>
                  </a:cubicBezTo>
                  <a:cubicBezTo>
                    <a:pt x="36" y="26"/>
                    <a:pt x="22" y="41"/>
                    <a:pt x="22" y="59"/>
                  </a:cubicBezTo>
                  <a:cubicBezTo>
                    <a:pt x="22" y="77"/>
                    <a:pt x="36" y="91"/>
                    <a:pt x="53" y="91"/>
                  </a:cubicBezTo>
                  <a:cubicBezTo>
                    <a:pt x="70" y="91"/>
                    <a:pt x="83" y="77"/>
                    <a:pt x="83" y="59"/>
                  </a:cubicBezTo>
                  <a:moveTo>
                    <a:pt x="102" y="52"/>
                  </a:moveTo>
                  <a:cubicBezTo>
                    <a:pt x="99" y="56"/>
                    <a:pt x="99" y="62"/>
                    <a:pt x="102" y="66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3"/>
                    <a:pt x="98" y="83"/>
                    <a:pt x="97" y="84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2"/>
                    <a:pt x="84" y="107"/>
                    <a:pt x="78" y="107"/>
                  </a:cubicBezTo>
                  <a:cubicBezTo>
                    <a:pt x="77" y="107"/>
                    <a:pt x="75" y="107"/>
                    <a:pt x="74" y="106"/>
                  </a:cubicBezTo>
                  <a:cubicBezTo>
                    <a:pt x="70" y="105"/>
                    <a:pt x="65" y="106"/>
                    <a:pt x="62" y="111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3"/>
                    <a:pt x="45" y="112"/>
                    <a:pt x="44" y="111"/>
                  </a:cubicBezTo>
                  <a:cubicBezTo>
                    <a:pt x="41" y="106"/>
                    <a:pt x="36" y="105"/>
                    <a:pt x="31" y="106"/>
                  </a:cubicBezTo>
                  <a:cubicBezTo>
                    <a:pt x="26" y="108"/>
                    <a:pt x="19" y="105"/>
                    <a:pt x="17" y="99"/>
                  </a:cubicBezTo>
                  <a:cubicBezTo>
                    <a:pt x="17" y="98"/>
                    <a:pt x="17" y="96"/>
                    <a:pt x="17" y="95"/>
                  </a:cubicBezTo>
                  <a:cubicBezTo>
                    <a:pt x="17" y="90"/>
                    <a:pt x="14" y="85"/>
                    <a:pt x="9" y="84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7"/>
                    <a:pt x="4" y="66"/>
                  </a:cubicBezTo>
                  <a:cubicBezTo>
                    <a:pt x="6" y="62"/>
                    <a:pt x="6" y="56"/>
                    <a:pt x="4" y="52"/>
                  </a:cubicBezTo>
                  <a:cubicBezTo>
                    <a:pt x="0" y="47"/>
                    <a:pt x="1" y="39"/>
                    <a:pt x="6" y="35"/>
                  </a:cubicBezTo>
                  <a:cubicBezTo>
                    <a:pt x="7" y="35"/>
                    <a:pt x="8" y="34"/>
                    <a:pt x="9" y="34"/>
                  </a:cubicBezTo>
                  <a:cubicBezTo>
                    <a:pt x="14" y="32"/>
                    <a:pt x="17" y="28"/>
                    <a:pt x="17" y="22"/>
                  </a:cubicBezTo>
                  <a:cubicBezTo>
                    <a:pt x="17" y="16"/>
                    <a:pt x="22" y="11"/>
                    <a:pt x="28" y="11"/>
                  </a:cubicBezTo>
                  <a:cubicBezTo>
                    <a:pt x="29" y="11"/>
                    <a:pt x="30" y="11"/>
                    <a:pt x="31" y="11"/>
                  </a:cubicBezTo>
                  <a:cubicBezTo>
                    <a:pt x="33" y="12"/>
                    <a:pt x="34" y="12"/>
                    <a:pt x="35" y="12"/>
                  </a:cubicBezTo>
                  <a:cubicBezTo>
                    <a:pt x="38" y="12"/>
                    <a:pt x="42" y="10"/>
                    <a:pt x="44" y="7"/>
                  </a:cubicBezTo>
                  <a:cubicBezTo>
                    <a:pt x="47" y="2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2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20"/>
                    <a:pt x="89" y="21"/>
                    <a:pt x="89" y="22"/>
                  </a:cubicBezTo>
                  <a:cubicBezTo>
                    <a:pt x="89" y="28"/>
                    <a:pt x="92" y="32"/>
                    <a:pt x="97" y="34"/>
                  </a:cubicBezTo>
                  <a:cubicBezTo>
                    <a:pt x="102" y="36"/>
                    <a:pt x="106" y="42"/>
                    <a:pt x="104" y="48"/>
                  </a:cubicBezTo>
                  <a:cubicBezTo>
                    <a:pt x="103" y="50"/>
                    <a:pt x="103" y="51"/>
                    <a:pt x="102" y="52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7" y="119"/>
                    <a:pt x="83" y="118"/>
                    <a:pt x="89" y="115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7" y="139"/>
                    <a:pt x="77" y="141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0" y="153"/>
                    <a:pt x="67" y="154"/>
                    <a:pt x="66" y="153"/>
                  </a:cubicBezTo>
                  <a:cubicBezTo>
                    <a:pt x="65" y="153"/>
                    <a:pt x="64" y="152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5541963" y="5597525"/>
              <a:ext cx="338138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2 h 154"/>
                <a:gd name="T4" fmla="*/ 41 w 106"/>
                <a:gd name="T5" fmla="*/ 151 h 154"/>
                <a:gd name="T6" fmla="*/ 35 w 106"/>
                <a:gd name="T7" fmla="*/ 117 h 154"/>
                <a:gd name="T8" fmla="*/ 35 w 106"/>
                <a:gd name="T9" fmla="*/ 117 h 154"/>
                <a:gd name="T10" fmla="*/ 9 w 106"/>
                <a:gd name="T11" fmla="*/ 139 h 154"/>
                <a:gd name="T12" fmla="*/ 14 w 106"/>
                <a:gd name="T13" fmla="*/ 144 h 154"/>
                <a:gd name="T14" fmla="*/ 59 w 106"/>
                <a:gd name="T15" fmla="*/ 50 h 154"/>
                <a:gd name="T16" fmla="*/ 52 w 106"/>
                <a:gd name="T17" fmla="*/ 39 h 154"/>
                <a:gd name="T18" fmla="*/ 46 w 106"/>
                <a:gd name="T19" fmla="*/ 50 h 154"/>
                <a:gd name="T20" fmla="*/ 34 w 106"/>
                <a:gd name="T21" fmla="*/ 54 h 154"/>
                <a:gd name="T22" fmla="*/ 42 w 106"/>
                <a:gd name="T23" fmla="*/ 63 h 154"/>
                <a:gd name="T24" fmla="*/ 43 w 106"/>
                <a:gd name="T25" fmla="*/ 76 h 154"/>
                <a:gd name="T26" fmla="*/ 53 w 106"/>
                <a:gd name="T27" fmla="*/ 71 h 154"/>
                <a:gd name="T28" fmla="*/ 64 w 106"/>
                <a:gd name="T29" fmla="*/ 76 h 154"/>
                <a:gd name="T30" fmla="*/ 63 w 106"/>
                <a:gd name="T31" fmla="*/ 63 h 154"/>
                <a:gd name="T32" fmla="*/ 70 w 106"/>
                <a:gd name="T33" fmla="*/ 52 h 154"/>
                <a:gd name="T34" fmla="*/ 83 w 106"/>
                <a:gd name="T35" fmla="*/ 59 h 154"/>
                <a:gd name="T36" fmla="*/ 22 w 106"/>
                <a:gd name="T37" fmla="*/ 59 h 154"/>
                <a:gd name="T38" fmla="*/ 83 w 106"/>
                <a:gd name="T39" fmla="*/ 59 h 154"/>
                <a:gd name="T40" fmla="*/ 102 w 106"/>
                <a:gd name="T41" fmla="*/ 66 h 154"/>
                <a:gd name="T42" fmla="*/ 96 w 106"/>
                <a:gd name="T43" fmla="*/ 84 h 154"/>
                <a:gd name="T44" fmla="*/ 78 w 106"/>
                <a:gd name="T45" fmla="*/ 107 h 154"/>
                <a:gd name="T46" fmla="*/ 62 w 106"/>
                <a:gd name="T47" fmla="*/ 111 h 154"/>
                <a:gd name="T48" fmla="*/ 44 w 106"/>
                <a:gd name="T49" fmla="*/ 111 h 154"/>
                <a:gd name="T50" fmla="*/ 17 w 106"/>
                <a:gd name="T51" fmla="*/ 99 h 154"/>
                <a:gd name="T52" fmla="*/ 9 w 106"/>
                <a:gd name="T53" fmla="*/ 84 h 154"/>
                <a:gd name="T54" fmla="*/ 3 w 106"/>
                <a:gd name="T55" fmla="*/ 66 h 154"/>
                <a:gd name="T56" fmla="*/ 6 w 106"/>
                <a:gd name="T57" fmla="*/ 35 h 154"/>
                <a:gd name="T58" fmla="*/ 17 w 106"/>
                <a:gd name="T59" fmla="*/ 22 h 154"/>
                <a:gd name="T60" fmla="*/ 31 w 106"/>
                <a:gd name="T61" fmla="*/ 11 h 154"/>
                <a:gd name="T62" fmla="*/ 44 w 106"/>
                <a:gd name="T63" fmla="*/ 7 h 154"/>
                <a:gd name="T64" fmla="*/ 62 w 106"/>
                <a:gd name="T65" fmla="*/ 7 h 154"/>
                <a:gd name="T66" fmla="*/ 74 w 106"/>
                <a:gd name="T67" fmla="*/ 11 h 154"/>
                <a:gd name="T68" fmla="*/ 89 w 106"/>
                <a:gd name="T69" fmla="*/ 22 h 154"/>
                <a:gd name="T70" fmla="*/ 104 w 106"/>
                <a:gd name="T71" fmla="*/ 48 h 154"/>
                <a:gd name="T72" fmla="*/ 64 w 106"/>
                <a:gd name="T73" fmla="*/ 151 h 154"/>
                <a:gd name="T74" fmla="*/ 70 w 106"/>
                <a:gd name="T75" fmla="*/ 117 h 154"/>
                <a:gd name="T76" fmla="*/ 71 w 106"/>
                <a:gd name="T77" fmla="*/ 117 h 154"/>
                <a:gd name="T78" fmla="*/ 96 w 106"/>
                <a:gd name="T79" fmla="*/ 139 h 154"/>
                <a:gd name="T80" fmla="*/ 92 w 106"/>
                <a:gd name="T81" fmla="*/ 144 h 154"/>
                <a:gd name="T82" fmla="*/ 76 w 106"/>
                <a:gd name="T83" fmla="*/ 141 h 154"/>
                <a:gd name="T84" fmla="*/ 66 w 106"/>
                <a:gd name="T8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4">
                  <a:moveTo>
                    <a:pt x="14" y="144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8" y="139"/>
                    <a:pt x="29" y="141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3"/>
                    <a:pt x="41" y="152"/>
                    <a:pt x="41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29" y="119"/>
                    <a:pt x="22" y="118"/>
                    <a:pt x="17" y="115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41"/>
                    <a:pt x="9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close/>
                  <a:moveTo>
                    <a:pt x="69" y="51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9"/>
                    <a:pt x="53" y="39"/>
                    <a:pt x="52" y="39"/>
                  </a:cubicBezTo>
                  <a:cubicBezTo>
                    <a:pt x="51" y="40"/>
                    <a:pt x="51" y="40"/>
                    <a:pt x="50" y="4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51"/>
                    <a:pt x="34" y="53"/>
                    <a:pt x="34" y="54"/>
                  </a:cubicBezTo>
                  <a:cubicBezTo>
                    <a:pt x="34" y="55"/>
                    <a:pt x="35" y="56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6"/>
                  </a:cubicBezTo>
                  <a:cubicBezTo>
                    <a:pt x="65" y="75"/>
                    <a:pt x="65" y="74"/>
                    <a:pt x="65" y="7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9" y="51"/>
                  </a:cubicBezTo>
                  <a:close/>
                  <a:moveTo>
                    <a:pt x="83" y="59"/>
                  </a:moveTo>
                  <a:cubicBezTo>
                    <a:pt x="83" y="41"/>
                    <a:pt x="70" y="26"/>
                    <a:pt x="53" y="26"/>
                  </a:cubicBezTo>
                  <a:cubicBezTo>
                    <a:pt x="36" y="26"/>
                    <a:pt x="22" y="41"/>
                    <a:pt x="22" y="59"/>
                  </a:cubicBezTo>
                  <a:cubicBezTo>
                    <a:pt x="22" y="77"/>
                    <a:pt x="36" y="91"/>
                    <a:pt x="53" y="91"/>
                  </a:cubicBezTo>
                  <a:cubicBezTo>
                    <a:pt x="70" y="91"/>
                    <a:pt x="83" y="77"/>
                    <a:pt x="83" y="59"/>
                  </a:cubicBezTo>
                  <a:moveTo>
                    <a:pt x="102" y="52"/>
                  </a:moveTo>
                  <a:cubicBezTo>
                    <a:pt x="99" y="56"/>
                    <a:pt x="99" y="62"/>
                    <a:pt x="102" y="66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3"/>
                    <a:pt x="98" y="83"/>
                    <a:pt x="96" y="84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2"/>
                    <a:pt x="84" y="107"/>
                    <a:pt x="78" y="107"/>
                  </a:cubicBezTo>
                  <a:cubicBezTo>
                    <a:pt x="77" y="107"/>
                    <a:pt x="75" y="107"/>
                    <a:pt x="74" y="106"/>
                  </a:cubicBezTo>
                  <a:cubicBezTo>
                    <a:pt x="69" y="105"/>
                    <a:pt x="64" y="106"/>
                    <a:pt x="62" y="111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3"/>
                    <a:pt x="44" y="112"/>
                    <a:pt x="44" y="111"/>
                  </a:cubicBezTo>
                  <a:cubicBezTo>
                    <a:pt x="41" y="106"/>
                    <a:pt x="36" y="105"/>
                    <a:pt x="31" y="106"/>
                  </a:cubicBezTo>
                  <a:cubicBezTo>
                    <a:pt x="25" y="108"/>
                    <a:pt x="19" y="105"/>
                    <a:pt x="17" y="99"/>
                  </a:cubicBezTo>
                  <a:cubicBezTo>
                    <a:pt x="17" y="98"/>
                    <a:pt x="17" y="96"/>
                    <a:pt x="17" y="95"/>
                  </a:cubicBezTo>
                  <a:cubicBezTo>
                    <a:pt x="17" y="90"/>
                    <a:pt x="14" y="85"/>
                    <a:pt x="9" y="84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7"/>
                    <a:pt x="3" y="66"/>
                  </a:cubicBezTo>
                  <a:cubicBezTo>
                    <a:pt x="6" y="62"/>
                    <a:pt x="6" y="56"/>
                    <a:pt x="3" y="52"/>
                  </a:cubicBezTo>
                  <a:cubicBezTo>
                    <a:pt x="0" y="47"/>
                    <a:pt x="1" y="39"/>
                    <a:pt x="6" y="35"/>
                  </a:cubicBezTo>
                  <a:cubicBezTo>
                    <a:pt x="7" y="35"/>
                    <a:pt x="8" y="34"/>
                    <a:pt x="9" y="34"/>
                  </a:cubicBezTo>
                  <a:cubicBezTo>
                    <a:pt x="14" y="32"/>
                    <a:pt x="17" y="28"/>
                    <a:pt x="17" y="22"/>
                  </a:cubicBezTo>
                  <a:cubicBezTo>
                    <a:pt x="17" y="16"/>
                    <a:pt x="21" y="11"/>
                    <a:pt x="28" y="11"/>
                  </a:cubicBezTo>
                  <a:cubicBezTo>
                    <a:pt x="29" y="11"/>
                    <a:pt x="30" y="11"/>
                    <a:pt x="31" y="11"/>
                  </a:cubicBezTo>
                  <a:cubicBezTo>
                    <a:pt x="32" y="12"/>
                    <a:pt x="34" y="12"/>
                    <a:pt x="35" y="12"/>
                  </a:cubicBezTo>
                  <a:cubicBezTo>
                    <a:pt x="38" y="12"/>
                    <a:pt x="42" y="10"/>
                    <a:pt x="44" y="7"/>
                  </a:cubicBezTo>
                  <a:cubicBezTo>
                    <a:pt x="47" y="2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2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20"/>
                    <a:pt x="89" y="21"/>
                    <a:pt x="89" y="22"/>
                  </a:cubicBezTo>
                  <a:cubicBezTo>
                    <a:pt x="89" y="28"/>
                    <a:pt x="92" y="32"/>
                    <a:pt x="96" y="34"/>
                  </a:cubicBezTo>
                  <a:cubicBezTo>
                    <a:pt x="102" y="36"/>
                    <a:pt x="105" y="42"/>
                    <a:pt x="104" y="48"/>
                  </a:cubicBezTo>
                  <a:cubicBezTo>
                    <a:pt x="103" y="50"/>
                    <a:pt x="103" y="51"/>
                    <a:pt x="102" y="52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7"/>
                    <a:pt x="70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7" y="119"/>
                    <a:pt x="83" y="118"/>
                    <a:pt x="88" y="115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2" y="144"/>
                    <a:pt x="92" y="144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79" y="138"/>
                    <a:pt x="77" y="139"/>
                    <a:pt x="76" y="141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69" y="153"/>
                    <a:pt x="67" y="154"/>
                    <a:pt x="66" y="153"/>
                  </a:cubicBezTo>
                  <a:cubicBezTo>
                    <a:pt x="65" y="153"/>
                    <a:pt x="64" y="152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6065838" y="5597525"/>
              <a:ext cx="336550" cy="495300"/>
            </a:xfrm>
            <a:custGeom>
              <a:avLst/>
              <a:gdLst>
                <a:gd name="T0" fmla="*/ 25 w 105"/>
                <a:gd name="T1" fmla="*/ 139 h 154"/>
                <a:gd name="T2" fmla="*/ 35 w 105"/>
                <a:gd name="T3" fmla="*/ 152 h 154"/>
                <a:gd name="T4" fmla="*/ 41 w 105"/>
                <a:gd name="T5" fmla="*/ 151 h 154"/>
                <a:gd name="T6" fmla="*/ 35 w 105"/>
                <a:gd name="T7" fmla="*/ 117 h 154"/>
                <a:gd name="T8" fmla="*/ 34 w 105"/>
                <a:gd name="T9" fmla="*/ 117 h 154"/>
                <a:gd name="T10" fmla="*/ 9 w 105"/>
                <a:gd name="T11" fmla="*/ 139 h 154"/>
                <a:gd name="T12" fmla="*/ 14 w 105"/>
                <a:gd name="T13" fmla="*/ 144 h 154"/>
                <a:gd name="T14" fmla="*/ 59 w 105"/>
                <a:gd name="T15" fmla="*/ 50 h 154"/>
                <a:gd name="T16" fmla="*/ 51 w 105"/>
                <a:gd name="T17" fmla="*/ 39 h 154"/>
                <a:gd name="T18" fmla="*/ 46 w 105"/>
                <a:gd name="T19" fmla="*/ 50 h 154"/>
                <a:gd name="T20" fmla="*/ 34 w 105"/>
                <a:gd name="T21" fmla="*/ 54 h 154"/>
                <a:gd name="T22" fmla="*/ 42 w 105"/>
                <a:gd name="T23" fmla="*/ 63 h 154"/>
                <a:gd name="T24" fmla="*/ 42 w 105"/>
                <a:gd name="T25" fmla="*/ 76 h 154"/>
                <a:gd name="T26" fmla="*/ 52 w 105"/>
                <a:gd name="T27" fmla="*/ 71 h 154"/>
                <a:gd name="T28" fmla="*/ 64 w 105"/>
                <a:gd name="T29" fmla="*/ 76 h 154"/>
                <a:gd name="T30" fmla="*/ 63 w 105"/>
                <a:gd name="T31" fmla="*/ 63 h 154"/>
                <a:gd name="T32" fmla="*/ 70 w 105"/>
                <a:gd name="T33" fmla="*/ 52 h 154"/>
                <a:gd name="T34" fmla="*/ 69 w 105"/>
                <a:gd name="T35" fmla="*/ 51 h 154"/>
                <a:gd name="T36" fmla="*/ 53 w 105"/>
                <a:gd name="T37" fmla="*/ 26 h 154"/>
                <a:gd name="T38" fmla="*/ 53 w 105"/>
                <a:gd name="T39" fmla="*/ 91 h 154"/>
                <a:gd name="T40" fmla="*/ 102 w 105"/>
                <a:gd name="T41" fmla="*/ 52 h 154"/>
                <a:gd name="T42" fmla="*/ 100 w 105"/>
                <a:gd name="T43" fmla="*/ 82 h 154"/>
                <a:gd name="T44" fmla="*/ 88 w 105"/>
                <a:gd name="T45" fmla="*/ 95 h 154"/>
                <a:gd name="T46" fmla="*/ 74 w 105"/>
                <a:gd name="T47" fmla="*/ 106 h 154"/>
                <a:gd name="T48" fmla="*/ 46 w 105"/>
                <a:gd name="T49" fmla="*/ 113 h 154"/>
                <a:gd name="T50" fmla="*/ 31 w 105"/>
                <a:gd name="T51" fmla="*/ 106 h 154"/>
                <a:gd name="T52" fmla="*/ 16 w 105"/>
                <a:gd name="T53" fmla="*/ 95 h 154"/>
                <a:gd name="T54" fmla="*/ 2 w 105"/>
                <a:gd name="T55" fmla="*/ 69 h 154"/>
                <a:gd name="T56" fmla="*/ 3 w 105"/>
                <a:gd name="T57" fmla="*/ 52 h 154"/>
                <a:gd name="T58" fmla="*/ 9 w 105"/>
                <a:gd name="T59" fmla="*/ 34 h 154"/>
                <a:gd name="T60" fmla="*/ 27 w 105"/>
                <a:gd name="T61" fmla="*/ 11 h 154"/>
                <a:gd name="T62" fmla="*/ 35 w 105"/>
                <a:gd name="T63" fmla="*/ 12 h 154"/>
                <a:gd name="T64" fmla="*/ 59 w 105"/>
                <a:gd name="T65" fmla="*/ 4 h 154"/>
                <a:gd name="T66" fmla="*/ 70 w 105"/>
                <a:gd name="T67" fmla="*/ 12 h 154"/>
                <a:gd name="T68" fmla="*/ 88 w 105"/>
                <a:gd name="T69" fmla="*/ 18 h 154"/>
                <a:gd name="T70" fmla="*/ 96 w 105"/>
                <a:gd name="T71" fmla="*/ 34 h 154"/>
                <a:gd name="T72" fmla="*/ 102 w 105"/>
                <a:gd name="T73" fmla="*/ 52 h 154"/>
                <a:gd name="T74" fmla="*/ 56 w 105"/>
                <a:gd name="T75" fmla="*/ 126 h 154"/>
                <a:gd name="T76" fmla="*/ 70 w 105"/>
                <a:gd name="T77" fmla="*/ 117 h 154"/>
                <a:gd name="T78" fmla="*/ 88 w 105"/>
                <a:gd name="T79" fmla="*/ 115 h 154"/>
                <a:gd name="T80" fmla="*/ 94 w 105"/>
                <a:gd name="T81" fmla="*/ 144 h 154"/>
                <a:gd name="T82" fmla="*/ 80 w 105"/>
                <a:gd name="T83" fmla="*/ 139 h 154"/>
                <a:gd name="T84" fmla="*/ 70 w 105"/>
                <a:gd name="T85" fmla="*/ 152 h 154"/>
                <a:gd name="T86" fmla="*/ 64 w 105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" h="154">
                  <a:moveTo>
                    <a:pt x="14" y="144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6" y="138"/>
                    <a:pt x="28" y="139"/>
                    <a:pt x="29" y="141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0" y="153"/>
                    <a:pt x="41" y="152"/>
                    <a:pt x="41" y="151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4" y="125"/>
                    <a:pt x="39" y="122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29" y="119"/>
                    <a:pt x="22" y="118"/>
                    <a:pt x="17" y="115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41"/>
                    <a:pt x="9" y="143"/>
                    <a:pt x="11" y="144"/>
                  </a:cubicBezTo>
                  <a:cubicBezTo>
                    <a:pt x="12" y="144"/>
                    <a:pt x="13" y="144"/>
                    <a:pt x="14" y="144"/>
                  </a:cubicBezTo>
                  <a:close/>
                  <a:moveTo>
                    <a:pt x="69" y="51"/>
                  </a:moveTo>
                  <a:cubicBezTo>
                    <a:pt x="59" y="50"/>
                    <a:pt x="59" y="50"/>
                    <a:pt x="59" y="50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4" y="39"/>
                    <a:pt x="53" y="39"/>
                    <a:pt x="51" y="39"/>
                  </a:cubicBezTo>
                  <a:cubicBezTo>
                    <a:pt x="51" y="40"/>
                    <a:pt x="50" y="40"/>
                    <a:pt x="50" y="4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5" y="51"/>
                    <a:pt x="34" y="53"/>
                    <a:pt x="34" y="54"/>
                  </a:cubicBezTo>
                  <a:cubicBezTo>
                    <a:pt x="34" y="55"/>
                    <a:pt x="35" y="56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4"/>
                    <a:pt x="41" y="76"/>
                    <a:pt x="42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6"/>
                  </a:cubicBezTo>
                  <a:cubicBezTo>
                    <a:pt x="65" y="75"/>
                    <a:pt x="65" y="74"/>
                    <a:pt x="65" y="7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55"/>
                    <a:pt x="71" y="53"/>
                    <a:pt x="70" y="52"/>
                  </a:cubicBezTo>
                  <a:cubicBezTo>
                    <a:pt x="70" y="51"/>
                    <a:pt x="69" y="51"/>
                    <a:pt x="68" y="51"/>
                  </a:cubicBezTo>
                  <a:lnTo>
                    <a:pt x="69" y="51"/>
                  </a:lnTo>
                  <a:close/>
                  <a:moveTo>
                    <a:pt x="83" y="59"/>
                  </a:moveTo>
                  <a:cubicBezTo>
                    <a:pt x="83" y="41"/>
                    <a:pt x="69" y="26"/>
                    <a:pt x="53" y="26"/>
                  </a:cubicBezTo>
                  <a:cubicBezTo>
                    <a:pt x="36" y="26"/>
                    <a:pt x="22" y="41"/>
                    <a:pt x="22" y="59"/>
                  </a:cubicBezTo>
                  <a:cubicBezTo>
                    <a:pt x="22" y="77"/>
                    <a:pt x="36" y="91"/>
                    <a:pt x="53" y="91"/>
                  </a:cubicBezTo>
                  <a:cubicBezTo>
                    <a:pt x="69" y="91"/>
                    <a:pt x="83" y="77"/>
                    <a:pt x="83" y="59"/>
                  </a:cubicBezTo>
                  <a:moveTo>
                    <a:pt x="102" y="52"/>
                  </a:moveTo>
                  <a:cubicBezTo>
                    <a:pt x="99" y="56"/>
                    <a:pt x="99" y="62"/>
                    <a:pt x="102" y="66"/>
                  </a:cubicBezTo>
                  <a:cubicBezTo>
                    <a:pt x="105" y="71"/>
                    <a:pt x="104" y="78"/>
                    <a:pt x="100" y="82"/>
                  </a:cubicBezTo>
                  <a:cubicBezTo>
                    <a:pt x="99" y="83"/>
                    <a:pt x="97" y="83"/>
                    <a:pt x="96" y="84"/>
                  </a:cubicBezTo>
                  <a:cubicBezTo>
                    <a:pt x="92" y="85"/>
                    <a:pt x="88" y="90"/>
                    <a:pt x="88" y="95"/>
                  </a:cubicBezTo>
                  <a:cubicBezTo>
                    <a:pt x="89" y="102"/>
                    <a:pt x="84" y="107"/>
                    <a:pt x="78" y="107"/>
                  </a:cubicBezTo>
                  <a:cubicBezTo>
                    <a:pt x="76" y="107"/>
                    <a:pt x="75" y="107"/>
                    <a:pt x="74" y="106"/>
                  </a:cubicBezTo>
                  <a:cubicBezTo>
                    <a:pt x="69" y="105"/>
                    <a:pt x="64" y="106"/>
                    <a:pt x="61" y="111"/>
                  </a:cubicBezTo>
                  <a:cubicBezTo>
                    <a:pt x="58" y="116"/>
                    <a:pt x="51" y="117"/>
                    <a:pt x="46" y="113"/>
                  </a:cubicBezTo>
                  <a:cubicBezTo>
                    <a:pt x="45" y="113"/>
                    <a:pt x="44" y="112"/>
                    <a:pt x="43" y="111"/>
                  </a:cubicBezTo>
                  <a:cubicBezTo>
                    <a:pt x="41" y="106"/>
                    <a:pt x="36" y="105"/>
                    <a:pt x="31" y="106"/>
                  </a:cubicBezTo>
                  <a:cubicBezTo>
                    <a:pt x="25" y="108"/>
                    <a:pt x="19" y="105"/>
                    <a:pt x="17" y="99"/>
                  </a:cubicBezTo>
                  <a:cubicBezTo>
                    <a:pt x="17" y="98"/>
                    <a:pt x="16" y="96"/>
                    <a:pt x="16" y="95"/>
                  </a:cubicBezTo>
                  <a:cubicBezTo>
                    <a:pt x="16" y="90"/>
                    <a:pt x="13" y="85"/>
                    <a:pt x="9" y="84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7"/>
                    <a:pt x="3" y="66"/>
                  </a:cubicBezTo>
                  <a:cubicBezTo>
                    <a:pt x="6" y="62"/>
                    <a:pt x="6" y="56"/>
                    <a:pt x="3" y="52"/>
                  </a:cubicBezTo>
                  <a:cubicBezTo>
                    <a:pt x="0" y="47"/>
                    <a:pt x="1" y="39"/>
                    <a:pt x="5" y="35"/>
                  </a:cubicBezTo>
                  <a:cubicBezTo>
                    <a:pt x="6" y="35"/>
                    <a:pt x="8" y="34"/>
                    <a:pt x="9" y="34"/>
                  </a:cubicBezTo>
                  <a:cubicBezTo>
                    <a:pt x="13" y="32"/>
                    <a:pt x="17" y="28"/>
                    <a:pt x="17" y="22"/>
                  </a:cubicBezTo>
                  <a:cubicBezTo>
                    <a:pt x="16" y="16"/>
                    <a:pt x="21" y="11"/>
                    <a:pt x="27" y="11"/>
                  </a:cubicBezTo>
                  <a:cubicBezTo>
                    <a:pt x="29" y="11"/>
                    <a:pt x="30" y="11"/>
                    <a:pt x="31" y="11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8" y="12"/>
                    <a:pt x="41" y="10"/>
                    <a:pt x="44" y="7"/>
                  </a:cubicBezTo>
                  <a:cubicBezTo>
                    <a:pt x="47" y="2"/>
                    <a:pt x="54" y="0"/>
                    <a:pt x="59" y="4"/>
                  </a:cubicBezTo>
                  <a:cubicBezTo>
                    <a:pt x="60" y="5"/>
                    <a:pt x="61" y="6"/>
                    <a:pt x="61" y="7"/>
                  </a:cubicBezTo>
                  <a:cubicBezTo>
                    <a:pt x="64" y="10"/>
                    <a:pt x="67" y="12"/>
                    <a:pt x="70" y="12"/>
                  </a:cubicBezTo>
                  <a:cubicBezTo>
                    <a:pt x="72" y="12"/>
                    <a:pt x="73" y="12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8" y="20"/>
                    <a:pt x="89" y="21"/>
                    <a:pt x="89" y="22"/>
                  </a:cubicBezTo>
                  <a:cubicBezTo>
                    <a:pt x="88" y="28"/>
                    <a:pt x="92" y="32"/>
                    <a:pt x="96" y="34"/>
                  </a:cubicBezTo>
                  <a:cubicBezTo>
                    <a:pt x="102" y="36"/>
                    <a:pt x="105" y="42"/>
                    <a:pt x="103" y="48"/>
                  </a:cubicBezTo>
                  <a:cubicBezTo>
                    <a:pt x="103" y="50"/>
                    <a:pt x="102" y="51"/>
                    <a:pt x="102" y="52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1" y="125"/>
                    <a:pt x="67" y="122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6" y="119"/>
                    <a:pt x="83" y="118"/>
                    <a:pt x="88" y="115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3" y="144"/>
                    <a:pt x="92" y="144"/>
                    <a:pt x="91" y="144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79" y="138"/>
                    <a:pt x="77" y="139"/>
                    <a:pt x="76" y="141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69" y="153"/>
                    <a:pt x="67" y="154"/>
                    <a:pt x="65" y="153"/>
                  </a:cubicBezTo>
                  <a:cubicBezTo>
                    <a:pt x="65" y="153"/>
                    <a:pt x="64" y="152"/>
                    <a:pt x="64" y="151"/>
                  </a:cubicBezTo>
                </a:path>
              </a:pathLst>
            </a:custGeom>
            <a:solidFill>
              <a:srgbClr val="A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6588125" y="5597525"/>
              <a:ext cx="339725" cy="495300"/>
            </a:xfrm>
            <a:custGeom>
              <a:avLst/>
              <a:gdLst>
                <a:gd name="T0" fmla="*/ 26 w 106"/>
                <a:gd name="T1" fmla="*/ 139 h 154"/>
                <a:gd name="T2" fmla="*/ 36 w 106"/>
                <a:gd name="T3" fmla="*/ 152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7 h 154"/>
                <a:gd name="T10" fmla="*/ 10 w 106"/>
                <a:gd name="T11" fmla="*/ 139 h 154"/>
                <a:gd name="T12" fmla="*/ 14 w 106"/>
                <a:gd name="T13" fmla="*/ 144 h 154"/>
                <a:gd name="T14" fmla="*/ 69 w 106"/>
                <a:gd name="T15" fmla="*/ 51 h 154"/>
                <a:gd name="T16" fmla="*/ 56 w 106"/>
                <a:gd name="T17" fmla="*/ 41 h 154"/>
                <a:gd name="T18" fmla="*/ 51 w 106"/>
                <a:gd name="T19" fmla="*/ 41 h 154"/>
                <a:gd name="T20" fmla="*/ 38 w 106"/>
                <a:gd name="T21" fmla="*/ 51 h 154"/>
                <a:gd name="T22" fmla="*/ 36 w 106"/>
                <a:gd name="T23" fmla="*/ 56 h 154"/>
                <a:gd name="T24" fmla="*/ 41 w 106"/>
                <a:gd name="T25" fmla="*/ 73 h 154"/>
                <a:gd name="T26" fmla="*/ 45 w 106"/>
                <a:gd name="T27" fmla="*/ 76 h 154"/>
                <a:gd name="T28" fmla="*/ 62 w 106"/>
                <a:gd name="T29" fmla="*/ 76 h 154"/>
                <a:gd name="T30" fmla="*/ 66 w 106"/>
                <a:gd name="T31" fmla="*/ 73 h 154"/>
                <a:gd name="T32" fmla="*/ 71 w 106"/>
                <a:gd name="T33" fmla="*/ 56 h 154"/>
                <a:gd name="T34" fmla="*/ 69 w 106"/>
                <a:gd name="T35" fmla="*/ 51 h 154"/>
                <a:gd name="T36" fmla="*/ 53 w 106"/>
                <a:gd name="T37" fmla="*/ 26 h 154"/>
                <a:gd name="T38" fmla="*/ 53 w 106"/>
                <a:gd name="T39" fmla="*/ 91 h 154"/>
                <a:gd name="T40" fmla="*/ 103 w 106"/>
                <a:gd name="T41" fmla="*/ 52 h 154"/>
                <a:gd name="T42" fmla="*/ 100 w 106"/>
                <a:gd name="T43" fmla="*/ 82 h 154"/>
                <a:gd name="T44" fmla="*/ 89 w 106"/>
                <a:gd name="T45" fmla="*/ 95 h 154"/>
                <a:gd name="T46" fmla="*/ 75 w 106"/>
                <a:gd name="T47" fmla="*/ 106 h 154"/>
                <a:gd name="T48" fmla="*/ 47 w 106"/>
                <a:gd name="T49" fmla="*/ 113 h 154"/>
                <a:gd name="T50" fmla="*/ 32 w 106"/>
                <a:gd name="T51" fmla="*/ 106 h 154"/>
                <a:gd name="T52" fmla="*/ 17 w 106"/>
                <a:gd name="T53" fmla="*/ 95 h 154"/>
                <a:gd name="T54" fmla="*/ 2 w 106"/>
                <a:gd name="T55" fmla="*/ 69 h 154"/>
                <a:gd name="T56" fmla="*/ 4 w 106"/>
                <a:gd name="T57" fmla="*/ 52 h 154"/>
                <a:gd name="T58" fmla="*/ 10 w 106"/>
                <a:gd name="T59" fmla="*/ 34 h 154"/>
                <a:gd name="T60" fmla="*/ 28 w 106"/>
                <a:gd name="T61" fmla="*/ 11 h 154"/>
                <a:gd name="T62" fmla="*/ 35 w 106"/>
                <a:gd name="T63" fmla="*/ 12 h 154"/>
                <a:gd name="T64" fmla="*/ 60 w 106"/>
                <a:gd name="T65" fmla="*/ 4 h 154"/>
                <a:gd name="T66" fmla="*/ 71 w 106"/>
                <a:gd name="T67" fmla="*/ 12 h 154"/>
                <a:gd name="T68" fmla="*/ 89 w 106"/>
                <a:gd name="T69" fmla="*/ 18 h 154"/>
                <a:gd name="T70" fmla="*/ 97 w 106"/>
                <a:gd name="T71" fmla="*/ 34 h 154"/>
                <a:gd name="T72" fmla="*/ 103 w 106"/>
                <a:gd name="T73" fmla="*/ 52 h 154"/>
                <a:gd name="T74" fmla="*/ 57 w 106"/>
                <a:gd name="T75" fmla="*/ 126 h 154"/>
                <a:gd name="T76" fmla="*/ 71 w 106"/>
                <a:gd name="T77" fmla="*/ 117 h 154"/>
                <a:gd name="T78" fmla="*/ 89 w 106"/>
                <a:gd name="T79" fmla="*/ 115 h 154"/>
                <a:gd name="T80" fmla="*/ 95 w 106"/>
                <a:gd name="T81" fmla="*/ 144 h 154"/>
                <a:gd name="T82" fmla="*/ 81 w 106"/>
                <a:gd name="T83" fmla="*/ 139 h 154"/>
                <a:gd name="T84" fmla="*/ 71 w 106"/>
                <a:gd name="T85" fmla="*/ 152 h 154"/>
                <a:gd name="T86" fmla="*/ 65 w 106"/>
                <a:gd name="T87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54">
                  <a:moveTo>
                    <a:pt x="15" y="144"/>
                  </a:moveTo>
                  <a:cubicBezTo>
                    <a:pt x="26" y="139"/>
                    <a:pt x="26" y="139"/>
                    <a:pt x="26" y="139"/>
                  </a:cubicBezTo>
                  <a:cubicBezTo>
                    <a:pt x="27" y="138"/>
                    <a:pt x="29" y="139"/>
                    <a:pt x="30" y="141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7" y="153"/>
                    <a:pt x="39" y="154"/>
                    <a:pt x="40" y="153"/>
                  </a:cubicBezTo>
                  <a:cubicBezTo>
                    <a:pt x="41" y="153"/>
                    <a:pt x="42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29" y="119"/>
                    <a:pt x="23" y="118"/>
                    <a:pt x="18" y="115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41"/>
                    <a:pt x="10" y="143"/>
                    <a:pt x="12" y="144"/>
                  </a:cubicBezTo>
                  <a:cubicBezTo>
                    <a:pt x="13" y="144"/>
                    <a:pt x="14" y="144"/>
                    <a:pt x="14" y="144"/>
                  </a:cubicBezTo>
                  <a:lnTo>
                    <a:pt x="15" y="144"/>
                  </a:lnTo>
                  <a:close/>
                  <a:moveTo>
                    <a:pt x="69" y="51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39"/>
                    <a:pt x="54" y="39"/>
                    <a:pt x="52" y="39"/>
                  </a:cubicBezTo>
                  <a:cubicBezTo>
                    <a:pt x="52" y="40"/>
                    <a:pt x="51" y="40"/>
                    <a:pt x="51" y="41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6" y="51"/>
                    <a:pt x="35" y="53"/>
                    <a:pt x="35" y="54"/>
                  </a:cubicBezTo>
                  <a:cubicBezTo>
                    <a:pt x="35" y="55"/>
                    <a:pt x="35" y="56"/>
                    <a:pt x="36" y="5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4"/>
                    <a:pt x="42" y="76"/>
                    <a:pt x="43" y="76"/>
                  </a:cubicBezTo>
                  <a:cubicBezTo>
                    <a:pt x="44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3" y="76"/>
                    <a:pt x="64" y="76"/>
                    <a:pt x="64" y="76"/>
                  </a:cubicBezTo>
                  <a:cubicBezTo>
                    <a:pt x="65" y="75"/>
                    <a:pt x="66" y="74"/>
                    <a:pt x="66" y="7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70" y="51"/>
                    <a:pt x="70" y="51"/>
                    <a:pt x="69" y="51"/>
                  </a:cubicBezTo>
                  <a:close/>
                  <a:moveTo>
                    <a:pt x="84" y="59"/>
                  </a:moveTo>
                  <a:cubicBezTo>
                    <a:pt x="84" y="41"/>
                    <a:pt x="70" y="26"/>
                    <a:pt x="53" y="26"/>
                  </a:cubicBezTo>
                  <a:cubicBezTo>
                    <a:pt x="36" y="26"/>
                    <a:pt x="23" y="41"/>
                    <a:pt x="23" y="59"/>
                  </a:cubicBezTo>
                  <a:cubicBezTo>
                    <a:pt x="23" y="77"/>
                    <a:pt x="36" y="91"/>
                    <a:pt x="53" y="91"/>
                  </a:cubicBezTo>
                  <a:cubicBezTo>
                    <a:pt x="70" y="91"/>
                    <a:pt x="84" y="77"/>
                    <a:pt x="84" y="59"/>
                  </a:cubicBezTo>
                  <a:moveTo>
                    <a:pt x="103" y="52"/>
                  </a:moveTo>
                  <a:cubicBezTo>
                    <a:pt x="100" y="56"/>
                    <a:pt x="100" y="62"/>
                    <a:pt x="103" y="66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3"/>
                    <a:pt x="98" y="83"/>
                    <a:pt x="97" y="84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2"/>
                    <a:pt x="85" y="107"/>
                    <a:pt x="78" y="107"/>
                  </a:cubicBezTo>
                  <a:cubicBezTo>
                    <a:pt x="77" y="107"/>
                    <a:pt x="76" y="107"/>
                    <a:pt x="75" y="106"/>
                  </a:cubicBezTo>
                  <a:cubicBezTo>
                    <a:pt x="70" y="105"/>
                    <a:pt x="65" y="106"/>
                    <a:pt x="62" y="111"/>
                  </a:cubicBezTo>
                  <a:cubicBezTo>
                    <a:pt x="59" y="116"/>
                    <a:pt x="52" y="117"/>
                    <a:pt x="47" y="113"/>
                  </a:cubicBezTo>
                  <a:cubicBezTo>
                    <a:pt x="46" y="113"/>
                    <a:pt x="45" y="112"/>
                    <a:pt x="44" y="111"/>
                  </a:cubicBezTo>
                  <a:cubicBezTo>
                    <a:pt x="41" y="106"/>
                    <a:pt x="36" y="105"/>
                    <a:pt x="32" y="106"/>
                  </a:cubicBezTo>
                  <a:cubicBezTo>
                    <a:pt x="26" y="108"/>
                    <a:pt x="20" y="105"/>
                    <a:pt x="18" y="99"/>
                  </a:cubicBezTo>
                  <a:cubicBezTo>
                    <a:pt x="17" y="98"/>
                    <a:pt x="17" y="96"/>
                    <a:pt x="17" y="95"/>
                  </a:cubicBezTo>
                  <a:cubicBezTo>
                    <a:pt x="17" y="90"/>
                    <a:pt x="14" y="85"/>
                    <a:pt x="10" y="84"/>
                  </a:cubicBezTo>
                  <a:cubicBezTo>
                    <a:pt x="4" y="82"/>
                    <a:pt x="1" y="75"/>
                    <a:pt x="2" y="69"/>
                  </a:cubicBezTo>
                  <a:cubicBezTo>
                    <a:pt x="3" y="68"/>
                    <a:pt x="3" y="67"/>
                    <a:pt x="4" y="66"/>
                  </a:cubicBezTo>
                  <a:cubicBezTo>
                    <a:pt x="7" y="62"/>
                    <a:pt x="7" y="56"/>
                    <a:pt x="4" y="52"/>
                  </a:cubicBezTo>
                  <a:cubicBezTo>
                    <a:pt x="0" y="47"/>
                    <a:pt x="1" y="39"/>
                    <a:pt x="6" y="35"/>
                  </a:cubicBezTo>
                  <a:cubicBezTo>
                    <a:pt x="7" y="35"/>
                    <a:pt x="8" y="34"/>
                    <a:pt x="10" y="34"/>
                  </a:cubicBezTo>
                  <a:cubicBezTo>
                    <a:pt x="14" y="32"/>
                    <a:pt x="17" y="28"/>
                    <a:pt x="17" y="22"/>
                  </a:cubicBezTo>
                  <a:cubicBezTo>
                    <a:pt x="17" y="16"/>
                    <a:pt x="22" y="11"/>
                    <a:pt x="28" y="11"/>
                  </a:cubicBezTo>
                  <a:cubicBezTo>
                    <a:pt x="29" y="11"/>
                    <a:pt x="31" y="11"/>
                    <a:pt x="32" y="11"/>
                  </a:cubicBezTo>
                  <a:cubicBezTo>
                    <a:pt x="33" y="12"/>
                    <a:pt x="34" y="12"/>
                    <a:pt x="35" y="12"/>
                  </a:cubicBezTo>
                  <a:cubicBezTo>
                    <a:pt x="39" y="12"/>
                    <a:pt x="42" y="10"/>
                    <a:pt x="44" y="7"/>
                  </a:cubicBezTo>
                  <a:cubicBezTo>
                    <a:pt x="48" y="2"/>
                    <a:pt x="55" y="0"/>
                    <a:pt x="60" y="4"/>
                  </a:cubicBezTo>
                  <a:cubicBezTo>
                    <a:pt x="61" y="5"/>
                    <a:pt x="62" y="6"/>
                    <a:pt x="62" y="7"/>
                  </a:cubicBezTo>
                  <a:cubicBezTo>
                    <a:pt x="64" y="10"/>
                    <a:pt x="68" y="12"/>
                    <a:pt x="71" y="12"/>
                  </a:cubicBezTo>
                  <a:cubicBezTo>
                    <a:pt x="72" y="12"/>
                    <a:pt x="74" y="12"/>
                    <a:pt x="75" y="11"/>
                  </a:cubicBezTo>
                  <a:cubicBezTo>
                    <a:pt x="81" y="9"/>
                    <a:pt x="87" y="12"/>
                    <a:pt x="89" y="18"/>
                  </a:cubicBezTo>
                  <a:cubicBezTo>
                    <a:pt x="89" y="20"/>
                    <a:pt x="89" y="21"/>
                    <a:pt x="89" y="22"/>
                  </a:cubicBezTo>
                  <a:cubicBezTo>
                    <a:pt x="89" y="28"/>
                    <a:pt x="92" y="32"/>
                    <a:pt x="97" y="34"/>
                  </a:cubicBezTo>
                  <a:cubicBezTo>
                    <a:pt x="103" y="36"/>
                    <a:pt x="106" y="42"/>
                    <a:pt x="104" y="48"/>
                  </a:cubicBezTo>
                  <a:cubicBezTo>
                    <a:pt x="104" y="50"/>
                    <a:pt x="103" y="51"/>
                    <a:pt x="103" y="52"/>
                  </a:cubicBezTo>
                  <a:close/>
                  <a:moveTo>
                    <a:pt x="65" y="151"/>
                  </a:moveTo>
                  <a:cubicBezTo>
                    <a:pt x="57" y="126"/>
                    <a:pt x="57" y="126"/>
                    <a:pt x="57" y="126"/>
                  </a:cubicBezTo>
                  <a:cubicBezTo>
                    <a:pt x="62" y="125"/>
                    <a:pt x="67" y="122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7" y="119"/>
                    <a:pt x="84" y="118"/>
                    <a:pt x="89" y="11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8" y="141"/>
                    <a:pt x="97" y="143"/>
                    <a:pt x="95" y="144"/>
                  </a:cubicBezTo>
                  <a:cubicBezTo>
                    <a:pt x="94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8" y="139"/>
                    <a:pt x="77" y="141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0" y="153"/>
                    <a:pt x="68" y="154"/>
                    <a:pt x="66" y="153"/>
                  </a:cubicBezTo>
                  <a:cubicBezTo>
                    <a:pt x="65" y="153"/>
                    <a:pt x="65" y="152"/>
                    <a:pt x="65" y="151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7113588" y="5597525"/>
              <a:ext cx="339725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2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7 h 154"/>
                <a:gd name="T10" fmla="*/ 10 w 106"/>
                <a:gd name="T11" fmla="*/ 139 h 154"/>
                <a:gd name="T12" fmla="*/ 14 w 106"/>
                <a:gd name="T13" fmla="*/ 144 h 154"/>
                <a:gd name="T14" fmla="*/ 60 w 106"/>
                <a:gd name="T15" fmla="*/ 50 h 154"/>
                <a:gd name="T16" fmla="*/ 52 w 106"/>
                <a:gd name="T17" fmla="*/ 39 h 154"/>
                <a:gd name="T18" fmla="*/ 47 w 106"/>
                <a:gd name="T19" fmla="*/ 50 h 154"/>
                <a:gd name="T20" fmla="*/ 35 w 106"/>
                <a:gd name="T21" fmla="*/ 54 h 154"/>
                <a:gd name="T22" fmla="*/ 42 w 106"/>
                <a:gd name="T23" fmla="*/ 63 h 154"/>
                <a:gd name="T24" fmla="*/ 43 w 106"/>
                <a:gd name="T25" fmla="*/ 76 h 154"/>
                <a:gd name="T26" fmla="*/ 53 w 106"/>
                <a:gd name="T27" fmla="*/ 71 h 154"/>
                <a:gd name="T28" fmla="*/ 64 w 106"/>
                <a:gd name="T29" fmla="*/ 76 h 154"/>
                <a:gd name="T30" fmla="*/ 64 w 106"/>
                <a:gd name="T31" fmla="*/ 63 h 154"/>
                <a:gd name="T32" fmla="*/ 71 w 106"/>
                <a:gd name="T33" fmla="*/ 52 h 154"/>
                <a:gd name="T34" fmla="*/ 84 w 106"/>
                <a:gd name="T35" fmla="*/ 59 h 154"/>
                <a:gd name="T36" fmla="*/ 23 w 106"/>
                <a:gd name="T37" fmla="*/ 59 h 154"/>
                <a:gd name="T38" fmla="*/ 84 w 106"/>
                <a:gd name="T39" fmla="*/ 59 h 154"/>
                <a:gd name="T40" fmla="*/ 102 w 106"/>
                <a:gd name="T41" fmla="*/ 66 h 154"/>
                <a:gd name="T42" fmla="*/ 97 w 106"/>
                <a:gd name="T43" fmla="*/ 84 h 154"/>
                <a:gd name="T44" fmla="*/ 78 w 106"/>
                <a:gd name="T45" fmla="*/ 107 h 154"/>
                <a:gd name="T46" fmla="*/ 62 w 106"/>
                <a:gd name="T47" fmla="*/ 111 h 154"/>
                <a:gd name="T48" fmla="*/ 44 w 106"/>
                <a:gd name="T49" fmla="*/ 111 h 154"/>
                <a:gd name="T50" fmla="*/ 18 w 106"/>
                <a:gd name="T51" fmla="*/ 99 h 154"/>
                <a:gd name="T52" fmla="*/ 9 w 106"/>
                <a:gd name="T53" fmla="*/ 84 h 154"/>
                <a:gd name="T54" fmla="*/ 4 w 106"/>
                <a:gd name="T55" fmla="*/ 66 h 154"/>
                <a:gd name="T56" fmla="*/ 6 w 106"/>
                <a:gd name="T57" fmla="*/ 35 h 154"/>
                <a:gd name="T58" fmla="*/ 17 w 106"/>
                <a:gd name="T59" fmla="*/ 22 h 154"/>
                <a:gd name="T60" fmla="*/ 32 w 106"/>
                <a:gd name="T61" fmla="*/ 11 h 154"/>
                <a:gd name="T62" fmla="*/ 44 w 106"/>
                <a:gd name="T63" fmla="*/ 7 h 154"/>
                <a:gd name="T64" fmla="*/ 62 w 106"/>
                <a:gd name="T65" fmla="*/ 7 h 154"/>
                <a:gd name="T66" fmla="*/ 75 w 106"/>
                <a:gd name="T67" fmla="*/ 11 h 154"/>
                <a:gd name="T68" fmla="*/ 89 w 106"/>
                <a:gd name="T69" fmla="*/ 22 h 154"/>
                <a:gd name="T70" fmla="*/ 104 w 106"/>
                <a:gd name="T71" fmla="*/ 48 h 154"/>
                <a:gd name="T72" fmla="*/ 64 w 106"/>
                <a:gd name="T73" fmla="*/ 151 h 154"/>
                <a:gd name="T74" fmla="*/ 71 w 106"/>
                <a:gd name="T75" fmla="*/ 117 h 154"/>
                <a:gd name="T76" fmla="*/ 71 w 106"/>
                <a:gd name="T77" fmla="*/ 117 h 154"/>
                <a:gd name="T78" fmla="*/ 97 w 106"/>
                <a:gd name="T79" fmla="*/ 139 h 154"/>
                <a:gd name="T80" fmla="*/ 92 w 106"/>
                <a:gd name="T81" fmla="*/ 144 h 154"/>
                <a:gd name="T82" fmla="*/ 77 w 106"/>
                <a:gd name="T83" fmla="*/ 141 h 154"/>
                <a:gd name="T84" fmla="*/ 66 w 106"/>
                <a:gd name="T8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4">
                  <a:moveTo>
                    <a:pt x="14" y="144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9" y="139"/>
                    <a:pt x="29" y="141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6" y="153"/>
                    <a:pt x="39" y="154"/>
                    <a:pt x="40" y="153"/>
                  </a:cubicBezTo>
                  <a:cubicBezTo>
                    <a:pt x="41" y="153"/>
                    <a:pt x="42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6" y="117"/>
                    <a:pt x="35" y="117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29" y="119"/>
                    <a:pt x="23" y="118"/>
                    <a:pt x="18" y="115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9" y="141"/>
                    <a:pt x="10" y="143"/>
                    <a:pt x="12" y="144"/>
                  </a:cubicBezTo>
                  <a:cubicBezTo>
                    <a:pt x="13" y="144"/>
                    <a:pt x="13" y="144"/>
                    <a:pt x="14" y="144"/>
                  </a:cubicBezTo>
                  <a:close/>
                  <a:moveTo>
                    <a:pt x="69" y="51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39"/>
                    <a:pt x="53" y="39"/>
                    <a:pt x="52" y="39"/>
                  </a:cubicBezTo>
                  <a:cubicBezTo>
                    <a:pt x="51" y="40"/>
                    <a:pt x="51" y="40"/>
                    <a:pt x="51" y="41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5" y="53"/>
                    <a:pt x="35" y="54"/>
                  </a:cubicBezTo>
                  <a:cubicBezTo>
                    <a:pt x="35" y="55"/>
                    <a:pt x="35" y="56"/>
                    <a:pt x="36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4"/>
                    <a:pt x="42" y="76"/>
                    <a:pt x="43" y="76"/>
                  </a:cubicBezTo>
                  <a:cubicBezTo>
                    <a:pt x="44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6"/>
                  </a:cubicBezTo>
                  <a:cubicBezTo>
                    <a:pt x="65" y="75"/>
                    <a:pt x="66" y="74"/>
                    <a:pt x="65" y="7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70" y="51"/>
                    <a:pt x="70" y="51"/>
                    <a:pt x="69" y="51"/>
                  </a:cubicBezTo>
                  <a:close/>
                  <a:moveTo>
                    <a:pt x="84" y="59"/>
                  </a:moveTo>
                  <a:cubicBezTo>
                    <a:pt x="84" y="41"/>
                    <a:pt x="70" y="26"/>
                    <a:pt x="53" y="26"/>
                  </a:cubicBezTo>
                  <a:cubicBezTo>
                    <a:pt x="36" y="26"/>
                    <a:pt x="23" y="41"/>
                    <a:pt x="23" y="59"/>
                  </a:cubicBezTo>
                  <a:cubicBezTo>
                    <a:pt x="23" y="77"/>
                    <a:pt x="36" y="91"/>
                    <a:pt x="53" y="91"/>
                  </a:cubicBezTo>
                  <a:cubicBezTo>
                    <a:pt x="70" y="91"/>
                    <a:pt x="84" y="77"/>
                    <a:pt x="84" y="59"/>
                  </a:cubicBezTo>
                  <a:moveTo>
                    <a:pt x="102" y="52"/>
                  </a:moveTo>
                  <a:cubicBezTo>
                    <a:pt x="99" y="56"/>
                    <a:pt x="99" y="62"/>
                    <a:pt x="102" y="66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3"/>
                    <a:pt x="98" y="83"/>
                    <a:pt x="97" y="84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2"/>
                    <a:pt x="84" y="107"/>
                    <a:pt x="78" y="107"/>
                  </a:cubicBezTo>
                  <a:cubicBezTo>
                    <a:pt x="77" y="107"/>
                    <a:pt x="76" y="107"/>
                    <a:pt x="75" y="106"/>
                  </a:cubicBezTo>
                  <a:cubicBezTo>
                    <a:pt x="70" y="105"/>
                    <a:pt x="65" y="106"/>
                    <a:pt x="62" y="111"/>
                  </a:cubicBezTo>
                  <a:cubicBezTo>
                    <a:pt x="59" y="116"/>
                    <a:pt x="52" y="117"/>
                    <a:pt x="47" y="113"/>
                  </a:cubicBezTo>
                  <a:cubicBezTo>
                    <a:pt x="46" y="113"/>
                    <a:pt x="45" y="112"/>
                    <a:pt x="44" y="111"/>
                  </a:cubicBezTo>
                  <a:cubicBezTo>
                    <a:pt x="41" y="106"/>
                    <a:pt x="36" y="105"/>
                    <a:pt x="32" y="106"/>
                  </a:cubicBezTo>
                  <a:cubicBezTo>
                    <a:pt x="26" y="108"/>
                    <a:pt x="20" y="105"/>
                    <a:pt x="18" y="99"/>
                  </a:cubicBezTo>
                  <a:cubicBezTo>
                    <a:pt x="17" y="98"/>
                    <a:pt x="17" y="96"/>
                    <a:pt x="17" y="95"/>
                  </a:cubicBezTo>
                  <a:cubicBezTo>
                    <a:pt x="17" y="90"/>
                    <a:pt x="14" y="85"/>
                    <a:pt x="9" y="84"/>
                  </a:cubicBezTo>
                  <a:cubicBezTo>
                    <a:pt x="4" y="82"/>
                    <a:pt x="0" y="75"/>
                    <a:pt x="2" y="69"/>
                  </a:cubicBezTo>
                  <a:cubicBezTo>
                    <a:pt x="3" y="68"/>
                    <a:pt x="3" y="67"/>
                    <a:pt x="4" y="66"/>
                  </a:cubicBezTo>
                  <a:cubicBezTo>
                    <a:pt x="7" y="62"/>
                    <a:pt x="7" y="56"/>
                    <a:pt x="4" y="52"/>
                  </a:cubicBezTo>
                  <a:cubicBezTo>
                    <a:pt x="0" y="47"/>
                    <a:pt x="1" y="39"/>
                    <a:pt x="6" y="35"/>
                  </a:cubicBezTo>
                  <a:cubicBezTo>
                    <a:pt x="7" y="35"/>
                    <a:pt x="8" y="34"/>
                    <a:pt x="9" y="34"/>
                  </a:cubicBezTo>
                  <a:cubicBezTo>
                    <a:pt x="14" y="32"/>
                    <a:pt x="17" y="28"/>
                    <a:pt x="17" y="22"/>
                  </a:cubicBezTo>
                  <a:cubicBezTo>
                    <a:pt x="17" y="16"/>
                    <a:pt x="22" y="11"/>
                    <a:pt x="28" y="11"/>
                  </a:cubicBezTo>
                  <a:cubicBezTo>
                    <a:pt x="29" y="11"/>
                    <a:pt x="31" y="11"/>
                    <a:pt x="32" y="11"/>
                  </a:cubicBezTo>
                  <a:cubicBezTo>
                    <a:pt x="33" y="12"/>
                    <a:pt x="34" y="12"/>
                    <a:pt x="35" y="12"/>
                  </a:cubicBezTo>
                  <a:cubicBezTo>
                    <a:pt x="39" y="12"/>
                    <a:pt x="42" y="10"/>
                    <a:pt x="44" y="7"/>
                  </a:cubicBezTo>
                  <a:cubicBezTo>
                    <a:pt x="48" y="2"/>
                    <a:pt x="55" y="0"/>
                    <a:pt x="60" y="4"/>
                  </a:cubicBezTo>
                  <a:cubicBezTo>
                    <a:pt x="61" y="5"/>
                    <a:pt x="61" y="6"/>
                    <a:pt x="62" y="7"/>
                  </a:cubicBezTo>
                  <a:cubicBezTo>
                    <a:pt x="64" y="10"/>
                    <a:pt x="68" y="12"/>
                    <a:pt x="71" y="12"/>
                  </a:cubicBezTo>
                  <a:cubicBezTo>
                    <a:pt x="72" y="12"/>
                    <a:pt x="73" y="12"/>
                    <a:pt x="75" y="11"/>
                  </a:cubicBezTo>
                  <a:cubicBezTo>
                    <a:pt x="80" y="9"/>
                    <a:pt x="87" y="12"/>
                    <a:pt x="89" y="18"/>
                  </a:cubicBezTo>
                  <a:cubicBezTo>
                    <a:pt x="89" y="20"/>
                    <a:pt x="89" y="21"/>
                    <a:pt x="89" y="22"/>
                  </a:cubicBezTo>
                  <a:cubicBezTo>
                    <a:pt x="89" y="28"/>
                    <a:pt x="92" y="32"/>
                    <a:pt x="97" y="34"/>
                  </a:cubicBezTo>
                  <a:cubicBezTo>
                    <a:pt x="103" y="36"/>
                    <a:pt x="106" y="42"/>
                    <a:pt x="104" y="48"/>
                  </a:cubicBezTo>
                  <a:cubicBezTo>
                    <a:pt x="104" y="50"/>
                    <a:pt x="103" y="51"/>
                    <a:pt x="102" y="52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7" y="119"/>
                    <a:pt x="84" y="118"/>
                    <a:pt x="89" y="11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1"/>
                    <a:pt x="96" y="143"/>
                    <a:pt x="95" y="144"/>
                  </a:cubicBezTo>
                  <a:cubicBezTo>
                    <a:pt x="94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8" y="139"/>
                    <a:pt x="77" y="141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0" y="153"/>
                    <a:pt x="68" y="154"/>
                    <a:pt x="66" y="153"/>
                  </a:cubicBezTo>
                  <a:cubicBezTo>
                    <a:pt x="65" y="153"/>
                    <a:pt x="65" y="152"/>
                    <a:pt x="64" y="151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7639050" y="5597525"/>
              <a:ext cx="338138" cy="495300"/>
            </a:xfrm>
            <a:custGeom>
              <a:avLst/>
              <a:gdLst>
                <a:gd name="T0" fmla="*/ 25 w 106"/>
                <a:gd name="T1" fmla="*/ 139 h 154"/>
                <a:gd name="T2" fmla="*/ 35 w 106"/>
                <a:gd name="T3" fmla="*/ 152 h 154"/>
                <a:gd name="T4" fmla="*/ 42 w 106"/>
                <a:gd name="T5" fmla="*/ 151 h 154"/>
                <a:gd name="T6" fmla="*/ 36 w 106"/>
                <a:gd name="T7" fmla="*/ 117 h 154"/>
                <a:gd name="T8" fmla="*/ 35 w 106"/>
                <a:gd name="T9" fmla="*/ 117 h 154"/>
                <a:gd name="T10" fmla="*/ 9 w 106"/>
                <a:gd name="T11" fmla="*/ 139 h 154"/>
                <a:gd name="T12" fmla="*/ 14 w 106"/>
                <a:gd name="T13" fmla="*/ 144 h 154"/>
                <a:gd name="T14" fmla="*/ 60 w 106"/>
                <a:gd name="T15" fmla="*/ 50 h 154"/>
                <a:gd name="T16" fmla="*/ 52 w 106"/>
                <a:gd name="T17" fmla="*/ 39 h 154"/>
                <a:gd name="T18" fmla="*/ 46 w 106"/>
                <a:gd name="T19" fmla="*/ 50 h 154"/>
                <a:gd name="T20" fmla="*/ 35 w 106"/>
                <a:gd name="T21" fmla="*/ 54 h 154"/>
                <a:gd name="T22" fmla="*/ 42 w 106"/>
                <a:gd name="T23" fmla="*/ 63 h 154"/>
                <a:gd name="T24" fmla="*/ 43 w 106"/>
                <a:gd name="T25" fmla="*/ 76 h 154"/>
                <a:gd name="T26" fmla="*/ 53 w 106"/>
                <a:gd name="T27" fmla="*/ 71 h 154"/>
                <a:gd name="T28" fmla="*/ 64 w 106"/>
                <a:gd name="T29" fmla="*/ 76 h 154"/>
                <a:gd name="T30" fmla="*/ 64 w 106"/>
                <a:gd name="T31" fmla="*/ 63 h 154"/>
                <a:gd name="T32" fmla="*/ 71 w 106"/>
                <a:gd name="T33" fmla="*/ 52 h 154"/>
                <a:gd name="T34" fmla="*/ 84 w 106"/>
                <a:gd name="T35" fmla="*/ 59 h 154"/>
                <a:gd name="T36" fmla="*/ 22 w 106"/>
                <a:gd name="T37" fmla="*/ 59 h 154"/>
                <a:gd name="T38" fmla="*/ 84 w 106"/>
                <a:gd name="T39" fmla="*/ 59 h 154"/>
                <a:gd name="T40" fmla="*/ 102 w 106"/>
                <a:gd name="T41" fmla="*/ 66 h 154"/>
                <a:gd name="T42" fmla="*/ 97 w 106"/>
                <a:gd name="T43" fmla="*/ 84 h 154"/>
                <a:gd name="T44" fmla="*/ 78 w 106"/>
                <a:gd name="T45" fmla="*/ 107 h 154"/>
                <a:gd name="T46" fmla="*/ 62 w 106"/>
                <a:gd name="T47" fmla="*/ 111 h 154"/>
                <a:gd name="T48" fmla="*/ 44 w 106"/>
                <a:gd name="T49" fmla="*/ 111 h 154"/>
                <a:gd name="T50" fmla="*/ 17 w 106"/>
                <a:gd name="T51" fmla="*/ 99 h 154"/>
                <a:gd name="T52" fmla="*/ 9 w 106"/>
                <a:gd name="T53" fmla="*/ 84 h 154"/>
                <a:gd name="T54" fmla="*/ 4 w 106"/>
                <a:gd name="T55" fmla="*/ 66 h 154"/>
                <a:gd name="T56" fmla="*/ 6 w 106"/>
                <a:gd name="T57" fmla="*/ 35 h 154"/>
                <a:gd name="T58" fmla="*/ 17 w 106"/>
                <a:gd name="T59" fmla="*/ 22 h 154"/>
                <a:gd name="T60" fmla="*/ 32 w 106"/>
                <a:gd name="T61" fmla="*/ 11 h 154"/>
                <a:gd name="T62" fmla="*/ 44 w 106"/>
                <a:gd name="T63" fmla="*/ 7 h 154"/>
                <a:gd name="T64" fmla="*/ 62 w 106"/>
                <a:gd name="T65" fmla="*/ 7 h 154"/>
                <a:gd name="T66" fmla="*/ 74 w 106"/>
                <a:gd name="T67" fmla="*/ 11 h 154"/>
                <a:gd name="T68" fmla="*/ 89 w 106"/>
                <a:gd name="T69" fmla="*/ 22 h 154"/>
                <a:gd name="T70" fmla="*/ 104 w 106"/>
                <a:gd name="T71" fmla="*/ 48 h 154"/>
                <a:gd name="T72" fmla="*/ 64 w 106"/>
                <a:gd name="T73" fmla="*/ 151 h 154"/>
                <a:gd name="T74" fmla="*/ 70 w 106"/>
                <a:gd name="T75" fmla="*/ 117 h 154"/>
                <a:gd name="T76" fmla="*/ 71 w 106"/>
                <a:gd name="T77" fmla="*/ 117 h 154"/>
                <a:gd name="T78" fmla="*/ 97 w 106"/>
                <a:gd name="T79" fmla="*/ 139 h 154"/>
                <a:gd name="T80" fmla="*/ 92 w 106"/>
                <a:gd name="T81" fmla="*/ 144 h 154"/>
                <a:gd name="T82" fmla="*/ 77 w 106"/>
                <a:gd name="T83" fmla="*/ 141 h 154"/>
                <a:gd name="T84" fmla="*/ 66 w 106"/>
                <a:gd name="T8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54">
                  <a:moveTo>
                    <a:pt x="14" y="144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27" y="138"/>
                    <a:pt x="29" y="139"/>
                    <a:pt x="29" y="141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6" y="153"/>
                    <a:pt x="38" y="154"/>
                    <a:pt x="40" y="153"/>
                  </a:cubicBezTo>
                  <a:cubicBezTo>
                    <a:pt x="41" y="153"/>
                    <a:pt x="41" y="152"/>
                    <a:pt x="42" y="151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5"/>
                    <a:pt x="39" y="122"/>
                    <a:pt x="36" y="117"/>
                  </a:cubicBezTo>
                  <a:cubicBezTo>
                    <a:pt x="36" y="117"/>
                    <a:pt x="35" y="117"/>
                    <a:pt x="35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29" y="119"/>
                    <a:pt x="23" y="118"/>
                    <a:pt x="17" y="115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41"/>
                    <a:pt x="10" y="143"/>
                    <a:pt x="12" y="144"/>
                  </a:cubicBezTo>
                  <a:cubicBezTo>
                    <a:pt x="12" y="144"/>
                    <a:pt x="13" y="144"/>
                    <a:pt x="14" y="144"/>
                  </a:cubicBezTo>
                  <a:close/>
                  <a:moveTo>
                    <a:pt x="69" y="51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39"/>
                    <a:pt x="53" y="39"/>
                    <a:pt x="52" y="39"/>
                  </a:cubicBezTo>
                  <a:cubicBezTo>
                    <a:pt x="51" y="40"/>
                    <a:pt x="51" y="40"/>
                    <a:pt x="51" y="4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6" y="51"/>
                    <a:pt x="35" y="53"/>
                    <a:pt x="35" y="54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1" y="76"/>
                    <a:pt x="43" y="76"/>
                  </a:cubicBezTo>
                  <a:cubicBezTo>
                    <a:pt x="44" y="76"/>
                    <a:pt x="44" y="76"/>
                    <a:pt x="45" y="76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2" y="76"/>
                    <a:pt x="63" y="76"/>
                    <a:pt x="64" y="76"/>
                  </a:cubicBezTo>
                  <a:cubicBezTo>
                    <a:pt x="65" y="75"/>
                    <a:pt x="65" y="74"/>
                    <a:pt x="65" y="7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70" y="51"/>
                    <a:pt x="70" y="51"/>
                    <a:pt x="69" y="51"/>
                  </a:cubicBezTo>
                  <a:close/>
                  <a:moveTo>
                    <a:pt x="84" y="59"/>
                  </a:moveTo>
                  <a:cubicBezTo>
                    <a:pt x="84" y="41"/>
                    <a:pt x="70" y="26"/>
                    <a:pt x="53" y="26"/>
                  </a:cubicBezTo>
                  <a:cubicBezTo>
                    <a:pt x="36" y="26"/>
                    <a:pt x="22" y="41"/>
                    <a:pt x="22" y="59"/>
                  </a:cubicBezTo>
                  <a:cubicBezTo>
                    <a:pt x="22" y="77"/>
                    <a:pt x="36" y="91"/>
                    <a:pt x="53" y="91"/>
                  </a:cubicBezTo>
                  <a:cubicBezTo>
                    <a:pt x="70" y="91"/>
                    <a:pt x="84" y="77"/>
                    <a:pt x="84" y="59"/>
                  </a:cubicBezTo>
                  <a:moveTo>
                    <a:pt x="102" y="52"/>
                  </a:moveTo>
                  <a:cubicBezTo>
                    <a:pt x="99" y="56"/>
                    <a:pt x="99" y="62"/>
                    <a:pt x="102" y="66"/>
                  </a:cubicBezTo>
                  <a:cubicBezTo>
                    <a:pt x="106" y="71"/>
                    <a:pt x="105" y="78"/>
                    <a:pt x="100" y="82"/>
                  </a:cubicBezTo>
                  <a:cubicBezTo>
                    <a:pt x="99" y="83"/>
                    <a:pt x="98" y="83"/>
                    <a:pt x="97" y="84"/>
                  </a:cubicBezTo>
                  <a:cubicBezTo>
                    <a:pt x="92" y="85"/>
                    <a:pt x="89" y="90"/>
                    <a:pt x="89" y="95"/>
                  </a:cubicBezTo>
                  <a:cubicBezTo>
                    <a:pt x="89" y="102"/>
                    <a:pt x="84" y="107"/>
                    <a:pt x="78" y="107"/>
                  </a:cubicBezTo>
                  <a:cubicBezTo>
                    <a:pt x="77" y="107"/>
                    <a:pt x="76" y="107"/>
                    <a:pt x="74" y="106"/>
                  </a:cubicBezTo>
                  <a:cubicBezTo>
                    <a:pt x="70" y="105"/>
                    <a:pt x="65" y="106"/>
                    <a:pt x="62" y="111"/>
                  </a:cubicBezTo>
                  <a:cubicBezTo>
                    <a:pt x="58" y="116"/>
                    <a:pt x="52" y="117"/>
                    <a:pt x="47" y="113"/>
                  </a:cubicBezTo>
                  <a:cubicBezTo>
                    <a:pt x="46" y="113"/>
                    <a:pt x="45" y="112"/>
                    <a:pt x="44" y="111"/>
                  </a:cubicBezTo>
                  <a:cubicBezTo>
                    <a:pt x="41" y="106"/>
                    <a:pt x="36" y="105"/>
                    <a:pt x="31" y="106"/>
                  </a:cubicBezTo>
                  <a:cubicBezTo>
                    <a:pt x="26" y="108"/>
                    <a:pt x="19" y="105"/>
                    <a:pt x="17" y="99"/>
                  </a:cubicBezTo>
                  <a:cubicBezTo>
                    <a:pt x="17" y="98"/>
                    <a:pt x="17" y="96"/>
                    <a:pt x="17" y="95"/>
                  </a:cubicBezTo>
                  <a:cubicBezTo>
                    <a:pt x="17" y="90"/>
                    <a:pt x="14" y="85"/>
                    <a:pt x="9" y="84"/>
                  </a:cubicBezTo>
                  <a:cubicBezTo>
                    <a:pt x="3" y="82"/>
                    <a:pt x="0" y="75"/>
                    <a:pt x="2" y="69"/>
                  </a:cubicBezTo>
                  <a:cubicBezTo>
                    <a:pt x="2" y="68"/>
                    <a:pt x="3" y="67"/>
                    <a:pt x="4" y="66"/>
                  </a:cubicBezTo>
                  <a:cubicBezTo>
                    <a:pt x="7" y="62"/>
                    <a:pt x="7" y="56"/>
                    <a:pt x="4" y="52"/>
                  </a:cubicBezTo>
                  <a:cubicBezTo>
                    <a:pt x="0" y="47"/>
                    <a:pt x="1" y="39"/>
                    <a:pt x="6" y="35"/>
                  </a:cubicBezTo>
                  <a:cubicBezTo>
                    <a:pt x="7" y="35"/>
                    <a:pt x="8" y="34"/>
                    <a:pt x="9" y="34"/>
                  </a:cubicBezTo>
                  <a:cubicBezTo>
                    <a:pt x="14" y="32"/>
                    <a:pt x="17" y="28"/>
                    <a:pt x="17" y="22"/>
                  </a:cubicBezTo>
                  <a:cubicBezTo>
                    <a:pt x="17" y="16"/>
                    <a:pt x="22" y="11"/>
                    <a:pt x="28" y="11"/>
                  </a:cubicBezTo>
                  <a:cubicBezTo>
                    <a:pt x="29" y="11"/>
                    <a:pt x="30" y="11"/>
                    <a:pt x="32" y="11"/>
                  </a:cubicBezTo>
                  <a:cubicBezTo>
                    <a:pt x="33" y="12"/>
                    <a:pt x="34" y="12"/>
                    <a:pt x="35" y="12"/>
                  </a:cubicBezTo>
                  <a:cubicBezTo>
                    <a:pt x="39" y="12"/>
                    <a:pt x="42" y="10"/>
                    <a:pt x="44" y="7"/>
                  </a:cubicBezTo>
                  <a:cubicBezTo>
                    <a:pt x="48" y="2"/>
                    <a:pt x="54" y="0"/>
                    <a:pt x="59" y="4"/>
                  </a:cubicBezTo>
                  <a:cubicBezTo>
                    <a:pt x="60" y="5"/>
                    <a:pt x="61" y="6"/>
                    <a:pt x="62" y="7"/>
                  </a:cubicBezTo>
                  <a:cubicBezTo>
                    <a:pt x="64" y="10"/>
                    <a:pt x="67" y="12"/>
                    <a:pt x="71" y="12"/>
                  </a:cubicBezTo>
                  <a:cubicBezTo>
                    <a:pt x="72" y="12"/>
                    <a:pt x="73" y="12"/>
                    <a:pt x="74" y="11"/>
                  </a:cubicBezTo>
                  <a:cubicBezTo>
                    <a:pt x="80" y="9"/>
                    <a:pt x="86" y="12"/>
                    <a:pt x="88" y="18"/>
                  </a:cubicBezTo>
                  <a:cubicBezTo>
                    <a:pt x="89" y="20"/>
                    <a:pt x="89" y="21"/>
                    <a:pt x="89" y="22"/>
                  </a:cubicBezTo>
                  <a:cubicBezTo>
                    <a:pt x="89" y="28"/>
                    <a:pt x="92" y="32"/>
                    <a:pt x="97" y="34"/>
                  </a:cubicBezTo>
                  <a:cubicBezTo>
                    <a:pt x="102" y="36"/>
                    <a:pt x="106" y="42"/>
                    <a:pt x="104" y="48"/>
                  </a:cubicBezTo>
                  <a:cubicBezTo>
                    <a:pt x="104" y="50"/>
                    <a:pt x="103" y="51"/>
                    <a:pt x="102" y="52"/>
                  </a:cubicBezTo>
                  <a:close/>
                  <a:moveTo>
                    <a:pt x="64" y="151"/>
                  </a:moveTo>
                  <a:cubicBezTo>
                    <a:pt x="56" y="126"/>
                    <a:pt x="56" y="126"/>
                    <a:pt x="56" y="126"/>
                  </a:cubicBezTo>
                  <a:cubicBezTo>
                    <a:pt x="62" y="125"/>
                    <a:pt x="67" y="122"/>
                    <a:pt x="70" y="117"/>
                  </a:cubicBezTo>
                  <a:cubicBezTo>
                    <a:pt x="70" y="117"/>
                    <a:pt x="71" y="117"/>
                    <a:pt x="71" y="11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7" y="119"/>
                    <a:pt x="83" y="118"/>
                    <a:pt x="89" y="11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1"/>
                    <a:pt x="96" y="143"/>
                    <a:pt x="94" y="144"/>
                  </a:cubicBezTo>
                  <a:cubicBezTo>
                    <a:pt x="94" y="144"/>
                    <a:pt x="93" y="144"/>
                    <a:pt x="92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38"/>
                    <a:pt x="77" y="139"/>
                    <a:pt x="77" y="141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70" y="153"/>
                    <a:pt x="68" y="154"/>
                    <a:pt x="66" y="153"/>
                  </a:cubicBezTo>
                  <a:cubicBezTo>
                    <a:pt x="65" y="153"/>
                    <a:pt x="65" y="152"/>
                    <a:pt x="64" y="151"/>
                  </a:cubicBezTo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01" y="1233071"/>
            <a:ext cx="793599" cy="1114026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710718" y="2428875"/>
            <a:ext cx="587712" cy="594756"/>
            <a:chOff x="1653850" y="5418140"/>
            <a:chExt cx="927101" cy="938213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1750688" y="5592765"/>
              <a:ext cx="57150" cy="196850"/>
            </a:xfrm>
            <a:custGeom>
              <a:avLst/>
              <a:gdLst>
                <a:gd name="T0" fmla="*/ 11 w 11"/>
                <a:gd name="T1" fmla="*/ 36 h 38"/>
                <a:gd name="T2" fmla="*/ 6 w 11"/>
                <a:gd name="T3" fmla="*/ 38 h 38"/>
                <a:gd name="T4" fmla="*/ 2 w 11"/>
                <a:gd name="T5" fmla="*/ 37 h 38"/>
                <a:gd name="T6" fmla="*/ 0 w 11"/>
                <a:gd name="T7" fmla="*/ 36 h 38"/>
                <a:gd name="T8" fmla="*/ 4 w 11"/>
                <a:gd name="T9" fmla="*/ 12 h 38"/>
                <a:gd name="T10" fmla="*/ 2 w 11"/>
                <a:gd name="T11" fmla="*/ 9 h 38"/>
                <a:gd name="T12" fmla="*/ 5 w 11"/>
                <a:gd name="T13" fmla="*/ 6 h 38"/>
                <a:gd name="T14" fmla="*/ 5 w 11"/>
                <a:gd name="T15" fmla="*/ 0 h 38"/>
                <a:gd name="T16" fmla="*/ 6 w 11"/>
                <a:gd name="T17" fmla="*/ 1 h 38"/>
                <a:gd name="T18" fmla="*/ 6 w 11"/>
                <a:gd name="T19" fmla="*/ 6 h 38"/>
                <a:gd name="T20" fmla="*/ 9 w 11"/>
                <a:gd name="T21" fmla="*/ 9 h 38"/>
                <a:gd name="T22" fmla="*/ 7 w 11"/>
                <a:gd name="T23" fmla="*/ 12 h 38"/>
                <a:gd name="T24" fmla="*/ 10 w 11"/>
                <a:gd name="T25" fmla="*/ 26 h 38"/>
                <a:gd name="T26" fmla="*/ 11 w 11"/>
                <a:gd name="T27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8">
                  <a:moveTo>
                    <a:pt x="11" y="36"/>
                  </a:moveTo>
                  <a:cubicBezTo>
                    <a:pt x="11" y="36"/>
                    <a:pt x="10" y="38"/>
                    <a:pt x="6" y="38"/>
                  </a:cubicBezTo>
                  <a:cubicBezTo>
                    <a:pt x="4" y="38"/>
                    <a:pt x="3" y="38"/>
                    <a:pt x="2" y="37"/>
                  </a:cubicBezTo>
                  <a:cubicBezTo>
                    <a:pt x="1" y="37"/>
                    <a:pt x="0" y="36"/>
                    <a:pt x="0" y="36"/>
                  </a:cubicBezTo>
                  <a:cubicBezTo>
                    <a:pt x="0" y="27"/>
                    <a:pt x="3" y="16"/>
                    <a:pt x="4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4" y="7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8" y="15"/>
                    <a:pt x="9" y="20"/>
                    <a:pt x="10" y="26"/>
                  </a:cubicBezTo>
                  <a:cubicBezTo>
                    <a:pt x="11" y="29"/>
                    <a:pt x="11" y="33"/>
                    <a:pt x="11" y="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1833238" y="5670553"/>
              <a:ext cx="346075" cy="304800"/>
            </a:xfrm>
            <a:custGeom>
              <a:avLst/>
              <a:gdLst>
                <a:gd name="T0" fmla="*/ 58 w 67"/>
                <a:gd name="T1" fmla="*/ 15 h 59"/>
                <a:gd name="T2" fmla="*/ 56 w 67"/>
                <a:gd name="T3" fmla="*/ 32 h 59"/>
                <a:gd name="T4" fmla="*/ 56 w 67"/>
                <a:gd name="T5" fmla="*/ 33 h 59"/>
                <a:gd name="T6" fmla="*/ 32 w 67"/>
                <a:gd name="T7" fmla="*/ 54 h 59"/>
                <a:gd name="T8" fmla="*/ 27 w 67"/>
                <a:gd name="T9" fmla="*/ 53 h 59"/>
                <a:gd name="T10" fmla="*/ 11 w 67"/>
                <a:gd name="T11" fmla="*/ 33 h 59"/>
                <a:gd name="T12" fmla="*/ 8 w 67"/>
                <a:gd name="T13" fmla="*/ 18 h 59"/>
                <a:gd name="T14" fmla="*/ 8 w 67"/>
                <a:gd name="T15" fmla="*/ 17 h 59"/>
                <a:gd name="T16" fmla="*/ 11 w 67"/>
                <a:gd name="T17" fmla="*/ 17 h 59"/>
                <a:gd name="T18" fmla="*/ 28 w 67"/>
                <a:gd name="T19" fmla="*/ 16 h 59"/>
                <a:gd name="T20" fmla="*/ 34 w 67"/>
                <a:gd name="T21" fmla="*/ 14 h 59"/>
                <a:gd name="T22" fmla="*/ 49 w 67"/>
                <a:gd name="T23" fmla="*/ 7 h 59"/>
                <a:gd name="T24" fmla="*/ 58 w 67"/>
                <a:gd name="T25" fmla="*/ 13 h 59"/>
                <a:gd name="T26" fmla="*/ 58 w 67"/>
                <a:gd name="T27" fmla="*/ 14 h 59"/>
                <a:gd name="T28" fmla="*/ 58 w 67"/>
                <a:gd name="T29" fmla="*/ 15 h 59"/>
                <a:gd name="T30" fmla="*/ 67 w 67"/>
                <a:gd name="T31" fmla="*/ 23 h 59"/>
                <a:gd name="T32" fmla="*/ 63 w 67"/>
                <a:gd name="T33" fmla="*/ 19 h 59"/>
                <a:gd name="T34" fmla="*/ 62 w 67"/>
                <a:gd name="T35" fmla="*/ 19 h 59"/>
                <a:gd name="T36" fmla="*/ 62 w 67"/>
                <a:gd name="T37" fmla="*/ 18 h 59"/>
                <a:gd name="T38" fmla="*/ 62 w 67"/>
                <a:gd name="T39" fmla="*/ 16 h 59"/>
                <a:gd name="T40" fmla="*/ 63 w 67"/>
                <a:gd name="T41" fmla="*/ 7 h 59"/>
                <a:gd name="T42" fmla="*/ 63 w 67"/>
                <a:gd name="T43" fmla="*/ 3 h 59"/>
                <a:gd name="T44" fmla="*/ 56 w 67"/>
                <a:gd name="T45" fmla="*/ 2 h 59"/>
                <a:gd name="T46" fmla="*/ 55 w 67"/>
                <a:gd name="T47" fmla="*/ 1 h 59"/>
                <a:gd name="T48" fmla="*/ 53 w 67"/>
                <a:gd name="T49" fmla="*/ 1 h 59"/>
                <a:gd name="T50" fmla="*/ 44 w 67"/>
                <a:gd name="T51" fmla="*/ 0 h 59"/>
                <a:gd name="T52" fmla="*/ 30 w 67"/>
                <a:gd name="T53" fmla="*/ 0 h 59"/>
                <a:gd name="T54" fmla="*/ 29 w 67"/>
                <a:gd name="T55" fmla="*/ 0 h 59"/>
                <a:gd name="T56" fmla="*/ 15 w 67"/>
                <a:gd name="T57" fmla="*/ 1 h 59"/>
                <a:gd name="T58" fmla="*/ 13 w 67"/>
                <a:gd name="T59" fmla="*/ 1 h 59"/>
                <a:gd name="T60" fmla="*/ 12 w 67"/>
                <a:gd name="T61" fmla="*/ 1 h 59"/>
                <a:gd name="T62" fmla="*/ 5 w 67"/>
                <a:gd name="T63" fmla="*/ 3 h 59"/>
                <a:gd name="T64" fmla="*/ 3 w 67"/>
                <a:gd name="T65" fmla="*/ 4 h 59"/>
                <a:gd name="T66" fmla="*/ 3 w 67"/>
                <a:gd name="T67" fmla="*/ 12 h 59"/>
                <a:gd name="T68" fmla="*/ 4 w 67"/>
                <a:gd name="T69" fmla="*/ 19 h 59"/>
                <a:gd name="T70" fmla="*/ 3 w 67"/>
                <a:gd name="T71" fmla="*/ 19 h 59"/>
                <a:gd name="T72" fmla="*/ 0 w 67"/>
                <a:gd name="T73" fmla="*/ 23 h 59"/>
                <a:gd name="T74" fmla="*/ 0 w 67"/>
                <a:gd name="T75" fmla="*/ 27 h 59"/>
                <a:gd name="T76" fmla="*/ 3 w 67"/>
                <a:gd name="T77" fmla="*/ 37 h 59"/>
                <a:gd name="T78" fmla="*/ 7 w 67"/>
                <a:gd name="T79" fmla="*/ 38 h 59"/>
                <a:gd name="T80" fmla="*/ 10 w 67"/>
                <a:gd name="T81" fmla="*/ 42 h 59"/>
                <a:gd name="T82" fmla="*/ 24 w 67"/>
                <a:gd name="T83" fmla="*/ 56 h 59"/>
                <a:gd name="T84" fmla="*/ 40 w 67"/>
                <a:gd name="T85" fmla="*/ 57 h 59"/>
                <a:gd name="T86" fmla="*/ 54 w 67"/>
                <a:gd name="T87" fmla="*/ 47 h 59"/>
                <a:gd name="T88" fmla="*/ 57 w 67"/>
                <a:gd name="T89" fmla="*/ 42 h 59"/>
                <a:gd name="T90" fmla="*/ 58 w 67"/>
                <a:gd name="T91" fmla="*/ 39 h 59"/>
                <a:gd name="T92" fmla="*/ 59 w 67"/>
                <a:gd name="T93" fmla="*/ 38 h 59"/>
                <a:gd name="T94" fmla="*/ 61 w 67"/>
                <a:gd name="T95" fmla="*/ 38 h 59"/>
                <a:gd name="T96" fmla="*/ 63 w 67"/>
                <a:gd name="T97" fmla="*/ 37 h 59"/>
                <a:gd name="T98" fmla="*/ 67 w 67"/>
                <a:gd name="T99" fmla="*/ 27 h 59"/>
                <a:gd name="T100" fmla="*/ 67 w 67"/>
                <a:gd name="T101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" h="59">
                  <a:moveTo>
                    <a:pt x="58" y="15"/>
                  </a:moveTo>
                  <a:cubicBezTo>
                    <a:pt x="58" y="21"/>
                    <a:pt x="58" y="26"/>
                    <a:pt x="56" y="32"/>
                  </a:cubicBezTo>
                  <a:cubicBezTo>
                    <a:pt x="56" y="32"/>
                    <a:pt x="56" y="32"/>
                    <a:pt x="56" y="33"/>
                  </a:cubicBezTo>
                  <a:cubicBezTo>
                    <a:pt x="52" y="43"/>
                    <a:pt x="45" y="54"/>
                    <a:pt x="32" y="54"/>
                  </a:cubicBezTo>
                  <a:cubicBezTo>
                    <a:pt x="30" y="54"/>
                    <a:pt x="29" y="54"/>
                    <a:pt x="27" y="53"/>
                  </a:cubicBezTo>
                  <a:cubicBezTo>
                    <a:pt x="18" y="50"/>
                    <a:pt x="14" y="43"/>
                    <a:pt x="11" y="33"/>
                  </a:cubicBezTo>
                  <a:cubicBezTo>
                    <a:pt x="9" y="29"/>
                    <a:pt x="8" y="24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7" y="17"/>
                    <a:pt x="23" y="16"/>
                    <a:pt x="28" y="16"/>
                  </a:cubicBezTo>
                  <a:cubicBezTo>
                    <a:pt x="30" y="15"/>
                    <a:pt x="32" y="15"/>
                    <a:pt x="34" y="14"/>
                  </a:cubicBezTo>
                  <a:cubicBezTo>
                    <a:pt x="40" y="13"/>
                    <a:pt x="45" y="11"/>
                    <a:pt x="49" y="7"/>
                  </a:cubicBezTo>
                  <a:cubicBezTo>
                    <a:pt x="51" y="10"/>
                    <a:pt x="54" y="12"/>
                    <a:pt x="58" y="13"/>
                  </a:cubicBezTo>
                  <a:cubicBezTo>
                    <a:pt x="58" y="13"/>
                    <a:pt x="58" y="13"/>
                    <a:pt x="58" y="14"/>
                  </a:cubicBezTo>
                  <a:lnTo>
                    <a:pt x="58" y="15"/>
                  </a:lnTo>
                  <a:close/>
                  <a:moveTo>
                    <a:pt x="67" y="23"/>
                  </a:moveTo>
                  <a:cubicBezTo>
                    <a:pt x="67" y="21"/>
                    <a:pt x="65" y="19"/>
                    <a:pt x="63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8"/>
                    <a:pt x="62" y="17"/>
                    <a:pt x="62" y="16"/>
                  </a:cubicBezTo>
                  <a:cubicBezTo>
                    <a:pt x="63" y="13"/>
                    <a:pt x="63" y="10"/>
                    <a:pt x="63" y="7"/>
                  </a:cubicBezTo>
                  <a:cubicBezTo>
                    <a:pt x="63" y="6"/>
                    <a:pt x="63" y="5"/>
                    <a:pt x="63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1"/>
                    <a:pt x="55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47" y="0"/>
                    <a:pt x="44" y="0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19" y="0"/>
                    <a:pt x="15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2"/>
                    <a:pt x="7" y="2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7"/>
                    <a:pt x="3" y="9"/>
                    <a:pt x="3" y="12"/>
                  </a:cubicBezTo>
                  <a:cubicBezTo>
                    <a:pt x="4" y="14"/>
                    <a:pt x="4" y="17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0" y="24"/>
                    <a:pt x="0" y="25"/>
                    <a:pt x="0" y="27"/>
                  </a:cubicBezTo>
                  <a:cubicBezTo>
                    <a:pt x="0" y="30"/>
                    <a:pt x="1" y="34"/>
                    <a:pt x="3" y="37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8" y="38"/>
                    <a:pt x="9" y="41"/>
                    <a:pt x="10" y="42"/>
                  </a:cubicBezTo>
                  <a:cubicBezTo>
                    <a:pt x="12" y="47"/>
                    <a:pt x="16" y="54"/>
                    <a:pt x="24" y="56"/>
                  </a:cubicBezTo>
                  <a:cubicBezTo>
                    <a:pt x="29" y="58"/>
                    <a:pt x="35" y="59"/>
                    <a:pt x="40" y="57"/>
                  </a:cubicBezTo>
                  <a:cubicBezTo>
                    <a:pt x="46" y="56"/>
                    <a:pt x="50" y="52"/>
                    <a:pt x="54" y="47"/>
                  </a:cubicBezTo>
                  <a:cubicBezTo>
                    <a:pt x="55" y="46"/>
                    <a:pt x="56" y="44"/>
                    <a:pt x="57" y="42"/>
                  </a:cubicBezTo>
                  <a:cubicBezTo>
                    <a:pt x="57" y="42"/>
                    <a:pt x="58" y="40"/>
                    <a:pt x="58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0" y="38"/>
                    <a:pt x="61" y="38"/>
                  </a:cubicBezTo>
                  <a:cubicBezTo>
                    <a:pt x="62" y="38"/>
                    <a:pt x="62" y="37"/>
                    <a:pt x="63" y="37"/>
                  </a:cubicBezTo>
                  <a:cubicBezTo>
                    <a:pt x="65" y="34"/>
                    <a:pt x="66" y="30"/>
                    <a:pt x="67" y="27"/>
                  </a:cubicBezTo>
                  <a:cubicBezTo>
                    <a:pt x="67" y="25"/>
                    <a:pt x="67" y="24"/>
                    <a:pt x="67" y="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853875" y="5541965"/>
              <a:ext cx="304800" cy="123825"/>
            </a:xfrm>
            <a:custGeom>
              <a:avLst/>
              <a:gdLst>
                <a:gd name="T0" fmla="*/ 59 w 59"/>
                <a:gd name="T1" fmla="*/ 15 h 24"/>
                <a:gd name="T2" fmla="*/ 59 w 59"/>
                <a:gd name="T3" fmla="*/ 15 h 24"/>
                <a:gd name="T4" fmla="*/ 58 w 59"/>
                <a:gd name="T5" fmla="*/ 9 h 24"/>
                <a:gd name="T6" fmla="*/ 57 w 59"/>
                <a:gd name="T7" fmla="*/ 7 h 24"/>
                <a:gd name="T8" fmla="*/ 54 w 59"/>
                <a:gd name="T9" fmla="*/ 5 h 24"/>
                <a:gd name="T10" fmla="*/ 45 w 59"/>
                <a:gd name="T11" fmla="*/ 2 h 24"/>
                <a:gd name="T12" fmla="*/ 25 w 59"/>
                <a:gd name="T13" fmla="*/ 1 h 24"/>
                <a:gd name="T14" fmla="*/ 17 w 59"/>
                <a:gd name="T15" fmla="*/ 1 h 24"/>
                <a:gd name="T16" fmla="*/ 4 w 59"/>
                <a:gd name="T17" fmla="*/ 5 h 24"/>
                <a:gd name="T18" fmla="*/ 1 w 59"/>
                <a:gd name="T19" fmla="*/ 9 h 24"/>
                <a:gd name="T20" fmla="*/ 0 w 59"/>
                <a:gd name="T21" fmla="*/ 24 h 24"/>
                <a:gd name="T22" fmla="*/ 0 w 59"/>
                <a:gd name="T23" fmla="*/ 24 h 24"/>
                <a:gd name="T24" fmla="*/ 8 w 59"/>
                <a:gd name="T25" fmla="*/ 22 h 24"/>
                <a:gd name="T26" fmla="*/ 10 w 59"/>
                <a:gd name="T27" fmla="*/ 22 h 24"/>
                <a:gd name="T28" fmla="*/ 26 w 59"/>
                <a:gd name="T29" fmla="*/ 21 h 24"/>
                <a:gd name="T30" fmla="*/ 41 w 59"/>
                <a:gd name="T31" fmla="*/ 21 h 24"/>
                <a:gd name="T32" fmla="*/ 51 w 59"/>
                <a:gd name="T33" fmla="*/ 22 h 24"/>
                <a:gd name="T34" fmla="*/ 54 w 59"/>
                <a:gd name="T35" fmla="*/ 23 h 24"/>
                <a:gd name="T36" fmla="*/ 59 w 59"/>
                <a:gd name="T37" fmla="*/ 24 h 24"/>
                <a:gd name="T38" fmla="*/ 59 w 59"/>
                <a:gd name="T39" fmla="*/ 24 h 24"/>
                <a:gd name="T40" fmla="*/ 59 w 59"/>
                <a:gd name="T4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24">
                  <a:moveTo>
                    <a:pt x="59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8" y="13"/>
                    <a:pt x="59" y="11"/>
                    <a:pt x="58" y="9"/>
                  </a:cubicBezTo>
                  <a:cubicBezTo>
                    <a:pt x="58" y="8"/>
                    <a:pt x="58" y="7"/>
                    <a:pt x="57" y="7"/>
                  </a:cubicBezTo>
                  <a:cubicBezTo>
                    <a:pt x="56" y="6"/>
                    <a:pt x="55" y="5"/>
                    <a:pt x="54" y="5"/>
                  </a:cubicBezTo>
                  <a:cubicBezTo>
                    <a:pt x="51" y="4"/>
                    <a:pt x="48" y="3"/>
                    <a:pt x="45" y="2"/>
                  </a:cubicBezTo>
                  <a:cubicBezTo>
                    <a:pt x="38" y="1"/>
                    <a:pt x="32" y="0"/>
                    <a:pt x="25" y="1"/>
                  </a:cubicBezTo>
                  <a:cubicBezTo>
                    <a:pt x="23" y="1"/>
                    <a:pt x="20" y="1"/>
                    <a:pt x="17" y="1"/>
                  </a:cubicBezTo>
                  <a:cubicBezTo>
                    <a:pt x="12" y="2"/>
                    <a:pt x="8" y="3"/>
                    <a:pt x="4" y="5"/>
                  </a:cubicBezTo>
                  <a:cubicBezTo>
                    <a:pt x="2" y="6"/>
                    <a:pt x="1" y="7"/>
                    <a:pt x="1" y="9"/>
                  </a:cubicBezTo>
                  <a:cubicBezTo>
                    <a:pt x="0" y="13"/>
                    <a:pt x="0" y="19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3"/>
                    <a:pt x="5" y="22"/>
                    <a:pt x="8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5" y="21"/>
                    <a:pt x="21" y="20"/>
                    <a:pt x="26" y="21"/>
                  </a:cubicBezTo>
                  <a:cubicBezTo>
                    <a:pt x="31" y="21"/>
                    <a:pt x="36" y="20"/>
                    <a:pt x="41" y="21"/>
                  </a:cubicBezTo>
                  <a:cubicBezTo>
                    <a:pt x="44" y="21"/>
                    <a:pt x="48" y="22"/>
                    <a:pt x="51" y="22"/>
                  </a:cubicBezTo>
                  <a:cubicBezTo>
                    <a:pt x="52" y="22"/>
                    <a:pt x="53" y="22"/>
                    <a:pt x="54" y="23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59" y="17"/>
                    <a:pt x="59" y="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745925" y="5418140"/>
              <a:ext cx="520700" cy="201613"/>
            </a:xfrm>
            <a:custGeom>
              <a:avLst/>
              <a:gdLst>
                <a:gd name="T0" fmla="*/ 101 w 101"/>
                <a:gd name="T1" fmla="*/ 28 h 39"/>
                <a:gd name="T2" fmla="*/ 84 w 101"/>
                <a:gd name="T3" fmla="*/ 38 h 39"/>
                <a:gd name="T4" fmla="*/ 83 w 101"/>
                <a:gd name="T5" fmla="*/ 39 h 39"/>
                <a:gd name="T6" fmla="*/ 83 w 101"/>
                <a:gd name="T7" fmla="*/ 39 h 39"/>
                <a:gd name="T8" fmla="*/ 83 w 101"/>
                <a:gd name="T9" fmla="*/ 38 h 39"/>
                <a:gd name="T10" fmla="*/ 83 w 101"/>
                <a:gd name="T11" fmla="*/ 37 h 39"/>
                <a:gd name="T12" fmla="*/ 82 w 101"/>
                <a:gd name="T13" fmla="*/ 32 h 39"/>
                <a:gd name="T14" fmla="*/ 79 w 101"/>
                <a:gd name="T15" fmla="*/ 28 h 39"/>
                <a:gd name="T16" fmla="*/ 79 w 101"/>
                <a:gd name="T17" fmla="*/ 28 h 39"/>
                <a:gd name="T18" fmla="*/ 76 w 101"/>
                <a:gd name="T19" fmla="*/ 26 h 39"/>
                <a:gd name="T20" fmla="*/ 66 w 101"/>
                <a:gd name="T21" fmla="*/ 23 h 39"/>
                <a:gd name="T22" fmla="*/ 50 w 101"/>
                <a:gd name="T23" fmla="*/ 21 h 39"/>
                <a:gd name="T24" fmla="*/ 46 w 101"/>
                <a:gd name="T25" fmla="*/ 21 h 39"/>
                <a:gd name="T26" fmla="*/ 37 w 101"/>
                <a:gd name="T27" fmla="*/ 22 h 39"/>
                <a:gd name="T28" fmla="*/ 23 w 101"/>
                <a:gd name="T29" fmla="*/ 27 h 39"/>
                <a:gd name="T30" fmla="*/ 18 w 101"/>
                <a:gd name="T31" fmla="*/ 32 h 39"/>
                <a:gd name="T32" fmla="*/ 18 w 101"/>
                <a:gd name="T33" fmla="*/ 39 h 39"/>
                <a:gd name="T34" fmla="*/ 16 w 101"/>
                <a:gd name="T35" fmla="*/ 38 h 39"/>
                <a:gd name="T36" fmla="*/ 13 w 101"/>
                <a:gd name="T37" fmla="*/ 36 h 39"/>
                <a:gd name="T38" fmla="*/ 13 w 101"/>
                <a:gd name="T39" fmla="*/ 36 h 39"/>
                <a:gd name="T40" fmla="*/ 12 w 101"/>
                <a:gd name="T41" fmla="*/ 35 h 39"/>
                <a:gd name="T42" fmla="*/ 11 w 101"/>
                <a:gd name="T43" fmla="*/ 35 h 39"/>
                <a:gd name="T44" fmla="*/ 7 w 101"/>
                <a:gd name="T45" fmla="*/ 33 h 39"/>
                <a:gd name="T46" fmla="*/ 0 w 101"/>
                <a:gd name="T47" fmla="*/ 28 h 39"/>
                <a:gd name="T48" fmla="*/ 3 w 101"/>
                <a:gd name="T49" fmla="*/ 26 h 39"/>
                <a:gd name="T50" fmla="*/ 48 w 101"/>
                <a:gd name="T51" fmla="*/ 1 h 39"/>
                <a:gd name="T52" fmla="*/ 52 w 101"/>
                <a:gd name="T53" fmla="*/ 1 h 39"/>
                <a:gd name="T54" fmla="*/ 98 w 101"/>
                <a:gd name="T55" fmla="*/ 27 h 39"/>
                <a:gd name="T56" fmla="*/ 101 w 101"/>
                <a:gd name="T57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" h="39">
                  <a:moveTo>
                    <a:pt x="101" y="28"/>
                  </a:moveTo>
                  <a:cubicBezTo>
                    <a:pt x="95" y="32"/>
                    <a:pt x="89" y="35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3" y="36"/>
                    <a:pt x="83" y="34"/>
                    <a:pt x="82" y="32"/>
                  </a:cubicBezTo>
                  <a:cubicBezTo>
                    <a:pt x="82" y="31"/>
                    <a:pt x="81" y="2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8" y="27"/>
                    <a:pt x="77" y="27"/>
                    <a:pt x="76" y="26"/>
                  </a:cubicBezTo>
                  <a:cubicBezTo>
                    <a:pt x="73" y="25"/>
                    <a:pt x="70" y="24"/>
                    <a:pt x="66" y="23"/>
                  </a:cubicBezTo>
                  <a:cubicBezTo>
                    <a:pt x="61" y="22"/>
                    <a:pt x="56" y="21"/>
                    <a:pt x="50" y="21"/>
                  </a:cubicBezTo>
                  <a:cubicBezTo>
                    <a:pt x="49" y="21"/>
                    <a:pt x="47" y="21"/>
                    <a:pt x="46" y="21"/>
                  </a:cubicBezTo>
                  <a:cubicBezTo>
                    <a:pt x="43" y="22"/>
                    <a:pt x="40" y="22"/>
                    <a:pt x="37" y="22"/>
                  </a:cubicBezTo>
                  <a:cubicBezTo>
                    <a:pt x="32" y="23"/>
                    <a:pt x="27" y="24"/>
                    <a:pt x="23" y="27"/>
                  </a:cubicBezTo>
                  <a:cubicBezTo>
                    <a:pt x="21" y="28"/>
                    <a:pt x="19" y="29"/>
                    <a:pt x="18" y="32"/>
                  </a:cubicBezTo>
                  <a:cubicBezTo>
                    <a:pt x="18" y="34"/>
                    <a:pt x="18" y="36"/>
                    <a:pt x="18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5" y="31"/>
                    <a:pt x="2" y="30"/>
                    <a:pt x="0" y="28"/>
                  </a:cubicBezTo>
                  <a:cubicBezTo>
                    <a:pt x="1" y="28"/>
                    <a:pt x="2" y="27"/>
                    <a:pt x="3" y="26"/>
                  </a:cubicBezTo>
                  <a:cubicBezTo>
                    <a:pt x="18" y="18"/>
                    <a:pt x="33" y="9"/>
                    <a:pt x="48" y="1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68" y="10"/>
                    <a:pt x="83" y="18"/>
                    <a:pt x="98" y="27"/>
                  </a:cubicBezTo>
                  <a:cubicBezTo>
                    <a:pt x="99" y="27"/>
                    <a:pt x="100" y="28"/>
                    <a:pt x="101" y="2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1653850" y="5989640"/>
              <a:ext cx="601663" cy="334963"/>
            </a:xfrm>
            <a:custGeom>
              <a:avLst/>
              <a:gdLst>
                <a:gd name="T0" fmla="*/ 115 w 117"/>
                <a:gd name="T1" fmla="*/ 10 h 65"/>
                <a:gd name="T2" fmla="*/ 91 w 117"/>
                <a:gd name="T3" fmla="*/ 0 h 65"/>
                <a:gd name="T4" fmla="*/ 90 w 117"/>
                <a:gd name="T5" fmla="*/ 0 h 65"/>
                <a:gd name="T6" fmla="*/ 90 w 117"/>
                <a:gd name="T7" fmla="*/ 0 h 65"/>
                <a:gd name="T8" fmla="*/ 90 w 117"/>
                <a:gd name="T9" fmla="*/ 2 h 65"/>
                <a:gd name="T10" fmla="*/ 84 w 117"/>
                <a:gd name="T11" fmla="*/ 13 h 65"/>
                <a:gd name="T12" fmla="*/ 79 w 117"/>
                <a:gd name="T13" fmla="*/ 13 h 65"/>
                <a:gd name="T14" fmla="*/ 75 w 117"/>
                <a:gd name="T15" fmla="*/ 7 h 65"/>
                <a:gd name="T16" fmla="*/ 74 w 117"/>
                <a:gd name="T17" fmla="*/ 6 h 65"/>
                <a:gd name="T18" fmla="*/ 71 w 117"/>
                <a:gd name="T19" fmla="*/ 6 h 65"/>
                <a:gd name="T20" fmla="*/ 70 w 117"/>
                <a:gd name="T21" fmla="*/ 6 h 65"/>
                <a:gd name="T22" fmla="*/ 68 w 117"/>
                <a:gd name="T23" fmla="*/ 7 h 65"/>
                <a:gd name="T24" fmla="*/ 66 w 117"/>
                <a:gd name="T25" fmla="*/ 6 h 65"/>
                <a:gd name="T26" fmla="*/ 66 w 117"/>
                <a:gd name="T27" fmla="*/ 6 h 65"/>
                <a:gd name="T28" fmla="*/ 62 w 117"/>
                <a:gd name="T29" fmla="*/ 6 h 65"/>
                <a:gd name="T30" fmla="*/ 61 w 117"/>
                <a:gd name="T31" fmla="*/ 7 h 65"/>
                <a:gd name="T32" fmla="*/ 57 w 117"/>
                <a:gd name="T33" fmla="*/ 13 h 65"/>
                <a:gd name="T34" fmla="*/ 52 w 117"/>
                <a:gd name="T35" fmla="*/ 13 h 65"/>
                <a:gd name="T36" fmla="*/ 47 w 117"/>
                <a:gd name="T37" fmla="*/ 2 h 65"/>
                <a:gd name="T38" fmla="*/ 46 w 117"/>
                <a:gd name="T39" fmla="*/ 0 h 65"/>
                <a:gd name="T40" fmla="*/ 46 w 117"/>
                <a:gd name="T41" fmla="*/ 0 h 65"/>
                <a:gd name="T42" fmla="*/ 45 w 117"/>
                <a:gd name="T43" fmla="*/ 0 h 65"/>
                <a:gd name="T44" fmla="*/ 19 w 117"/>
                <a:gd name="T45" fmla="*/ 11 h 65"/>
                <a:gd name="T46" fmla="*/ 2 w 117"/>
                <a:gd name="T47" fmla="*/ 28 h 65"/>
                <a:gd name="T48" fmla="*/ 1 w 117"/>
                <a:gd name="T49" fmla="*/ 41 h 65"/>
                <a:gd name="T50" fmla="*/ 1 w 117"/>
                <a:gd name="T51" fmla="*/ 43 h 65"/>
                <a:gd name="T52" fmla="*/ 1 w 117"/>
                <a:gd name="T53" fmla="*/ 45 h 65"/>
                <a:gd name="T54" fmla="*/ 5 w 117"/>
                <a:gd name="T55" fmla="*/ 50 h 65"/>
                <a:gd name="T56" fmla="*/ 5 w 117"/>
                <a:gd name="T57" fmla="*/ 51 h 65"/>
                <a:gd name="T58" fmla="*/ 13 w 117"/>
                <a:gd name="T59" fmla="*/ 55 h 65"/>
                <a:gd name="T60" fmla="*/ 16 w 117"/>
                <a:gd name="T61" fmla="*/ 56 h 65"/>
                <a:gd name="T62" fmla="*/ 44 w 117"/>
                <a:gd name="T63" fmla="*/ 63 h 65"/>
                <a:gd name="T64" fmla="*/ 56 w 117"/>
                <a:gd name="T65" fmla="*/ 65 h 65"/>
                <a:gd name="T66" fmla="*/ 68 w 117"/>
                <a:gd name="T67" fmla="*/ 65 h 65"/>
                <a:gd name="T68" fmla="*/ 68 w 117"/>
                <a:gd name="T69" fmla="*/ 65 h 65"/>
                <a:gd name="T70" fmla="*/ 68 w 117"/>
                <a:gd name="T71" fmla="*/ 65 h 65"/>
                <a:gd name="T72" fmla="*/ 69 w 117"/>
                <a:gd name="T73" fmla="*/ 65 h 65"/>
                <a:gd name="T74" fmla="*/ 80 w 117"/>
                <a:gd name="T75" fmla="*/ 65 h 65"/>
                <a:gd name="T76" fmla="*/ 92 w 117"/>
                <a:gd name="T77" fmla="*/ 63 h 65"/>
                <a:gd name="T78" fmla="*/ 117 w 117"/>
                <a:gd name="T79" fmla="*/ 57 h 65"/>
                <a:gd name="T80" fmla="*/ 107 w 117"/>
                <a:gd name="T81" fmla="*/ 33 h 65"/>
                <a:gd name="T82" fmla="*/ 115 w 117"/>
                <a:gd name="T83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65">
                  <a:moveTo>
                    <a:pt x="115" y="10"/>
                  </a:moveTo>
                  <a:cubicBezTo>
                    <a:pt x="108" y="6"/>
                    <a:pt x="100" y="2"/>
                    <a:pt x="91" y="0"/>
                  </a:cubicBezTo>
                  <a:cubicBezTo>
                    <a:pt x="91" y="0"/>
                    <a:pt x="91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1"/>
                    <a:pt x="90" y="1"/>
                    <a:pt x="90" y="2"/>
                  </a:cubicBezTo>
                  <a:cubicBezTo>
                    <a:pt x="88" y="5"/>
                    <a:pt x="86" y="9"/>
                    <a:pt x="84" y="13"/>
                  </a:cubicBezTo>
                  <a:cubicBezTo>
                    <a:pt x="83" y="15"/>
                    <a:pt x="81" y="16"/>
                    <a:pt x="79" y="13"/>
                  </a:cubicBezTo>
                  <a:cubicBezTo>
                    <a:pt x="78" y="11"/>
                    <a:pt x="76" y="9"/>
                    <a:pt x="75" y="7"/>
                  </a:cubicBezTo>
                  <a:cubicBezTo>
                    <a:pt x="75" y="7"/>
                    <a:pt x="74" y="6"/>
                    <a:pt x="74" y="6"/>
                  </a:cubicBezTo>
                  <a:cubicBezTo>
                    <a:pt x="73" y="4"/>
                    <a:pt x="72" y="4"/>
                    <a:pt x="71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8" y="7"/>
                  </a:cubicBezTo>
                  <a:cubicBezTo>
                    <a:pt x="68" y="7"/>
                    <a:pt x="67" y="7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6"/>
                    <a:pt x="62" y="7"/>
                    <a:pt x="61" y="7"/>
                  </a:cubicBezTo>
                  <a:cubicBezTo>
                    <a:pt x="60" y="9"/>
                    <a:pt x="59" y="11"/>
                    <a:pt x="57" y="13"/>
                  </a:cubicBezTo>
                  <a:cubicBezTo>
                    <a:pt x="56" y="16"/>
                    <a:pt x="54" y="15"/>
                    <a:pt x="52" y="13"/>
                  </a:cubicBezTo>
                  <a:cubicBezTo>
                    <a:pt x="50" y="9"/>
                    <a:pt x="49" y="5"/>
                    <a:pt x="47" y="2"/>
                  </a:cubicBezTo>
                  <a:cubicBezTo>
                    <a:pt x="47" y="1"/>
                    <a:pt x="46" y="1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6" y="2"/>
                    <a:pt x="27" y="7"/>
                    <a:pt x="19" y="11"/>
                  </a:cubicBezTo>
                  <a:cubicBezTo>
                    <a:pt x="13" y="15"/>
                    <a:pt x="6" y="20"/>
                    <a:pt x="2" y="28"/>
                  </a:cubicBezTo>
                  <a:cubicBezTo>
                    <a:pt x="0" y="32"/>
                    <a:pt x="1" y="36"/>
                    <a:pt x="1" y="4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1" y="48"/>
                    <a:pt x="3" y="49"/>
                    <a:pt x="5" y="50"/>
                  </a:cubicBezTo>
                  <a:cubicBezTo>
                    <a:pt x="5" y="50"/>
                    <a:pt x="5" y="50"/>
                    <a:pt x="5" y="51"/>
                  </a:cubicBezTo>
                  <a:cubicBezTo>
                    <a:pt x="8" y="52"/>
                    <a:pt x="10" y="54"/>
                    <a:pt x="13" y="55"/>
                  </a:cubicBezTo>
                  <a:cubicBezTo>
                    <a:pt x="14" y="55"/>
                    <a:pt x="15" y="56"/>
                    <a:pt x="16" y="56"/>
                  </a:cubicBezTo>
                  <a:cubicBezTo>
                    <a:pt x="24" y="59"/>
                    <a:pt x="33" y="62"/>
                    <a:pt x="44" y="63"/>
                  </a:cubicBezTo>
                  <a:cubicBezTo>
                    <a:pt x="48" y="64"/>
                    <a:pt x="52" y="65"/>
                    <a:pt x="56" y="65"/>
                  </a:cubicBezTo>
                  <a:cubicBezTo>
                    <a:pt x="60" y="65"/>
                    <a:pt x="64" y="65"/>
                    <a:pt x="68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2" y="65"/>
                    <a:pt x="76" y="65"/>
                    <a:pt x="80" y="65"/>
                  </a:cubicBezTo>
                  <a:cubicBezTo>
                    <a:pt x="84" y="65"/>
                    <a:pt x="88" y="64"/>
                    <a:pt x="92" y="63"/>
                  </a:cubicBezTo>
                  <a:cubicBezTo>
                    <a:pt x="102" y="62"/>
                    <a:pt x="110" y="60"/>
                    <a:pt x="117" y="57"/>
                  </a:cubicBezTo>
                  <a:cubicBezTo>
                    <a:pt x="111" y="51"/>
                    <a:pt x="107" y="42"/>
                    <a:pt x="107" y="33"/>
                  </a:cubicBezTo>
                  <a:cubicBezTo>
                    <a:pt x="107" y="24"/>
                    <a:pt x="110" y="16"/>
                    <a:pt x="115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188838" y="5959478"/>
              <a:ext cx="392113" cy="396875"/>
            </a:xfrm>
            <a:custGeom>
              <a:avLst/>
              <a:gdLst>
                <a:gd name="T0" fmla="*/ 25 w 76"/>
                <a:gd name="T1" fmla="*/ 55 h 77"/>
                <a:gd name="T2" fmla="*/ 21 w 76"/>
                <a:gd name="T3" fmla="*/ 57 h 77"/>
                <a:gd name="T4" fmla="*/ 11 w 76"/>
                <a:gd name="T5" fmla="*/ 41 h 77"/>
                <a:gd name="T6" fmla="*/ 18 w 76"/>
                <a:gd name="T7" fmla="*/ 54 h 77"/>
                <a:gd name="T8" fmla="*/ 23 w 76"/>
                <a:gd name="T9" fmla="*/ 53 h 77"/>
                <a:gd name="T10" fmla="*/ 18 w 76"/>
                <a:gd name="T11" fmla="*/ 23 h 77"/>
                <a:gd name="T12" fmla="*/ 22 w 76"/>
                <a:gd name="T13" fmla="*/ 38 h 77"/>
                <a:gd name="T14" fmla="*/ 20 w 76"/>
                <a:gd name="T15" fmla="*/ 24 h 77"/>
                <a:gd name="T16" fmla="*/ 18 w 76"/>
                <a:gd name="T17" fmla="*/ 19 h 77"/>
                <a:gd name="T18" fmla="*/ 21 w 76"/>
                <a:gd name="T19" fmla="*/ 21 h 77"/>
                <a:gd name="T20" fmla="*/ 35 w 76"/>
                <a:gd name="T21" fmla="*/ 23 h 77"/>
                <a:gd name="T22" fmla="*/ 28 w 76"/>
                <a:gd name="T23" fmla="*/ 22 h 77"/>
                <a:gd name="T24" fmla="*/ 34 w 76"/>
                <a:gd name="T25" fmla="*/ 23 h 77"/>
                <a:gd name="T26" fmla="*/ 36 w 76"/>
                <a:gd name="T27" fmla="*/ 26 h 77"/>
                <a:gd name="T28" fmla="*/ 30 w 76"/>
                <a:gd name="T29" fmla="*/ 26 h 77"/>
                <a:gd name="T30" fmla="*/ 25 w 76"/>
                <a:gd name="T31" fmla="*/ 38 h 77"/>
                <a:gd name="T32" fmla="*/ 25 w 76"/>
                <a:gd name="T33" fmla="*/ 41 h 77"/>
                <a:gd name="T34" fmla="*/ 30 w 76"/>
                <a:gd name="T35" fmla="*/ 51 h 77"/>
                <a:gd name="T36" fmla="*/ 36 w 76"/>
                <a:gd name="T37" fmla="*/ 66 h 77"/>
                <a:gd name="T38" fmla="*/ 32 w 76"/>
                <a:gd name="T39" fmla="*/ 54 h 77"/>
                <a:gd name="T40" fmla="*/ 28 w 76"/>
                <a:gd name="T41" fmla="*/ 55 h 77"/>
                <a:gd name="T42" fmla="*/ 59 w 76"/>
                <a:gd name="T43" fmla="*/ 55 h 77"/>
                <a:gd name="T44" fmla="*/ 52 w 76"/>
                <a:gd name="T45" fmla="*/ 52 h 77"/>
                <a:gd name="T46" fmla="*/ 57 w 76"/>
                <a:gd name="T47" fmla="*/ 54 h 77"/>
                <a:gd name="T48" fmla="*/ 57 w 76"/>
                <a:gd name="T49" fmla="*/ 58 h 77"/>
                <a:gd name="T50" fmla="*/ 53 w 76"/>
                <a:gd name="T51" fmla="*/ 56 h 77"/>
                <a:gd name="T52" fmla="*/ 49 w 76"/>
                <a:gd name="T53" fmla="*/ 52 h 77"/>
                <a:gd name="T54" fmla="*/ 40 w 76"/>
                <a:gd name="T55" fmla="*/ 51 h 77"/>
                <a:gd name="T56" fmla="*/ 47 w 76"/>
                <a:gd name="T57" fmla="*/ 51 h 77"/>
                <a:gd name="T58" fmla="*/ 47 w 76"/>
                <a:gd name="T59" fmla="*/ 55 h 77"/>
                <a:gd name="T60" fmla="*/ 41 w 76"/>
                <a:gd name="T61" fmla="*/ 54 h 77"/>
                <a:gd name="T62" fmla="*/ 39 w 76"/>
                <a:gd name="T63" fmla="*/ 26 h 77"/>
                <a:gd name="T64" fmla="*/ 47 w 76"/>
                <a:gd name="T65" fmla="*/ 26 h 77"/>
                <a:gd name="T66" fmla="*/ 41 w 76"/>
                <a:gd name="T67" fmla="*/ 26 h 77"/>
                <a:gd name="T68" fmla="*/ 39 w 76"/>
                <a:gd name="T69" fmla="*/ 23 h 77"/>
                <a:gd name="T70" fmla="*/ 45 w 76"/>
                <a:gd name="T71" fmla="*/ 23 h 77"/>
                <a:gd name="T72" fmla="*/ 57 w 76"/>
                <a:gd name="T73" fmla="*/ 20 h 77"/>
                <a:gd name="T74" fmla="*/ 51 w 76"/>
                <a:gd name="T75" fmla="*/ 21 h 77"/>
                <a:gd name="T76" fmla="*/ 56 w 76"/>
                <a:gd name="T77" fmla="*/ 20 h 77"/>
                <a:gd name="T78" fmla="*/ 59 w 76"/>
                <a:gd name="T79" fmla="*/ 22 h 77"/>
                <a:gd name="T80" fmla="*/ 55 w 76"/>
                <a:gd name="T81" fmla="*/ 24 h 77"/>
                <a:gd name="T82" fmla="*/ 53 w 76"/>
                <a:gd name="T83" fmla="*/ 38 h 77"/>
                <a:gd name="T84" fmla="*/ 62 w 76"/>
                <a:gd name="T85" fmla="*/ 57 h 77"/>
                <a:gd name="T86" fmla="*/ 38 w 76"/>
                <a:gd name="T87" fmla="*/ 69 h 77"/>
                <a:gd name="T88" fmla="*/ 13 w 76"/>
                <a:gd name="T89" fmla="*/ 57 h 77"/>
                <a:gd name="T90" fmla="*/ 15 w 76"/>
                <a:gd name="T91" fmla="*/ 18 h 77"/>
                <a:gd name="T92" fmla="*/ 61 w 76"/>
                <a:gd name="T93" fmla="*/ 19 h 77"/>
                <a:gd name="T94" fmla="*/ 38 w 76"/>
                <a:gd name="T9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" h="77">
                  <a:moveTo>
                    <a:pt x="18" y="5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21" y="61"/>
                    <a:pt x="25" y="63"/>
                    <a:pt x="30" y="65"/>
                  </a:cubicBezTo>
                  <a:cubicBezTo>
                    <a:pt x="27" y="62"/>
                    <a:pt x="26" y="59"/>
                    <a:pt x="25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0" y="57"/>
                    <a:pt x="20" y="57"/>
                    <a:pt x="19" y="57"/>
                  </a:cubicBezTo>
                  <a:lnTo>
                    <a:pt x="18" y="58"/>
                  </a:lnTo>
                  <a:close/>
                  <a:moveTo>
                    <a:pt x="22" y="41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11" y="46"/>
                    <a:pt x="13" y="51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49"/>
                    <a:pt x="22" y="45"/>
                    <a:pt x="22" y="41"/>
                  </a:cubicBezTo>
                  <a:moveTo>
                    <a:pt x="19" y="23"/>
                  </a:moveTo>
                  <a:cubicBezTo>
                    <a:pt x="19" y="23"/>
                    <a:pt x="18" y="23"/>
                    <a:pt x="18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6"/>
                    <a:pt x="11" y="32"/>
                    <a:pt x="10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3"/>
                    <a:pt x="23" y="29"/>
                    <a:pt x="24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0" y="24"/>
                  </a:cubicBezTo>
                  <a:lnTo>
                    <a:pt x="19" y="23"/>
                  </a:lnTo>
                  <a:close/>
                  <a:moveTo>
                    <a:pt x="25" y="22"/>
                  </a:moveTo>
                  <a:cubicBezTo>
                    <a:pt x="26" y="18"/>
                    <a:pt x="27" y="15"/>
                    <a:pt x="30" y="13"/>
                  </a:cubicBezTo>
                  <a:cubicBezTo>
                    <a:pt x="25" y="14"/>
                    <a:pt x="21" y="16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4" y="22"/>
                    <a:pt x="24" y="22"/>
                    <a:pt x="24" y="22"/>
                  </a:cubicBezTo>
                  <a:lnTo>
                    <a:pt x="25" y="22"/>
                  </a:lnTo>
                  <a:close/>
                  <a:moveTo>
                    <a:pt x="35" y="23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13"/>
                    <a:pt x="30" y="17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4" y="23"/>
                  </a:cubicBezTo>
                  <a:lnTo>
                    <a:pt x="35" y="23"/>
                  </a:lnTo>
                  <a:close/>
                  <a:moveTo>
                    <a:pt x="25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29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9"/>
                    <a:pt x="25" y="33"/>
                    <a:pt x="25" y="38"/>
                  </a:cubicBezTo>
                  <a:moveTo>
                    <a:pt x="34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4"/>
                    <a:pt x="26" y="48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3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moveTo>
                    <a:pt x="36" y="66"/>
                  </a:move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2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0" y="61"/>
                    <a:pt x="32" y="65"/>
                    <a:pt x="36" y="66"/>
                  </a:cubicBezTo>
                  <a:moveTo>
                    <a:pt x="57" y="54"/>
                  </a:moveTo>
                  <a:cubicBezTo>
                    <a:pt x="58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3" y="51"/>
                    <a:pt x="65" y="46"/>
                    <a:pt x="65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5"/>
                    <a:pt x="53" y="49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4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4"/>
                    <a:pt x="56" y="54"/>
                    <a:pt x="57" y="54"/>
                  </a:cubicBezTo>
                  <a:close/>
                  <a:moveTo>
                    <a:pt x="51" y="55"/>
                  </a:moveTo>
                  <a:cubicBezTo>
                    <a:pt x="50" y="59"/>
                    <a:pt x="48" y="62"/>
                    <a:pt x="46" y="65"/>
                  </a:cubicBezTo>
                  <a:cubicBezTo>
                    <a:pt x="50" y="63"/>
                    <a:pt x="54" y="61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5" y="57"/>
                    <a:pt x="55" y="5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3" y="56"/>
                    <a:pt x="53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5"/>
                    <a:pt x="51" y="55"/>
                    <a:pt x="51" y="55"/>
                  </a:cubicBezTo>
                  <a:close/>
                  <a:moveTo>
                    <a:pt x="47" y="51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48"/>
                    <a:pt x="50" y="44"/>
                    <a:pt x="50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1"/>
                    <a:pt x="46" y="51"/>
                    <a:pt x="47" y="51"/>
                  </a:cubicBezTo>
                  <a:close/>
                  <a:moveTo>
                    <a:pt x="39" y="54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43" y="65"/>
                    <a:pt x="45" y="60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5" y="54"/>
                    <a:pt x="45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lnTo>
                    <a:pt x="39" y="54"/>
                  </a:lnTo>
                  <a:close/>
                  <a:moveTo>
                    <a:pt x="40" y="26"/>
                  </a:moveTo>
                  <a:cubicBezTo>
                    <a:pt x="39" y="26"/>
                    <a:pt x="39" y="26"/>
                    <a:pt x="39" y="2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3"/>
                    <a:pt x="49" y="29"/>
                    <a:pt x="49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5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6"/>
                    <a:pt x="42" y="26"/>
                    <a:pt x="41" y="26"/>
                  </a:cubicBezTo>
                  <a:lnTo>
                    <a:pt x="40" y="26"/>
                  </a:lnTo>
                  <a:close/>
                  <a:moveTo>
                    <a:pt x="47" y="22"/>
                  </a:moveTo>
                  <a:cubicBezTo>
                    <a:pt x="45" y="17"/>
                    <a:pt x="43" y="12"/>
                    <a:pt x="39" y="11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3" y="23"/>
                    <a:pt x="4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3"/>
                    <a:pt x="46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moveTo>
                    <a:pt x="57" y="20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54" y="16"/>
                    <a:pt x="50" y="14"/>
                    <a:pt x="46" y="12"/>
                  </a:cubicBezTo>
                  <a:cubicBezTo>
                    <a:pt x="48" y="15"/>
                    <a:pt x="50" y="18"/>
                    <a:pt x="51" y="2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6" y="20"/>
                    <a:pt x="56" y="20"/>
                  </a:cubicBezTo>
                  <a:lnTo>
                    <a:pt x="57" y="20"/>
                  </a:lnTo>
                  <a:close/>
                  <a:moveTo>
                    <a:pt x="65" y="38"/>
                  </a:moveTo>
                  <a:cubicBezTo>
                    <a:pt x="65" y="32"/>
                    <a:pt x="63" y="26"/>
                    <a:pt x="60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8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3"/>
                    <a:pt x="56" y="23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3" y="24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9"/>
                    <a:pt x="53" y="33"/>
                    <a:pt x="53" y="38"/>
                  </a:cubicBezTo>
                  <a:lnTo>
                    <a:pt x="65" y="38"/>
                  </a:lnTo>
                  <a:close/>
                  <a:moveTo>
                    <a:pt x="62" y="20"/>
                  </a:moveTo>
                  <a:cubicBezTo>
                    <a:pt x="70" y="31"/>
                    <a:pt x="70" y="46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4" y="65"/>
                    <a:pt x="46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9" y="69"/>
                    <a:pt x="21" y="65"/>
                    <a:pt x="15" y="59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5" y="46"/>
                    <a:pt x="5" y="3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1" y="12"/>
                    <a:pt x="29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6" y="8"/>
                    <a:pt x="54" y="12"/>
                    <a:pt x="60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lose/>
                  <a:moveTo>
                    <a:pt x="76" y="39"/>
                  </a:move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59" y="77"/>
                    <a:pt x="76" y="60"/>
                    <a:pt x="76" y="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98429" y="2457913"/>
            <a:ext cx="1397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accent3"/>
                </a:solidFill>
              </a:rPr>
              <a:t>557</a:t>
            </a:r>
            <a:endParaRPr lang="et-EE" sz="2400" b="1" dirty="0">
              <a:solidFill>
                <a:schemeClr val="accent3"/>
              </a:solidFill>
            </a:endParaRPr>
          </a:p>
          <a:p>
            <a:r>
              <a:rPr lang="et-EE" sz="1000" dirty="0" err="1">
                <a:solidFill>
                  <a:schemeClr val="accent3"/>
                </a:solidFill>
              </a:rPr>
              <a:t>international</a:t>
            </a:r>
            <a:endParaRPr lang="et-EE" sz="1000" dirty="0">
              <a:solidFill>
                <a:schemeClr val="accent3"/>
              </a:solidFill>
            </a:endParaRPr>
          </a:p>
          <a:p>
            <a:r>
              <a:rPr lang="et-EE" sz="1000" dirty="0" err="1">
                <a:solidFill>
                  <a:schemeClr val="accent3"/>
                </a:solidFill>
              </a:rPr>
              <a:t>students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81379" y="2434369"/>
            <a:ext cx="13976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accent3"/>
                </a:solidFill>
              </a:rPr>
              <a:t>2,322</a:t>
            </a:r>
          </a:p>
          <a:p>
            <a:r>
              <a:rPr lang="et-EE" sz="1000" dirty="0" err="1">
                <a:solidFill>
                  <a:schemeClr val="accent3"/>
                </a:solidFill>
              </a:rPr>
              <a:t>graduates</a:t>
            </a:r>
            <a:r>
              <a:rPr lang="et-EE" sz="1000" dirty="0">
                <a:solidFill>
                  <a:schemeClr val="accent3"/>
                </a:solidFill>
              </a:rPr>
              <a:t> in 2016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829794" y="1933575"/>
            <a:ext cx="1098100" cy="896664"/>
            <a:chOff x="4895851" y="2262200"/>
            <a:chExt cx="1419225" cy="1158881"/>
          </a:xfrm>
          <a:solidFill>
            <a:schemeClr val="accent1"/>
          </a:solidFill>
        </p:grpSpPr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6061076" y="3092467"/>
              <a:ext cx="96838" cy="93663"/>
            </a:xfrm>
            <a:custGeom>
              <a:avLst/>
              <a:gdLst>
                <a:gd name="T0" fmla="*/ 15 w 29"/>
                <a:gd name="T1" fmla="*/ 0 h 28"/>
                <a:gd name="T2" fmla="*/ 5 w 29"/>
                <a:gd name="T3" fmla="*/ 4 h 28"/>
                <a:gd name="T4" fmla="*/ 0 w 29"/>
                <a:gd name="T5" fmla="*/ 14 h 28"/>
                <a:gd name="T6" fmla="*/ 5 w 29"/>
                <a:gd name="T7" fmla="*/ 24 h 28"/>
                <a:gd name="T8" fmla="*/ 15 w 29"/>
                <a:gd name="T9" fmla="*/ 28 h 28"/>
                <a:gd name="T10" fmla="*/ 25 w 29"/>
                <a:gd name="T11" fmla="*/ 24 h 28"/>
                <a:gd name="T12" fmla="*/ 29 w 29"/>
                <a:gd name="T13" fmla="*/ 14 h 28"/>
                <a:gd name="T14" fmla="*/ 25 w 29"/>
                <a:gd name="T15" fmla="*/ 4 h 28"/>
                <a:gd name="T16" fmla="*/ 15 w 2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11" y="0"/>
                    <a:pt x="7" y="2"/>
                    <a:pt x="5" y="4"/>
                  </a:cubicBezTo>
                  <a:cubicBezTo>
                    <a:pt x="2" y="7"/>
                    <a:pt x="0" y="11"/>
                    <a:pt x="0" y="14"/>
                  </a:cubicBezTo>
                  <a:cubicBezTo>
                    <a:pt x="0" y="18"/>
                    <a:pt x="2" y="22"/>
                    <a:pt x="5" y="24"/>
                  </a:cubicBezTo>
                  <a:cubicBezTo>
                    <a:pt x="7" y="27"/>
                    <a:pt x="11" y="28"/>
                    <a:pt x="15" y="28"/>
                  </a:cubicBezTo>
                  <a:cubicBezTo>
                    <a:pt x="19" y="28"/>
                    <a:pt x="22" y="27"/>
                    <a:pt x="25" y="24"/>
                  </a:cubicBezTo>
                  <a:cubicBezTo>
                    <a:pt x="28" y="22"/>
                    <a:pt x="29" y="18"/>
                    <a:pt x="29" y="14"/>
                  </a:cubicBezTo>
                  <a:cubicBezTo>
                    <a:pt x="29" y="11"/>
                    <a:pt x="28" y="7"/>
                    <a:pt x="25" y="4"/>
                  </a:cubicBezTo>
                  <a:cubicBezTo>
                    <a:pt x="22" y="2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97"/>
            <p:cNvSpPr>
              <a:spLocks noChangeArrowheads="1"/>
            </p:cNvSpPr>
            <p:nvPr/>
          </p:nvSpPr>
          <p:spPr bwMode="auto">
            <a:xfrm>
              <a:off x="5386389" y="3092467"/>
              <a:ext cx="96838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98"/>
            <p:cNvSpPr>
              <a:spLocks noChangeArrowheads="1"/>
            </p:cNvSpPr>
            <p:nvPr/>
          </p:nvSpPr>
          <p:spPr bwMode="auto">
            <a:xfrm>
              <a:off x="5216526" y="3092467"/>
              <a:ext cx="96838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99"/>
            <p:cNvSpPr>
              <a:spLocks noChangeArrowheads="1"/>
            </p:cNvSpPr>
            <p:nvPr/>
          </p:nvSpPr>
          <p:spPr bwMode="auto">
            <a:xfrm>
              <a:off x="5894389" y="3092467"/>
              <a:ext cx="96838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00"/>
            <p:cNvSpPr>
              <a:spLocks noChangeArrowheads="1"/>
            </p:cNvSpPr>
            <p:nvPr/>
          </p:nvSpPr>
          <p:spPr bwMode="auto">
            <a:xfrm>
              <a:off x="5724526" y="3092467"/>
              <a:ext cx="96838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5553076" y="3092467"/>
              <a:ext cx="96838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5046664" y="3092467"/>
              <a:ext cx="96838" cy="93663"/>
            </a:xfrm>
            <a:custGeom>
              <a:avLst/>
              <a:gdLst>
                <a:gd name="T0" fmla="*/ 15 w 29"/>
                <a:gd name="T1" fmla="*/ 0 h 28"/>
                <a:gd name="T2" fmla="*/ 4 w 29"/>
                <a:gd name="T3" fmla="*/ 4 h 28"/>
                <a:gd name="T4" fmla="*/ 0 w 29"/>
                <a:gd name="T5" fmla="*/ 14 h 28"/>
                <a:gd name="T6" fmla="*/ 4 w 29"/>
                <a:gd name="T7" fmla="*/ 24 h 28"/>
                <a:gd name="T8" fmla="*/ 15 w 29"/>
                <a:gd name="T9" fmla="*/ 28 h 28"/>
                <a:gd name="T10" fmla="*/ 25 w 29"/>
                <a:gd name="T11" fmla="*/ 24 h 28"/>
                <a:gd name="T12" fmla="*/ 29 w 29"/>
                <a:gd name="T13" fmla="*/ 14 h 28"/>
                <a:gd name="T14" fmla="*/ 25 w 29"/>
                <a:gd name="T15" fmla="*/ 4 h 28"/>
                <a:gd name="T16" fmla="*/ 15 w 2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cubicBezTo>
                    <a:pt x="11" y="0"/>
                    <a:pt x="7" y="2"/>
                    <a:pt x="4" y="4"/>
                  </a:cubicBezTo>
                  <a:cubicBezTo>
                    <a:pt x="2" y="7"/>
                    <a:pt x="0" y="11"/>
                    <a:pt x="0" y="14"/>
                  </a:cubicBezTo>
                  <a:cubicBezTo>
                    <a:pt x="0" y="18"/>
                    <a:pt x="2" y="22"/>
                    <a:pt x="4" y="24"/>
                  </a:cubicBezTo>
                  <a:cubicBezTo>
                    <a:pt x="7" y="27"/>
                    <a:pt x="11" y="28"/>
                    <a:pt x="15" y="28"/>
                  </a:cubicBezTo>
                  <a:cubicBezTo>
                    <a:pt x="19" y="28"/>
                    <a:pt x="22" y="27"/>
                    <a:pt x="25" y="24"/>
                  </a:cubicBezTo>
                  <a:cubicBezTo>
                    <a:pt x="28" y="22"/>
                    <a:pt x="29" y="18"/>
                    <a:pt x="29" y="14"/>
                  </a:cubicBezTo>
                  <a:cubicBezTo>
                    <a:pt x="29" y="11"/>
                    <a:pt x="28" y="7"/>
                    <a:pt x="25" y="4"/>
                  </a:cubicBezTo>
                  <a:cubicBezTo>
                    <a:pt x="22" y="2"/>
                    <a:pt x="19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3"/>
            <p:cNvSpPr>
              <a:spLocks noEditPoints="1"/>
            </p:cNvSpPr>
            <p:nvPr/>
          </p:nvSpPr>
          <p:spPr bwMode="auto">
            <a:xfrm>
              <a:off x="4895851" y="2262200"/>
              <a:ext cx="1419225" cy="1158881"/>
            </a:xfrm>
            <a:custGeom>
              <a:avLst/>
              <a:gdLst>
                <a:gd name="T0" fmla="*/ 29 w 425"/>
                <a:gd name="T1" fmla="*/ 233 h 346"/>
                <a:gd name="T2" fmla="*/ 394 w 425"/>
                <a:gd name="T3" fmla="*/ 233 h 346"/>
                <a:gd name="T4" fmla="*/ 394 w 425"/>
                <a:gd name="T5" fmla="*/ 318 h 346"/>
                <a:gd name="T6" fmla="*/ 29 w 425"/>
                <a:gd name="T7" fmla="*/ 318 h 346"/>
                <a:gd name="T8" fmla="*/ 29 w 425"/>
                <a:gd name="T9" fmla="*/ 233 h 346"/>
                <a:gd name="T10" fmla="*/ 243 w 425"/>
                <a:gd name="T11" fmla="*/ 93 h 346"/>
                <a:gd name="T12" fmla="*/ 288 w 425"/>
                <a:gd name="T13" fmla="*/ 114 h 346"/>
                <a:gd name="T14" fmla="*/ 343 w 425"/>
                <a:gd name="T15" fmla="*/ 74 h 346"/>
                <a:gd name="T16" fmla="*/ 360 w 425"/>
                <a:gd name="T17" fmla="*/ 85 h 346"/>
                <a:gd name="T18" fmla="*/ 391 w 425"/>
                <a:gd name="T19" fmla="*/ 128 h 346"/>
                <a:gd name="T20" fmla="*/ 118 w 425"/>
                <a:gd name="T21" fmla="*/ 128 h 346"/>
                <a:gd name="T22" fmla="*/ 243 w 425"/>
                <a:gd name="T23" fmla="*/ 93 h 346"/>
                <a:gd name="T24" fmla="*/ 288 w 425"/>
                <a:gd name="T25" fmla="*/ 28 h 346"/>
                <a:gd name="T26" fmla="*/ 317 w 425"/>
                <a:gd name="T27" fmla="*/ 57 h 346"/>
                <a:gd name="T28" fmla="*/ 288 w 425"/>
                <a:gd name="T29" fmla="*/ 86 h 346"/>
                <a:gd name="T30" fmla="*/ 259 w 425"/>
                <a:gd name="T31" fmla="*/ 57 h 346"/>
                <a:gd name="T32" fmla="*/ 288 w 425"/>
                <a:gd name="T33" fmla="*/ 28 h 346"/>
                <a:gd name="T34" fmla="*/ 29 w 425"/>
                <a:gd name="T35" fmla="*/ 156 h 346"/>
                <a:gd name="T36" fmla="*/ 394 w 425"/>
                <a:gd name="T37" fmla="*/ 156 h 346"/>
                <a:gd name="T38" fmla="*/ 394 w 425"/>
                <a:gd name="T39" fmla="*/ 205 h 346"/>
                <a:gd name="T40" fmla="*/ 29 w 425"/>
                <a:gd name="T41" fmla="*/ 205 h 346"/>
                <a:gd name="T42" fmla="*/ 29 w 425"/>
                <a:gd name="T43" fmla="*/ 156 h 346"/>
                <a:gd name="T44" fmla="*/ 423 w 425"/>
                <a:gd name="T45" fmla="*/ 142 h 346"/>
                <a:gd name="T46" fmla="*/ 344 w 425"/>
                <a:gd name="T47" fmla="*/ 43 h 346"/>
                <a:gd name="T48" fmla="*/ 288 w 425"/>
                <a:gd name="T49" fmla="*/ 0 h 346"/>
                <a:gd name="T50" fmla="*/ 230 w 425"/>
                <a:gd name="T51" fmla="*/ 57 h 346"/>
                <a:gd name="T52" fmla="*/ 231 w 425"/>
                <a:gd name="T53" fmla="*/ 67 h 346"/>
                <a:gd name="T54" fmla="*/ 11 w 425"/>
                <a:gd name="T55" fmla="*/ 128 h 346"/>
                <a:gd name="T56" fmla="*/ 11 w 425"/>
                <a:gd name="T57" fmla="*/ 128 h 346"/>
                <a:gd name="T58" fmla="*/ 0 w 425"/>
                <a:gd name="T59" fmla="*/ 142 h 346"/>
                <a:gd name="T60" fmla="*/ 0 w 425"/>
                <a:gd name="T61" fmla="*/ 332 h 346"/>
                <a:gd name="T62" fmla="*/ 15 w 425"/>
                <a:gd name="T63" fmla="*/ 346 h 346"/>
                <a:gd name="T64" fmla="*/ 409 w 425"/>
                <a:gd name="T65" fmla="*/ 346 h 346"/>
                <a:gd name="T66" fmla="*/ 423 w 425"/>
                <a:gd name="T67" fmla="*/ 332 h 346"/>
                <a:gd name="T68" fmla="*/ 423 w 425"/>
                <a:gd name="T69" fmla="*/ 14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5" h="346">
                  <a:moveTo>
                    <a:pt x="29" y="233"/>
                  </a:moveTo>
                  <a:cubicBezTo>
                    <a:pt x="394" y="233"/>
                    <a:pt x="394" y="233"/>
                    <a:pt x="394" y="233"/>
                  </a:cubicBezTo>
                  <a:cubicBezTo>
                    <a:pt x="394" y="318"/>
                    <a:pt x="394" y="318"/>
                    <a:pt x="394" y="318"/>
                  </a:cubicBezTo>
                  <a:cubicBezTo>
                    <a:pt x="29" y="318"/>
                    <a:pt x="29" y="318"/>
                    <a:pt x="29" y="318"/>
                  </a:cubicBezTo>
                  <a:lnTo>
                    <a:pt x="29" y="233"/>
                  </a:lnTo>
                  <a:close/>
                  <a:moveTo>
                    <a:pt x="243" y="93"/>
                  </a:moveTo>
                  <a:cubicBezTo>
                    <a:pt x="253" y="105"/>
                    <a:pt x="269" y="114"/>
                    <a:pt x="288" y="114"/>
                  </a:cubicBezTo>
                  <a:cubicBezTo>
                    <a:pt x="314" y="114"/>
                    <a:pt x="336" y="97"/>
                    <a:pt x="343" y="74"/>
                  </a:cubicBezTo>
                  <a:cubicBezTo>
                    <a:pt x="348" y="77"/>
                    <a:pt x="354" y="80"/>
                    <a:pt x="360" y="85"/>
                  </a:cubicBezTo>
                  <a:cubicBezTo>
                    <a:pt x="376" y="97"/>
                    <a:pt x="386" y="111"/>
                    <a:pt x="391" y="128"/>
                  </a:cubicBezTo>
                  <a:cubicBezTo>
                    <a:pt x="118" y="128"/>
                    <a:pt x="118" y="128"/>
                    <a:pt x="118" y="128"/>
                  </a:cubicBezTo>
                  <a:lnTo>
                    <a:pt x="243" y="93"/>
                  </a:lnTo>
                  <a:close/>
                  <a:moveTo>
                    <a:pt x="288" y="28"/>
                  </a:moveTo>
                  <a:cubicBezTo>
                    <a:pt x="304" y="28"/>
                    <a:pt x="317" y="41"/>
                    <a:pt x="317" y="57"/>
                  </a:cubicBezTo>
                  <a:cubicBezTo>
                    <a:pt x="317" y="73"/>
                    <a:pt x="304" y="86"/>
                    <a:pt x="288" y="86"/>
                  </a:cubicBezTo>
                  <a:cubicBezTo>
                    <a:pt x="272" y="86"/>
                    <a:pt x="259" y="73"/>
                    <a:pt x="259" y="57"/>
                  </a:cubicBezTo>
                  <a:cubicBezTo>
                    <a:pt x="259" y="41"/>
                    <a:pt x="272" y="28"/>
                    <a:pt x="288" y="28"/>
                  </a:cubicBezTo>
                  <a:moveTo>
                    <a:pt x="29" y="156"/>
                  </a:moveTo>
                  <a:cubicBezTo>
                    <a:pt x="394" y="156"/>
                    <a:pt x="394" y="156"/>
                    <a:pt x="394" y="156"/>
                  </a:cubicBezTo>
                  <a:cubicBezTo>
                    <a:pt x="394" y="205"/>
                    <a:pt x="394" y="205"/>
                    <a:pt x="394" y="205"/>
                  </a:cubicBezTo>
                  <a:cubicBezTo>
                    <a:pt x="29" y="205"/>
                    <a:pt x="29" y="205"/>
                    <a:pt x="29" y="205"/>
                  </a:cubicBezTo>
                  <a:lnTo>
                    <a:pt x="29" y="156"/>
                  </a:lnTo>
                  <a:close/>
                  <a:moveTo>
                    <a:pt x="423" y="142"/>
                  </a:moveTo>
                  <a:cubicBezTo>
                    <a:pt x="420" y="82"/>
                    <a:pt x="365" y="52"/>
                    <a:pt x="344" y="43"/>
                  </a:cubicBezTo>
                  <a:cubicBezTo>
                    <a:pt x="338" y="18"/>
                    <a:pt x="315" y="0"/>
                    <a:pt x="288" y="0"/>
                  </a:cubicBezTo>
                  <a:cubicBezTo>
                    <a:pt x="256" y="0"/>
                    <a:pt x="230" y="26"/>
                    <a:pt x="230" y="57"/>
                  </a:cubicBezTo>
                  <a:cubicBezTo>
                    <a:pt x="230" y="60"/>
                    <a:pt x="230" y="64"/>
                    <a:pt x="231" y="6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5" y="130"/>
                    <a:pt x="0" y="135"/>
                    <a:pt x="0" y="14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0"/>
                    <a:pt x="7" y="346"/>
                    <a:pt x="15" y="346"/>
                  </a:cubicBezTo>
                  <a:cubicBezTo>
                    <a:pt x="409" y="346"/>
                    <a:pt x="409" y="346"/>
                    <a:pt x="409" y="346"/>
                  </a:cubicBezTo>
                  <a:cubicBezTo>
                    <a:pt x="417" y="346"/>
                    <a:pt x="423" y="340"/>
                    <a:pt x="423" y="332"/>
                  </a:cubicBezTo>
                  <a:cubicBezTo>
                    <a:pt x="423" y="332"/>
                    <a:pt x="425" y="190"/>
                    <a:pt x="423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Line Callout 2 (No Border) 79"/>
          <p:cNvSpPr/>
          <p:nvPr/>
        </p:nvSpPr>
        <p:spPr>
          <a:xfrm>
            <a:off x="3182981" y="1648163"/>
            <a:ext cx="1544614" cy="97302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44747"/>
              <a:gd name="adj6" fmla="val -40197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800" dirty="0" smtClean="0">
                <a:solidFill>
                  <a:schemeClr val="accent3"/>
                </a:solidFill>
              </a:rPr>
              <a:t>71</a:t>
            </a:r>
            <a:endParaRPr lang="et-EE" sz="1400" dirty="0" smtClean="0">
              <a:solidFill>
                <a:schemeClr val="accent3"/>
              </a:solidFill>
            </a:endParaRPr>
          </a:p>
          <a:p>
            <a:r>
              <a:rPr lang="et-EE" sz="1000" dirty="0" err="1">
                <a:solidFill>
                  <a:schemeClr val="accent3"/>
                </a:solidFill>
              </a:rPr>
              <a:t>doctorates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81" name="Line Callout 2 (No Border) 80"/>
          <p:cNvSpPr/>
          <p:nvPr/>
        </p:nvSpPr>
        <p:spPr>
          <a:xfrm>
            <a:off x="3212900" y="2271104"/>
            <a:ext cx="1544614" cy="973027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45448"/>
              <a:gd name="adj6" fmla="val -41121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400" b="1" dirty="0" smtClean="0">
                <a:solidFill>
                  <a:schemeClr val="accent3"/>
                </a:solidFill>
              </a:rPr>
              <a:t>3,425</a:t>
            </a:r>
            <a:endParaRPr lang="et-EE" b="1" dirty="0" smtClean="0">
              <a:solidFill>
                <a:schemeClr val="accent3"/>
              </a:solidFill>
            </a:endParaRPr>
          </a:p>
          <a:p>
            <a:r>
              <a:rPr lang="et-EE" sz="1000" dirty="0" err="1">
                <a:solidFill>
                  <a:schemeClr val="accent3"/>
                </a:solidFill>
              </a:rPr>
              <a:t>students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532654" y="1548864"/>
            <a:ext cx="174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00" dirty="0">
                <a:solidFill>
                  <a:srgbClr val="550020"/>
                </a:solidFill>
                <a:latin typeface="Verdana" panose="020B0604030504040204" pitchFamily="34" charset="0"/>
              </a:rPr>
              <a:t>Admitted in 2016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4920472" y="3984822"/>
            <a:ext cx="3820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550020"/>
                </a:solidFill>
                <a:latin typeface="Verdana" panose="020B0604030504040204" pitchFamily="34" charset="0"/>
              </a:rPr>
              <a:t>85% of alumni are satisfied with studies</a:t>
            </a:r>
            <a:endParaRPr lang="en-US" sz="1400" dirty="0"/>
          </a:p>
        </p:txBody>
      </p:sp>
      <p:graphicFrame>
        <p:nvGraphicFramePr>
          <p:cNvPr id="84" name="Chart 83"/>
          <p:cNvGraphicFramePr/>
          <p:nvPr>
            <p:extLst>
              <p:ext uri="{D42A27DB-BD31-4B8C-83A1-F6EECF244321}">
                <p14:modId xmlns:p14="http://schemas.microsoft.com/office/powerpoint/2010/main" val="1149396949"/>
              </p:ext>
            </p:extLst>
          </p:nvPr>
        </p:nvGraphicFramePr>
        <p:xfrm>
          <a:off x="552842" y="2976925"/>
          <a:ext cx="4529471" cy="301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Line Callout 2 (No Border) 84"/>
          <p:cNvSpPr/>
          <p:nvPr/>
        </p:nvSpPr>
        <p:spPr>
          <a:xfrm>
            <a:off x="3612588" y="5486085"/>
            <a:ext cx="1544614" cy="491411"/>
          </a:xfrm>
          <a:prstGeom prst="callout2">
            <a:avLst>
              <a:gd name="adj1" fmla="val 49110"/>
              <a:gd name="adj2" fmla="val -289"/>
              <a:gd name="adj3" fmla="val 37363"/>
              <a:gd name="adj4" fmla="val -6599"/>
              <a:gd name="adj5" fmla="val 19295"/>
              <a:gd name="adj6" fmla="val -15531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900" dirty="0" smtClean="0">
                <a:solidFill>
                  <a:schemeClr val="accent3"/>
                </a:solidFill>
              </a:rPr>
              <a:t>1,001</a:t>
            </a:r>
          </a:p>
          <a:p>
            <a:r>
              <a:rPr lang="et-EE" sz="900" dirty="0" err="1">
                <a:solidFill>
                  <a:schemeClr val="accent3"/>
                </a:solidFill>
              </a:rPr>
              <a:t>international</a:t>
            </a:r>
            <a:r>
              <a:rPr lang="et-EE" sz="900" dirty="0">
                <a:solidFill>
                  <a:schemeClr val="accent3"/>
                </a:solidFill>
              </a:rPr>
              <a:t> </a:t>
            </a:r>
            <a:endParaRPr lang="et-EE" sz="900" dirty="0" smtClean="0">
              <a:solidFill>
                <a:schemeClr val="accent3"/>
              </a:solidFill>
            </a:endParaRPr>
          </a:p>
          <a:p>
            <a:r>
              <a:rPr lang="et-EE" sz="900" dirty="0" err="1" smtClean="0">
                <a:solidFill>
                  <a:schemeClr val="accent3"/>
                </a:solidFill>
              </a:rPr>
              <a:t>alumni</a:t>
            </a:r>
            <a:endParaRPr lang="en-US" sz="100" dirty="0">
              <a:solidFill>
                <a:schemeClr val="accent3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73591" y="4700558"/>
            <a:ext cx="128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000" dirty="0" smtClean="0">
                <a:solidFill>
                  <a:schemeClr val="accent3"/>
                </a:solidFill>
              </a:rPr>
              <a:t>66,133 </a:t>
            </a:r>
            <a:r>
              <a:rPr lang="et-EE" sz="1000" dirty="0" err="1">
                <a:solidFill>
                  <a:schemeClr val="accent3"/>
                </a:solidFill>
              </a:rPr>
              <a:t>alumni</a:t>
            </a:r>
            <a:endParaRPr lang="et-EE" sz="1000" dirty="0">
              <a:solidFill>
                <a:schemeClr val="accent3"/>
              </a:solidFill>
            </a:endParaRPr>
          </a:p>
          <a:p>
            <a:pPr algn="ctr"/>
            <a:r>
              <a:rPr lang="et-EE" sz="1000" dirty="0" err="1">
                <a:solidFill>
                  <a:schemeClr val="accent3"/>
                </a:solidFill>
              </a:rPr>
              <a:t>overall</a:t>
            </a:r>
            <a:endParaRPr lang="et-EE" sz="2400" b="1" dirty="0" smtClean="0">
              <a:solidFill>
                <a:schemeClr val="accent3"/>
              </a:solidFill>
            </a:endParaRPr>
          </a:p>
        </p:txBody>
      </p:sp>
      <p:sp>
        <p:nvSpPr>
          <p:cNvPr id="90" name="Freeform 28"/>
          <p:cNvSpPr>
            <a:spLocks noEditPoints="1"/>
          </p:cNvSpPr>
          <p:nvPr/>
        </p:nvSpPr>
        <p:spPr bwMode="auto">
          <a:xfrm>
            <a:off x="2576516" y="3935416"/>
            <a:ext cx="503238" cy="696913"/>
          </a:xfrm>
          <a:custGeom>
            <a:avLst/>
            <a:gdLst>
              <a:gd name="T0" fmla="*/ 63 w 265"/>
              <a:gd name="T1" fmla="*/ 332 h 369"/>
              <a:gd name="T2" fmla="*/ 88 w 265"/>
              <a:gd name="T3" fmla="*/ 363 h 369"/>
              <a:gd name="T4" fmla="*/ 105 w 265"/>
              <a:gd name="T5" fmla="*/ 361 h 369"/>
              <a:gd name="T6" fmla="*/ 89 w 265"/>
              <a:gd name="T7" fmla="*/ 280 h 369"/>
              <a:gd name="T8" fmla="*/ 87 w 265"/>
              <a:gd name="T9" fmla="*/ 279 h 369"/>
              <a:gd name="T10" fmla="*/ 24 w 265"/>
              <a:gd name="T11" fmla="*/ 333 h 369"/>
              <a:gd name="T12" fmla="*/ 35 w 265"/>
              <a:gd name="T13" fmla="*/ 344 h 369"/>
              <a:gd name="T14" fmla="*/ 173 w 265"/>
              <a:gd name="T15" fmla="*/ 121 h 369"/>
              <a:gd name="T16" fmla="*/ 139 w 265"/>
              <a:gd name="T17" fmla="*/ 96 h 369"/>
              <a:gd name="T18" fmla="*/ 127 w 265"/>
              <a:gd name="T19" fmla="*/ 96 h 369"/>
              <a:gd name="T20" fmla="*/ 93 w 265"/>
              <a:gd name="T21" fmla="*/ 121 h 369"/>
              <a:gd name="T22" fmla="*/ 89 w 265"/>
              <a:gd name="T23" fmla="*/ 133 h 369"/>
              <a:gd name="T24" fmla="*/ 102 w 265"/>
              <a:gd name="T25" fmla="*/ 173 h 369"/>
              <a:gd name="T26" fmla="*/ 112 w 265"/>
              <a:gd name="T27" fmla="*/ 181 h 369"/>
              <a:gd name="T28" fmla="*/ 153 w 265"/>
              <a:gd name="T29" fmla="*/ 181 h 369"/>
              <a:gd name="T30" fmla="*/ 164 w 265"/>
              <a:gd name="T31" fmla="*/ 173 h 369"/>
              <a:gd name="T32" fmla="*/ 177 w 265"/>
              <a:gd name="T33" fmla="*/ 133 h 369"/>
              <a:gd name="T34" fmla="*/ 173 w 265"/>
              <a:gd name="T35" fmla="*/ 121 h 369"/>
              <a:gd name="T36" fmla="*/ 133 w 265"/>
              <a:gd name="T37" fmla="*/ 62 h 369"/>
              <a:gd name="T38" fmla="*/ 133 w 265"/>
              <a:gd name="T39" fmla="*/ 218 h 369"/>
              <a:gd name="T40" fmla="*/ 256 w 265"/>
              <a:gd name="T41" fmla="*/ 123 h 369"/>
              <a:gd name="T42" fmla="*/ 251 w 265"/>
              <a:gd name="T43" fmla="*/ 196 h 369"/>
              <a:gd name="T44" fmla="*/ 223 w 265"/>
              <a:gd name="T45" fmla="*/ 227 h 369"/>
              <a:gd name="T46" fmla="*/ 186 w 265"/>
              <a:gd name="T47" fmla="*/ 254 h 369"/>
              <a:gd name="T48" fmla="*/ 117 w 265"/>
              <a:gd name="T49" fmla="*/ 271 h 369"/>
              <a:gd name="T50" fmla="*/ 79 w 265"/>
              <a:gd name="T51" fmla="*/ 254 h 369"/>
              <a:gd name="T52" fmla="*/ 42 w 265"/>
              <a:gd name="T53" fmla="*/ 227 h 369"/>
              <a:gd name="T54" fmla="*/ 5 w 265"/>
              <a:gd name="T55" fmla="*/ 165 h 369"/>
              <a:gd name="T56" fmla="*/ 9 w 265"/>
              <a:gd name="T57" fmla="*/ 123 h 369"/>
              <a:gd name="T58" fmla="*/ 23 w 265"/>
              <a:gd name="T59" fmla="*/ 80 h 369"/>
              <a:gd name="T60" fmla="*/ 70 w 265"/>
              <a:gd name="T61" fmla="*/ 24 h 369"/>
              <a:gd name="T62" fmla="*/ 88 w 265"/>
              <a:gd name="T63" fmla="*/ 27 h 369"/>
              <a:gd name="T64" fmla="*/ 149 w 265"/>
              <a:gd name="T65" fmla="*/ 9 h 369"/>
              <a:gd name="T66" fmla="*/ 178 w 265"/>
              <a:gd name="T67" fmla="*/ 27 h 369"/>
              <a:gd name="T68" fmla="*/ 222 w 265"/>
              <a:gd name="T69" fmla="*/ 43 h 369"/>
              <a:gd name="T70" fmla="*/ 242 w 265"/>
              <a:gd name="T71" fmla="*/ 80 h 369"/>
              <a:gd name="T72" fmla="*/ 256 w 265"/>
              <a:gd name="T73" fmla="*/ 123 h 369"/>
              <a:gd name="T74" fmla="*/ 141 w 265"/>
              <a:gd name="T75" fmla="*/ 302 h 369"/>
              <a:gd name="T76" fmla="*/ 178 w 265"/>
              <a:gd name="T77" fmla="*/ 279 h 369"/>
              <a:gd name="T78" fmla="*/ 222 w 265"/>
              <a:gd name="T79" fmla="*/ 274 h 369"/>
              <a:gd name="T80" fmla="*/ 237 w 265"/>
              <a:gd name="T81" fmla="*/ 344 h 369"/>
              <a:gd name="T82" fmla="*/ 202 w 265"/>
              <a:gd name="T83" fmla="*/ 332 h 369"/>
              <a:gd name="T84" fmla="*/ 177 w 265"/>
              <a:gd name="T85" fmla="*/ 363 h 369"/>
              <a:gd name="T86" fmla="*/ 161 w 265"/>
              <a:gd name="T87" fmla="*/ 361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5" h="369">
                <a:moveTo>
                  <a:pt x="36" y="344"/>
                </a:moveTo>
                <a:cubicBezTo>
                  <a:pt x="63" y="332"/>
                  <a:pt x="63" y="332"/>
                  <a:pt x="63" y="332"/>
                </a:cubicBezTo>
                <a:cubicBezTo>
                  <a:pt x="67" y="331"/>
                  <a:pt x="72" y="332"/>
                  <a:pt x="74" y="336"/>
                </a:cubicBezTo>
                <a:cubicBezTo>
                  <a:pt x="88" y="363"/>
                  <a:pt x="88" y="363"/>
                  <a:pt x="88" y="363"/>
                </a:cubicBezTo>
                <a:cubicBezTo>
                  <a:pt x="91" y="367"/>
                  <a:pt x="96" y="369"/>
                  <a:pt x="101" y="366"/>
                </a:cubicBezTo>
                <a:cubicBezTo>
                  <a:pt x="103" y="365"/>
                  <a:pt x="104" y="363"/>
                  <a:pt x="105" y="361"/>
                </a:cubicBezTo>
                <a:cubicBezTo>
                  <a:pt x="125" y="302"/>
                  <a:pt x="125" y="302"/>
                  <a:pt x="125" y="302"/>
                </a:cubicBezTo>
                <a:cubicBezTo>
                  <a:pt x="111" y="300"/>
                  <a:pt x="98" y="291"/>
                  <a:pt x="89" y="280"/>
                </a:cubicBezTo>
                <a:cubicBezTo>
                  <a:pt x="89" y="279"/>
                  <a:pt x="89" y="279"/>
                  <a:pt x="88" y="279"/>
                </a:cubicBezTo>
                <a:cubicBezTo>
                  <a:pt x="87" y="279"/>
                  <a:pt x="87" y="279"/>
                  <a:pt x="87" y="279"/>
                </a:cubicBezTo>
                <a:cubicBezTo>
                  <a:pt x="73" y="284"/>
                  <a:pt x="57" y="282"/>
                  <a:pt x="44" y="274"/>
                </a:cubicBezTo>
                <a:cubicBezTo>
                  <a:pt x="24" y="333"/>
                  <a:pt x="24" y="333"/>
                  <a:pt x="24" y="333"/>
                </a:cubicBezTo>
                <a:cubicBezTo>
                  <a:pt x="22" y="337"/>
                  <a:pt x="24" y="343"/>
                  <a:pt x="29" y="344"/>
                </a:cubicBezTo>
                <a:cubicBezTo>
                  <a:pt x="31" y="345"/>
                  <a:pt x="33" y="345"/>
                  <a:pt x="35" y="344"/>
                </a:cubicBezTo>
                <a:lnTo>
                  <a:pt x="36" y="344"/>
                </a:lnTo>
                <a:close/>
                <a:moveTo>
                  <a:pt x="173" y="121"/>
                </a:moveTo>
                <a:cubicBezTo>
                  <a:pt x="150" y="118"/>
                  <a:pt x="150" y="118"/>
                  <a:pt x="150" y="118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8" y="93"/>
                  <a:pt x="134" y="91"/>
                  <a:pt x="130" y="93"/>
                </a:cubicBezTo>
                <a:cubicBezTo>
                  <a:pt x="129" y="94"/>
                  <a:pt x="128" y="95"/>
                  <a:pt x="127" y="96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89" y="122"/>
                  <a:pt x="87" y="125"/>
                  <a:pt x="87" y="129"/>
                </a:cubicBezTo>
                <a:cubicBezTo>
                  <a:pt x="87" y="131"/>
                  <a:pt x="88" y="132"/>
                  <a:pt x="89" y="133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1" y="177"/>
                  <a:pt x="104" y="181"/>
                  <a:pt x="108" y="182"/>
                </a:cubicBezTo>
                <a:cubicBezTo>
                  <a:pt x="109" y="182"/>
                  <a:pt x="111" y="182"/>
                  <a:pt x="112" y="181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53" y="181"/>
                  <a:pt x="153" y="181"/>
                  <a:pt x="153" y="181"/>
                </a:cubicBezTo>
                <a:cubicBezTo>
                  <a:pt x="156" y="182"/>
                  <a:pt x="159" y="182"/>
                  <a:pt x="161" y="180"/>
                </a:cubicBezTo>
                <a:cubicBezTo>
                  <a:pt x="163" y="179"/>
                  <a:pt x="164" y="176"/>
                  <a:pt x="164" y="173"/>
                </a:cubicBezTo>
                <a:cubicBezTo>
                  <a:pt x="160" y="150"/>
                  <a:pt x="160" y="150"/>
                  <a:pt x="160" y="150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9" y="131"/>
                  <a:pt x="179" y="126"/>
                  <a:pt x="177" y="123"/>
                </a:cubicBezTo>
                <a:cubicBezTo>
                  <a:pt x="176" y="122"/>
                  <a:pt x="174" y="121"/>
                  <a:pt x="173" y="121"/>
                </a:cubicBezTo>
                <a:close/>
                <a:moveTo>
                  <a:pt x="209" y="140"/>
                </a:moveTo>
                <a:cubicBezTo>
                  <a:pt x="209" y="97"/>
                  <a:pt x="175" y="62"/>
                  <a:pt x="133" y="62"/>
                </a:cubicBezTo>
                <a:cubicBezTo>
                  <a:pt x="90" y="62"/>
                  <a:pt x="56" y="97"/>
                  <a:pt x="56" y="140"/>
                </a:cubicBezTo>
                <a:cubicBezTo>
                  <a:pt x="56" y="183"/>
                  <a:pt x="90" y="218"/>
                  <a:pt x="133" y="218"/>
                </a:cubicBezTo>
                <a:cubicBezTo>
                  <a:pt x="175" y="218"/>
                  <a:pt x="209" y="183"/>
                  <a:pt x="209" y="140"/>
                </a:cubicBezTo>
                <a:moveTo>
                  <a:pt x="256" y="123"/>
                </a:moveTo>
                <a:cubicBezTo>
                  <a:pt x="249" y="133"/>
                  <a:pt x="249" y="146"/>
                  <a:pt x="256" y="156"/>
                </a:cubicBezTo>
                <a:cubicBezTo>
                  <a:pt x="265" y="169"/>
                  <a:pt x="263" y="186"/>
                  <a:pt x="251" y="196"/>
                </a:cubicBezTo>
                <a:cubicBezTo>
                  <a:pt x="248" y="198"/>
                  <a:pt x="245" y="199"/>
                  <a:pt x="242" y="200"/>
                </a:cubicBezTo>
                <a:cubicBezTo>
                  <a:pt x="231" y="204"/>
                  <a:pt x="223" y="215"/>
                  <a:pt x="223" y="227"/>
                </a:cubicBezTo>
                <a:cubicBezTo>
                  <a:pt x="223" y="242"/>
                  <a:pt x="211" y="255"/>
                  <a:pt x="196" y="255"/>
                </a:cubicBezTo>
                <a:cubicBezTo>
                  <a:pt x="193" y="255"/>
                  <a:pt x="189" y="255"/>
                  <a:pt x="186" y="254"/>
                </a:cubicBezTo>
                <a:cubicBezTo>
                  <a:pt x="175" y="250"/>
                  <a:pt x="162" y="254"/>
                  <a:pt x="155" y="264"/>
                </a:cubicBezTo>
                <a:cubicBezTo>
                  <a:pt x="146" y="277"/>
                  <a:pt x="129" y="280"/>
                  <a:pt x="117" y="271"/>
                </a:cubicBezTo>
                <a:cubicBezTo>
                  <a:pt x="114" y="269"/>
                  <a:pt x="112" y="267"/>
                  <a:pt x="110" y="264"/>
                </a:cubicBezTo>
                <a:cubicBezTo>
                  <a:pt x="103" y="254"/>
                  <a:pt x="90" y="250"/>
                  <a:pt x="79" y="254"/>
                </a:cubicBezTo>
                <a:cubicBezTo>
                  <a:pt x="65" y="259"/>
                  <a:pt x="49" y="251"/>
                  <a:pt x="44" y="237"/>
                </a:cubicBezTo>
                <a:cubicBezTo>
                  <a:pt x="43" y="233"/>
                  <a:pt x="42" y="230"/>
                  <a:pt x="42" y="227"/>
                </a:cubicBezTo>
                <a:cubicBezTo>
                  <a:pt x="43" y="215"/>
                  <a:pt x="35" y="204"/>
                  <a:pt x="23" y="200"/>
                </a:cubicBezTo>
                <a:cubicBezTo>
                  <a:pt x="9" y="195"/>
                  <a:pt x="1" y="180"/>
                  <a:pt x="5" y="165"/>
                </a:cubicBezTo>
                <a:cubicBezTo>
                  <a:pt x="6" y="162"/>
                  <a:pt x="8" y="159"/>
                  <a:pt x="9" y="156"/>
                </a:cubicBezTo>
                <a:cubicBezTo>
                  <a:pt x="17" y="147"/>
                  <a:pt x="17" y="133"/>
                  <a:pt x="9" y="123"/>
                </a:cubicBezTo>
                <a:cubicBezTo>
                  <a:pt x="0" y="111"/>
                  <a:pt x="3" y="93"/>
                  <a:pt x="15" y="84"/>
                </a:cubicBezTo>
                <a:cubicBezTo>
                  <a:pt x="18" y="82"/>
                  <a:pt x="20" y="81"/>
                  <a:pt x="23" y="80"/>
                </a:cubicBezTo>
                <a:cubicBezTo>
                  <a:pt x="35" y="76"/>
                  <a:pt x="43" y="65"/>
                  <a:pt x="43" y="53"/>
                </a:cubicBezTo>
                <a:cubicBezTo>
                  <a:pt x="43" y="37"/>
                  <a:pt x="55" y="24"/>
                  <a:pt x="70" y="24"/>
                </a:cubicBezTo>
                <a:cubicBezTo>
                  <a:pt x="73" y="24"/>
                  <a:pt x="76" y="25"/>
                  <a:pt x="79" y="26"/>
                </a:cubicBezTo>
                <a:cubicBezTo>
                  <a:pt x="82" y="27"/>
                  <a:pt x="85" y="27"/>
                  <a:pt x="88" y="27"/>
                </a:cubicBezTo>
                <a:cubicBezTo>
                  <a:pt x="97" y="27"/>
                  <a:pt x="105" y="23"/>
                  <a:pt x="110" y="15"/>
                </a:cubicBezTo>
                <a:cubicBezTo>
                  <a:pt x="119" y="3"/>
                  <a:pt x="136" y="0"/>
                  <a:pt x="149" y="9"/>
                </a:cubicBezTo>
                <a:cubicBezTo>
                  <a:pt x="151" y="11"/>
                  <a:pt x="154" y="13"/>
                  <a:pt x="155" y="15"/>
                </a:cubicBezTo>
                <a:cubicBezTo>
                  <a:pt x="160" y="23"/>
                  <a:pt x="169" y="27"/>
                  <a:pt x="178" y="27"/>
                </a:cubicBezTo>
                <a:cubicBezTo>
                  <a:pt x="181" y="27"/>
                  <a:pt x="184" y="27"/>
                  <a:pt x="187" y="26"/>
                </a:cubicBezTo>
                <a:cubicBezTo>
                  <a:pt x="201" y="21"/>
                  <a:pt x="217" y="28"/>
                  <a:pt x="222" y="43"/>
                </a:cubicBezTo>
                <a:cubicBezTo>
                  <a:pt x="223" y="46"/>
                  <a:pt x="223" y="49"/>
                  <a:pt x="223" y="53"/>
                </a:cubicBezTo>
                <a:cubicBezTo>
                  <a:pt x="223" y="65"/>
                  <a:pt x="231" y="76"/>
                  <a:pt x="242" y="80"/>
                </a:cubicBezTo>
                <a:cubicBezTo>
                  <a:pt x="257" y="84"/>
                  <a:pt x="265" y="100"/>
                  <a:pt x="260" y="115"/>
                </a:cubicBezTo>
                <a:cubicBezTo>
                  <a:pt x="259" y="118"/>
                  <a:pt x="258" y="120"/>
                  <a:pt x="256" y="123"/>
                </a:cubicBezTo>
                <a:close/>
                <a:moveTo>
                  <a:pt x="161" y="361"/>
                </a:moveTo>
                <a:cubicBezTo>
                  <a:pt x="141" y="302"/>
                  <a:pt x="141" y="302"/>
                  <a:pt x="141" y="302"/>
                </a:cubicBezTo>
                <a:cubicBezTo>
                  <a:pt x="155" y="299"/>
                  <a:pt x="168" y="291"/>
                  <a:pt x="176" y="279"/>
                </a:cubicBezTo>
                <a:cubicBezTo>
                  <a:pt x="177" y="279"/>
                  <a:pt x="177" y="279"/>
                  <a:pt x="178" y="279"/>
                </a:cubicBezTo>
                <a:cubicBezTo>
                  <a:pt x="178" y="279"/>
                  <a:pt x="178" y="279"/>
                  <a:pt x="178" y="279"/>
                </a:cubicBezTo>
                <a:cubicBezTo>
                  <a:pt x="193" y="284"/>
                  <a:pt x="209" y="282"/>
                  <a:pt x="222" y="274"/>
                </a:cubicBezTo>
                <a:cubicBezTo>
                  <a:pt x="242" y="333"/>
                  <a:pt x="242" y="333"/>
                  <a:pt x="242" y="333"/>
                </a:cubicBezTo>
                <a:cubicBezTo>
                  <a:pt x="244" y="337"/>
                  <a:pt x="241" y="343"/>
                  <a:pt x="237" y="344"/>
                </a:cubicBezTo>
                <a:cubicBezTo>
                  <a:pt x="234" y="345"/>
                  <a:pt x="232" y="345"/>
                  <a:pt x="230" y="344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98" y="331"/>
                  <a:pt x="194" y="332"/>
                  <a:pt x="192" y="336"/>
                </a:cubicBezTo>
                <a:cubicBezTo>
                  <a:pt x="177" y="363"/>
                  <a:pt x="177" y="363"/>
                  <a:pt x="177" y="363"/>
                </a:cubicBezTo>
                <a:cubicBezTo>
                  <a:pt x="175" y="367"/>
                  <a:pt x="169" y="368"/>
                  <a:pt x="165" y="366"/>
                </a:cubicBezTo>
                <a:cubicBezTo>
                  <a:pt x="163" y="365"/>
                  <a:pt x="162" y="363"/>
                  <a:pt x="161" y="361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0000"/>
            <a:ext cx="7399226" cy="898691"/>
          </a:xfrm>
        </p:spPr>
        <p:txBody>
          <a:bodyPr/>
          <a:lstStyle/>
          <a:p>
            <a:r>
              <a:rPr lang="en-US" dirty="0"/>
              <a:t>Scholarships</a:t>
            </a:r>
            <a:r>
              <a:rPr lang="et-EE" dirty="0" smtClean="0"/>
              <a:t>		  </a:t>
            </a:r>
            <a:r>
              <a:rPr lang="et-EE" dirty="0" err="1" smtClean="0"/>
              <a:t>Level</a:t>
            </a:r>
            <a:r>
              <a:rPr lang="et-EE" dirty="0" smtClean="0"/>
              <a:t> </a:t>
            </a:r>
            <a:r>
              <a:rPr lang="et-EE" dirty="0"/>
              <a:t>of </a:t>
            </a:r>
            <a:r>
              <a:rPr lang="et-EE" dirty="0" err="1"/>
              <a:t>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7FD2-2CD7-4F59-A7C0-D87D98C908DA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84000" y="1490960"/>
            <a:ext cx="2730825" cy="726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dirty="0">
                <a:solidFill>
                  <a:srgbClr val="550020"/>
                </a:solidFill>
                <a:latin typeface="Verdana" panose="020B0604030504040204" pitchFamily="34" charset="0"/>
              </a:rPr>
              <a:t>In 2016, TTÜ Development Fund awarded 69 scholarships </a:t>
            </a:r>
            <a:r>
              <a:rPr lang="en-US" sz="1100" dirty="0" err="1">
                <a:solidFill>
                  <a:srgbClr val="550020"/>
                </a:solidFill>
                <a:latin typeface="Verdana" panose="020B0604030504040204" pitchFamily="34" charset="0"/>
              </a:rPr>
              <a:t>totalling</a:t>
            </a:r>
            <a:r>
              <a:rPr lang="en-US" sz="1100" dirty="0">
                <a:solidFill>
                  <a:srgbClr val="550020"/>
                </a:solidFill>
                <a:latin typeface="Verdana" panose="020B0604030504040204" pitchFamily="34" charset="0"/>
              </a:rPr>
              <a:t> </a:t>
            </a:r>
            <a:r>
              <a:rPr lang="et-EE" sz="1100" dirty="0" smtClean="0">
                <a:solidFill>
                  <a:srgbClr val="550020"/>
                </a:solidFill>
                <a:latin typeface="Verdana" panose="020B0604030504040204" pitchFamily="34" charset="0"/>
              </a:rPr>
              <a:t/>
            </a:r>
            <a:br>
              <a:rPr lang="et-EE" sz="1100" dirty="0" smtClean="0">
                <a:solidFill>
                  <a:srgbClr val="550020"/>
                </a:solidFill>
                <a:latin typeface="Verdana" panose="020B0604030504040204" pitchFamily="34" charset="0"/>
              </a:rPr>
            </a:br>
            <a:r>
              <a:rPr lang="en-US" sz="1100" dirty="0" smtClean="0">
                <a:solidFill>
                  <a:srgbClr val="550020"/>
                </a:solidFill>
                <a:latin typeface="Verdana" panose="020B0604030504040204" pitchFamily="34" charset="0"/>
              </a:rPr>
              <a:t>€ </a:t>
            </a:r>
            <a:r>
              <a:rPr lang="en-US" sz="1100" dirty="0">
                <a:solidFill>
                  <a:srgbClr val="550020"/>
                </a:solidFill>
                <a:latin typeface="Verdana" panose="020B0604030504040204" pitchFamily="34" charset="0"/>
              </a:rPr>
              <a:t>114,430</a:t>
            </a:r>
            <a:endParaRPr lang="en-US" sz="1100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60525" y="2417763"/>
            <a:ext cx="3443290" cy="3173412"/>
            <a:chOff x="998" y="1505"/>
            <a:chExt cx="2169" cy="199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8" y="1505"/>
              <a:ext cx="2169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000" y="1505"/>
              <a:ext cx="2159" cy="1997"/>
              <a:chOff x="1000" y="1505"/>
              <a:chExt cx="2159" cy="1997"/>
            </a:xfrm>
          </p:grpSpPr>
          <p:sp>
            <p:nvSpPr>
              <p:cNvPr id="443" name="Rectangle 5"/>
              <p:cNvSpPr>
                <a:spLocks noChangeArrowheads="1"/>
              </p:cNvSpPr>
              <p:nvPr/>
            </p:nvSpPr>
            <p:spPr bwMode="auto">
              <a:xfrm>
                <a:off x="2702" y="3211"/>
                <a:ext cx="45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1000" dirty="0">
                    <a:solidFill>
                      <a:srgbClr val="540020"/>
                    </a:solidFill>
                    <a:latin typeface="Verdana" panose="020B0604030504040204" pitchFamily="34" charset="0"/>
                  </a:rPr>
                  <a:t>Average</a:t>
                </a:r>
              </a:p>
              <a:p>
                <a:pPr lvl="0"/>
                <a:r>
                  <a:rPr lang="en-US" altLang="en-US" sz="1000" dirty="0">
                    <a:solidFill>
                      <a:srgbClr val="540020"/>
                    </a:solidFill>
                    <a:latin typeface="Verdana" panose="020B0604030504040204" pitchFamily="34" charset="0"/>
                  </a:rPr>
                  <a:t>scholarship</a:t>
                </a:r>
                <a:r>
                  <a:rPr kumimoji="0" lang="et-EE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540020"/>
                    </a:solidFill>
                    <a:effectLst/>
                    <a:latin typeface="Verdana" panose="020B0604030504040204" pitchFamily="34" charset="0"/>
                  </a:rPr>
                  <a:t/>
                </a:r>
                <a:br>
                  <a:rPr kumimoji="0" lang="et-EE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540020"/>
                    </a:solidFill>
                    <a:effectLst/>
                    <a:latin typeface="Verdana" panose="020B0604030504040204" pitchFamily="34" charset="0"/>
                  </a:rPr>
                </a:br>
                <a:r>
                  <a:rPr lang="et-EE" altLang="en-US" sz="1000" dirty="0">
                    <a:solidFill>
                      <a:srgbClr val="540020"/>
                    </a:solidFill>
                    <a:latin typeface="Verdana" panose="020B0604030504040204" pitchFamily="34" charset="0"/>
                  </a:rPr>
                  <a:t>€ </a:t>
                </a:r>
                <a:r>
                  <a:rPr lang="et-EE" altLang="en-US" sz="1000" dirty="0" smtClean="0">
                    <a:solidFill>
                      <a:srgbClr val="540020"/>
                    </a:solidFill>
                    <a:latin typeface="Verdana" panose="020B0604030504040204" pitchFamily="34" charset="0"/>
                  </a:rPr>
                  <a:t>1,</a:t>
                </a:r>
                <a:r>
                  <a:rPr kumimoji="0" lang="et-EE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540020"/>
                    </a:solidFill>
                    <a:effectLst/>
                    <a:latin typeface="Verdana" panose="020B0604030504040204" pitchFamily="34" charset="0"/>
                  </a:rPr>
                  <a:t>660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Freeform 14"/>
              <p:cNvSpPr>
                <a:spLocks noEditPoints="1"/>
              </p:cNvSpPr>
              <p:nvPr/>
            </p:nvSpPr>
            <p:spPr bwMode="auto">
              <a:xfrm>
                <a:off x="2101" y="2349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9 w 107"/>
                  <a:gd name="T87" fmla="*/ 4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7 w 107"/>
                  <a:gd name="T101" fmla="*/ 4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5"/>
              <p:cNvSpPr>
                <a:spLocks/>
              </p:cNvSpPr>
              <p:nvPr/>
            </p:nvSpPr>
            <p:spPr bwMode="auto">
              <a:xfrm>
                <a:off x="2237" y="2365"/>
                <a:ext cx="26" cy="78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3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6"/>
              <p:cNvSpPr>
                <a:spLocks/>
              </p:cNvSpPr>
              <p:nvPr/>
            </p:nvSpPr>
            <p:spPr bwMode="auto">
              <a:xfrm>
                <a:off x="2152" y="2365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Oval 17"/>
              <p:cNvSpPr>
                <a:spLocks noChangeArrowheads="1"/>
              </p:cNvSpPr>
              <p:nvPr/>
            </p:nvSpPr>
            <p:spPr bwMode="auto">
              <a:xfrm>
                <a:off x="2275" y="2394"/>
                <a:ext cx="15" cy="16"/>
              </a:xfrm>
              <a:prstGeom prst="ellipse">
                <a:avLst/>
              </a:pr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18"/>
              <p:cNvSpPr>
                <a:spLocks noChangeArrowheads="1"/>
              </p:cNvSpPr>
              <p:nvPr/>
            </p:nvSpPr>
            <p:spPr bwMode="auto">
              <a:xfrm>
                <a:off x="2125" y="2394"/>
                <a:ext cx="14" cy="16"/>
              </a:xfrm>
              <a:prstGeom prst="ellipse">
                <a:avLst/>
              </a:pr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9"/>
              <p:cNvSpPr>
                <a:spLocks/>
              </p:cNvSpPr>
              <p:nvPr/>
            </p:nvSpPr>
            <p:spPr bwMode="auto">
              <a:xfrm>
                <a:off x="2115" y="236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20"/>
              <p:cNvSpPr>
                <a:spLocks/>
              </p:cNvSpPr>
              <p:nvPr/>
            </p:nvSpPr>
            <p:spPr bwMode="auto">
              <a:xfrm>
                <a:off x="2277" y="236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1"/>
              <p:cNvSpPr>
                <a:spLocks/>
              </p:cNvSpPr>
              <p:nvPr/>
            </p:nvSpPr>
            <p:spPr bwMode="auto">
              <a:xfrm>
                <a:off x="2277" y="2437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2"/>
              <p:cNvSpPr>
                <a:spLocks/>
              </p:cNvSpPr>
              <p:nvPr/>
            </p:nvSpPr>
            <p:spPr bwMode="auto">
              <a:xfrm>
                <a:off x="2115" y="2437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9A0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3"/>
              <p:cNvSpPr>
                <a:spLocks noEditPoints="1"/>
              </p:cNvSpPr>
              <p:nvPr/>
            </p:nvSpPr>
            <p:spPr bwMode="auto">
              <a:xfrm>
                <a:off x="1000" y="1505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4 w 107"/>
                  <a:gd name="T13" fmla="*/ 4 h 72"/>
                  <a:gd name="T14" fmla="*/ 4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7 w 107"/>
                  <a:gd name="T57" fmla="*/ 66 h 72"/>
                  <a:gd name="T58" fmla="*/ 7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4 w 107"/>
                  <a:gd name="T77" fmla="*/ 56 h 72"/>
                  <a:gd name="T78" fmla="*/ 4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9 w 107"/>
                  <a:gd name="T87" fmla="*/ 4 h 72"/>
                  <a:gd name="T88" fmla="*/ 39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7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7 w 107"/>
                  <a:gd name="T101" fmla="*/ 4 h 72"/>
                  <a:gd name="T102" fmla="*/ 67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4"/>
              <p:cNvSpPr>
                <a:spLocks/>
              </p:cNvSpPr>
              <p:nvPr/>
            </p:nvSpPr>
            <p:spPr bwMode="auto">
              <a:xfrm>
                <a:off x="1136" y="1523"/>
                <a:ext cx="25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7 h 40"/>
                  <a:gd name="T4" fmla="*/ 10 w 13"/>
                  <a:gd name="T5" fmla="*/ 19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19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10" y="26"/>
                      <a:pt x="10" y="19"/>
                    </a:cubicBezTo>
                    <a:cubicBezTo>
                      <a:pt x="10" y="13"/>
                      <a:pt x="7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19"/>
                    </a:cubicBezTo>
                    <a:cubicBezTo>
                      <a:pt x="13" y="27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5"/>
              <p:cNvSpPr>
                <a:spLocks/>
              </p:cNvSpPr>
              <p:nvPr/>
            </p:nvSpPr>
            <p:spPr bwMode="auto">
              <a:xfrm>
                <a:off x="1051" y="1521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4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Oval 26"/>
              <p:cNvSpPr>
                <a:spLocks noChangeArrowheads="1"/>
              </p:cNvSpPr>
              <p:nvPr/>
            </p:nvSpPr>
            <p:spPr bwMode="auto">
              <a:xfrm>
                <a:off x="1173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Oval 27"/>
              <p:cNvSpPr>
                <a:spLocks noChangeArrowheads="1"/>
              </p:cNvSpPr>
              <p:nvPr/>
            </p:nvSpPr>
            <p:spPr bwMode="auto">
              <a:xfrm>
                <a:off x="1024" y="1552"/>
                <a:ext cx="13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8"/>
              <p:cNvSpPr>
                <a:spLocks/>
              </p:cNvSpPr>
              <p:nvPr/>
            </p:nvSpPr>
            <p:spPr bwMode="auto">
              <a:xfrm>
                <a:off x="1014" y="1519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9"/>
              <p:cNvSpPr>
                <a:spLocks/>
              </p:cNvSpPr>
              <p:nvPr/>
            </p:nvSpPr>
            <p:spPr bwMode="auto">
              <a:xfrm>
                <a:off x="1175" y="1519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30"/>
              <p:cNvSpPr>
                <a:spLocks/>
              </p:cNvSpPr>
              <p:nvPr/>
            </p:nvSpPr>
            <p:spPr bwMode="auto">
              <a:xfrm>
                <a:off x="1175" y="1596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31"/>
              <p:cNvSpPr>
                <a:spLocks/>
              </p:cNvSpPr>
              <p:nvPr/>
            </p:nvSpPr>
            <p:spPr bwMode="auto">
              <a:xfrm>
                <a:off x="1014" y="1596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32"/>
              <p:cNvSpPr>
                <a:spLocks noEditPoints="1"/>
              </p:cNvSpPr>
              <p:nvPr/>
            </p:nvSpPr>
            <p:spPr bwMode="auto">
              <a:xfrm>
                <a:off x="1276" y="1505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33"/>
              <p:cNvSpPr>
                <a:spLocks/>
              </p:cNvSpPr>
              <p:nvPr/>
            </p:nvSpPr>
            <p:spPr bwMode="auto">
              <a:xfrm>
                <a:off x="1412" y="1523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34"/>
              <p:cNvSpPr>
                <a:spLocks/>
              </p:cNvSpPr>
              <p:nvPr/>
            </p:nvSpPr>
            <p:spPr bwMode="auto">
              <a:xfrm>
                <a:off x="1327" y="1521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4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Oval 35"/>
              <p:cNvSpPr>
                <a:spLocks noChangeArrowheads="1"/>
              </p:cNvSpPr>
              <p:nvPr/>
            </p:nvSpPr>
            <p:spPr bwMode="auto">
              <a:xfrm>
                <a:off x="1449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Oval 36"/>
              <p:cNvSpPr>
                <a:spLocks noChangeArrowheads="1"/>
              </p:cNvSpPr>
              <p:nvPr/>
            </p:nvSpPr>
            <p:spPr bwMode="auto">
              <a:xfrm>
                <a:off x="1297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7"/>
              <p:cNvSpPr>
                <a:spLocks/>
              </p:cNvSpPr>
              <p:nvPr/>
            </p:nvSpPr>
            <p:spPr bwMode="auto">
              <a:xfrm>
                <a:off x="1290" y="1519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8"/>
              <p:cNvSpPr>
                <a:spLocks/>
              </p:cNvSpPr>
              <p:nvPr/>
            </p:nvSpPr>
            <p:spPr bwMode="auto">
              <a:xfrm>
                <a:off x="1451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9"/>
              <p:cNvSpPr>
                <a:spLocks/>
              </p:cNvSpPr>
              <p:nvPr/>
            </p:nvSpPr>
            <p:spPr bwMode="auto">
              <a:xfrm>
                <a:off x="1451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0"/>
              <p:cNvSpPr>
                <a:spLocks/>
              </p:cNvSpPr>
              <p:nvPr/>
            </p:nvSpPr>
            <p:spPr bwMode="auto">
              <a:xfrm>
                <a:off x="1290" y="1596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41"/>
              <p:cNvSpPr>
                <a:spLocks noEditPoints="1"/>
              </p:cNvSpPr>
              <p:nvPr/>
            </p:nvSpPr>
            <p:spPr bwMode="auto">
              <a:xfrm>
                <a:off x="1552" y="1505"/>
                <a:ext cx="210" cy="142"/>
              </a:xfrm>
              <a:custGeom>
                <a:avLst/>
                <a:gdLst>
                  <a:gd name="T0" fmla="*/ 72 w 107"/>
                  <a:gd name="T1" fmla="*/ 53 h 72"/>
                  <a:gd name="T2" fmla="*/ 103 w 107"/>
                  <a:gd name="T3" fmla="*/ 53 h 72"/>
                  <a:gd name="T4" fmla="*/ 103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0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0 w 107"/>
                  <a:gd name="T41" fmla="*/ 68 h 72"/>
                  <a:gd name="T42" fmla="*/ 100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8 w 107"/>
                  <a:gd name="T97" fmla="*/ 68 h 72"/>
                  <a:gd name="T98" fmla="*/ 68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3 w 107"/>
                  <a:gd name="T111" fmla="*/ 59 h 72"/>
                  <a:gd name="T112" fmla="*/ 103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42"/>
              <p:cNvSpPr>
                <a:spLocks/>
              </p:cNvSpPr>
              <p:nvPr/>
            </p:nvSpPr>
            <p:spPr bwMode="auto">
              <a:xfrm>
                <a:off x="1687" y="1523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3"/>
              <p:cNvSpPr>
                <a:spLocks/>
              </p:cNvSpPr>
              <p:nvPr/>
            </p:nvSpPr>
            <p:spPr bwMode="auto">
              <a:xfrm>
                <a:off x="1603" y="1521"/>
                <a:ext cx="21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3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6" y="7"/>
                      <a:pt x="2" y="14"/>
                      <a:pt x="2" y="20"/>
                    </a:cubicBezTo>
                    <a:cubicBezTo>
                      <a:pt x="2" y="27"/>
                      <a:pt x="6" y="34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Oval 44"/>
              <p:cNvSpPr>
                <a:spLocks noChangeArrowheads="1"/>
              </p:cNvSpPr>
              <p:nvPr/>
            </p:nvSpPr>
            <p:spPr bwMode="auto">
              <a:xfrm>
                <a:off x="1725" y="1552"/>
                <a:ext cx="14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Oval 45"/>
              <p:cNvSpPr>
                <a:spLocks noChangeArrowheads="1"/>
              </p:cNvSpPr>
              <p:nvPr/>
            </p:nvSpPr>
            <p:spPr bwMode="auto">
              <a:xfrm>
                <a:off x="1573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6"/>
              <p:cNvSpPr>
                <a:spLocks/>
              </p:cNvSpPr>
              <p:nvPr/>
            </p:nvSpPr>
            <p:spPr bwMode="auto">
              <a:xfrm>
                <a:off x="1565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7"/>
              <p:cNvSpPr>
                <a:spLocks/>
              </p:cNvSpPr>
              <p:nvPr/>
            </p:nvSpPr>
            <p:spPr bwMode="auto">
              <a:xfrm>
                <a:off x="1727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8"/>
              <p:cNvSpPr>
                <a:spLocks/>
              </p:cNvSpPr>
              <p:nvPr/>
            </p:nvSpPr>
            <p:spPr bwMode="auto">
              <a:xfrm>
                <a:off x="1727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9"/>
              <p:cNvSpPr>
                <a:spLocks/>
              </p:cNvSpPr>
              <p:nvPr/>
            </p:nvSpPr>
            <p:spPr bwMode="auto">
              <a:xfrm>
                <a:off x="1565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50"/>
              <p:cNvSpPr>
                <a:spLocks noEditPoints="1"/>
              </p:cNvSpPr>
              <p:nvPr/>
            </p:nvSpPr>
            <p:spPr bwMode="auto">
              <a:xfrm>
                <a:off x="1825" y="1505"/>
                <a:ext cx="213" cy="142"/>
              </a:xfrm>
              <a:custGeom>
                <a:avLst/>
                <a:gdLst>
                  <a:gd name="T0" fmla="*/ 73 w 108"/>
                  <a:gd name="T1" fmla="*/ 53 h 72"/>
                  <a:gd name="T2" fmla="*/ 104 w 108"/>
                  <a:gd name="T3" fmla="*/ 53 h 72"/>
                  <a:gd name="T4" fmla="*/ 104 w 108"/>
                  <a:gd name="T5" fmla="*/ 4 h 72"/>
                  <a:gd name="T6" fmla="*/ 73 w 108"/>
                  <a:gd name="T7" fmla="*/ 4 h 72"/>
                  <a:gd name="T8" fmla="*/ 73 w 108"/>
                  <a:gd name="T9" fmla="*/ 53 h 72"/>
                  <a:gd name="T10" fmla="*/ 35 w 108"/>
                  <a:gd name="T11" fmla="*/ 4 h 72"/>
                  <a:gd name="T12" fmla="*/ 4 w 108"/>
                  <a:gd name="T13" fmla="*/ 4 h 72"/>
                  <a:gd name="T14" fmla="*/ 4 w 108"/>
                  <a:gd name="T15" fmla="*/ 53 h 72"/>
                  <a:gd name="T16" fmla="*/ 35 w 108"/>
                  <a:gd name="T17" fmla="*/ 53 h 72"/>
                  <a:gd name="T18" fmla="*/ 35 w 108"/>
                  <a:gd name="T19" fmla="*/ 4 h 72"/>
                  <a:gd name="T20" fmla="*/ 105 w 108"/>
                  <a:gd name="T21" fmla="*/ 72 h 72"/>
                  <a:gd name="T22" fmla="*/ 3 w 108"/>
                  <a:gd name="T23" fmla="*/ 72 h 72"/>
                  <a:gd name="T24" fmla="*/ 0 w 108"/>
                  <a:gd name="T25" fmla="*/ 58 h 72"/>
                  <a:gd name="T26" fmla="*/ 0 w 108"/>
                  <a:gd name="T27" fmla="*/ 0 h 72"/>
                  <a:gd name="T28" fmla="*/ 108 w 108"/>
                  <a:gd name="T29" fmla="*/ 0 h 72"/>
                  <a:gd name="T30" fmla="*/ 108 w 108"/>
                  <a:gd name="T31" fmla="*/ 56 h 72"/>
                  <a:gd name="T32" fmla="*/ 105 w 108"/>
                  <a:gd name="T33" fmla="*/ 72 h 72"/>
                  <a:gd name="T34" fmla="*/ 101 w 108"/>
                  <a:gd name="T35" fmla="*/ 66 h 72"/>
                  <a:gd name="T36" fmla="*/ 73 w 108"/>
                  <a:gd name="T37" fmla="*/ 66 h 72"/>
                  <a:gd name="T38" fmla="*/ 73 w 108"/>
                  <a:gd name="T39" fmla="*/ 68 h 72"/>
                  <a:gd name="T40" fmla="*/ 101 w 108"/>
                  <a:gd name="T41" fmla="*/ 68 h 72"/>
                  <a:gd name="T42" fmla="*/ 101 w 108"/>
                  <a:gd name="T43" fmla="*/ 66 h 72"/>
                  <a:gd name="T44" fmla="*/ 73 w 108"/>
                  <a:gd name="T45" fmla="*/ 63 h 72"/>
                  <a:gd name="T46" fmla="*/ 103 w 108"/>
                  <a:gd name="T47" fmla="*/ 63 h 72"/>
                  <a:gd name="T48" fmla="*/ 103 w 108"/>
                  <a:gd name="T49" fmla="*/ 61 h 72"/>
                  <a:gd name="T50" fmla="*/ 73 w 108"/>
                  <a:gd name="T51" fmla="*/ 61 h 72"/>
                  <a:gd name="T52" fmla="*/ 73 w 108"/>
                  <a:gd name="T53" fmla="*/ 63 h 72"/>
                  <a:gd name="T54" fmla="*/ 35 w 108"/>
                  <a:gd name="T55" fmla="*/ 66 h 72"/>
                  <a:gd name="T56" fmla="*/ 7 w 108"/>
                  <a:gd name="T57" fmla="*/ 66 h 72"/>
                  <a:gd name="T58" fmla="*/ 7 w 108"/>
                  <a:gd name="T59" fmla="*/ 68 h 72"/>
                  <a:gd name="T60" fmla="*/ 35 w 108"/>
                  <a:gd name="T61" fmla="*/ 68 h 72"/>
                  <a:gd name="T62" fmla="*/ 35 w 108"/>
                  <a:gd name="T63" fmla="*/ 66 h 72"/>
                  <a:gd name="T64" fmla="*/ 5 w 108"/>
                  <a:gd name="T65" fmla="*/ 63 h 72"/>
                  <a:gd name="T66" fmla="*/ 35 w 108"/>
                  <a:gd name="T67" fmla="*/ 63 h 72"/>
                  <a:gd name="T68" fmla="*/ 35 w 108"/>
                  <a:gd name="T69" fmla="*/ 61 h 72"/>
                  <a:gd name="T70" fmla="*/ 5 w 108"/>
                  <a:gd name="T71" fmla="*/ 61 h 72"/>
                  <a:gd name="T72" fmla="*/ 5 w 108"/>
                  <a:gd name="T73" fmla="*/ 63 h 72"/>
                  <a:gd name="T74" fmla="*/ 35 w 108"/>
                  <a:gd name="T75" fmla="*/ 56 h 72"/>
                  <a:gd name="T76" fmla="*/ 4 w 108"/>
                  <a:gd name="T77" fmla="*/ 56 h 72"/>
                  <a:gd name="T78" fmla="*/ 4 w 108"/>
                  <a:gd name="T79" fmla="*/ 59 h 72"/>
                  <a:gd name="T80" fmla="*/ 35 w 108"/>
                  <a:gd name="T81" fmla="*/ 59 h 72"/>
                  <a:gd name="T82" fmla="*/ 35 w 108"/>
                  <a:gd name="T83" fmla="*/ 56 h 72"/>
                  <a:gd name="T84" fmla="*/ 41 w 108"/>
                  <a:gd name="T85" fmla="*/ 4 h 72"/>
                  <a:gd name="T86" fmla="*/ 39 w 108"/>
                  <a:gd name="T87" fmla="*/ 4 h 72"/>
                  <a:gd name="T88" fmla="*/ 39 w 108"/>
                  <a:gd name="T89" fmla="*/ 68 h 72"/>
                  <a:gd name="T90" fmla="*/ 41 w 108"/>
                  <a:gd name="T91" fmla="*/ 68 h 72"/>
                  <a:gd name="T92" fmla="*/ 41 w 108"/>
                  <a:gd name="T93" fmla="*/ 4 h 72"/>
                  <a:gd name="T94" fmla="*/ 67 w 108"/>
                  <a:gd name="T95" fmla="*/ 68 h 72"/>
                  <a:gd name="T96" fmla="*/ 69 w 108"/>
                  <a:gd name="T97" fmla="*/ 68 h 72"/>
                  <a:gd name="T98" fmla="*/ 69 w 108"/>
                  <a:gd name="T99" fmla="*/ 4 h 72"/>
                  <a:gd name="T100" fmla="*/ 67 w 108"/>
                  <a:gd name="T101" fmla="*/ 4 h 72"/>
                  <a:gd name="T102" fmla="*/ 67 w 108"/>
                  <a:gd name="T103" fmla="*/ 68 h 72"/>
                  <a:gd name="T104" fmla="*/ 73 w 108"/>
                  <a:gd name="T105" fmla="*/ 56 h 72"/>
                  <a:gd name="T106" fmla="*/ 73 w 108"/>
                  <a:gd name="T107" fmla="*/ 56 h 72"/>
                  <a:gd name="T108" fmla="*/ 73 w 108"/>
                  <a:gd name="T109" fmla="*/ 59 h 72"/>
                  <a:gd name="T110" fmla="*/ 104 w 108"/>
                  <a:gd name="T111" fmla="*/ 59 h 72"/>
                  <a:gd name="T112" fmla="*/ 104 w 108"/>
                  <a:gd name="T113" fmla="*/ 56 h 72"/>
                  <a:gd name="T114" fmla="*/ 73 w 108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2">
                    <a:moveTo>
                      <a:pt x="73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5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2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51"/>
              <p:cNvSpPr>
                <a:spLocks/>
              </p:cNvSpPr>
              <p:nvPr/>
            </p:nvSpPr>
            <p:spPr bwMode="auto">
              <a:xfrm>
                <a:off x="1963" y="1523"/>
                <a:ext cx="24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19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52"/>
              <p:cNvSpPr>
                <a:spLocks/>
              </p:cNvSpPr>
              <p:nvPr/>
            </p:nvSpPr>
            <p:spPr bwMode="auto">
              <a:xfrm>
                <a:off x="1877" y="1521"/>
                <a:ext cx="23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4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Oval 53"/>
              <p:cNvSpPr>
                <a:spLocks noChangeArrowheads="1"/>
              </p:cNvSpPr>
              <p:nvPr/>
            </p:nvSpPr>
            <p:spPr bwMode="auto">
              <a:xfrm>
                <a:off x="2001" y="1552"/>
                <a:ext cx="14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Oval 54"/>
              <p:cNvSpPr>
                <a:spLocks noChangeArrowheads="1"/>
              </p:cNvSpPr>
              <p:nvPr/>
            </p:nvSpPr>
            <p:spPr bwMode="auto">
              <a:xfrm>
                <a:off x="1849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55"/>
              <p:cNvSpPr>
                <a:spLocks/>
              </p:cNvSpPr>
              <p:nvPr/>
            </p:nvSpPr>
            <p:spPr bwMode="auto">
              <a:xfrm>
                <a:off x="1841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56"/>
              <p:cNvSpPr>
                <a:spLocks/>
              </p:cNvSpPr>
              <p:nvPr/>
            </p:nvSpPr>
            <p:spPr bwMode="auto">
              <a:xfrm>
                <a:off x="2001" y="1519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57"/>
              <p:cNvSpPr>
                <a:spLocks/>
              </p:cNvSpPr>
              <p:nvPr/>
            </p:nvSpPr>
            <p:spPr bwMode="auto">
              <a:xfrm>
                <a:off x="2001" y="1596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58"/>
              <p:cNvSpPr>
                <a:spLocks/>
              </p:cNvSpPr>
              <p:nvPr/>
            </p:nvSpPr>
            <p:spPr bwMode="auto">
              <a:xfrm>
                <a:off x="1841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59"/>
              <p:cNvSpPr>
                <a:spLocks noEditPoints="1"/>
              </p:cNvSpPr>
              <p:nvPr/>
            </p:nvSpPr>
            <p:spPr bwMode="auto">
              <a:xfrm>
                <a:off x="2101" y="1505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4 w 107"/>
                  <a:gd name="T13" fmla="*/ 4 h 72"/>
                  <a:gd name="T14" fmla="*/ 4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7 w 107"/>
                  <a:gd name="T57" fmla="*/ 66 h 72"/>
                  <a:gd name="T58" fmla="*/ 7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4 w 107"/>
                  <a:gd name="T77" fmla="*/ 56 h 72"/>
                  <a:gd name="T78" fmla="*/ 4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9 w 107"/>
                  <a:gd name="T87" fmla="*/ 4 h 72"/>
                  <a:gd name="T88" fmla="*/ 39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7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7 w 107"/>
                  <a:gd name="T101" fmla="*/ 4 h 72"/>
                  <a:gd name="T102" fmla="*/ 67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60"/>
              <p:cNvSpPr>
                <a:spLocks/>
              </p:cNvSpPr>
              <p:nvPr/>
            </p:nvSpPr>
            <p:spPr bwMode="auto">
              <a:xfrm>
                <a:off x="2237" y="1523"/>
                <a:ext cx="26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7 h 40"/>
                  <a:gd name="T4" fmla="*/ 10 w 13"/>
                  <a:gd name="T5" fmla="*/ 19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19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10" y="26"/>
                      <a:pt x="10" y="19"/>
                    </a:cubicBezTo>
                    <a:cubicBezTo>
                      <a:pt x="10" y="13"/>
                      <a:pt x="7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19"/>
                    </a:cubicBezTo>
                    <a:cubicBezTo>
                      <a:pt x="13" y="27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61"/>
              <p:cNvSpPr>
                <a:spLocks/>
              </p:cNvSpPr>
              <p:nvPr/>
            </p:nvSpPr>
            <p:spPr bwMode="auto">
              <a:xfrm>
                <a:off x="2152" y="1521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4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Oval 62"/>
              <p:cNvSpPr>
                <a:spLocks noChangeArrowheads="1"/>
              </p:cNvSpPr>
              <p:nvPr/>
            </p:nvSpPr>
            <p:spPr bwMode="auto">
              <a:xfrm>
                <a:off x="2275" y="1552"/>
                <a:ext cx="15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Oval 63"/>
              <p:cNvSpPr>
                <a:spLocks noChangeArrowheads="1"/>
              </p:cNvSpPr>
              <p:nvPr/>
            </p:nvSpPr>
            <p:spPr bwMode="auto">
              <a:xfrm>
                <a:off x="2125" y="1552"/>
                <a:ext cx="14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64"/>
              <p:cNvSpPr>
                <a:spLocks/>
              </p:cNvSpPr>
              <p:nvPr/>
            </p:nvSpPr>
            <p:spPr bwMode="auto">
              <a:xfrm>
                <a:off x="2115" y="1519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65"/>
              <p:cNvSpPr>
                <a:spLocks/>
              </p:cNvSpPr>
              <p:nvPr/>
            </p:nvSpPr>
            <p:spPr bwMode="auto">
              <a:xfrm>
                <a:off x="2277" y="1519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66"/>
              <p:cNvSpPr>
                <a:spLocks/>
              </p:cNvSpPr>
              <p:nvPr/>
            </p:nvSpPr>
            <p:spPr bwMode="auto">
              <a:xfrm>
                <a:off x="2277" y="1596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67"/>
              <p:cNvSpPr>
                <a:spLocks/>
              </p:cNvSpPr>
              <p:nvPr/>
            </p:nvSpPr>
            <p:spPr bwMode="auto">
              <a:xfrm>
                <a:off x="2115" y="1596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68"/>
              <p:cNvSpPr>
                <a:spLocks noEditPoints="1"/>
              </p:cNvSpPr>
              <p:nvPr/>
            </p:nvSpPr>
            <p:spPr bwMode="auto">
              <a:xfrm>
                <a:off x="2377" y="1505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69"/>
              <p:cNvSpPr>
                <a:spLocks/>
              </p:cNvSpPr>
              <p:nvPr/>
            </p:nvSpPr>
            <p:spPr bwMode="auto">
              <a:xfrm>
                <a:off x="2513" y="1523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70"/>
              <p:cNvSpPr>
                <a:spLocks/>
              </p:cNvSpPr>
              <p:nvPr/>
            </p:nvSpPr>
            <p:spPr bwMode="auto">
              <a:xfrm>
                <a:off x="2428" y="1521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4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Oval 71"/>
              <p:cNvSpPr>
                <a:spLocks noChangeArrowheads="1"/>
              </p:cNvSpPr>
              <p:nvPr/>
            </p:nvSpPr>
            <p:spPr bwMode="auto">
              <a:xfrm>
                <a:off x="2550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Oval 72"/>
              <p:cNvSpPr>
                <a:spLocks noChangeArrowheads="1"/>
              </p:cNvSpPr>
              <p:nvPr/>
            </p:nvSpPr>
            <p:spPr bwMode="auto">
              <a:xfrm>
                <a:off x="2399" y="1552"/>
                <a:ext cx="15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73"/>
              <p:cNvSpPr>
                <a:spLocks/>
              </p:cNvSpPr>
              <p:nvPr/>
            </p:nvSpPr>
            <p:spPr bwMode="auto">
              <a:xfrm>
                <a:off x="2391" y="1519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74"/>
              <p:cNvSpPr>
                <a:spLocks/>
              </p:cNvSpPr>
              <p:nvPr/>
            </p:nvSpPr>
            <p:spPr bwMode="auto">
              <a:xfrm>
                <a:off x="2552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75"/>
              <p:cNvSpPr>
                <a:spLocks/>
              </p:cNvSpPr>
              <p:nvPr/>
            </p:nvSpPr>
            <p:spPr bwMode="auto">
              <a:xfrm>
                <a:off x="2552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76"/>
              <p:cNvSpPr>
                <a:spLocks/>
              </p:cNvSpPr>
              <p:nvPr/>
            </p:nvSpPr>
            <p:spPr bwMode="auto">
              <a:xfrm>
                <a:off x="2391" y="1596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7"/>
              <p:cNvSpPr>
                <a:spLocks noEditPoints="1"/>
              </p:cNvSpPr>
              <p:nvPr/>
            </p:nvSpPr>
            <p:spPr bwMode="auto">
              <a:xfrm>
                <a:off x="2653" y="1505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3 w 107"/>
                  <a:gd name="T3" fmla="*/ 53 h 72"/>
                  <a:gd name="T4" fmla="*/ 103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0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0 w 107"/>
                  <a:gd name="T41" fmla="*/ 68 h 72"/>
                  <a:gd name="T42" fmla="*/ 100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8 w 107"/>
                  <a:gd name="T97" fmla="*/ 68 h 72"/>
                  <a:gd name="T98" fmla="*/ 68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3 w 107"/>
                  <a:gd name="T111" fmla="*/ 59 h 72"/>
                  <a:gd name="T112" fmla="*/ 103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8"/>
              <p:cNvSpPr>
                <a:spLocks/>
              </p:cNvSpPr>
              <p:nvPr/>
            </p:nvSpPr>
            <p:spPr bwMode="auto">
              <a:xfrm>
                <a:off x="2789" y="1523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9"/>
              <p:cNvSpPr>
                <a:spLocks/>
              </p:cNvSpPr>
              <p:nvPr/>
            </p:nvSpPr>
            <p:spPr bwMode="auto">
              <a:xfrm>
                <a:off x="2704" y="1521"/>
                <a:ext cx="22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3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6" y="7"/>
                      <a:pt x="2" y="14"/>
                      <a:pt x="2" y="20"/>
                    </a:cubicBezTo>
                    <a:cubicBezTo>
                      <a:pt x="2" y="27"/>
                      <a:pt x="6" y="34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Oval 80"/>
              <p:cNvSpPr>
                <a:spLocks noChangeArrowheads="1"/>
              </p:cNvSpPr>
              <p:nvPr/>
            </p:nvSpPr>
            <p:spPr bwMode="auto">
              <a:xfrm>
                <a:off x="2826" y="1552"/>
                <a:ext cx="14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Oval 81"/>
              <p:cNvSpPr>
                <a:spLocks noChangeArrowheads="1"/>
              </p:cNvSpPr>
              <p:nvPr/>
            </p:nvSpPr>
            <p:spPr bwMode="auto">
              <a:xfrm>
                <a:off x="2675" y="1552"/>
                <a:ext cx="15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82"/>
              <p:cNvSpPr>
                <a:spLocks/>
              </p:cNvSpPr>
              <p:nvPr/>
            </p:nvSpPr>
            <p:spPr bwMode="auto">
              <a:xfrm>
                <a:off x="2667" y="1519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83"/>
              <p:cNvSpPr>
                <a:spLocks/>
              </p:cNvSpPr>
              <p:nvPr/>
            </p:nvSpPr>
            <p:spPr bwMode="auto">
              <a:xfrm>
                <a:off x="2828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84"/>
              <p:cNvSpPr>
                <a:spLocks/>
              </p:cNvSpPr>
              <p:nvPr/>
            </p:nvSpPr>
            <p:spPr bwMode="auto">
              <a:xfrm>
                <a:off x="2828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85"/>
              <p:cNvSpPr>
                <a:spLocks/>
              </p:cNvSpPr>
              <p:nvPr/>
            </p:nvSpPr>
            <p:spPr bwMode="auto">
              <a:xfrm>
                <a:off x="2667" y="1596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86"/>
              <p:cNvSpPr>
                <a:spLocks noEditPoints="1"/>
              </p:cNvSpPr>
              <p:nvPr/>
            </p:nvSpPr>
            <p:spPr bwMode="auto">
              <a:xfrm>
                <a:off x="2927" y="1505"/>
                <a:ext cx="212" cy="142"/>
              </a:xfrm>
              <a:custGeom>
                <a:avLst/>
                <a:gdLst>
                  <a:gd name="T0" fmla="*/ 73 w 108"/>
                  <a:gd name="T1" fmla="*/ 53 h 72"/>
                  <a:gd name="T2" fmla="*/ 104 w 108"/>
                  <a:gd name="T3" fmla="*/ 53 h 72"/>
                  <a:gd name="T4" fmla="*/ 104 w 108"/>
                  <a:gd name="T5" fmla="*/ 4 h 72"/>
                  <a:gd name="T6" fmla="*/ 73 w 108"/>
                  <a:gd name="T7" fmla="*/ 4 h 72"/>
                  <a:gd name="T8" fmla="*/ 73 w 108"/>
                  <a:gd name="T9" fmla="*/ 53 h 72"/>
                  <a:gd name="T10" fmla="*/ 35 w 108"/>
                  <a:gd name="T11" fmla="*/ 4 h 72"/>
                  <a:gd name="T12" fmla="*/ 4 w 108"/>
                  <a:gd name="T13" fmla="*/ 4 h 72"/>
                  <a:gd name="T14" fmla="*/ 4 w 108"/>
                  <a:gd name="T15" fmla="*/ 53 h 72"/>
                  <a:gd name="T16" fmla="*/ 35 w 108"/>
                  <a:gd name="T17" fmla="*/ 53 h 72"/>
                  <a:gd name="T18" fmla="*/ 35 w 108"/>
                  <a:gd name="T19" fmla="*/ 4 h 72"/>
                  <a:gd name="T20" fmla="*/ 105 w 108"/>
                  <a:gd name="T21" fmla="*/ 72 h 72"/>
                  <a:gd name="T22" fmla="*/ 3 w 108"/>
                  <a:gd name="T23" fmla="*/ 72 h 72"/>
                  <a:gd name="T24" fmla="*/ 0 w 108"/>
                  <a:gd name="T25" fmla="*/ 58 h 72"/>
                  <a:gd name="T26" fmla="*/ 0 w 108"/>
                  <a:gd name="T27" fmla="*/ 0 h 72"/>
                  <a:gd name="T28" fmla="*/ 108 w 108"/>
                  <a:gd name="T29" fmla="*/ 0 h 72"/>
                  <a:gd name="T30" fmla="*/ 108 w 108"/>
                  <a:gd name="T31" fmla="*/ 56 h 72"/>
                  <a:gd name="T32" fmla="*/ 105 w 108"/>
                  <a:gd name="T33" fmla="*/ 72 h 72"/>
                  <a:gd name="T34" fmla="*/ 101 w 108"/>
                  <a:gd name="T35" fmla="*/ 66 h 72"/>
                  <a:gd name="T36" fmla="*/ 73 w 108"/>
                  <a:gd name="T37" fmla="*/ 66 h 72"/>
                  <a:gd name="T38" fmla="*/ 73 w 108"/>
                  <a:gd name="T39" fmla="*/ 68 h 72"/>
                  <a:gd name="T40" fmla="*/ 101 w 108"/>
                  <a:gd name="T41" fmla="*/ 68 h 72"/>
                  <a:gd name="T42" fmla="*/ 101 w 108"/>
                  <a:gd name="T43" fmla="*/ 66 h 72"/>
                  <a:gd name="T44" fmla="*/ 73 w 108"/>
                  <a:gd name="T45" fmla="*/ 63 h 72"/>
                  <a:gd name="T46" fmla="*/ 103 w 108"/>
                  <a:gd name="T47" fmla="*/ 63 h 72"/>
                  <a:gd name="T48" fmla="*/ 103 w 108"/>
                  <a:gd name="T49" fmla="*/ 61 h 72"/>
                  <a:gd name="T50" fmla="*/ 73 w 108"/>
                  <a:gd name="T51" fmla="*/ 61 h 72"/>
                  <a:gd name="T52" fmla="*/ 73 w 108"/>
                  <a:gd name="T53" fmla="*/ 63 h 72"/>
                  <a:gd name="T54" fmla="*/ 35 w 108"/>
                  <a:gd name="T55" fmla="*/ 66 h 72"/>
                  <a:gd name="T56" fmla="*/ 7 w 108"/>
                  <a:gd name="T57" fmla="*/ 66 h 72"/>
                  <a:gd name="T58" fmla="*/ 7 w 108"/>
                  <a:gd name="T59" fmla="*/ 68 h 72"/>
                  <a:gd name="T60" fmla="*/ 35 w 108"/>
                  <a:gd name="T61" fmla="*/ 68 h 72"/>
                  <a:gd name="T62" fmla="*/ 35 w 108"/>
                  <a:gd name="T63" fmla="*/ 66 h 72"/>
                  <a:gd name="T64" fmla="*/ 5 w 108"/>
                  <a:gd name="T65" fmla="*/ 63 h 72"/>
                  <a:gd name="T66" fmla="*/ 35 w 108"/>
                  <a:gd name="T67" fmla="*/ 63 h 72"/>
                  <a:gd name="T68" fmla="*/ 35 w 108"/>
                  <a:gd name="T69" fmla="*/ 61 h 72"/>
                  <a:gd name="T70" fmla="*/ 5 w 108"/>
                  <a:gd name="T71" fmla="*/ 61 h 72"/>
                  <a:gd name="T72" fmla="*/ 5 w 108"/>
                  <a:gd name="T73" fmla="*/ 63 h 72"/>
                  <a:gd name="T74" fmla="*/ 35 w 108"/>
                  <a:gd name="T75" fmla="*/ 56 h 72"/>
                  <a:gd name="T76" fmla="*/ 4 w 108"/>
                  <a:gd name="T77" fmla="*/ 56 h 72"/>
                  <a:gd name="T78" fmla="*/ 4 w 108"/>
                  <a:gd name="T79" fmla="*/ 59 h 72"/>
                  <a:gd name="T80" fmla="*/ 35 w 108"/>
                  <a:gd name="T81" fmla="*/ 59 h 72"/>
                  <a:gd name="T82" fmla="*/ 35 w 108"/>
                  <a:gd name="T83" fmla="*/ 56 h 72"/>
                  <a:gd name="T84" fmla="*/ 41 w 108"/>
                  <a:gd name="T85" fmla="*/ 4 h 72"/>
                  <a:gd name="T86" fmla="*/ 39 w 108"/>
                  <a:gd name="T87" fmla="*/ 4 h 72"/>
                  <a:gd name="T88" fmla="*/ 39 w 108"/>
                  <a:gd name="T89" fmla="*/ 68 h 72"/>
                  <a:gd name="T90" fmla="*/ 41 w 108"/>
                  <a:gd name="T91" fmla="*/ 68 h 72"/>
                  <a:gd name="T92" fmla="*/ 41 w 108"/>
                  <a:gd name="T93" fmla="*/ 4 h 72"/>
                  <a:gd name="T94" fmla="*/ 67 w 108"/>
                  <a:gd name="T95" fmla="*/ 68 h 72"/>
                  <a:gd name="T96" fmla="*/ 69 w 108"/>
                  <a:gd name="T97" fmla="*/ 68 h 72"/>
                  <a:gd name="T98" fmla="*/ 69 w 108"/>
                  <a:gd name="T99" fmla="*/ 4 h 72"/>
                  <a:gd name="T100" fmla="*/ 67 w 108"/>
                  <a:gd name="T101" fmla="*/ 4 h 72"/>
                  <a:gd name="T102" fmla="*/ 67 w 108"/>
                  <a:gd name="T103" fmla="*/ 68 h 72"/>
                  <a:gd name="T104" fmla="*/ 73 w 108"/>
                  <a:gd name="T105" fmla="*/ 56 h 72"/>
                  <a:gd name="T106" fmla="*/ 73 w 108"/>
                  <a:gd name="T107" fmla="*/ 56 h 72"/>
                  <a:gd name="T108" fmla="*/ 73 w 108"/>
                  <a:gd name="T109" fmla="*/ 59 h 72"/>
                  <a:gd name="T110" fmla="*/ 104 w 108"/>
                  <a:gd name="T111" fmla="*/ 59 h 72"/>
                  <a:gd name="T112" fmla="*/ 104 w 108"/>
                  <a:gd name="T113" fmla="*/ 56 h 72"/>
                  <a:gd name="T114" fmla="*/ 73 w 108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2">
                    <a:moveTo>
                      <a:pt x="73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5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2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87"/>
              <p:cNvSpPr>
                <a:spLocks/>
              </p:cNvSpPr>
              <p:nvPr/>
            </p:nvSpPr>
            <p:spPr bwMode="auto">
              <a:xfrm>
                <a:off x="3065" y="1523"/>
                <a:ext cx="23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19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88"/>
              <p:cNvSpPr>
                <a:spLocks/>
              </p:cNvSpPr>
              <p:nvPr/>
            </p:nvSpPr>
            <p:spPr bwMode="auto">
              <a:xfrm>
                <a:off x="2978" y="1521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4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Oval 89"/>
              <p:cNvSpPr>
                <a:spLocks noChangeArrowheads="1"/>
              </p:cNvSpPr>
              <p:nvPr/>
            </p:nvSpPr>
            <p:spPr bwMode="auto">
              <a:xfrm>
                <a:off x="3102" y="1552"/>
                <a:ext cx="14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Oval 90"/>
              <p:cNvSpPr>
                <a:spLocks noChangeArrowheads="1"/>
              </p:cNvSpPr>
              <p:nvPr/>
            </p:nvSpPr>
            <p:spPr bwMode="auto">
              <a:xfrm>
                <a:off x="2950" y="1552"/>
                <a:ext cx="16" cy="14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91"/>
              <p:cNvSpPr>
                <a:spLocks/>
              </p:cNvSpPr>
              <p:nvPr/>
            </p:nvSpPr>
            <p:spPr bwMode="auto">
              <a:xfrm>
                <a:off x="2942" y="151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92"/>
              <p:cNvSpPr>
                <a:spLocks/>
              </p:cNvSpPr>
              <p:nvPr/>
            </p:nvSpPr>
            <p:spPr bwMode="auto">
              <a:xfrm>
                <a:off x="3102" y="1519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93"/>
              <p:cNvSpPr>
                <a:spLocks/>
              </p:cNvSpPr>
              <p:nvPr/>
            </p:nvSpPr>
            <p:spPr bwMode="auto">
              <a:xfrm>
                <a:off x="3102" y="1596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94"/>
              <p:cNvSpPr>
                <a:spLocks/>
              </p:cNvSpPr>
              <p:nvPr/>
            </p:nvSpPr>
            <p:spPr bwMode="auto">
              <a:xfrm>
                <a:off x="2942" y="1596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95"/>
              <p:cNvSpPr>
                <a:spLocks noEditPoints="1"/>
              </p:cNvSpPr>
              <p:nvPr/>
            </p:nvSpPr>
            <p:spPr bwMode="auto">
              <a:xfrm>
                <a:off x="1000" y="2982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96"/>
              <p:cNvSpPr>
                <a:spLocks/>
              </p:cNvSpPr>
              <p:nvPr/>
            </p:nvSpPr>
            <p:spPr bwMode="auto">
              <a:xfrm>
                <a:off x="1136" y="2997"/>
                <a:ext cx="25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97"/>
              <p:cNvSpPr>
                <a:spLocks/>
              </p:cNvSpPr>
              <p:nvPr/>
            </p:nvSpPr>
            <p:spPr bwMode="auto">
              <a:xfrm>
                <a:off x="1051" y="2997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7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Oval 98"/>
              <p:cNvSpPr>
                <a:spLocks noChangeArrowheads="1"/>
              </p:cNvSpPr>
              <p:nvPr/>
            </p:nvSpPr>
            <p:spPr bwMode="auto">
              <a:xfrm>
                <a:off x="1173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Oval 99"/>
              <p:cNvSpPr>
                <a:spLocks noChangeArrowheads="1"/>
              </p:cNvSpPr>
              <p:nvPr/>
            </p:nvSpPr>
            <p:spPr bwMode="auto">
              <a:xfrm>
                <a:off x="1024" y="3027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00"/>
              <p:cNvSpPr>
                <a:spLocks/>
              </p:cNvSpPr>
              <p:nvPr/>
            </p:nvSpPr>
            <p:spPr bwMode="auto">
              <a:xfrm>
                <a:off x="1014" y="2993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01"/>
              <p:cNvSpPr>
                <a:spLocks/>
              </p:cNvSpPr>
              <p:nvPr/>
            </p:nvSpPr>
            <p:spPr bwMode="auto">
              <a:xfrm>
                <a:off x="1175" y="2993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02"/>
              <p:cNvSpPr>
                <a:spLocks/>
              </p:cNvSpPr>
              <p:nvPr/>
            </p:nvSpPr>
            <p:spPr bwMode="auto">
              <a:xfrm>
                <a:off x="1175" y="3070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03"/>
              <p:cNvSpPr>
                <a:spLocks/>
              </p:cNvSpPr>
              <p:nvPr/>
            </p:nvSpPr>
            <p:spPr bwMode="auto">
              <a:xfrm>
                <a:off x="1014" y="3070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04"/>
              <p:cNvSpPr>
                <a:spLocks noEditPoints="1"/>
              </p:cNvSpPr>
              <p:nvPr/>
            </p:nvSpPr>
            <p:spPr bwMode="auto">
              <a:xfrm>
                <a:off x="1276" y="2982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05"/>
              <p:cNvSpPr>
                <a:spLocks/>
              </p:cNvSpPr>
              <p:nvPr/>
            </p:nvSpPr>
            <p:spPr bwMode="auto">
              <a:xfrm>
                <a:off x="1412" y="2997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06"/>
              <p:cNvSpPr>
                <a:spLocks/>
              </p:cNvSpPr>
              <p:nvPr/>
            </p:nvSpPr>
            <p:spPr bwMode="auto">
              <a:xfrm>
                <a:off x="1327" y="2997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7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Oval 107"/>
              <p:cNvSpPr>
                <a:spLocks noChangeArrowheads="1"/>
              </p:cNvSpPr>
              <p:nvPr/>
            </p:nvSpPr>
            <p:spPr bwMode="auto">
              <a:xfrm>
                <a:off x="1449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Oval 108"/>
              <p:cNvSpPr>
                <a:spLocks noChangeArrowheads="1"/>
              </p:cNvSpPr>
              <p:nvPr/>
            </p:nvSpPr>
            <p:spPr bwMode="auto">
              <a:xfrm>
                <a:off x="1297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09"/>
              <p:cNvSpPr>
                <a:spLocks/>
              </p:cNvSpPr>
              <p:nvPr/>
            </p:nvSpPr>
            <p:spPr bwMode="auto">
              <a:xfrm>
                <a:off x="1290" y="2993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10"/>
              <p:cNvSpPr>
                <a:spLocks/>
              </p:cNvSpPr>
              <p:nvPr/>
            </p:nvSpPr>
            <p:spPr bwMode="auto">
              <a:xfrm>
                <a:off x="1451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11"/>
              <p:cNvSpPr>
                <a:spLocks/>
              </p:cNvSpPr>
              <p:nvPr/>
            </p:nvSpPr>
            <p:spPr bwMode="auto">
              <a:xfrm>
                <a:off x="1451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12"/>
              <p:cNvSpPr>
                <a:spLocks/>
              </p:cNvSpPr>
              <p:nvPr/>
            </p:nvSpPr>
            <p:spPr bwMode="auto">
              <a:xfrm>
                <a:off x="1290" y="3070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13"/>
              <p:cNvSpPr>
                <a:spLocks noEditPoints="1"/>
              </p:cNvSpPr>
              <p:nvPr/>
            </p:nvSpPr>
            <p:spPr bwMode="auto">
              <a:xfrm>
                <a:off x="1000" y="1716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4 w 107"/>
                  <a:gd name="T13" fmla="*/ 4 h 72"/>
                  <a:gd name="T14" fmla="*/ 4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7 w 107"/>
                  <a:gd name="T57" fmla="*/ 66 h 72"/>
                  <a:gd name="T58" fmla="*/ 7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4 w 107"/>
                  <a:gd name="T77" fmla="*/ 56 h 72"/>
                  <a:gd name="T78" fmla="*/ 4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9 w 107"/>
                  <a:gd name="T87" fmla="*/ 4 h 72"/>
                  <a:gd name="T88" fmla="*/ 39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7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7 w 107"/>
                  <a:gd name="T101" fmla="*/ 4 h 72"/>
                  <a:gd name="T102" fmla="*/ 67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14"/>
              <p:cNvSpPr>
                <a:spLocks/>
              </p:cNvSpPr>
              <p:nvPr/>
            </p:nvSpPr>
            <p:spPr bwMode="auto">
              <a:xfrm>
                <a:off x="1136" y="1734"/>
                <a:ext cx="25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7 h 40"/>
                  <a:gd name="T4" fmla="*/ 10 w 13"/>
                  <a:gd name="T5" fmla="*/ 19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19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10" y="26"/>
                      <a:pt x="10" y="19"/>
                    </a:cubicBezTo>
                    <a:cubicBezTo>
                      <a:pt x="10" y="13"/>
                      <a:pt x="7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19"/>
                    </a:cubicBezTo>
                    <a:cubicBezTo>
                      <a:pt x="13" y="27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15"/>
              <p:cNvSpPr>
                <a:spLocks/>
              </p:cNvSpPr>
              <p:nvPr/>
            </p:nvSpPr>
            <p:spPr bwMode="auto">
              <a:xfrm>
                <a:off x="1051" y="1732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Oval 116"/>
              <p:cNvSpPr>
                <a:spLocks noChangeArrowheads="1"/>
              </p:cNvSpPr>
              <p:nvPr/>
            </p:nvSpPr>
            <p:spPr bwMode="auto">
              <a:xfrm>
                <a:off x="1173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Oval 117"/>
              <p:cNvSpPr>
                <a:spLocks noChangeArrowheads="1"/>
              </p:cNvSpPr>
              <p:nvPr/>
            </p:nvSpPr>
            <p:spPr bwMode="auto">
              <a:xfrm>
                <a:off x="1024" y="1761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18"/>
              <p:cNvSpPr>
                <a:spLocks/>
              </p:cNvSpPr>
              <p:nvPr/>
            </p:nvSpPr>
            <p:spPr bwMode="auto">
              <a:xfrm>
                <a:off x="1014" y="1730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19"/>
              <p:cNvSpPr>
                <a:spLocks/>
              </p:cNvSpPr>
              <p:nvPr/>
            </p:nvSpPr>
            <p:spPr bwMode="auto">
              <a:xfrm>
                <a:off x="1175" y="1730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20"/>
              <p:cNvSpPr>
                <a:spLocks/>
              </p:cNvSpPr>
              <p:nvPr/>
            </p:nvSpPr>
            <p:spPr bwMode="auto">
              <a:xfrm>
                <a:off x="1175" y="1807"/>
                <a:ext cx="22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21"/>
              <p:cNvSpPr>
                <a:spLocks/>
              </p:cNvSpPr>
              <p:nvPr/>
            </p:nvSpPr>
            <p:spPr bwMode="auto">
              <a:xfrm>
                <a:off x="1014" y="1807"/>
                <a:ext cx="21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22"/>
              <p:cNvSpPr>
                <a:spLocks noEditPoints="1"/>
              </p:cNvSpPr>
              <p:nvPr/>
            </p:nvSpPr>
            <p:spPr bwMode="auto">
              <a:xfrm>
                <a:off x="1276" y="1716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123"/>
              <p:cNvSpPr>
                <a:spLocks/>
              </p:cNvSpPr>
              <p:nvPr/>
            </p:nvSpPr>
            <p:spPr bwMode="auto">
              <a:xfrm>
                <a:off x="1412" y="1734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24"/>
              <p:cNvSpPr>
                <a:spLocks/>
              </p:cNvSpPr>
              <p:nvPr/>
            </p:nvSpPr>
            <p:spPr bwMode="auto">
              <a:xfrm>
                <a:off x="1327" y="1732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Oval 125"/>
              <p:cNvSpPr>
                <a:spLocks noChangeArrowheads="1"/>
              </p:cNvSpPr>
              <p:nvPr/>
            </p:nvSpPr>
            <p:spPr bwMode="auto">
              <a:xfrm>
                <a:off x="1449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Oval 126"/>
              <p:cNvSpPr>
                <a:spLocks noChangeArrowheads="1"/>
              </p:cNvSpPr>
              <p:nvPr/>
            </p:nvSpPr>
            <p:spPr bwMode="auto">
              <a:xfrm>
                <a:off x="1297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27"/>
              <p:cNvSpPr>
                <a:spLocks/>
              </p:cNvSpPr>
              <p:nvPr/>
            </p:nvSpPr>
            <p:spPr bwMode="auto">
              <a:xfrm>
                <a:off x="1290" y="1730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28"/>
              <p:cNvSpPr>
                <a:spLocks/>
              </p:cNvSpPr>
              <p:nvPr/>
            </p:nvSpPr>
            <p:spPr bwMode="auto">
              <a:xfrm>
                <a:off x="1451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29"/>
              <p:cNvSpPr>
                <a:spLocks/>
              </p:cNvSpPr>
              <p:nvPr/>
            </p:nvSpPr>
            <p:spPr bwMode="auto">
              <a:xfrm>
                <a:off x="1451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30"/>
              <p:cNvSpPr>
                <a:spLocks/>
              </p:cNvSpPr>
              <p:nvPr/>
            </p:nvSpPr>
            <p:spPr bwMode="auto">
              <a:xfrm>
                <a:off x="1290" y="1807"/>
                <a:ext cx="21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31"/>
              <p:cNvSpPr>
                <a:spLocks noEditPoints="1"/>
              </p:cNvSpPr>
              <p:nvPr/>
            </p:nvSpPr>
            <p:spPr bwMode="auto">
              <a:xfrm>
                <a:off x="1552" y="1716"/>
                <a:ext cx="210" cy="142"/>
              </a:xfrm>
              <a:custGeom>
                <a:avLst/>
                <a:gdLst>
                  <a:gd name="T0" fmla="*/ 72 w 107"/>
                  <a:gd name="T1" fmla="*/ 53 h 72"/>
                  <a:gd name="T2" fmla="*/ 103 w 107"/>
                  <a:gd name="T3" fmla="*/ 53 h 72"/>
                  <a:gd name="T4" fmla="*/ 103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0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0 w 107"/>
                  <a:gd name="T41" fmla="*/ 68 h 72"/>
                  <a:gd name="T42" fmla="*/ 100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8 w 107"/>
                  <a:gd name="T97" fmla="*/ 68 h 72"/>
                  <a:gd name="T98" fmla="*/ 68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3 w 107"/>
                  <a:gd name="T111" fmla="*/ 59 h 72"/>
                  <a:gd name="T112" fmla="*/ 103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32"/>
              <p:cNvSpPr>
                <a:spLocks/>
              </p:cNvSpPr>
              <p:nvPr/>
            </p:nvSpPr>
            <p:spPr bwMode="auto">
              <a:xfrm>
                <a:off x="1687" y="1734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133"/>
              <p:cNvSpPr>
                <a:spLocks/>
              </p:cNvSpPr>
              <p:nvPr/>
            </p:nvSpPr>
            <p:spPr bwMode="auto">
              <a:xfrm>
                <a:off x="1603" y="1732"/>
                <a:ext cx="21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3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6" y="7"/>
                      <a:pt x="2" y="14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Oval 134"/>
              <p:cNvSpPr>
                <a:spLocks noChangeArrowheads="1"/>
              </p:cNvSpPr>
              <p:nvPr/>
            </p:nvSpPr>
            <p:spPr bwMode="auto">
              <a:xfrm>
                <a:off x="1725" y="1761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Oval 135"/>
              <p:cNvSpPr>
                <a:spLocks noChangeArrowheads="1"/>
              </p:cNvSpPr>
              <p:nvPr/>
            </p:nvSpPr>
            <p:spPr bwMode="auto">
              <a:xfrm>
                <a:off x="1573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36"/>
              <p:cNvSpPr>
                <a:spLocks/>
              </p:cNvSpPr>
              <p:nvPr/>
            </p:nvSpPr>
            <p:spPr bwMode="auto">
              <a:xfrm>
                <a:off x="1565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37"/>
              <p:cNvSpPr>
                <a:spLocks/>
              </p:cNvSpPr>
              <p:nvPr/>
            </p:nvSpPr>
            <p:spPr bwMode="auto">
              <a:xfrm>
                <a:off x="1727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38"/>
              <p:cNvSpPr>
                <a:spLocks/>
              </p:cNvSpPr>
              <p:nvPr/>
            </p:nvSpPr>
            <p:spPr bwMode="auto">
              <a:xfrm>
                <a:off x="1727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39"/>
              <p:cNvSpPr>
                <a:spLocks/>
              </p:cNvSpPr>
              <p:nvPr/>
            </p:nvSpPr>
            <p:spPr bwMode="auto">
              <a:xfrm>
                <a:off x="1565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40"/>
              <p:cNvSpPr>
                <a:spLocks noEditPoints="1"/>
              </p:cNvSpPr>
              <p:nvPr/>
            </p:nvSpPr>
            <p:spPr bwMode="auto">
              <a:xfrm>
                <a:off x="1825" y="1716"/>
                <a:ext cx="213" cy="142"/>
              </a:xfrm>
              <a:custGeom>
                <a:avLst/>
                <a:gdLst>
                  <a:gd name="T0" fmla="*/ 73 w 108"/>
                  <a:gd name="T1" fmla="*/ 53 h 72"/>
                  <a:gd name="T2" fmla="*/ 104 w 108"/>
                  <a:gd name="T3" fmla="*/ 53 h 72"/>
                  <a:gd name="T4" fmla="*/ 104 w 108"/>
                  <a:gd name="T5" fmla="*/ 4 h 72"/>
                  <a:gd name="T6" fmla="*/ 73 w 108"/>
                  <a:gd name="T7" fmla="*/ 4 h 72"/>
                  <a:gd name="T8" fmla="*/ 73 w 108"/>
                  <a:gd name="T9" fmla="*/ 53 h 72"/>
                  <a:gd name="T10" fmla="*/ 35 w 108"/>
                  <a:gd name="T11" fmla="*/ 4 h 72"/>
                  <a:gd name="T12" fmla="*/ 4 w 108"/>
                  <a:gd name="T13" fmla="*/ 4 h 72"/>
                  <a:gd name="T14" fmla="*/ 4 w 108"/>
                  <a:gd name="T15" fmla="*/ 53 h 72"/>
                  <a:gd name="T16" fmla="*/ 35 w 108"/>
                  <a:gd name="T17" fmla="*/ 53 h 72"/>
                  <a:gd name="T18" fmla="*/ 35 w 108"/>
                  <a:gd name="T19" fmla="*/ 4 h 72"/>
                  <a:gd name="T20" fmla="*/ 105 w 108"/>
                  <a:gd name="T21" fmla="*/ 72 h 72"/>
                  <a:gd name="T22" fmla="*/ 3 w 108"/>
                  <a:gd name="T23" fmla="*/ 72 h 72"/>
                  <a:gd name="T24" fmla="*/ 0 w 108"/>
                  <a:gd name="T25" fmla="*/ 58 h 72"/>
                  <a:gd name="T26" fmla="*/ 0 w 108"/>
                  <a:gd name="T27" fmla="*/ 0 h 72"/>
                  <a:gd name="T28" fmla="*/ 108 w 108"/>
                  <a:gd name="T29" fmla="*/ 0 h 72"/>
                  <a:gd name="T30" fmla="*/ 108 w 108"/>
                  <a:gd name="T31" fmla="*/ 56 h 72"/>
                  <a:gd name="T32" fmla="*/ 105 w 108"/>
                  <a:gd name="T33" fmla="*/ 72 h 72"/>
                  <a:gd name="T34" fmla="*/ 101 w 108"/>
                  <a:gd name="T35" fmla="*/ 66 h 72"/>
                  <a:gd name="T36" fmla="*/ 73 w 108"/>
                  <a:gd name="T37" fmla="*/ 66 h 72"/>
                  <a:gd name="T38" fmla="*/ 73 w 108"/>
                  <a:gd name="T39" fmla="*/ 68 h 72"/>
                  <a:gd name="T40" fmla="*/ 101 w 108"/>
                  <a:gd name="T41" fmla="*/ 68 h 72"/>
                  <a:gd name="T42" fmla="*/ 101 w 108"/>
                  <a:gd name="T43" fmla="*/ 66 h 72"/>
                  <a:gd name="T44" fmla="*/ 73 w 108"/>
                  <a:gd name="T45" fmla="*/ 63 h 72"/>
                  <a:gd name="T46" fmla="*/ 103 w 108"/>
                  <a:gd name="T47" fmla="*/ 63 h 72"/>
                  <a:gd name="T48" fmla="*/ 103 w 108"/>
                  <a:gd name="T49" fmla="*/ 61 h 72"/>
                  <a:gd name="T50" fmla="*/ 73 w 108"/>
                  <a:gd name="T51" fmla="*/ 61 h 72"/>
                  <a:gd name="T52" fmla="*/ 73 w 108"/>
                  <a:gd name="T53" fmla="*/ 63 h 72"/>
                  <a:gd name="T54" fmla="*/ 35 w 108"/>
                  <a:gd name="T55" fmla="*/ 66 h 72"/>
                  <a:gd name="T56" fmla="*/ 7 w 108"/>
                  <a:gd name="T57" fmla="*/ 66 h 72"/>
                  <a:gd name="T58" fmla="*/ 7 w 108"/>
                  <a:gd name="T59" fmla="*/ 68 h 72"/>
                  <a:gd name="T60" fmla="*/ 35 w 108"/>
                  <a:gd name="T61" fmla="*/ 68 h 72"/>
                  <a:gd name="T62" fmla="*/ 35 w 108"/>
                  <a:gd name="T63" fmla="*/ 66 h 72"/>
                  <a:gd name="T64" fmla="*/ 5 w 108"/>
                  <a:gd name="T65" fmla="*/ 63 h 72"/>
                  <a:gd name="T66" fmla="*/ 35 w 108"/>
                  <a:gd name="T67" fmla="*/ 63 h 72"/>
                  <a:gd name="T68" fmla="*/ 35 w 108"/>
                  <a:gd name="T69" fmla="*/ 61 h 72"/>
                  <a:gd name="T70" fmla="*/ 5 w 108"/>
                  <a:gd name="T71" fmla="*/ 61 h 72"/>
                  <a:gd name="T72" fmla="*/ 5 w 108"/>
                  <a:gd name="T73" fmla="*/ 63 h 72"/>
                  <a:gd name="T74" fmla="*/ 35 w 108"/>
                  <a:gd name="T75" fmla="*/ 56 h 72"/>
                  <a:gd name="T76" fmla="*/ 4 w 108"/>
                  <a:gd name="T77" fmla="*/ 56 h 72"/>
                  <a:gd name="T78" fmla="*/ 4 w 108"/>
                  <a:gd name="T79" fmla="*/ 59 h 72"/>
                  <a:gd name="T80" fmla="*/ 35 w 108"/>
                  <a:gd name="T81" fmla="*/ 59 h 72"/>
                  <a:gd name="T82" fmla="*/ 35 w 108"/>
                  <a:gd name="T83" fmla="*/ 56 h 72"/>
                  <a:gd name="T84" fmla="*/ 41 w 108"/>
                  <a:gd name="T85" fmla="*/ 4 h 72"/>
                  <a:gd name="T86" fmla="*/ 39 w 108"/>
                  <a:gd name="T87" fmla="*/ 4 h 72"/>
                  <a:gd name="T88" fmla="*/ 39 w 108"/>
                  <a:gd name="T89" fmla="*/ 68 h 72"/>
                  <a:gd name="T90" fmla="*/ 41 w 108"/>
                  <a:gd name="T91" fmla="*/ 68 h 72"/>
                  <a:gd name="T92" fmla="*/ 41 w 108"/>
                  <a:gd name="T93" fmla="*/ 4 h 72"/>
                  <a:gd name="T94" fmla="*/ 67 w 108"/>
                  <a:gd name="T95" fmla="*/ 68 h 72"/>
                  <a:gd name="T96" fmla="*/ 69 w 108"/>
                  <a:gd name="T97" fmla="*/ 68 h 72"/>
                  <a:gd name="T98" fmla="*/ 69 w 108"/>
                  <a:gd name="T99" fmla="*/ 4 h 72"/>
                  <a:gd name="T100" fmla="*/ 67 w 108"/>
                  <a:gd name="T101" fmla="*/ 4 h 72"/>
                  <a:gd name="T102" fmla="*/ 67 w 108"/>
                  <a:gd name="T103" fmla="*/ 68 h 72"/>
                  <a:gd name="T104" fmla="*/ 73 w 108"/>
                  <a:gd name="T105" fmla="*/ 56 h 72"/>
                  <a:gd name="T106" fmla="*/ 73 w 108"/>
                  <a:gd name="T107" fmla="*/ 56 h 72"/>
                  <a:gd name="T108" fmla="*/ 73 w 108"/>
                  <a:gd name="T109" fmla="*/ 59 h 72"/>
                  <a:gd name="T110" fmla="*/ 104 w 108"/>
                  <a:gd name="T111" fmla="*/ 59 h 72"/>
                  <a:gd name="T112" fmla="*/ 104 w 108"/>
                  <a:gd name="T113" fmla="*/ 56 h 72"/>
                  <a:gd name="T114" fmla="*/ 73 w 108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2">
                    <a:moveTo>
                      <a:pt x="73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5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2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141"/>
              <p:cNvSpPr>
                <a:spLocks/>
              </p:cNvSpPr>
              <p:nvPr/>
            </p:nvSpPr>
            <p:spPr bwMode="auto">
              <a:xfrm>
                <a:off x="1963" y="1734"/>
                <a:ext cx="24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19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142"/>
              <p:cNvSpPr>
                <a:spLocks/>
              </p:cNvSpPr>
              <p:nvPr/>
            </p:nvSpPr>
            <p:spPr bwMode="auto">
              <a:xfrm>
                <a:off x="1877" y="1732"/>
                <a:ext cx="23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143"/>
              <p:cNvSpPr>
                <a:spLocks noChangeArrowheads="1"/>
              </p:cNvSpPr>
              <p:nvPr/>
            </p:nvSpPr>
            <p:spPr bwMode="auto">
              <a:xfrm>
                <a:off x="2001" y="1761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Oval 144"/>
              <p:cNvSpPr>
                <a:spLocks noChangeArrowheads="1"/>
              </p:cNvSpPr>
              <p:nvPr/>
            </p:nvSpPr>
            <p:spPr bwMode="auto">
              <a:xfrm>
                <a:off x="1849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145"/>
              <p:cNvSpPr>
                <a:spLocks/>
              </p:cNvSpPr>
              <p:nvPr/>
            </p:nvSpPr>
            <p:spPr bwMode="auto">
              <a:xfrm>
                <a:off x="1841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146"/>
              <p:cNvSpPr>
                <a:spLocks/>
              </p:cNvSpPr>
              <p:nvPr/>
            </p:nvSpPr>
            <p:spPr bwMode="auto">
              <a:xfrm>
                <a:off x="2001" y="1730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147"/>
              <p:cNvSpPr>
                <a:spLocks/>
              </p:cNvSpPr>
              <p:nvPr/>
            </p:nvSpPr>
            <p:spPr bwMode="auto">
              <a:xfrm>
                <a:off x="2001" y="1807"/>
                <a:ext cx="21" cy="4"/>
              </a:xfrm>
              <a:custGeom>
                <a:avLst/>
                <a:gdLst>
                  <a:gd name="T0" fmla="*/ 10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10 w 11"/>
                  <a:gd name="T9" fmla="*/ 0 h 2"/>
                  <a:gd name="T10" fmla="*/ 11 w 11"/>
                  <a:gd name="T11" fmla="*/ 1 h 2"/>
                  <a:gd name="T12" fmla="*/ 10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1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10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148"/>
              <p:cNvSpPr>
                <a:spLocks/>
              </p:cNvSpPr>
              <p:nvPr/>
            </p:nvSpPr>
            <p:spPr bwMode="auto">
              <a:xfrm>
                <a:off x="1841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149"/>
              <p:cNvSpPr>
                <a:spLocks noEditPoints="1"/>
              </p:cNvSpPr>
              <p:nvPr/>
            </p:nvSpPr>
            <p:spPr bwMode="auto">
              <a:xfrm>
                <a:off x="2101" y="1716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4 w 107"/>
                  <a:gd name="T13" fmla="*/ 4 h 72"/>
                  <a:gd name="T14" fmla="*/ 4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7 w 107"/>
                  <a:gd name="T57" fmla="*/ 66 h 72"/>
                  <a:gd name="T58" fmla="*/ 7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4 w 107"/>
                  <a:gd name="T77" fmla="*/ 56 h 72"/>
                  <a:gd name="T78" fmla="*/ 4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9 w 107"/>
                  <a:gd name="T87" fmla="*/ 4 h 72"/>
                  <a:gd name="T88" fmla="*/ 39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7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7 w 107"/>
                  <a:gd name="T101" fmla="*/ 4 h 72"/>
                  <a:gd name="T102" fmla="*/ 67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50"/>
              <p:cNvSpPr>
                <a:spLocks/>
              </p:cNvSpPr>
              <p:nvPr/>
            </p:nvSpPr>
            <p:spPr bwMode="auto">
              <a:xfrm>
                <a:off x="2237" y="1734"/>
                <a:ext cx="26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7 h 40"/>
                  <a:gd name="T4" fmla="*/ 10 w 13"/>
                  <a:gd name="T5" fmla="*/ 19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19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10" y="26"/>
                      <a:pt x="10" y="19"/>
                    </a:cubicBezTo>
                    <a:cubicBezTo>
                      <a:pt x="10" y="13"/>
                      <a:pt x="7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19"/>
                    </a:cubicBezTo>
                    <a:cubicBezTo>
                      <a:pt x="13" y="27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51"/>
              <p:cNvSpPr>
                <a:spLocks/>
              </p:cNvSpPr>
              <p:nvPr/>
            </p:nvSpPr>
            <p:spPr bwMode="auto">
              <a:xfrm>
                <a:off x="2152" y="1732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Oval 152"/>
              <p:cNvSpPr>
                <a:spLocks noChangeArrowheads="1"/>
              </p:cNvSpPr>
              <p:nvPr/>
            </p:nvSpPr>
            <p:spPr bwMode="auto">
              <a:xfrm>
                <a:off x="2275" y="1761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153"/>
              <p:cNvSpPr>
                <a:spLocks noChangeArrowheads="1"/>
              </p:cNvSpPr>
              <p:nvPr/>
            </p:nvSpPr>
            <p:spPr bwMode="auto">
              <a:xfrm>
                <a:off x="2125" y="1761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154"/>
              <p:cNvSpPr>
                <a:spLocks/>
              </p:cNvSpPr>
              <p:nvPr/>
            </p:nvSpPr>
            <p:spPr bwMode="auto">
              <a:xfrm>
                <a:off x="2115" y="1730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55"/>
              <p:cNvSpPr>
                <a:spLocks/>
              </p:cNvSpPr>
              <p:nvPr/>
            </p:nvSpPr>
            <p:spPr bwMode="auto">
              <a:xfrm>
                <a:off x="2277" y="1730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156"/>
              <p:cNvSpPr>
                <a:spLocks/>
              </p:cNvSpPr>
              <p:nvPr/>
            </p:nvSpPr>
            <p:spPr bwMode="auto">
              <a:xfrm>
                <a:off x="2277" y="1807"/>
                <a:ext cx="21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157"/>
              <p:cNvSpPr>
                <a:spLocks/>
              </p:cNvSpPr>
              <p:nvPr/>
            </p:nvSpPr>
            <p:spPr bwMode="auto">
              <a:xfrm>
                <a:off x="2115" y="1807"/>
                <a:ext cx="22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158"/>
              <p:cNvSpPr>
                <a:spLocks noEditPoints="1"/>
              </p:cNvSpPr>
              <p:nvPr/>
            </p:nvSpPr>
            <p:spPr bwMode="auto">
              <a:xfrm>
                <a:off x="2377" y="1716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4 w 107"/>
                  <a:gd name="T111" fmla="*/ 59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59"/>
              <p:cNvSpPr>
                <a:spLocks/>
              </p:cNvSpPr>
              <p:nvPr/>
            </p:nvSpPr>
            <p:spPr bwMode="auto">
              <a:xfrm>
                <a:off x="2513" y="1734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60"/>
              <p:cNvSpPr>
                <a:spLocks/>
              </p:cNvSpPr>
              <p:nvPr/>
            </p:nvSpPr>
            <p:spPr bwMode="auto">
              <a:xfrm>
                <a:off x="2428" y="1732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161"/>
              <p:cNvSpPr>
                <a:spLocks noChangeArrowheads="1"/>
              </p:cNvSpPr>
              <p:nvPr/>
            </p:nvSpPr>
            <p:spPr bwMode="auto">
              <a:xfrm>
                <a:off x="2550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Oval 162"/>
              <p:cNvSpPr>
                <a:spLocks noChangeArrowheads="1"/>
              </p:cNvSpPr>
              <p:nvPr/>
            </p:nvSpPr>
            <p:spPr bwMode="auto">
              <a:xfrm>
                <a:off x="2399" y="1761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63"/>
              <p:cNvSpPr>
                <a:spLocks/>
              </p:cNvSpPr>
              <p:nvPr/>
            </p:nvSpPr>
            <p:spPr bwMode="auto">
              <a:xfrm>
                <a:off x="2391" y="1730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64"/>
              <p:cNvSpPr>
                <a:spLocks/>
              </p:cNvSpPr>
              <p:nvPr/>
            </p:nvSpPr>
            <p:spPr bwMode="auto">
              <a:xfrm>
                <a:off x="2552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165"/>
              <p:cNvSpPr>
                <a:spLocks/>
              </p:cNvSpPr>
              <p:nvPr/>
            </p:nvSpPr>
            <p:spPr bwMode="auto">
              <a:xfrm>
                <a:off x="2552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66"/>
              <p:cNvSpPr>
                <a:spLocks/>
              </p:cNvSpPr>
              <p:nvPr/>
            </p:nvSpPr>
            <p:spPr bwMode="auto">
              <a:xfrm>
                <a:off x="2391" y="1807"/>
                <a:ext cx="22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167"/>
              <p:cNvSpPr>
                <a:spLocks noEditPoints="1"/>
              </p:cNvSpPr>
              <p:nvPr/>
            </p:nvSpPr>
            <p:spPr bwMode="auto">
              <a:xfrm>
                <a:off x="2653" y="1716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3 w 107"/>
                  <a:gd name="T3" fmla="*/ 53 h 72"/>
                  <a:gd name="T4" fmla="*/ 103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0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0 w 107"/>
                  <a:gd name="T41" fmla="*/ 68 h 72"/>
                  <a:gd name="T42" fmla="*/ 100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9 h 72"/>
                  <a:gd name="T80" fmla="*/ 35 w 107"/>
                  <a:gd name="T81" fmla="*/ 59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8 w 107"/>
                  <a:gd name="T97" fmla="*/ 68 h 72"/>
                  <a:gd name="T98" fmla="*/ 68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9 h 72"/>
                  <a:gd name="T110" fmla="*/ 103 w 107"/>
                  <a:gd name="T111" fmla="*/ 59 h 72"/>
                  <a:gd name="T112" fmla="*/ 103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68"/>
              <p:cNvSpPr>
                <a:spLocks/>
              </p:cNvSpPr>
              <p:nvPr/>
            </p:nvSpPr>
            <p:spPr bwMode="auto">
              <a:xfrm>
                <a:off x="2789" y="1734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169"/>
              <p:cNvSpPr>
                <a:spLocks/>
              </p:cNvSpPr>
              <p:nvPr/>
            </p:nvSpPr>
            <p:spPr bwMode="auto">
              <a:xfrm>
                <a:off x="2704" y="1732"/>
                <a:ext cx="22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3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3"/>
                      <a:pt x="3" y="5"/>
                      <a:pt x="10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6" y="7"/>
                      <a:pt x="2" y="14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Oval 170"/>
              <p:cNvSpPr>
                <a:spLocks noChangeArrowheads="1"/>
              </p:cNvSpPr>
              <p:nvPr/>
            </p:nvSpPr>
            <p:spPr bwMode="auto">
              <a:xfrm>
                <a:off x="2826" y="1761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171"/>
              <p:cNvSpPr>
                <a:spLocks noChangeArrowheads="1"/>
              </p:cNvSpPr>
              <p:nvPr/>
            </p:nvSpPr>
            <p:spPr bwMode="auto">
              <a:xfrm>
                <a:off x="2675" y="1761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72"/>
              <p:cNvSpPr>
                <a:spLocks/>
              </p:cNvSpPr>
              <p:nvPr/>
            </p:nvSpPr>
            <p:spPr bwMode="auto">
              <a:xfrm>
                <a:off x="2667" y="1730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173"/>
              <p:cNvSpPr>
                <a:spLocks/>
              </p:cNvSpPr>
              <p:nvPr/>
            </p:nvSpPr>
            <p:spPr bwMode="auto">
              <a:xfrm>
                <a:off x="2828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174"/>
              <p:cNvSpPr>
                <a:spLocks/>
              </p:cNvSpPr>
              <p:nvPr/>
            </p:nvSpPr>
            <p:spPr bwMode="auto">
              <a:xfrm>
                <a:off x="2828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175"/>
              <p:cNvSpPr>
                <a:spLocks/>
              </p:cNvSpPr>
              <p:nvPr/>
            </p:nvSpPr>
            <p:spPr bwMode="auto">
              <a:xfrm>
                <a:off x="2667" y="1807"/>
                <a:ext cx="19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176"/>
              <p:cNvSpPr>
                <a:spLocks noEditPoints="1"/>
              </p:cNvSpPr>
              <p:nvPr/>
            </p:nvSpPr>
            <p:spPr bwMode="auto">
              <a:xfrm>
                <a:off x="2927" y="1716"/>
                <a:ext cx="212" cy="142"/>
              </a:xfrm>
              <a:custGeom>
                <a:avLst/>
                <a:gdLst>
                  <a:gd name="T0" fmla="*/ 73 w 108"/>
                  <a:gd name="T1" fmla="*/ 53 h 72"/>
                  <a:gd name="T2" fmla="*/ 104 w 108"/>
                  <a:gd name="T3" fmla="*/ 53 h 72"/>
                  <a:gd name="T4" fmla="*/ 104 w 108"/>
                  <a:gd name="T5" fmla="*/ 4 h 72"/>
                  <a:gd name="T6" fmla="*/ 73 w 108"/>
                  <a:gd name="T7" fmla="*/ 4 h 72"/>
                  <a:gd name="T8" fmla="*/ 73 w 108"/>
                  <a:gd name="T9" fmla="*/ 53 h 72"/>
                  <a:gd name="T10" fmla="*/ 35 w 108"/>
                  <a:gd name="T11" fmla="*/ 4 h 72"/>
                  <a:gd name="T12" fmla="*/ 4 w 108"/>
                  <a:gd name="T13" fmla="*/ 4 h 72"/>
                  <a:gd name="T14" fmla="*/ 4 w 108"/>
                  <a:gd name="T15" fmla="*/ 53 h 72"/>
                  <a:gd name="T16" fmla="*/ 35 w 108"/>
                  <a:gd name="T17" fmla="*/ 53 h 72"/>
                  <a:gd name="T18" fmla="*/ 35 w 108"/>
                  <a:gd name="T19" fmla="*/ 4 h 72"/>
                  <a:gd name="T20" fmla="*/ 105 w 108"/>
                  <a:gd name="T21" fmla="*/ 72 h 72"/>
                  <a:gd name="T22" fmla="*/ 3 w 108"/>
                  <a:gd name="T23" fmla="*/ 72 h 72"/>
                  <a:gd name="T24" fmla="*/ 0 w 108"/>
                  <a:gd name="T25" fmla="*/ 58 h 72"/>
                  <a:gd name="T26" fmla="*/ 0 w 108"/>
                  <a:gd name="T27" fmla="*/ 0 h 72"/>
                  <a:gd name="T28" fmla="*/ 108 w 108"/>
                  <a:gd name="T29" fmla="*/ 0 h 72"/>
                  <a:gd name="T30" fmla="*/ 108 w 108"/>
                  <a:gd name="T31" fmla="*/ 56 h 72"/>
                  <a:gd name="T32" fmla="*/ 105 w 108"/>
                  <a:gd name="T33" fmla="*/ 72 h 72"/>
                  <a:gd name="T34" fmla="*/ 101 w 108"/>
                  <a:gd name="T35" fmla="*/ 66 h 72"/>
                  <a:gd name="T36" fmla="*/ 73 w 108"/>
                  <a:gd name="T37" fmla="*/ 66 h 72"/>
                  <a:gd name="T38" fmla="*/ 73 w 108"/>
                  <a:gd name="T39" fmla="*/ 68 h 72"/>
                  <a:gd name="T40" fmla="*/ 101 w 108"/>
                  <a:gd name="T41" fmla="*/ 68 h 72"/>
                  <a:gd name="T42" fmla="*/ 101 w 108"/>
                  <a:gd name="T43" fmla="*/ 66 h 72"/>
                  <a:gd name="T44" fmla="*/ 73 w 108"/>
                  <a:gd name="T45" fmla="*/ 63 h 72"/>
                  <a:gd name="T46" fmla="*/ 103 w 108"/>
                  <a:gd name="T47" fmla="*/ 63 h 72"/>
                  <a:gd name="T48" fmla="*/ 103 w 108"/>
                  <a:gd name="T49" fmla="*/ 61 h 72"/>
                  <a:gd name="T50" fmla="*/ 73 w 108"/>
                  <a:gd name="T51" fmla="*/ 61 h 72"/>
                  <a:gd name="T52" fmla="*/ 73 w 108"/>
                  <a:gd name="T53" fmla="*/ 63 h 72"/>
                  <a:gd name="T54" fmla="*/ 35 w 108"/>
                  <a:gd name="T55" fmla="*/ 66 h 72"/>
                  <a:gd name="T56" fmla="*/ 7 w 108"/>
                  <a:gd name="T57" fmla="*/ 66 h 72"/>
                  <a:gd name="T58" fmla="*/ 7 w 108"/>
                  <a:gd name="T59" fmla="*/ 68 h 72"/>
                  <a:gd name="T60" fmla="*/ 35 w 108"/>
                  <a:gd name="T61" fmla="*/ 68 h 72"/>
                  <a:gd name="T62" fmla="*/ 35 w 108"/>
                  <a:gd name="T63" fmla="*/ 66 h 72"/>
                  <a:gd name="T64" fmla="*/ 5 w 108"/>
                  <a:gd name="T65" fmla="*/ 63 h 72"/>
                  <a:gd name="T66" fmla="*/ 35 w 108"/>
                  <a:gd name="T67" fmla="*/ 63 h 72"/>
                  <a:gd name="T68" fmla="*/ 35 w 108"/>
                  <a:gd name="T69" fmla="*/ 61 h 72"/>
                  <a:gd name="T70" fmla="*/ 5 w 108"/>
                  <a:gd name="T71" fmla="*/ 61 h 72"/>
                  <a:gd name="T72" fmla="*/ 5 w 108"/>
                  <a:gd name="T73" fmla="*/ 63 h 72"/>
                  <a:gd name="T74" fmla="*/ 35 w 108"/>
                  <a:gd name="T75" fmla="*/ 56 h 72"/>
                  <a:gd name="T76" fmla="*/ 4 w 108"/>
                  <a:gd name="T77" fmla="*/ 56 h 72"/>
                  <a:gd name="T78" fmla="*/ 4 w 108"/>
                  <a:gd name="T79" fmla="*/ 59 h 72"/>
                  <a:gd name="T80" fmla="*/ 35 w 108"/>
                  <a:gd name="T81" fmla="*/ 59 h 72"/>
                  <a:gd name="T82" fmla="*/ 35 w 108"/>
                  <a:gd name="T83" fmla="*/ 56 h 72"/>
                  <a:gd name="T84" fmla="*/ 41 w 108"/>
                  <a:gd name="T85" fmla="*/ 4 h 72"/>
                  <a:gd name="T86" fmla="*/ 39 w 108"/>
                  <a:gd name="T87" fmla="*/ 4 h 72"/>
                  <a:gd name="T88" fmla="*/ 39 w 108"/>
                  <a:gd name="T89" fmla="*/ 68 h 72"/>
                  <a:gd name="T90" fmla="*/ 41 w 108"/>
                  <a:gd name="T91" fmla="*/ 68 h 72"/>
                  <a:gd name="T92" fmla="*/ 41 w 108"/>
                  <a:gd name="T93" fmla="*/ 4 h 72"/>
                  <a:gd name="T94" fmla="*/ 67 w 108"/>
                  <a:gd name="T95" fmla="*/ 68 h 72"/>
                  <a:gd name="T96" fmla="*/ 69 w 108"/>
                  <a:gd name="T97" fmla="*/ 68 h 72"/>
                  <a:gd name="T98" fmla="*/ 69 w 108"/>
                  <a:gd name="T99" fmla="*/ 4 h 72"/>
                  <a:gd name="T100" fmla="*/ 67 w 108"/>
                  <a:gd name="T101" fmla="*/ 4 h 72"/>
                  <a:gd name="T102" fmla="*/ 67 w 108"/>
                  <a:gd name="T103" fmla="*/ 68 h 72"/>
                  <a:gd name="T104" fmla="*/ 73 w 108"/>
                  <a:gd name="T105" fmla="*/ 56 h 72"/>
                  <a:gd name="T106" fmla="*/ 73 w 108"/>
                  <a:gd name="T107" fmla="*/ 56 h 72"/>
                  <a:gd name="T108" fmla="*/ 73 w 108"/>
                  <a:gd name="T109" fmla="*/ 59 h 72"/>
                  <a:gd name="T110" fmla="*/ 104 w 108"/>
                  <a:gd name="T111" fmla="*/ 59 h 72"/>
                  <a:gd name="T112" fmla="*/ 104 w 108"/>
                  <a:gd name="T113" fmla="*/ 56 h 72"/>
                  <a:gd name="T114" fmla="*/ 73 w 108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2">
                    <a:moveTo>
                      <a:pt x="73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5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2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35" y="59"/>
                      <a:pt x="35" y="59"/>
                      <a:pt x="35" y="59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104" y="59"/>
                      <a:pt x="104" y="59"/>
                      <a:pt x="104" y="59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177"/>
              <p:cNvSpPr>
                <a:spLocks/>
              </p:cNvSpPr>
              <p:nvPr/>
            </p:nvSpPr>
            <p:spPr bwMode="auto">
              <a:xfrm>
                <a:off x="3065" y="1734"/>
                <a:ext cx="23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19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178"/>
              <p:cNvSpPr>
                <a:spLocks/>
              </p:cNvSpPr>
              <p:nvPr/>
            </p:nvSpPr>
            <p:spPr bwMode="auto">
              <a:xfrm>
                <a:off x="2978" y="1732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3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4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Oval 179"/>
              <p:cNvSpPr>
                <a:spLocks noChangeArrowheads="1"/>
              </p:cNvSpPr>
              <p:nvPr/>
            </p:nvSpPr>
            <p:spPr bwMode="auto">
              <a:xfrm>
                <a:off x="3102" y="1761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180"/>
              <p:cNvSpPr>
                <a:spLocks noChangeArrowheads="1"/>
              </p:cNvSpPr>
              <p:nvPr/>
            </p:nvSpPr>
            <p:spPr bwMode="auto">
              <a:xfrm>
                <a:off x="2950" y="1761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181"/>
              <p:cNvSpPr>
                <a:spLocks/>
              </p:cNvSpPr>
              <p:nvPr/>
            </p:nvSpPr>
            <p:spPr bwMode="auto">
              <a:xfrm>
                <a:off x="2942" y="173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82"/>
              <p:cNvSpPr>
                <a:spLocks/>
              </p:cNvSpPr>
              <p:nvPr/>
            </p:nvSpPr>
            <p:spPr bwMode="auto">
              <a:xfrm>
                <a:off x="3102" y="1730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183"/>
              <p:cNvSpPr>
                <a:spLocks/>
              </p:cNvSpPr>
              <p:nvPr/>
            </p:nvSpPr>
            <p:spPr bwMode="auto">
              <a:xfrm>
                <a:off x="3102" y="1807"/>
                <a:ext cx="22" cy="4"/>
              </a:xfrm>
              <a:custGeom>
                <a:avLst/>
                <a:gdLst>
                  <a:gd name="T0" fmla="*/ 10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10 w 11"/>
                  <a:gd name="T9" fmla="*/ 0 h 2"/>
                  <a:gd name="T10" fmla="*/ 11 w 11"/>
                  <a:gd name="T11" fmla="*/ 1 h 2"/>
                  <a:gd name="T12" fmla="*/ 10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1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10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184"/>
              <p:cNvSpPr>
                <a:spLocks/>
              </p:cNvSpPr>
              <p:nvPr/>
            </p:nvSpPr>
            <p:spPr bwMode="auto">
              <a:xfrm>
                <a:off x="2942" y="1807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185"/>
              <p:cNvSpPr>
                <a:spLocks noEditPoints="1"/>
              </p:cNvSpPr>
              <p:nvPr/>
            </p:nvSpPr>
            <p:spPr bwMode="auto">
              <a:xfrm>
                <a:off x="1552" y="2982"/>
                <a:ext cx="210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86"/>
              <p:cNvSpPr>
                <a:spLocks/>
              </p:cNvSpPr>
              <p:nvPr/>
            </p:nvSpPr>
            <p:spPr bwMode="auto">
              <a:xfrm>
                <a:off x="1687" y="2997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187"/>
              <p:cNvSpPr>
                <a:spLocks/>
              </p:cNvSpPr>
              <p:nvPr/>
            </p:nvSpPr>
            <p:spPr bwMode="auto">
              <a:xfrm>
                <a:off x="1603" y="2997"/>
                <a:ext cx="21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7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7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6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7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188"/>
              <p:cNvSpPr>
                <a:spLocks noChangeArrowheads="1"/>
              </p:cNvSpPr>
              <p:nvPr/>
            </p:nvSpPr>
            <p:spPr bwMode="auto">
              <a:xfrm>
                <a:off x="1725" y="3027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189"/>
              <p:cNvSpPr>
                <a:spLocks noChangeArrowheads="1"/>
              </p:cNvSpPr>
              <p:nvPr/>
            </p:nvSpPr>
            <p:spPr bwMode="auto">
              <a:xfrm>
                <a:off x="1573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90"/>
              <p:cNvSpPr>
                <a:spLocks/>
              </p:cNvSpPr>
              <p:nvPr/>
            </p:nvSpPr>
            <p:spPr bwMode="auto">
              <a:xfrm>
                <a:off x="1565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191"/>
              <p:cNvSpPr>
                <a:spLocks/>
              </p:cNvSpPr>
              <p:nvPr/>
            </p:nvSpPr>
            <p:spPr bwMode="auto">
              <a:xfrm>
                <a:off x="1727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192"/>
              <p:cNvSpPr>
                <a:spLocks/>
              </p:cNvSpPr>
              <p:nvPr/>
            </p:nvSpPr>
            <p:spPr bwMode="auto">
              <a:xfrm>
                <a:off x="1727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193"/>
              <p:cNvSpPr>
                <a:spLocks/>
              </p:cNvSpPr>
              <p:nvPr/>
            </p:nvSpPr>
            <p:spPr bwMode="auto">
              <a:xfrm>
                <a:off x="1565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94"/>
              <p:cNvSpPr>
                <a:spLocks noEditPoints="1"/>
              </p:cNvSpPr>
              <p:nvPr/>
            </p:nvSpPr>
            <p:spPr bwMode="auto">
              <a:xfrm>
                <a:off x="1825" y="2982"/>
                <a:ext cx="213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3 h 71"/>
                  <a:gd name="T6" fmla="*/ 73 w 108"/>
                  <a:gd name="T7" fmla="*/ 3 h 71"/>
                  <a:gd name="T8" fmla="*/ 73 w 108"/>
                  <a:gd name="T9" fmla="*/ 52 h 71"/>
                  <a:gd name="T10" fmla="*/ 35 w 108"/>
                  <a:gd name="T11" fmla="*/ 3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3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5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0 h 71"/>
                  <a:gd name="T50" fmla="*/ 73 w 108"/>
                  <a:gd name="T51" fmla="*/ 60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0 h 71"/>
                  <a:gd name="T70" fmla="*/ 5 w 108"/>
                  <a:gd name="T71" fmla="*/ 60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3 h 71"/>
                  <a:gd name="T86" fmla="*/ 39 w 108"/>
                  <a:gd name="T87" fmla="*/ 3 h 71"/>
                  <a:gd name="T88" fmla="*/ 39 w 108"/>
                  <a:gd name="T89" fmla="*/ 67 h 71"/>
                  <a:gd name="T90" fmla="*/ 41 w 108"/>
                  <a:gd name="T91" fmla="*/ 67 h 71"/>
                  <a:gd name="T92" fmla="*/ 41 w 108"/>
                  <a:gd name="T93" fmla="*/ 3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3 h 71"/>
                  <a:gd name="T100" fmla="*/ 67 w 108"/>
                  <a:gd name="T101" fmla="*/ 3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3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5"/>
                      <a:pt x="108" y="55"/>
                      <a:pt x="108" y="55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73" y="60"/>
                      <a:pt x="73" y="60"/>
                      <a:pt x="73" y="60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195"/>
              <p:cNvSpPr>
                <a:spLocks/>
              </p:cNvSpPr>
              <p:nvPr/>
            </p:nvSpPr>
            <p:spPr bwMode="auto">
              <a:xfrm>
                <a:off x="1963" y="2997"/>
                <a:ext cx="24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196"/>
              <p:cNvSpPr>
                <a:spLocks/>
              </p:cNvSpPr>
              <p:nvPr/>
            </p:nvSpPr>
            <p:spPr bwMode="auto">
              <a:xfrm>
                <a:off x="1877" y="2997"/>
                <a:ext cx="23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7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197"/>
              <p:cNvSpPr>
                <a:spLocks noChangeArrowheads="1"/>
              </p:cNvSpPr>
              <p:nvPr/>
            </p:nvSpPr>
            <p:spPr bwMode="auto">
              <a:xfrm>
                <a:off x="2001" y="3027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198"/>
              <p:cNvSpPr>
                <a:spLocks noChangeArrowheads="1"/>
              </p:cNvSpPr>
              <p:nvPr/>
            </p:nvSpPr>
            <p:spPr bwMode="auto">
              <a:xfrm>
                <a:off x="1849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199"/>
              <p:cNvSpPr>
                <a:spLocks/>
              </p:cNvSpPr>
              <p:nvPr/>
            </p:nvSpPr>
            <p:spPr bwMode="auto">
              <a:xfrm>
                <a:off x="1841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200"/>
              <p:cNvSpPr>
                <a:spLocks/>
              </p:cNvSpPr>
              <p:nvPr/>
            </p:nvSpPr>
            <p:spPr bwMode="auto">
              <a:xfrm>
                <a:off x="2001" y="2993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201"/>
              <p:cNvSpPr>
                <a:spLocks/>
              </p:cNvSpPr>
              <p:nvPr/>
            </p:nvSpPr>
            <p:spPr bwMode="auto">
              <a:xfrm>
                <a:off x="2001" y="3070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02"/>
              <p:cNvSpPr>
                <a:spLocks/>
              </p:cNvSpPr>
              <p:nvPr/>
            </p:nvSpPr>
            <p:spPr bwMode="auto">
              <a:xfrm>
                <a:off x="1841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203"/>
              <p:cNvSpPr>
                <a:spLocks noEditPoints="1"/>
              </p:cNvSpPr>
              <p:nvPr/>
            </p:nvSpPr>
            <p:spPr bwMode="auto">
              <a:xfrm>
                <a:off x="1000" y="1927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4 w 107"/>
                  <a:gd name="T13" fmla="*/ 4 h 72"/>
                  <a:gd name="T14" fmla="*/ 4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7 w 107"/>
                  <a:gd name="T57" fmla="*/ 66 h 72"/>
                  <a:gd name="T58" fmla="*/ 7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4 w 107"/>
                  <a:gd name="T77" fmla="*/ 56 h 72"/>
                  <a:gd name="T78" fmla="*/ 4 w 107"/>
                  <a:gd name="T79" fmla="*/ 58 h 72"/>
                  <a:gd name="T80" fmla="*/ 35 w 107"/>
                  <a:gd name="T81" fmla="*/ 58 h 72"/>
                  <a:gd name="T82" fmla="*/ 35 w 107"/>
                  <a:gd name="T83" fmla="*/ 56 h 72"/>
                  <a:gd name="T84" fmla="*/ 41 w 107"/>
                  <a:gd name="T85" fmla="*/ 4 h 72"/>
                  <a:gd name="T86" fmla="*/ 39 w 107"/>
                  <a:gd name="T87" fmla="*/ 4 h 72"/>
                  <a:gd name="T88" fmla="*/ 39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7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7 w 107"/>
                  <a:gd name="T101" fmla="*/ 4 h 72"/>
                  <a:gd name="T102" fmla="*/ 67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8 h 72"/>
                  <a:gd name="T110" fmla="*/ 104 w 107"/>
                  <a:gd name="T111" fmla="*/ 58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204"/>
              <p:cNvSpPr>
                <a:spLocks/>
              </p:cNvSpPr>
              <p:nvPr/>
            </p:nvSpPr>
            <p:spPr bwMode="auto">
              <a:xfrm>
                <a:off x="1136" y="1945"/>
                <a:ext cx="25" cy="78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7 h 40"/>
                  <a:gd name="T4" fmla="*/ 10 w 13"/>
                  <a:gd name="T5" fmla="*/ 19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19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10" y="26"/>
                      <a:pt x="10" y="19"/>
                    </a:cubicBezTo>
                    <a:cubicBezTo>
                      <a:pt x="10" y="13"/>
                      <a:pt x="7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19"/>
                    </a:cubicBezTo>
                    <a:cubicBezTo>
                      <a:pt x="13" y="27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000" y="1927"/>
              <a:ext cx="2139" cy="1195"/>
              <a:chOff x="1000" y="1927"/>
              <a:chExt cx="2139" cy="1195"/>
            </a:xfrm>
          </p:grpSpPr>
          <p:sp>
            <p:nvSpPr>
              <p:cNvPr id="243" name="Freeform 206"/>
              <p:cNvSpPr>
                <a:spLocks/>
              </p:cNvSpPr>
              <p:nvPr/>
            </p:nvSpPr>
            <p:spPr bwMode="auto">
              <a:xfrm>
                <a:off x="1051" y="1943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207"/>
              <p:cNvSpPr>
                <a:spLocks noChangeArrowheads="1"/>
              </p:cNvSpPr>
              <p:nvPr/>
            </p:nvSpPr>
            <p:spPr bwMode="auto">
              <a:xfrm>
                <a:off x="1173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208"/>
              <p:cNvSpPr>
                <a:spLocks noChangeArrowheads="1"/>
              </p:cNvSpPr>
              <p:nvPr/>
            </p:nvSpPr>
            <p:spPr bwMode="auto">
              <a:xfrm>
                <a:off x="1024" y="1972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09"/>
              <p:cNvSpPr>
                <a:spLocks/>
              </p:cNvSpPr>
              <p:nvPr/>
            </p:nvSpPr>
            <p:spPr bwMode="auto">
              <a:xfrm>
                <a:off x="1014" y="194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210"/>
              <p:cNvSpPr>
                <a:spLocks/>
              </p:cNvSpPr>
              <p:nvPr/>
            </p:nvSpPr>
            <p:spPr bwMode="auto">
              <a:xfrm>
                <a:off x="1175" y="194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211"/>
              <p:cNvSpPr>
                <a:spLocks/>
              </p:cNvSpPr>
              <p:nvPr/>
            </p:nvSpPr>
            <p:spPr bwMode="auto">
              <a:xfrm>
                <a:off x="1175" y="2016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212"/>
              <p:cNvSpPr>
                <a:spLocks/>
              </p:cNvSpPr>
              <p:nvPr/>
            </p:nvSpPr>
            <p:spPr bwMode="auto">
              <a:xfrm>
                <a:off x="1014" y="2016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13"/>
              <p:cNvSpPr>
                <a:spLocks noEditPoints="1"/>
              </p:cNvSpPr>
              <p:nvPr/>
            </p:nvSpPr>
            <p:spPr bwMode="auto">
              <a:xfrm>
                <a:off x="1276" y="1927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8 h 72"/>
                  <a:gd name="T80" fmla="*/ 35 w 107"/>
                  <a:gd name="T81" fmla="*/ 58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8 h 72"/>
                  <a:gd name="T110" fmla="*/ 104 w 107"/>
                  <a:gd name="T111" fmla="*/ 58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4"/>
              <p:cNvSpPr>
                <a:spLocks/>
              </p:cNvSpPr>
              <p:nvPr/>
            </p:nvSpPr>
            <p:spPr bwMode="auto">
              <a:xfrm>
                <a:off x="1412" y="1945"/>
                <a:ext cx="23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15"/>
              <p:cNvSpPr>
                <a:spLocks/>
              </p:cNvSpPr>
              <p:nvPr/>
            </p:nvSpPr>
            <p:spPr bwMode="auto">
              <a:xfrm>
                <a:off x="1327" y="1943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216"/>
              <p:cNvSpPr>
                <a:spLocks noChangeArrowheads="1"/>
              </p:cNvSpPr>
              <p:nvPr/>
            </p:nvSpPr>
            <p:spPr bwMode="auto">
              <a:xfrm>
                <a:off x="1449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217"/>
              <p:cNvSpPr>
                <a:spLocks noChangeArrowheads="1"/>
              </p:cNvSpPr>
              <p:nvPr/>
            </p:nvSpPr>
            <p:spPr bwMode="auto">
              <a:xfrm>
                <a:off x="1297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18"/>
              <p:cNvSpPr>
                <a:spLocks/>
              </p:cNvSpPr>
              <p:nvPr/>
            </p:nvSpPr>
            <p:spPr bwMode="auto">
              <a:xfrm>
                <a:off x="1290" y="194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19"/>
              <p:cNvSpPr>
                <a:spLocks/>
              </p:cNvSpPr>
              <p:nvPr/>
            </p:nvSpPr>
            <p:spPr bwMode="auto">
              <a:xfrm>
                <a:off x="1451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20"/>
              <p:cNvSpPr>
                <a:spLocks/>
              </p:cNvSpPr>
              <p:nvPr/>
            </p:nvSpPr>
            <p:spPr bwMode="auto">
              <a:xfrm>
                <a:off x="1451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21"/>
              <p:cNvSpPr>
                <a:spLocks/>
              </p:cNvSpPr>
              <p:nvPr/>
            </p:nvSpPr>
            <p:spPr bwMode="auto">
              <a:xfrm>
                <a:off x="1290" y="2016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22"/>
              <p:cNvSpPr>
                <a:spLocks noEditPoints="1"/>
              </p:cNvSpPr>
              <p:nvPr/>
            </p:nvSpPr>
            <p:spPr bwMode="auto">
              <a:xfrm>
                <a:off x="1552" y="1927"/>
                <a:ext cx="210" cy="142"/>
              </a:xfrm>
              <a:custGeom>
                <a:avLst/>
                <a:gdLst>
                  <a:gd name="T0" fmla="*/ 72 w 107"/>
                  <a:gd name="T1" fmla="*/ 53 h 72"/>
                  <a:gd name="T2" fmla="*/ 103 w 107"/>
                  <a:gd name="T3" fmla="*/ 53 h 72"/>
                  <a:gd name="T4" fmla="*/ 103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0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0 w 107"/>
                  <a:gd name="T41" fmla="*/ 68 h 72"/>
                  <a:gd name="T42" fmla="*/ 100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8 h 72"/>
                  <a:gd name="T80" fmla="*/ 35 w 107"/>
                  <a:gd name="T81" fmla="*/ 58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8 w 107"/>
                  <a:gd name="T97" fmla="*/ 68 h 72"/>
                  <a:gd name="T98" fmla="*/ 68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8 h 72"/>
                  <a:gd name="T110" fmla="*/ 103 w 107"/>
                  <a:gd name="T111" fmla="*/ 58 h 72"/>
                  <a:gd name="T112" fmla="*/ 103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223"/>
              <p:cNvSpPr>
                <a:spLocks/>
              </p:cNvSpPr>
              <p:nvPr/>
            </p:nvSpPr>
            <p:spPr bwMode="auto">
              <a:xfrm>
                <a:off x="1687" y="1945"/>
                <a:ext cx="24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224"/>
              <p:cNvSpPr>
                <a:spLocks/>
              </p:cNvSpPr>
              <p:nvPr/>
            </p:nvSpPr>
            <p:spPr bwMode="auto">
              <a:xfrm>
                <a:off x="1603" y="1943"/>
                <a:ext cx="21" cy="78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3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Oval 225"/>
              <p:cNvSpPr>
                <a:spLocks noChangeArrowheads="1"/>
              </p:cNvSpPr>
              <p:nvPr/>
            </p:nvSpPr>
            <p:spPr bwMode="auto">
              <a:xfrm>
                <a:off x="1725" y="1972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226"/>
              <p:cNvSpPr>
                <a:spLocks noChangeArrowheads="1"/>
              </p:cNvSpPr>
              <p:nvPr/>
            </p:nvSpPr>
            <p:spPr bwMode="auto">
              <a:xfrm>
                <a:off x="1573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27"/>
              <p:cNvSpPr>
                <a:spLocks/>
              </p:cNvSpPr>
              <p:nvPr/>
            </p:nvSpPr>
            <p:spPr bwMode="auto">
              <a:xfrm>
                <a:off x="1565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28"/>
              <p:cNvSpPr>
                <a:spLocks/>
              </p:cNvSpPr>
              <p:nvPr/>
            </p:nvSpPr>
            <p:spPr bwMode="auto">
              <a:xfrm>
                <a:off x="1727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229"/>
              <p:cNvSpPr>
                <a:spLocks/>
              </p:cNvSpPr>
              <p:nvPr/>
            </p:nvSpPr>
            <p:spPr bwMode="auto">
              <a:xfrm>
                <a:off x="1727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30"/>
              <p:cNvSpPr>
                <a:spLocks/>
              </p:cNvSpPr>
              <p:nvPr/>
            </p:nvSpPr>
            <p:spPr bwMode="auto">
              <a:xfrm>
                <a:off x="1565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31"/>
              <p:cNvSpPr>
                <a:spLocks noEditPoints="1"/>
              </p:cNvSpPr>
              <p:nvPr/>
            </p:nvSpPr>
            <p:spPr bwMode="auto">
              <a:xfrm>
                <a:off x="1825" y="1927"/>
                <a:ext cx="213" cy="142"/>
              </a:xfrm>
              <a:custGeom>
                <a:avLst/>
                <a:gdLst>
                  <a:gd name="T0" fmla="*/ 73 w 108"/>
                  <a:gd name="T1" fmla="*/ 53 h 72"/>
                  <a:gd name="T2" fmla="*/ 104 w 108"/>
                  <a:gd name="T3" fmla="*/ 53 h 72"/>
                  <a:gd name="T4" fmla="*/ 104 w 108"/>
                  <a:gd name="T5" fmla="*/ 4 h 72"/>
                  <a:gd name="T6" fmla="*/ 73 w 108"/>
                  <a:gd name="T7" fmla="*/ 4 h 72"/>
                  <a:gd name="T8" fmla="*/ 73 w 108"/>
                  <a:gd name="T9" fmla="*/ 53 h 72"/>
                  <a:gd name="T10" fmla="*/ 35 w 108"/>
                  <a:gd name="T11" fmla="*/ 4 h 72"/>
                  <a:gd name="T12" fmla="*/ 4 w 108"/>
                  <a:gd name="T13" fmla="*/ 4 h 72"/>
                  <a:gd name="T14" fmla="*/ 4 w 108"/>
                  <a:gd name="T15" fmla="*/ 53 h 72"/>
                  <a:gd name="T16" fmla="*/ 35 w 108"/>
                  <a:gd name="T17" fmla="*/ 53 h 72"/>
                  <a:gd name="T18" fmla="*/ 35 w 108"/>
                  <a:gd name="T19" fmla="*/ 4 h 72"/>
                  <a:gd name="T20" fmla="*/ 105 w 108"/>
                  <a:gd name="T21" fmla="*/ 72 h 72"/>
                  <a:gd name="T22" fmla="*/ 3 w 108"/>
                  <a:gd name="T23" fmla="*/ 72 h 72"/>
                  <a:gd name="T24" fmla="*/ 0 w 108"/>
                  <a:gd name="T25" fmla="*/ 58 h 72"/>
                  <a:gd name="T26" fmla="*/ 0 w 108"/>
                  <a:gd name="T27" fmla="*/ 0 h 72"/>
                  <a:gd name="T28" fmla="*/ 108 w 108"/>
                  <a:gd name="T29" fmla="*/ 0 h 72"/>
                  <a:gd name="T30" fmla="*/ 108 w 108"/>
                  <a:gd name="T31" fmla="*/ 56 h 72"/>
                  <a:gd name="T32" fmla="*/ 105 w 108"/>
                  <a:gd name="T33" fmla="*/ 72 h 72"/>
                  <a:gd name="T34" fmla="*/ 101 w 108"/>
                  <a:gd name="T35" fmla="*/ 66 h 72"/>
                  <a:gd name="T36" fmla="*/ 73 w 108"/>
                  <a:gd name="T37" fmla="*/ 66 h 72"/>
                  <a:gd name="T38" fmla="*/ 73 w 108"/>
                  <a:gd name="T39" fmla="*/ 68 h 72"/>
                  <a:gd name="T40" fmla="*/ 101 w 108"/>
                  <a:gd name="T41" fmla="*/ 68 h 72"/>
                  <a:gd name="T42" fmla="*/ 101 w 108"/>
                  <a:gd name="T43" fmla="*/ 66 h 72"/>
                  <a:gd name="T44" fmla="*/ 73 w 108"/>
                  <a:gd name="T45" fmla="*/ 63 h 72"/>
                  <a:gd name="T46" fmla="*/ 103 w 108"/>
                  <a:gd name="T47" fmla="*/ 63 h 72"/>
                  <a:gd name="T48" fmla="*/ 103 w 108"/>
                  <a:gd name="T49" fmla="*/ 61 h 72"/>
                  <a:gd name="T50" fmla="*/ 73 w 108"/>
                  <a:gd name="T51" fmla="*/ 61 h 72"/>
                  <a:gd name="T52" fmla="*/ 73 w 108"/>
                  <a:gd name="T53" fmla="*/ 63 h 72"/>
                  <a:gd name="T54" fmla="*/ 35 w 108"/>
                  <a:gd name="T55" fmla="*/ 66 h 72"/>
                  <a:gd name="T56" fmla="*/ 7 w 108"/>
                  <a:gd name="T57" fmla="*/ 66 h 72"/>
                  <a:gd name="T58" fmla="*/ 7 w 108"/>
                  <a:gd name="T59" fmla="*/ 68 h 72"/>
                  <a:gd name="T60" fmla="*/ 35 w 108"/>
                  <a:gd name="T61" fmla="*/ 68 h 72"/>
                  <a:gd name="T62" fmla="*/ 35 w 108"/>
                  <a:gd name="T63" fmla="*/ 66 h 72"/>
                  <a:gd name="T64" fmla="*/ 5 w 108"/>
                  <a:gd name="T65" fmla="*/ 63 h 72"/>
                  <a:gd name="T66" fmla="*/ 35 w 108"/>
                  <a:gd name="T67" fmla="*/ 63 h 72"/>
                  <a:gd name="T68" fmla="*/ 35 w 108"/>
                  <a:gd name="T69" fmla="*/ 61 h 72"/>
                  <a:gd name="T70" fmla="*/ 5 w 108"/>
                  <a:gd name="T71" fmla="*/ 61 h 72"/>
                  <a:gd name="T72" fmla="*/ 5 w 108"/>
                  <a:gd name="T73" fmla="*/ 63 h 72"/>
                  <a:gd name="T74" fmla="*/ 35 w 108"/>
                  <a:gd name="T75" fmla="*/ 56 h 72"/>
                  <a:gd name="T76" fmla="*/ 4 w 108"/>
                  <a:gd name="T77" fmla="*/ 56 h 72"/>
                  <a:gd name="T78" fmla="*/ 4 w 108"/>
                  <a:gd name="T79" fmla="*/ 58 h 72"/>
                  <a:gd name="T80" fmla="*/ 35 w 108"/>
                  <a:gd name="T81" fmla="*/ 58 h 72"/>
                  <a:gd name="T82" fmla="*/ 35 w 108"/>
                  <a:gd name="T83" fmla="*/ 56 h 72"/>
                  <a:gd name="T84" fmla="*/ 41 w 108"/>
                  <a:gd name="T85" fmla="*/ 4 h 72"/>
                  <a:gd name="T86" fmla="*/ 39 w 108"/>
                  <a:gd name="T87" fmla="*/ 4 h 72"/>
                  <a:gd name="T88" fmla="*/ 39 w 108"/>
                  <a:gd name="T89" fmla="*/ 68 h 72"/>
                  <a:gd name="T90" fmla="*/ 41 w 108"/>
                  <a:gd name="T91" fmla="*/ 68 h 72"/>
                  <a:gd name="T92" fmla="*/ 41 w 108"/>
                  <a:gd name="T93" fmla="*/ 4 h 72"/>
                  <a:gd name="T94" fmla="*/ 67 w 108"/>
                  <a:gd name="T95" fmla="*/ 68 h 72"/>
                  <a:gd name="T96" fmla="*/ 69 w 108"/>
                  <a:gd name="T97" fmla="*/ 68 h 72"/>
                  <a:gd name="T98" fmla="*/ 69 w 108"/>
                  <a:gd name="T99" fmla="*/ 4 h 72"/>
                  <a:gd name="T100" fmla="*/ 67 w 108"/>
                  <a:gd name="T101" fmla="*/ 4 h 72"/>
                  <a:gd name="T102" fmla="*/ 67 w 108"/>
                  <a:gd name="T103" fmla="*/ 68 h 72"/>
                  <a:gd name="T104" fmla="*/ 73 w 108"/>
                  <a:gd name="T105" fmla="*/ 56 h 72"/>
                  <a:gd name="T106" fmla="*/ 73 w 108"/>
                  <a:gd name="T107" fmla="*/ 56 h 72"/>
                  <a:gd name="T108" fmla="*/ 73 w 108"/>
                  <a:gd name="T109" fmla="*/ 58 h 72"/>
                  <a:gd name="T110" fmla="*/ 104 w 108"/>
                  <a:gd name="T111" fmla="*/ 58 h 72"/>
                  <a:gd name="T112" fmla="*/ 104 w 108"/>
                  <a:gd name="T113" fmla="*/ 56 h 72"/>
                  <a:gd name="T114" fmla="*/ 73 w 108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2">
                    <a:moveTo>
                      <a:pt x="73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5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2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32"/>
              <p:cNvSpPr>
                <a:spLocks/>
              </p:cNvSpPr>
              <p:nvPr/>
            </p:nvSpPr>
            <p:spPr bwMode="auto">
              <a:xfrm>
                <a:off x="1963" y="1945"/>
                <a:ext cx="24" cy="78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19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33"/>
              <p:cNvSpPr>
                <a:spLocks/>
              </p:cNvSpPr>
              <p:nvPr/>
            </p:nvSpPr>
            <p:spPr bwMode="auto">
              <a:xfrm>
                <a:off x="1877" y="1943"/>
                <a:ext cx="23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234"/>
              <p:cNvSpPr>
                <a:spLocks noChangeArrowheads="1"/>
              </p:cNvSpPr>
              <p:nvPr/>
            </p:nvSpPr>
            <p:spPr bwMode="auto">
              <a:xfrm>
                <a:off x="2001" y="1972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Oval 235"/>
              <p:cNvSpPr>
                <a:spLocks noChangeArrowheads="1"/>
              </p:cNvSpPr>
              <p:nvPr/>
            </p:nvSpPr>
            <p:spPr bwMode="auto">
              <a:xfrm>
                <a:off x="1849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36"/>
              <p:cNvSpPr>
                <a:spLocks/>
              </p:cNvSpPr>
              <p:nvPr/>
            </p:nvSpPr>
            <p:spPr bwMode="auto">
              <a:xfrm>
                <a:off x="1841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37"/>
              <p:cNvSpPr>
                <a:spLocks/>
              </p:cNvSpPr>
              <p:nvPr/>
            </p:nvSpPr>
            <p:spPr bwMode="auto">
              <a:xfrm>
                <a:off x="2001" y="1941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38"/>
              <p:cNvSpPr>
                <a:spLocks/>
              </p:cNvSpPr>
              <p:nvPr/>
            </p:nvSpPr>
            <p:spPr bwMode="auto">
              <a:xfrm>
                <a:off x="2001" y="2016"/>
                <a:ext cx="21" cy="5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39"/>
              <p:cNvSpPr>
                <a:spLocks/>
              </p:cNvSpPr>
              <p:nvPr/>
            </p:nvSpPr>
            <p:spPr bwMode="auto">
              <a:xfrm>
                <a:off x="1841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40"/>
              <p:cNvSpPr>
                <a:spLocks noEditPoints="1"/>
              </p:cNvSpPr>
              <p:nvPr/>
            </p:nvSpPr>
            <p:spPr bwMode="auto">
              <a:xfrm>
                <a:off x="2101" y="1927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4 w 107"/>
                  <a:gd name="T13" fmla="*/ 4 h 72"/>
                  <a:gd name="T14" fmla="*/ 4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7 w 107"/>
                  <a:gd name="T57" fmla="*/ 66 h 72"/>
                  <a:gd name="T58" fmla="*/ 7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4 w 107"/>
                  <a:gd name="T77" fmla="*/ 56 h 72"/>
                  <a:gd name="T78" fmla="*/ 4 w 107"/>
                  <a:gd name="T79" fmla="*/ 58 h 72"/>
                  <a:gd name="T80" fmla="*/ 35 w 107"/>
                  <a:gd name="T81" fmla="*/ 58 h 72"/>
                  <a:gd name="T82" fmla="*/ 35 w 107"/>
                  <a:gd name="T83" fmla="*/ 56 h 72"/>
                  <a:gd name="T84" fmla="*/ 41 w 107"/>
                  <a:gd name="T85" fmla="*/ 4 h 72"/>
                  <a:gd name="T86" fmla="*/ 39 w 107"/>
                  <a:gd name="T87" fmla="*/ 4 h 72"/>
                  <a:gd name="T88" fmla="*/ 39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7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7 w 107"/>
                  <a:gd name="T101" fmla="*/ 4 h 72"/>
                  <a:gd name="T102" fmla="*/ 67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8 h 72"/>
                  <a:gd name="T110" fmla="*/ 104 w 107"/>
                  <a:gd name="T111" fmla="*/ 58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41"/>
              <p:cNvSpPr>
                <a:spLocks/>
              </p:cNvSpPr>
              <p:nvPr/>
            </p:nvSpPr>
            <p:spPr bwMode="auto">
              <a:xfrm>
                <a:off x="2237" y="1945"/>
                <a:ext cx="26" cy="78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7 h 40"/>
                  <a:gd name="T4" fmla="*/ 10 w 13"/>
                  <a:gd name="T5" fmla="*/ 19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19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10" y="26"/>
                      <a:pt x="10" y="19"/>
                    </a:cubicBezTo>
                    <a:cubicBezTo>
                      <a:pt x="10" y="13"/>
                      <a:pt x="7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19"/>
                    </a:cubicBezTo>
                    <a:cubicBezTo>
                      <a:pt x="13" y="27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42"/>
              <p:cNvSpPr>
                <a:spLocks/>
              </p:cNvSpPr>
              <p:nvPr/>
            </p:nvSpPr>
            <p:spPr bwMode="auto">
              <a:xfrm>
                <a:off x="2152" y="1943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243"/>
              <p:cNvSpPr>
                <a:spLocks noChangeArrowheads="1"/>
              </p:cNvSpPr>
              <p:nvPr/>
            </p:nvSpPr>
            <p:spPr bwMode="auto">
              <a:xfrm>
                <a:off x="2275" y="1972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Oval 244"/>
              <p:cNvSpPr>
                <a:spLocks noChangeArrowheads="1"/>
              </p:cNvSpPr>
              <p:nvPr/>
            </p:nvSpPr>
            <p:spPr bwMode="auto">
              <a:xfrm>
                <a:off x="2125" y="1972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45"/>
              <p:cNvSpPr>
                <a:spLocks/>
              </p:cNvSpPr>
              <p:nvPr/>
            </p:nvSpPr>
            <p:spPr bwMode="auto">
              <a:xfrm>
                <a:off x="2115" y="194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46"/>
              <p:cNvSpPr>
                <a:spLocks/>
              </p:cNvSpPr>
              <p:nvPr/>
            </p:nvSpPr>
            <p:spPr bwMode="auto">
              <a:xfrm>
                <a:off x="2277" y="194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47"/>
              <p:cNvSpPr>
                <a:spLocks/>
              </p:cNvSpPr>
              <p:nvPr/>
            </p:nvSpPr>
            <p:spPr bwMode="auto">
              <a:xfrm>
                <a:off x="2277" y="2016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48"/>
              <p:cNvSpPr>
                <a:spLocks/>
              </p:cNvSpPr>
              <p:nvPr/>
            </p:nvSpPr>
            <p:spPr bwMode="auto">
              <a:xfrm>
                <a:off x="2115" y="2016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49"/>
              <p:cNvSpPr>
                <a:spLocks noEditPoints="1"/>
              </p:cNvSpPr>
              <p:nvPr/>
            </p:nvSpPr>
            <p:spPr bwMode="auto">
              <a:xfrm>
                <a:off x="2377" y="1927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4 w 107"/>
                  <a:gd name="T3" fmla="*/ 53 h 72"/>
                  <a:gd name="T4" fmla="*/ 104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1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1 w 107"/>
                  <a:gd name="T41" fmla="*/ 68 h 72"/>
                  <a:gd name="T42" fmla="*/ 101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8 h 72"/>
                  <a:gd name="T80" fmla="*/ 35 w 107"/>
                  <a:gd name="T81" fmla="*/ 58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9 w 107"/>
                  <a:gd name="T97" fmla="*/ 68 h 72"/>
                  <a:gd name="T98" fmla="*/ 69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8 h 72"/>
                  <a:gd name="T110" fmla="*/ 104 w 107"/>
                  <a:gd name="T111" fmla="*/ 58 h 72"/>
                  <a:gd name="T112" fmla="*/ 104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50"/>
              <p:cNvSpPr>
                <a:spLocks/>
              </p:cNvSpPr>
              <p:nvPr/>
            </p:nvSpPr>
            <p:spPr bwMode="auto">
              <a:xfrm>
                <a:off x="2513" y="1945"/>
                <a:ext cx="24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51"/>
              <p:cNvSpPr>
                <a:spLocks/>
              </p:cNvSpPr>
              <p:nvPr/>
            </p:nvSpPr>
            <p:spPr bwMode="auto">
              <a:xfrm>
                <a:off x="2428" y="1943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Oval 252"/>
              <p:cNvSpPr>
                <a:spLocks noChangeArrowheads="1"/>
              </p:cNvSpPr>
              <p:nvPr/>
            </p:nvSpPr>
            <p:spPr bwMode="auto">
              <a:xfrm>
                <a:off x="2550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Oval 253"/>
              <p:cNvSpPr>
                <a:spLocks noChangeArrowheads="1"/>
              </p:cNvSpPr>
              <p:nvPr/>
            </p:nvSpPr>
            <p:spPr bwMode="auto">
              <a:xfrm>
                <a:off x="2399" y="1972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254"/>
              <p:cNvSpPr>
                <a:spLocks/>
              </p:cNvSpPr>
              <p:nvPr/>
            </p:nvSpPr>
            <p:spPr bwMode="auto">
              <a:xfrm>
                <a:off x="2391" y="194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55"/>
              <p:cNvSpPr>
                <a:spLocks/>
              </p:cNvSpPr>
              <p:nvPr/>
            </p:nvSpPr>
            <p:spPr bwMode="auto">
              <a:xfrm>
                <a:off x="2552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56"/>
              <p:cNvSpPr>
                <a:spLocks/>
              </p:cNvSpPr>
              <p:nvPr/>
            </p:nvSpPr>
            <p:spPr bwMode="auto">
              <a:xfrm>
                <a:off x="2552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57"/>
              <p:cNvSpPr>
                <a:spLocks/>
              </p:cNvSpPr>
              <p:nvPr/>
            </p:nvSpPr>
            <p:spPr bwMode="auto">
              <a:xfrm>
                <a:off x="2391" y="2016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58"/>
              <p:cNvSpPr>
                <a:spLocks noEditPoints="1"/>
              </p:cNvSpPr>
              <p:nvPr/>
            </p:nvSpPr>
            <p:spPr bwMode="auto">
              <a:xfrm>
                <a:off x="2653" y="1927"/>
                <a:ext cx="211" cy="142"/>
              </a:xfrm>
              <a:custGeom>
                <a:avLst/>
                <a:gdLst>
                  <a:gd name="T0" fmla="*/ 72 w 107"/>
                  <a:gd name="T1" fmla="*/ 53 h 72"/>
                  <a:gd name="T2" fmla="*/ 103 w 107"/>
                  <a:gd name="T3" fmla="*/ 53 h 72"/>
                  <a:gd name="T4" fmla="*/ 103 w 107"/>
                  <a:gd name="T5" fmla="*/ 4 h 72"/>
                  <a:gd name="T6" fmla="*/ 72 w 107"/>
                  <a:gd name="T7" fmla="*/ 4 h 72"/>
                  <a:gd name="T8" fmla="*/ 72 w 107"/>
                  <a:gd name="T9" fmla="*/ 53 h 72"/>
                  <a:gd name="T10" fmla="*/ 35 w 107"/>
                  <a:gd name="T11" fmla="*/ 4 h 72"/>
                  <a:gd name="T12" fmla="*/ 3 w 107"/>
                  <a:gd name="T13" fmla="*/ 4 h 72"/>
                  <a:gd name="T14" fmla="*/ 3 w 107"/>
                  <a:gd name="T15" fmla="*/ 53 h 72"/>
                  <a:gd name="T16" fmla="*/ 35 w 107"/>
                  <a:gd name="T17" fmla="*/ 53 h 72"/>
                  <a:gd name="T18" fmla="*/ 35 w 107"/>
                  <a:gd name="T19" fmla="*/ 4 h 72"/>
                  <a:gd name="T20" fmla="*/ 104 w 107"/>
                  <a:gd name="T21" fmla="*/ 72 h 72"/>
                  <a:gd name="T22" fmla="*/ 3 w 107"/>
                  <a:gd name="T23" fmla="*/ 72 h 72"/>
                  <a:gd name="T24" fmla="*/ 0 w 107"/>
                  <a:gd name="T25" fmla="*/ 58 h 72"/>
                  <a:gd name="T26" fmla="*/ 0 w 107"/>
                  <a:gd name="T27" fmla="*/ 0 h 72"/>
                  <a:gd name="T28" fmla="*/ 107 w 107"/>
                  <a:gd name="T29" fmla="*/ 0 h 72"/>
                  <a:gd name="T30" fmla="*/ 107 w 107"/>
                  <a:gd name="T31" fmla="*/ 56 h 72"/>
                  <a:gd name="T32" fmla="*/ 104 w 107"/>
                  <a:gd name="T33" fmla="*/ 72 h 72"/>
                  <a:gd name="T34" fmla="*/ 100 w 107"/>
                  <a:gd name="T35" fmla="*/ 66 h 72"/>
                  <a:gd name="T36" fmla="*/ 72 w 107"/>
                  <a:gd name="T37" fmla="*/ 66 h 72"/>
                  <a:gd name="T38" fmla="*/ 72 w 107"/>
                  <a:gd name="T39" fmla="*/ 68 h 72"/>
                  <a:gd name="T40" fmla="*/ 100 w 107"/>
                  <a:gd name="T41" fmla="*/ 68 h 72"/>
                  <a:gd name="T42" fmla="*/ 100 w 107"/>
                  <a:gd name="T43" fmla="*/ 66 h 72"/>
                  <a:gd name="T44" fmla="*/ 72 w 107"/>
                  <a:gd name="T45" fmla="*/ 63 h 72"/>
                  <a:gd name="T46" fmla="*/ 102 w 107"/>
                  <a:gd name="T47" fmla="*/ 63 h 72"/>
                  <a:gd name="T48" fmla="*/ 102 w 107"/>
                  <a:gd name="T49" fmla="*/ 61 h 72"/>
                  <a:gd name="T50" fmla="*/ 72 w 107"/>
                  <a:gd name="T51" fmla="*/ 61 h 72"/>
                  <a:gd name="T52" fmla="*/ 72 w 107"/>
                  <a:gd name="T53" fmla="*/ 63 h 72"/>
                  <a:gd name="T54" fmla="*/ 35 w 107"/>
                  <a:gd name="T55" fmla="*/ 66 h 72"/>
                  <a:gd name="T56" fmla="*/ 6 w 107"/>
                  <a:gd name="T57" fmla="*/ 66 h 72"/>
                  <a:gd name="T58" fmla="*/ 6 w 107"/>
                  <a:gd name="T59" fmla="*/ 68 h 72"/>
                  <a:gd name="T60" fmla="*/ 35 w 107"/>
                  <a:gd name="T61" fmla="*/ 68 h 72"/>
                  <a:gd name="T62" fmla="*/ 35 w 107"/>
                  <a:gd name="T63" fmla="*/ 66 h 72"/>
                  <a:gd name="T64" fmla="*/ 5 w 107"/>
                  <a:gd name="T65" fmla="*/ 63 h 72"/>
                  <a:gd name="T66" fmla="*/ 35 w 107"/>
                  <a:gd name="T67" fmla="*/ 63 h 72"/>
                  <a:gd name="T68" fmla="*/ 35 w 107"/>
                  <a:gd name="T69" fmla="*/ 61 h 72"/>
                  <a:gd name="T70" fmla="*/ 5 w 107"/>
                  <a:gd name="T71" fmla="*/ 61 h 72"/>
                  <a:gd name="T72" fmla="*/ 5 w 107"/>
                  <a:gd name="T73" fmla="*/ 63 h 72"/>
                  <a:gd name="T74" fmla="*/ 35 w 107"/>
                  <a:gd name="T75" fmla="*/ 56 h 72"/>
                  <a:gd name="T76" fmla="*/ 3 w 107"/>
                  <a:gd name="T77" fmla="*/ 56 h 72"/>
                  <a:gd name="T78" fmla="*/ 3 w 107"/>
                  <a:gd name="T79" fmla="*/ 58 h 72"/>
                  <a:gd name="T80" fmla="*/ 35 w 107"/>
                  <a:gd name="T81" fmla="*/ 58 h 72"/>
                  <a:gd name="T82" fmla="*/ 35 w 107"/>
                  <a:gd name="T83" fmla="*/ 56 h 72"/>
                  <a:gd name="T84" fmla="*/ 41 w 107"/>
                  <a:gd name="T85" fmla="*/ 4 h 72"/>
                  <a:gd name="T86" fmla="*/ 38 w 107"/>
                  <a:gd name="T87" fmla="*/ 4 h 72"/>
                  <a:gd name="T88" fmla="*/ 38 w 107"/>
                  <a:gd name="T89" fmla="*/ 68 h 72"/>
                  <a:gd name="T90" fmla="*/ 41 w 107"/>
                  <a:gd name="T91" fmla="*/ 68 h 72"/>
                  <a:gd name="T92" fmla="*/ 41 w 107"/>
                  <a:gd name="T93" fmla="*/ 4 h 72"/>
                  <a:gd name="T94" fmla="*/ 66 w 107"/>
                  <a:gd name="T95" fmla="*/ 68 h 72"/>
                  <a:gd name="T96" fmla="*/ 68 w 107"/>
                  <a:gd name="T97" fmla="*/ 68 h 72"/>
                  <a:gd name="T98" fmla="*/ 68 w 107"/>
                  <a:gd name="T99" fmla="*/ 4 h 72"/>
                  <a:gd name="T100" fmla="*/ 66 w 107"/>
                  <a:gd name="T101" fmla="*/ 4 h 72"/>
                  <a:gd name="T102" fmla="*/ 66 w 107"/>
                  <a:gd name="T103" fmla="*/ 68 h 72"/>
                  <a:gd name="T104" fmla="*/ 73 w 107"/>
                  <a:gd name="T105" fmla="*/ 56 h 72"/>
                  <a:gd name="T106" fmla="*/ 72 w 107"/>
                  <a:gd name="T107" fmla="*/ 56 h 72"/>
                  <a:gd name="T108" fmla="*/ 72 w 107"/>
                  <a:gd name="T109" fmla="*/ 58 h 72"/>
                  <a:gd name="T110" fmla="*/ 103 w 107"/>
                  <a:gd name="T111" fmla="*/ 58 h 72"/>
                  <a:gd name="T112" fmla="*/ 103 w 107"/>
                  <a:gd name="T113" fmla="*/ 56 h 72"/>
                  <a:gd name="T114" fmla="*/ 73 w 107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2">
                    <a:moveTo>
                      <a:pt x="72" y="53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3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4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2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259"/>
              <p:cNvSpPr>
                <a:spLocks/>
              </p:cNvSpPr>
              <p:nvPr/>
            </p:nvSpPr>
            <p:spPr bwMode="auto">
              <a:xfrm>
                <a:off x="2789" y="1945"/>
                <a:ext cx="23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19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260"/>
              <p:cNvSpPr>
                <a:spLocks/>
              </p:cNvSpPr>
              <p:nvPr/>
            </p:nvSpPr>
            <p:spPr bwMode="auto">
              <a:xfrm>
                <a:off x="2704" y="1943"/>
                <a:ext cx="22" cy="78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3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Oval 261"/>
              <p:cNvSpPr>
                <a:spLocks noChangeArrowheads="1"/>
              </p:cNvSpPr>
              <p:nvPr/>
            </p:nvSpPr>
            <p:spPr bwMode="auto">
              <a:xfrm>
                <a:off x="2826" y="1972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Oval 262"/>
              <p:cNvSpPr>
                <a:spLocks noChangeArrowheads="1"/>
              </p:cNvSpPr>
              <p:nvPr/>
            </p:nvSpPr>
            <p:spPr bwMode="auto">
              <a:xfrm>
                <a:off x="2675" y="1972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263"/>
              <p:cNvSpPr>
                <a:spLocks/>
              </p:cNvSpPr>
              <p:nvPr/>
            </p:nvSpPr>
            <p:spPr bwMode="auto">
              <a:xfrm>
                <a:off x="2667" y="1941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64"/>
              <p:cNvSpPr>
                <a:spLocks/>
              </p:cNvSpPr>
              <p:nvPr/>
            </p:nvSpPr>
            <p:spPr bwMode="auto">
              <a:xfrm>
                <a:off x="2828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65"/>
              <p:cNvSpPr>
                <a:spLocks/>
              </p:cNvSpPr>
              <p:nvPr/>
            </p:nvSpPr>
            <p:spPr bwMode="auto">
              <a:xfrm>
                <a:off x="2828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266"/>
              <p:cNvSpPr>
                <a:spLocks/>
              </p:cNvSpPr>
              <p:nvPr/>
            </p:nvSpPr>
            <p:spPr bwMode="auto">
              <a:xfrm>
                <a:off x="2667" y="2016"/>
                <a:ext cx="19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267"/>
              <p:cNvSpPr>
                <a:spLocks noEditPoints="1"/>
              </p:cNvSpPr>
              <p:nvPr/>
            </p:nvSpPr>
            <p:spPr bwMode="auto">
              <a:xfrm>
                <a:off x="2927" y="1927"/>
                <a:ext cx="212" cy="142"/>
              </a:xfrm>
              <a:custGeom>
                <a:avLst/>
                <a:gdLst>
                  <a:gd name="T0" fmla="*/ 73 w 108"/>
                  <a:gd name="T1" fmla="*/ 53 h 72"/>
                  <a:gd name="T2" fmla="*/ 104 w 108"/>
                  <a:gd name="T3" fmla="*/ 53 h 72"/>
                  <a:gd name="T4" fmla="*/ 104 w 108"/>
                  <a:gd name="T5" fmla="*/ 4 h 72"/>
                  <a:gd name="T6" fmla="*/ 73 w 108"/>
                  <a:gd name="T7" fmla="*/ 4 h 72"/>
                  <a:gd name="T8" fmla="*/ 73 w 108"/>
                  <a:gd name="T9" fmla="*/ 53 h 72"/>
                  <a:gd name="T10" fmla="*/ 35 w 108"/>
                  <a:gd name="T11" fmla="*/ 4 h 72"/>
                  <a:gd name="T12" fmla="*/ 4 w 108"/>
                  <a:gd name="T13" fmla="*/ 4 h 72"/>
                  <a:gd name="T14" fmla="*/ 4 w 108"/>
                  <a:gd name="T15" fmla="*/ 53 h 72"/>
                  <a:gd name="T16" fmla="*/ 35 w 108"/>
                  <a:gd name="T17" fmla="*/ 53 h 72"/>
                  <a:gd name="T18" fmla="*/ 35 w 108"/>
                  <a:gd name="T19" fmla="*/ 4 h 72"/>
                  <a:gd name="T20" fmla="*/ 105 w 108"/>
                  <a:gd name="T21" fmla="*/ 72 h 72"/>
                  <a:gd name="T22" fmla="*/ 3 w 108"/>
                  <a:gd name="T23" fmla="*/ 72 h 72"/>
                  <a:gd name="T24" fmla="*/ 0 w 108"/>
                  <a:gd name="T25" fmla="*/ 58 h 72"/>
                  <a:gd name="T26" fmla="*/ 0 w 108"/>
                  <a:gd name="T27" fmla="*/ 0 h 72"/>
                  <a:gd name="T28" fmla="*/ 108 w 108"/>
                  <a:gd name="T29" fmla="*/ 0 h 72"/>
                  <a:gd name="T30" fmla="*/ 108 w 108"/>
                  <a:gd name="T31" fmla="*/ 56 h 72"/>
                  <a:gd name="T32" fmla="*/ 105 w 108"/>
                  <a:gd name="T33" fmla="*/ 72 h 72"/>
                  <a:gd name="T34" fmla="*/ 101 w 108"/>
                  <a:gd name="T35" fmla="*/ 66 h 72"/>
                  <a:gd name="T36" fmla="*/ 73 w 108"/>
                  <a:gd name="T37" fmla="*/ 66 h 72"/>
                  <a:gd name="T38" fmla="*/ 73 w 108"/>
                  <a:gd name="T39" fmla="*/ 68 h 72"/>
                  <a:gd name="T40" fmla="*/ 101 w 108"/>
                  <a:gd name="T41" fmla="*/ 68 h 72"/>
                  <a:gd name="T42" fmla="*/ 101 w 108"/>
                  <a:gd name="T43" fmla="*/ 66 h 72"/>
                  <a:gd name="T44" fmla="*/ 73 w 108"/>
                  <a:gd name="T45" fmla="*/ 63 h 72"/>
                  <a:gd name="T46" fmla="*/ 103 w 108"/>
                  <a:gd name="T47" fmla="*/ 63 h 72"/>
                  <a:gd name="T48" fmla="*/ 103 w 108"/>
                  <a:gd name="T49" fmla="*/ 61 h 72"/>
                  <a:gd name="T50" fmla="*/ 73 w 108"/>
                  <a:gd name="T51" fmla="*/ 61 h 72"/>
                  <a:gd name="T52" fmla="*/ 73 w 108"/>
                  <a:gd name="T53" fmla="*/ 63 h 72"/>
                  <a:gd name="T54" fmla="*/ 35 w 108"/>
                  <a:gd name="T55" fmla="*/ 66 h 72"/>
                  <a:gd name="T56" fmla="*/ 7 w 108"/>
                  <a:gd name="T57" fmla="*/ 66 h 72"/>
                  <a:gd name="T58" fmla="*/ 7 w 108"/>
                  <a:gd name="T59" fmla="*/ 68 h 72"/>
                  <a:gd name="T60" fmla="*/ 35 w 108"/>
                  <a:gd name="T61" fmla="*/ 68 h 72"/>
                  <a:gd name="T62" fmla="*/ 35 w 108"/>
                  <a:gd name="T63" fmla="*/ 66 h 72"/>
                  <a:gd name="T64" fmla="*/ 5 w 108"/>
                  <a:gd name="T65" fmla="*/ 63 h 72"/>
                  <a:gd name="T66" fmla="*/ 35 w 108"/>
                  <a:gd name="T67" fmla="*/ 63 h 72"/>
                  <a:gd name="T68" fmla="*/ 35 w 108"/>
                  <a:gd name="T69" fmla="*/ 61 h 72"/>
                  <a:gd name="T70" fmla="*/ 5 w 108"/>
                  <a:gd name="T71" fmla="*/ 61 h 72"/>
                  <a:gd name="T72" fmla="*/ 5 w 108"/>
                  <a:gd name="T73" fmla="*/ 63 h 72"/>
                  <a:gd name="T74" fmla="*/ 35 w 108"/>
                  <a:gd name="T75" fmla="*/ 56 h 72"/>
                  <a:gd name="T76" fmla="*/ 4 w 108"/>
                  <a:gd name="T77" fmla="*/ 56 h 72"/>
                  <a:gd name="T78" fmla="*/ 4 w 108"/>
                  <a:gd name="T79" fmla="*/ 58 h 72"/>
                  <a:gd name="T80" fmla="*/ 35 w 108"/>
                  <a:gd name="T81" fmla="*/ 58 h 72"/>
                  <a:gd name="T82" fmla="*/ 35 w 108"/>
                  <a:gd name="T83" fmla="*/ 56 h 72"/>
                  <a:gd name="T84" fmla="*/ 41 w 108"/>
                  <a:gd name="T85" fmla="*/ 4 h 72"/>
                  <a:gd name="T86" fmla="*/ 39 w 108"/>
                  <a:gd name="T87" fmla="*/ 4 h 72"/>
                  <a:gd name="T88" fmla="*/ 39 w 108"/>
                  <a:gd name="T89" fmla="*/ 68 h 72"/>
                  <a:gd name="T90" fmla="*/ 41 w 108"/>
                  <a:gd name="T91" fmla="*/ 68 h 72"/>
                  <a:gd name="T92" fmla="*/ 41 w 108"/>
                  <a:gd name="T93" fmla="*/ 4 h 72"/>
                  <a:gd name="T94" fmla="*/ 67 w 108"/>
                  <a:gd name="T95" fmla="*/ 68 h 72"/>
                  <a:gd name="T96" fmla="*/ 69 w 108"/>
                  <a:gd name="T97" fmla="*/ 68 h 72"/>
                  <a:gd name="T98" fmla="*/ 69 w 108"/>
                  <a:gd name="T99" fmla="*/ 4 h 72"/>
                  <a:gd name="T100" fmla="*/ 67 w 108"/>
                  <a:gd name="T101" fmla="*/ 4 h 72"/>
                  <a:gd name="T102" fmla="*/ 67 w 108"/>
                  <a:gd name="T103" fmla="*/ 68 h 72"/>
                  <a:gd name="T104" fmla="*/ 73 w 108"/>
                  <a:gd name="T105" fmla="*/ 56 h 72"/>
                  <a:gd name="T106" fmla="*/ 73 w 108"/>
                  <a:gd name="T107" fmla="*/ 56 h 72"/>
                  <a:gd name="T108" fmla="*/ 73 w 108"/>
                  <a:gd name="T109" fmla="*/ 58 h 72"/>
                  <a:gd name="T110" fmla="*/ 104 w 108"/>
                  <a:gd name="T111" fmla="*/ 58 h 72"/>
                  <a:gd name="T112" fmla="*/ 104 w 108"/>
                  <a:gd name="T113" fmla="*/ 56 h 72"/>
                  <a:gd name="T114" fmla="*/ 73 w 108"/>
                  <a:gd name="T115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2">
                    <a:moveTo>
                      <a:pt x="73" y="53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3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5" y="53"/>
                      <a:pt x="35" y="53"/>
                      <a:pt x="35" y="53"/>
                    </a:cubicBezTo>
                    <a:lnTo>
                      <a:pt x="35" y="4"/>
                    </a:lnTo>
                    <a:close/>
                    <a:moveTo>
                      <a:pt x="105" y="72"/>
                    </a:moveTo>
                    <a:cubicBezTo>
                      <a:pt x="3" y="72"/>
                      <a:pt x="3" y="72"/>
                      <a:pt x="3" y="7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20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2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268"/>
              <p:cNvSpPr>
                <a:spLocks/>
              </p:cNvSpPr>
              <p:nvPr/>
            </p:nvSpPr>
            <p:spPr bwMode="auto">
              <a:xfrm>
                <a:off x="3065" y="1945"/>
                <a:ext cx="23" cy="78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7 h 40"/>
                  <a:gd name="T4" fmla="*/ 9 w 12"/>
                  <a:gd name="T5" fmla="*/ 19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19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9" y="26"/>
                      <a:pt x="9" y="19"/>
                    </a:cubicBezTo>
                    <a:cubicBezTo>
                      <a:pt x="9" y="13"/>
                      <a:pt x="6" y="6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19"/>
                    </a:cubicBezTo>
                    <a:cubicBezTo>
                      <a:pt x="12" y="27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269"/>
              <p:cNvSpPr>
                <a:spLocks/>
              </p:cNvSpPr>
              <p:nvPr/>
            </p:nvSpPr>
            <p:spPr bwMode="auto">
              <a:xfrm>
                <a:off x="2978" y="1943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3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270"/>
              <p:cNvSpPr>
                <a:spLocks noChangeArrowheads="1"/>
              </p:cNvSpPr>
              <p:nvPr/>
            </p:nvSpPr>
            <p:spPr bwMode="auto">
              <a:xfrm>
                <a:off x="3102" y="1972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Oval 271"/>
              <p:cNvSpPr>
                <a:spLocks noChangeArrowheads="1"/>
              </p:cNvSpPr>
              <p:nvPr/>
            </p:nvSpPr>
            <p:spPr bwMode="auto">
              <a:xfrm>
                <a:off x="2950" y="1972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272"/>
              <p:cNvSpPr>
                <a:spLocks/>
              </p:cNvSpPr>
              <p:nvPr/>
            </p:nvSpPr>
            <p:spPr bwMode="auto">
              <a:xfrm>
                <a:off x="2942" y="194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273"/>
              <p:cNvSpPr>
                <a:spLocks/>
              </p:cNvSpPr>
              <p:nvPr/>
            </p:nvSpPr>
            <p:spPr bwMode="auto">
              <a:xfrm>
                <a:off x="3102" y="1941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274"/>
              <p:cNvSpPr>
                <a:spLocks/>
              </p:cNvSpPr>
              <p:nvPr/>
            </p:nvSpPr>
            <p:spPr bwMode="auto">
              <a:xfrm>
                <a:off x="3102" y="2016"/>
                <a:ext cx="22" cy="5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275"/>
              <p:cNvSpPr>
                <a:spLocks/>
              </p:cNvSpPr>
              <p:nvPr/>
            </p:nvSpPr>
            <p:spPr bwMode="auto">
              <a:xfrm>
                <a:off x="2942" y="2016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276"/>
              <p:cNvSpPr>
                <a:spLocks noEditPoints="1"/>
              </p:cNvSpPr>
              <p:nvPr/>
            </p:nvSpPr>
            <p:spPr bwMode="auto">
              <a:xfrm>
                <a:off x="2101" y="2982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277"/>
              <p:cNvSpPr>
                <a:spLocks/>
              </p:cNvSpPr>
              <p:nvPr/>
            </p:nvSpPr>
            <p:spPr bwMode="auto">
              <a:xfrm>
                <a:off x="2237" y="2997"/>
                <a:ext cx="26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278"/>
              <p:cNvSpPr>
                <a:spLocks/>
              </p:cNvSpPr>
              <p:nvPr/>
            </p:nvSpPr>
            <p:spPr bwMode="auto">
              <a:xfrm>
                <a:off x="2152" y="2997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7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Oval 279"/>
              <p:cNvSpPr>
                <a:spLocks noChangeArrowheads="1"/>
              </p:cNvSpPr>
              <p:nvPr/>
            </p:nvSpPr>
            <p:spPr bwMode="auto">
              <a:xfrm>
                <a:off x="2275" y="3027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280"/>
              <p:cNvSpPr>
                <a:spLocks noChangeArrowheads="1"/>
              </p:cNvSpPr>
              <p:nvPr/>
            </p:nvSpPr>
            <p:spPr bwMode="auto">
              <a:xfrm>
                <a:off x="2125" y="3027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281"/>
              <p:cNvSpPr>
                <a:spLocks/>
              </p:cNvSpPr>
              <p:nvPr/>
            </p:nvSpPr>
            <p:spPr bwMode="auto">
              <a:xfrm>
                <a:off x="2115" y="2993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282"/>
              <p:cNvSpPr>
                <a:spLocks/>
              </p:cNvSpPr>
              <p:nvPr/>
            </p:nvSpPr>
            <p:spPr bwMode="auto">
              <a:xfrm>
                <a:off x="2277" y="2993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283"/>
              <p:cNvSpPr>
                <a:spLocks/>
              </p:cNvSpPr>
              <p:nvPr/>
            </p:nvSpPr>
            <p:spPr bwMode="auto">
              <a:xfrm>
                <a:off x="2277" y="3070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284"/>
              <p:cNvSpPr>
                <a:spLocks/>
              </p:cNvSpPr>
              <p:nvPr/>
            </p:nvSpPr>
            <p:spPr bwMode="auto">
              <a:xfrm>
                <a:off x="2115" y="3070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285"/>
              <p:cNvSpPr>
                <a:spLocks noEditPoints="1"/>
              </p:cNvSpPr>
              <p:nvPr/>
            </p:nvSpPr>
            <p:spPr bwMode="auto">
              <a:xfrm>
                <a:off x="2377" y="2982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286"/>
              <p:cNvSpPr>
                <a:spLocks/>
              </p:cNvSpPr>
              <p:nvPr/>
            </p:nvSpPr>
            <p:spPr bwMode="auto">
              <a:xfrm>
                <a:off x="2513" y="2997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287"/>
              <p:cNvSpPr>
                <a:spLocks/>
              </p:cNvSpPr>
              <p:nvPr/>
            </p:nvSpPr>
            <p:spPr bwMode="auto">
              <a:xfrm>
                <a:off x="2428" y="2997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7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288"/>
              <p:cNvSpPr>
                <a:spLocks noChangeArrowheads="1"/>
              </p:cNvSpPr>
              <p:nvPr/>
            </p:nvSpPr>
            <p:spPr bwMode="auto">
              <a:xfrm>
                <a:off x="2550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289"/>
              <p:cNvSpPr>
                <a:spLocks noChangeArrowheads="1"/>
              </p:cNvSpPr>
              <p:nvPr/>
            </p:nvSpPr>
            <p:spPr bwMode="auto">
              <a:xfrm>
                <a:off x="2399" y="3027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290"/>
              <p:cNvSpPr>
                <a:spLocks/>
              </p:cNvSpPr>
              <p:nvPr/>
            </p:nvSpPr>
            <p:spPr bwMode="auto">
              <a:xfrm>
                <a:off x="2391" y="2993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291"/>
              <p:cNvSpPr>
                <a:spLocks/>
              </p:cNvSpPr>
              <p:nvPr/>
            </p:nvSpPr>
            <p:spPr bwMode="auto">
              <a:xfrm>
                <a:off x="2552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292"/>
              <p:cNvSpPr>
                <a:spLocks/>
              </p:cNvSpPr>
              <p:nvPr/>
            </p:nvSpPr>
            <p:spPr bwMode="auto">
              <a:xfrm>
                <a:off x="2552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293"/>
              <p:cNvSpPr>
                <a:spLocks/>
              </p:cNvSpPr>
              <p:nvPr/>
            </p:nvSpPr>
            <p:spPr bwMode="auto">
              <a:xfrm>
                <a:off x="2391" y="3070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294"/>
              <p:cNvSpPr>
                <a:spLocks noEditPoints="1"/>
              </p:cNvSpPr>
              <p:nvPr/>
            </p:nvSpPr>
            <p:spPr bwMode="auto">
              <a:xfrm>
                <a:off x="1000" y="2138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3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4 w 107"/>
                  <a:gd name="T13" fmla="*/ 4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6 h 71"/>
                  <a:gd name="T36" fmla="*/ 72 w 107"/>
                  <a:gd name="T37" fmla="*/ 66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6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6 h 71"/>
                  <a:gd name="T56" fmla="*/ 7 w 107"/>
                  <a:gd name="T57" fmla="*/ 66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6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9 w 107"/>
                  <a:gd name="T87" fmla="*/ 4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7 w 107"/>
                  <a:gd name="T101" fmla="*/ 4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295"/>
              <p:cNvSpPr>
                <a:spLocks/>
              </p:cNvSpPr>
              <p:nvPr/>
            </p:nvSpPr>
            <p:spPr bwMode="auto">
              <a:xfrm>
                <a:off x="1136" y="2154"/>
                <a:ext cx="25" cy="78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10" y="27"/>
                      <a:pt x="10" y="20"/>
                    </a:cubicBezTo>
                    <a:cubicBezTo>
                      <a:pt x="10" y="14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3"/>
                      <a:pt x="13" y="20"/>
                    </a:cubicBezTo>
                    <a:cubicBezTo>
                      <a:pt x="13" y="28"/>
                      <a:pt x="9" y="36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296"/>
              <p:cNvSpPr>
                <a:spLocks/>
              </p:cNvSpPr>
              <p:nvPr/>
            </p:nvSpPr>
            <p:spPr bwMode="auto">
              <a:xfrm>
                <a:off x="1051" y="2154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297"/>
              <p:cNvSpPr>
                <a:spLocks noChangeArrowheads="1"/>
              </p:cNvSpPr>
              <p:nvPr/>
            </p:nvSpPr>
            <p:spPr bwMode="auto">
              <a:xfrm>
                <a:off x="1173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298"/>
              <p:cNvSpPr>
                <a:spLocks noChangeArrowheads="1"/>
              </p:cNvSpPr>
              <p:nvPr/>
            </p:nvSpPr>
            <p:spPr bwMode="auto">
              <a:xfrm>
                <a:off x="1024" y="2183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299"/>
              <p:cNvSpPr>
                <a:spLocks/>
              </p:cNvSpPr>
              <p:nvPr/>
            </p:nvSpPr>
            <p:spPr bwMode="auto">
              <a:xfrm>
                <a:off x="1014" y="2152"/>
                <a:ext cx="21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300"/>
              <p:cNvSpPr>
                <a:spLocks/>
              </p:cNvSpPr>
              <p:nvPr/>
            </p:nvSpPr>
            <p:spPr bwMode="auto">
              <a:xfrm>
                <a:off x="1175" y="2152"/>
                <a:ext cx="22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301"/>
              <p:cNvSpPr>
                <a:spLocks/>
              </p:cNvSpPr>
              <p:nvPr/>
            </p:nvSpPr>
            <p:spPr bwMode="auto">
              <a:xfrm>
                <a:off x="1175" y="2227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302"/>
              <p:cNvSpPr>
                <a:spLocks/>
              </p:cNvSpPr>
              <p:nvPr/>
            </p:nvSpPr>
            <p:spPr bwMode="auto">
              <a:xfrm>
                <a:off x="1014" y="2227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303"/>
              <p:cNvSpPr>
                <a:spLocks noEditPoints="1"/>
              </p:cNvSpPr>
              <p:nvPr/>
            </p:nvSpPr>
            <p:spPr bwMode="auto">
              <a:xfrm>
                <a:off x="1276" y="2138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3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4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6 h 71"/>
                  <a:gd name="T36" fmla="*/ 72 w 107"/>
                  <a:gd name="T37" fmla="*/ 66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6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6 h 71"/>
                  <a:gd name="T56" fmla="*/ 6 w 107"/>
                  <a:gd name="T57" fmla="*/ 66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6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304"/>
              <p:cNvSpPr>
                <a:spLocks/>
              </p:cNvSpPr>
              <p:nvPr/>
            </p:nvSpPr>
            <p:spPr bwMode="auto">
              <a:xfrm>
                <a:off x="1412" y="2154"/>
                <a:ext cx="23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4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6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305"/>
              <p:cNvSpPr>
                <a:spLocks/>
              </p:cNvSpPr>
              <p:nvPr/>
            </p:nvSpPr>
            <p:spPr bwMode="auto">
              <a:xfrm>
                <a:off x="1327" y="2154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306"/>
              <p:cNvSpPr>
                <a:spLocks noChangeArrowheads="1"/>
              </p:cNvSpPr>
              <p:nvPr/>
            </p:nvSpPr>
            <p:spPr bwMode="auto">
              <a:xfrm>
                <a:off x="1449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Oval 307"/>
              <p:cNvSpPr>
                <a:spLocks noChangeArrowheads="1"/>
              </p:cNvSpPr>
              <p:nvPr/>
            </p:nvSpPr>
            <p:spPr bwMode="auto">
              <a:xfrm>
                <a:off x="1297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308"/>
              <p:cNvSpPr>
                <a:spLocks/>
              </p:cNvSpPr>
              <p:nvPr/>
            </p:nvSpPr>
            <p:spPr bwMode="auto">
              <a:xfrm>
                <a:off x="1290" y="2152"/>
                <a:ext cx="21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309"/>
              <p:cNvSpPr>
                <a:spLocks/>
              </p:cNvSpPr>
              <p:nvPr/>
            </p:nvSpPr>
            <p:spPr bwMode="auto">
              <a:xfrm>
                <a:off x="1451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310"/>
              <p:cNvSpPr>
                <a:spLocks/>
              </p:cNvSpPr>
              <p:nvPr/>
            </p:nvSpPr>
            <p:spPr bwMode="auto">
              <a:xfrm>
                <a:off x="1451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311"/>
              <p:cNvSpPr>
                <a:spLocks/>
              </p:cNvSpPr>
              <p:nvPr/>
            </p:nvSpPr>
            <p:spPr bwMode="auto">
              <a:xfrm>
                <a:off x="1290" y="2227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312"/>
              <p:cNvSpPr>
                <a:spLocks noEditPoints="1"/>
              </p:cNvSpPr>
              <p:nvPr/>
            </p:nvSpPr>
            <p:spPr bwMode="auto">
              <a:xfrm>
                <a:off x="1552" y="2138"/>
                <a:ext cx="210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3 h 71"/>
                  <a:gd name="T4" fmla="*/ 103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4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0 w 107"/>
                  <a:gd name="T35" fmla="*/ 66 h 71"/>
                  <a:gd name="T36" fmla="*/ 72 w 107"/>
                  <a:gd name="T37" fmla="*/ 66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6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6 h 71"/>
                  <a:gd name="T56" fmla="*/ 6 w 107"/>
                  <a:gd name="T57" fmla="*/ 66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6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313"/>
              <p:cNvSpPr>
                <a:spLocks/>
              </p:cNvSpPr>
              <p:nvPr/>
            </p:nvSpPr>
            <p:spPr bwMode="auto">
              <a:xfrm>
                <a:off x="1687" y="2154"/>
                <a:ext cx="24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4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6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314"/>
              <p:cNvSpPr>
                <a:spLocks/>
              </p:cNvSpPr>
              <p:nvPr/>
            </p:nvSpPr>
            <p:spPr bwMode="auto">
              <a:xfrm>
                <a:off x="1603" y="2154"/>
                <a:ext cx="21" cy="78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315"/>
              <p:cNvSpPr>
                <a:spLocks noChangeArrowheads="1"/>
              </p:cNvSpPr>
              <p:nvPr/>
            </p:nvSpPr>
            <p:spPr bwMode="auto">
              <a:xfrm>
                <a:off x="1725" y="2183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Oval 316"/>
              <p:cNvSpPr>
                <a:spLocks noChangeArrowheads="1"/>
              </p:cNvSpPr>
              <p:nvPr/>
            </p:nvSpPr>
            <p:spPr bwMode="auto">
              <a:xfrm>
                <a:off x="1573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317"/>
              <p:cNvSpPr>
                <a:spLocks/>
              </p:cNvSpPr>
              <p:nvPr/>
            </p:nvSpPr>
            <p:spPr bwMode="auto">
              <a:xfrm>
                <a:off x="1565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318"/>
              <p:cNvSpPr>
                <a:spLocks/>
              </p:cNvSpPr>
              <p:nvPr/>
            </p:nvSpPr>
            <p:spPr bwMode="auto">
              <a:xfrm>
                <a:off x="1727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319"/>
              <p:cNvSpPr>
                <a:spLocks/>
              </p:cNvSpPr>
              <p:nvPr/>
            </p:nvSpPr>
            <p:spPr bwMode="auto">
              <a:xfrm>
                <a:off x="1727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320"/>
              <p:cNvSpPr>
                <a:spLocks/>
              </p:cNvSpPr>
              <p:nvPr/>
            </p:nvSpPr>
            <p:spPr bwMode="auto">
              <a:xfrm>
                <a:off x="1565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321"/>
              <p:cNvSpPr>
                <a:spLocks noEditPoints="1"/>
              </p:cNvSpPr>
              <p:nvPr/>
            </p:nvSpPr>
            <p:spPr bwMode="auto">
              <a:xfrm>
                <a:off x="1825" y="2138"/>
                <a:ext cx="213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3 h 71"/>
                  <a:gd name="T4" fmla="*/ 104 w 108"/>
                  <a:gd name="T5" fmla="*/ 4 h 71"/>
                  <a:gd name="T6" fmla="*/ 73 w 108"/>
                  <a:gd name="T7" fmla="*/ 4 h 71"/>
                  <a:gd name="T8" fmla="*/ 73 w 108"/>
                  <a:gd name="T9" fmla="*/ 52 h 71"/>
                  <a:gd name="T10" fmla="*/ 35 w 108"/>
                  <a:gd name="T11" fmla="*/ 4 h 71"/>
                  <a:gd name="T12" fmla="*/ 4 w 108"/>
                  <a:gd name="T13" fmla="*/ 4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4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6 h 71"/>
                  <a:gd name="T32" fmla="*/ 105 w 108"/>
                  <a:gd name="T33" fmla="*/ 71 h 71"/>
                  <a:gd name="T34" fmla="*/ 101 w 108"/>
                  <a:gd name="T35" fmla="*/ 66 h 71"/>
                  <a:gd name="T36" fmla="*/ 73 w 108"/>
                  <a:gd name="T37" fmla="*/ 66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6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1 h 71"/>
                  <a:gd name="T50" fmla="*/ 73 w 108"/>
                  <a:gd name="T51" fmla="*/ 61 h 71"/>
                  <a:gd name="T52" fmla="*/ 73 w 108"/>
                  <a:gd name="T53" fmla="*/ 63 h 71"/>
                  <a:gd name="T54" fmla="*/ 35 w 108"/>
                  <a:gd name="T55" fmla="*/ 66 h 71"/>
                  <a:gd name="T56" fmla="*/ 7 w 108"/>
                  <a:gd name="T57" fmla="*/ 66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6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1 h 71"/>
                  <a:gd name="T70" fmla="*/ 5 w 108"/>
                  <a:gd name="T71" fmla="*/ 61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4 h 71"/>
                  <a:gd name="T86" fmla="*/ 39 w 108"/>
                  <a:gd name="T87" fmla="*/ 4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4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4 h 71"/>
                  <a:gd name="T100" fmla="*/ 67 w 108"/>
                  <a:gd name="T101" fmla="*/ 4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2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1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22"/>
              <p:cNvSpPr>
                <a:spLocks/>
              </p:cNvSpPr>
              <p:nvPr/>
            </p:nvSpPr>
            <p:spPr bwMode="auto">
              <a:xfrm>
                <a:off x="1963" y="2154"/>
                <a:ext cx="24" cy="78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4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3"/>
                      <a:pt x="12" y="20"/>
                    </a:cubicBezTo>
                    <a:cubicBezTo>
                      <a:pt x="12" y="28"/>
                      <a:pt x="8" y="36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23"/>
              <p:cNvSpPr>
                <a:spLocks/>
              </p:cNvSpPr>
              <p:nvPr/>
            </p:nvSpPr>
            <p:spPr bwMode="auto">
              <a:xfrm>
                <a:off x="1877" y="2154"/>
                <a:ext cx="23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324"/>
              <p:cNvSpPr>
                <a:spLocks noChangeArrowheads="1"/>
              </p:cNvSpPr>
              <p:nvPr/>
            </p:nvSpPr>
            <p:spPr bwMode="auto">
              <a:xfrm>
                <a:off x="2001" y="2183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325"/>
              <p:cNvSpPr>
                <a:spLocks noChangeArrowheads="1"/>
              </p:cNvSpPr>
              <p:nvPr/>
            </p:nvSpPr>
            <p:spPr bwMode="auto">
              <a:xfrm>
                <a:off x="1849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26"/>
              <p:cNvSpPr>
                <a:spLocks/>
              </p:cNvSpPr>
              <p:nvPr/>
            </p:nvSpPr>
            <p:spPr bwMode="auto">
              <a:xfrm>
                <a:off x="1841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27"/>
              <p:cNvSpPr>
                <a:spLocks/>
              </p:cNvSpPr>
              <p:nvPr/>
            </p:nvSpPr>
            <p:spPr bwMode="auto">
              <a:xfrm>
                <a:off x="2001" y="2152"/>
                <a:ext cx="21" cy="4"/>
              </a:xfrm>
              <a:custGeom>
                <a:avLst/>
                <a:gdLst>
                  <a:gd name="T0" fmla="*/ 10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10 w 11"/>
                  <a:gd name="T9" fmla="*/ 0 h 2"/>
                  <a:gd name="T10" fmla="*/ 11 w 11"/>
                  <a:gd name="T11" fmla="*/ 1 h 2"/>
                  <a:gd name="T12" fmla="*/ 10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1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10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28"/>
              <p:cNvSpPr>
                <a:spLocks/>
              </p:cNvSpPr>
              <p:nvPr/>
            </p:nvSpPr>
            <p:spPr bwMode="auto">
              <a:xfrm>
                <a:off x="2001" y="2227"/>
                <a:ext cx="21" cy="5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329"/>
              <p:cNvSpPr>
                <a:spLocks/>
              </p:cNvSpPr>
              <p:nvPr/>
            </p:nvSpPr>
            <p:spPr bwMode="auto">
              <a:xfrm>
                <a:off x="1841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330"/>
              <p:cNvSpPr>
                <a:spLocks noEditPoints="1"/>
              </p:cNvSpPr>
              <p:nvPr/>
            </p:nvSpPr>
            <p:spPr bwMode="auto">
              <a:xfrm>
                <a:off x="2101" y="2138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3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4 w 107"/>
                  <a:gd name="T13" fmla="*/ 4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6 h 71"/>
                  <a:gd name="T36" fmla="*/ 72 w 107"/>
                  <a:gd name="T37" fmla="*/ 66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6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6 h 71"/>
                  <a:gd name="T56" fmla="*/ 7 w 107"/>
                  <a:gd name="T57" fmla="*/ 66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6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9 w 107"/>
                  <a:gd name="T87" fmla="*/ 4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7 w 107"/>
                  <a:gd name="T101" fmla="*/ 4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331"/>
              <p:cNvSpPr>
                <a:spLocks/>
              </p:cNvSpPr>
              <p:nvPr/>
            </p:nvSpPr>
            <p:spPr bwMode="auto">
              <a:xfrm>
                <a:off x="2237" y="2154"/>
                <a:ext cx="26" cy="78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10" y="27"/>
                      <a:pt x="10" y="20"/>
                    </a:cubicBezTo>
                    <a:cubicBezTo>
                      <a:pt x="10" y="14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3"/>
                      <a:pt x="13" y="20"/>
                    </a:cubicBezTo>
                    <a:cubicBezTo>
                      <a:pt x="13" y="28"/>
                      <a:pt x="9" y="36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332"/>
              <p:cNvSpPr>
                <a:spLocks/>
              </p:cNvSpPr>
              <p:nvPr/>
            </p:nvSpPr>
            <p:spPr bwMode="auto">
              <a:xfrm>
                <a:off x="2152" y="2154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Oval 333"/>
              <p:cNvSpPr>
                <a:spLocks noChangeArrowheads="1"/>
              </p:cNvSpPr>
              <p:nvPr/>
            </p:nvSpPr>
            <p:spPr bwMode="auto">
              <a:xfrm>
                <a:off x="2275" y="2183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334"/>
              <p:cNvSpPr>
                <a:spLocks noChangeArrowheads="1"/>
              </p:cNvSpPr>
              <p:nvPr/>
            </p:nvSpPr>
            <p:spPr bwMode="auto">
              <a:xfrm>
                <a:off x="2125" y="2183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35"/>
              <p:cNvSpPr>
                <a:spLocks/>
              </p:cNvSpPr>
              <p:nvPr/>
            </p:nvSpPr>
            <p:spPr bwMode="auto">
              <a:xfrm>
                <a:off x="2115" y="2152"/>
                <a:ext cx="22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336"/>
              <p:cNvSpPr>
                <a:spLocks/>
              </p:cNvSpPr>
              <p:nvPr/>
            </p:nvSpPr>
            <p:spPr bwMode="auto">
              <a:xfrm>
                <a:off x="2277" y="2152"/>
                <a:ext cx="21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37"/>
              <p:cNvSpPr>
                <a:spLocks/>
              </p:cNvSpPr>
              <p:nvPr/>
            </p:nvSpPr>
            <p:spPr bwMode="auto">
              <a:xfrm>
                <a:off x="2277" y="2227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38"/>
              <p:cNvSpPr>
                <a:spLocks/>
              </p:cNvSpPr>
              <p:nvPr/>
            </p:nvSpPr>
            <p:spPr bwMode="auto">
              <a:xfrm>
                <a:off x="2115" y="2227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39"/>
              <p:cNvSpPr>
                <a:spLocks noEditPoints="1"/>
              </p:cNvSpPr>
              <p:nvPr/>
            </p:nvSpPr>
            <p:spPr bwMode="auto">
              <a:xfrm>
                <a:off x="2653" y="2138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3 h 71"/>
                  <a:gd name="T4" fmla="*/ 103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4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0 w 107"/>
                  <a:gd name="T35" fmla="*/ 66 h 71"/>
                  <a:gd name="T36" fmla="*/ 72 w 107"/>
                  <a:gd name="T37" fmla="*/ 66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6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6 h 71"/>
                  <a:gd name="T56" fmla="*/ 6 w 107"/>
                  <a:gd name="T57" fmla="*/ 66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6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3"/>
                      <a:pt x="103" y="53"/>
                      <a:pt x="103" y="53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0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40"/>
              <p:cNvSpPr>
                <a:spLocks/>
              </p:cNvSpPr>
              <p:nvPr/>
            </p:nvSpPr>
            <p:spPr bwMode="auto">
              <a:xfrm>
                <a:off x="2789" y="2154"/>
                <a:ext cx="23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4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6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341"/>
              <p:cNvSpPr>
                <a:spLocks/>
              </p:cNvSpPr>
              <p:nvPr/>
            </p:nvSpPr>
            <p:spPr bwMode="auto">
              <a:xfrm>
                <a:off x="2704" y="2154"/>
                <a:ext cx="22" cy="78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Oval 342"/>
              <p:cNvSpPr>
                <a:spLocks noChangeArrowheads="1"/>
              </p:cNvSpPr>
              <p:nvPr/>
            </p:nvSpPr>
            <p:spPr bwMode="auto">
              <a:xfrm>
                <a:off x="2826" y="2183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Oval 343"/>
              <p:cNvSpPr>
                <a:spLocks noChangeArrowheads="1"/>
              </p:cNvSpPr>
              <p:nvPr/>
            </p:nvSpPr>
            <p:spPr bwMode="auto">
              <a:xfrm>
                <a:off x="2675" y="2183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344"/>
              <p:cNvSpPr>
                <a:spLocks/>
              </p:cNvSpPr>
              <p:nvPr/>
            </p:nvSpPr>
            <p:spPr bwMode="auto">
              <a:xfrm>
                <a:off x="2667" y="2152"/>
                <a:ext cx="19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345"/>
              <p:cNvSpPr>
                <a:spLocks/>
              </p:cNvSpPr>
              <p:nvPr/>
            </p:nvSpPr>
            <p:spPr bwMode="auto">
              <a:xfrm>
                <a:off x="2828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346"/>
              <p:cNvSpPr>
                <a:spLocks/>
              </p:cNvSpPr>
              <p:nvPr/>
            </p:nvSpPr>
            <p:spPr bwMode="auto">
              <a:xfrm>
                <a:off x="2828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347"/>
              <p:cNvSpPr>
                <a:spLocks/>
              </p:cNvSpPr>
              <p:nvPr/>
            </p:nvSpPr>
            <p:spPr bwMode="auto">
              <a:xfrm>
                <a:off x="2667" y="2227"/>
                <a:ext cx="19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348"/>
              <p:cNvSpPr>
                <a:spLocks noEditPoints="1"/>
              </p:cNvSpPr>
              <p:nvPr/>
            </p:nvSpPr>
            <p:spPr bwMode="auto">
              <a:xfrm>
                <a:off x="2927" y="2138"/>
                <a:ext cx="212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3 h 71"/>
                  <a:gd name="T4" fmla="*/ 104 w 108"/>
                  <a:gd name="T5" fmla="*/ 4 h 71"/>
                  <a:gd name="T6" fmla="*/ 73 w 108"/>
                  <a:gd name="T7" fmla="*/ 4 h 71"/>
                  <a:gd name="T8" fmla="*/ 73 w 108"/>
                  <a:gd name="T9" fmla="*/ 52 h 71"/>
                  <a:gd name="T10" fmla="*/ 35 w 108"/>
                  <a:gd name="T11" fmla="*/ 4 h 71"/>
                  <a:gd name="T12" fmla="*/ 4 w 108"/>
                  <a:gd name="T13" fmla="*/ 4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4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6 h 71"/>
                  <a:gd name="T32" fmla="*/ 105 w 108"/>
                  <a:gd name="T33" fmla="*/ 71 h 71"/>
                  <a:gd name="T34" fmla="*/ 101 w 108"/>
                  <a:gd name="T35" fmla="*/ 66 h 71"/>
                  <a:gd name="T36" fmla="*/ 73 w 108"/>
                  <a:gd name="T37" fmla="*/ 66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6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1 h 71"/>
                  <a:gd name="T50" fmla="*/ 73 w 108"/>
                  <a:gd name="T51" fmla="*/ 61 h 71"/>
                  <a:gd name="T52" fmla="*/ 73 w 108"/>
                  <a:gd name="T53" fmla="*/ 63 h 71"/>
                  <a:gd name="T54" fmla="*/ 35 w 108"/>
                  <a:gd name="T55" fmla="*/ 66 h 71"/>
                  <a:gd name="T56" fmla="*/ 7 w 108"/>
                  <a:gd name="T57" fmla="*/ 66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6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1 h 71"/>
                  <a:gd name="T70" fmla="*/ 5 w 108"/>
                  <a:gd name="T71" fmla="*/ 61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4 h 71"/>
                  <a:gd name="T86" fmla="*/ 39 w 108"/>
                  <a:gd name="T87" fmla="*/ 4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4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4 h 71"/>
                  <a:gd name="T100" fmla="*/ 67 w 108"/>
                  <a:gd name="T101" fmla="*/ 4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2"/>
                    </a:lnTo>
                    <a:close/>
                    <a:moveTo>
                      <a:pt x="35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1"/>
                    </a:lnTo>
                    <a:close/>
                    <a:moveTo>
                      <a:pt x="101" y="66"/>
                    </a:move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6"/>
                    </a:moveTo>
                    <a:cubicBezTo>
                      <a:pt x="7" y="66"/>
                      <a:pt x="7" y="66"/>
                      <a:pt x="7" y="66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349"/>
              <p:cNvSpPr>
                <a:spLocks/>
              </p:cNvSpPr>
              <p:nvPr/>
            </p:nvSpPr>
            <p:spPr bwMode="auto">
              <a:xfrm>
                <a:off x="3065" y="2154"/>
                <a:ext cx="23" cy="78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4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3"/>
                      <a:pt x="12" y="20"/>
                    </a:cubicBezTo>
                    <a:cubicBezTo>
                      <a:pt x="12" y="28"/>
                      <a:pt x="8" y="36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350"/>
              <p:cNvSpPr>
                <a:spLocks/>
              </p:cNvSpPr>
              <p:nvPr/>
            </p:nvSpPr>
            <p:spPr bwMode="auto">
              <a:xfrm>
                <a:off x="2978" y="2154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Oval 351"/>
              <p:cNvSpPr>
                <a:spLocks noChangeArrowheads="1"/>
              </p:cNvSpPr>
              <p:nvPr/>
            </p:nvSpPr>
            <p:spPr bwMode="auto">
              <a:xfrm>
                <a:off x="3102" y="2183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Oval 352"/>
              <p:cNvSpPr>
                <a:spLocks noChangeArrowheads="1"/>
              </p:cNvSpPr>
              <p:nvPr/>
            </p:nvSpPr>
            <p:spPr bwMode="auto">
              <a:xfrm>
                <a:off x="2950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353"/>
              <p:cNvSpPr>
                <a:spLocks/>
              </p:cNvSpPr>
              <p:nvPr/>
            </p:nvSpPr>
            <p:spPr bwMode="auto">
              <a:xfrm>
                <a:off x="2942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9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354"/>
              <p:cNvSpPr>
                <a:spLocks/>
              </p:cNvSpPr>
              <p:nvPr/>
            </p:nvSpPr>
            <p:spPr bwMode="auto">
              <a:xfrm>
                <a:off x="3102" y="2152"/>
                <a:ext cx="22" cy="4"/>
              </a:xfrm>
              <a:custGeom>
                <a:avLst/>
                <a:gdLst>
                  <a:gd name="T0" fmla="*/ 10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10 w 11"/>
                  <a:gd name="T9" fmla="*/ 0 h 2"/>
                  <a:gd name="T10" fmla="*/ 11 w 11"/>
                  <a:gd name="T11" fmla="*/ 1 h 2"/>
                  <a:gd name="T12" fmla="*/ 10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1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10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355"/>
              <p:cNvSpPr>
                <a:spLocks/>
              </p:cNvSpPr>
              <p:nvPr/>
            </p:nvSpPr>
            <p:spPr bwMode="auto">
              <a:xfrm>
                <a:off x="3102" y="2227"/>
                <a:ext cx="22" cy="5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356"/>
              <p:cNvSpPr>
                <a:spLocks/>
              </p:cNvSpPr>
              <p:nvPr/>
            </p:nvSpPr>
            <p:spPr bwMode="auto">
              <a:xfrm>
                <a:off x="2942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357"/>
              <p:cNvSpPr>
                <a:spLocks noEditPoints="1"/>
              </p:cNvSpPr>
              <p:nvPr/>
            </p:nvSpPr>
            <p:spPr bwMode="auto">
              <a:xfrm>
                <a:off x="2653" y="2982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358"/>
              <p:cNvSpPr>
                <a:spLocks/>
              </p:cNvSpPr>
              <p:nvPr/>
            </p:nvSpPr>
            <p:spPr bwMode="auto">
              <a:xfrm>
                <a:off x="2789" y="2997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359"/>
              <p:cNvSpPr>
                <a:spLocks/>
              </p:cNvSpPr>
              <p:nvPr/>
            </p:nvSpPr>
            <p:spPr bwMode="auto">
              <a:xfrm>
                <a:off x="2704" y="2997"/>
                <a:ext cx="22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7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7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6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7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Oval 360"/>
              <p:cNvSpPr>
                <a:spLocks noChangeArrowheads="1"/>
              </p:cNvSpPr>
              <p:nvPr/>
            </p:nvSpPr>
            <p:spPr bwMode="auto">
              <a:xfrm>
                <a:off x="2826" y="3027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Oval 361"/>
              <p:cNvSpPr>
                <a:spLocks noChangeArrowheads="1"/>
              </p:cNvSpPr>
              <p:nvPr/>
            </p:nvSpPr>
            <p:spPr bwMode="auto">
              <a:xfrm>
                <a:off x="2675" y="3027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362"/>
              <p:cNvSpPr>
                <a:spLocks/>
              </p:cNvSpPr>
              <p:nvPr/>
            </p:nvSpPr>
            <p:spPr bwMode="auto">
              <a:xfrm>
                <a:off x="2667" y="2993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363"/>
              <p:cNvSpPr>
                <a:spLocks/>
              </p:cNvSpPr>
              <p:nvPr/>
            </p:nvSpPr>
            <p:spPr bwMode="auto">
              <a:xfrm>
                <a:off x="2828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364"/>
              <p:cNvSpPr>
                <a:spLocks/>
              </p:cNvSpPr>
              <p:nvPr/>
            </p:nvSpPr>
            <p:spPr bwMode="auto">
              <a:xfrm>
                <a:off x="2828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365"/>
              <p:cNvSpPr>
                <a:spLocks/>
              </p:cNvSpPr>
              <p:nvPr/>
            </p:nvSpPr>
            <p:spPr bwMode="auto">
              <a:xfrm>
                <a:off x="2667" y="3070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366"/>
              <p:cNvSpPr>
                <a:spLocks noEditPoints="1"/>
              </p:cNvSpPr>
              <p:nvPr/>
            </p:nvSpPr>
            <p:spPr bwMode="auto">
              <a:xfrm>
                <a:off x="2927" y="2982"/>
                <a:ext cx="212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3 h 71"/>
                  <a:gd name="T6" fmla="*/ 73 w 108"/>
                  <a:gd name="T7" fmla="*/ 3 h 71"/>
                  <a:gd name="T8" fmla="*/ 73 w 108"/>
                  <a:gd name="T9" fmla="*/ 52 h 71"/>
                  <a:gd name="T10" fmla="*/ 35 w 108"/>
                  <a:gd name="T11" fmla="*/ 3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3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5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0 h 71"/>
                  <a:gd name="T50" fmla="*/ 73 w 108"/>
                  <a:gd name="T51" fmla="*/ 60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0 h 71"/>
                  <a:gd name="T70" fmla="*/ 5 w 108"/>
                  <a:gd name="T71" fmla="*/ 60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3 h 71"/>
                  <a:gd name="T86" fmla="*/ 39 w 108"/>
                  <a:gd name="T87" fmla="*/ 3 h 71"/>
                  <a:gd name="T88" fmla="*/ 39 w 108"/>
                  <a:gd name="T89" fmla="*/ 67 h 71"/>
                  <a:gd name="T90" fmla="*/ 41 w 108"/>
                  <a:gd name="T91" fmla="*/ 67 h 71"/>
                  <a:gd name="T92" fmla="*/ 41 w 108"/>
                  <a:gd name="T93" fmla="*/ 3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3 h 71"/>
                  <a:gd name="T100" fmla="*/ 67 w 108"/>
                  <a:gd name="T101" fmla="*/ 3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3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5"/>
                      <a:pt x="108" y="55"/>
                      <a:pt x="108" y="55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73" y="60"/>
                      <a:pt x="73" y="60"/>
                      <a:pt x="73" y="60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367"/>
              <p:cNvSpPr>
                <a:spLocks/>
              </p:cNvSpPr>
              <p:nvPr/>
            </p:nvSpPr>
            <p:spPr bwMode="auto">
              <a:xfrm>
                <a:off x="3065" y="2997"/>
                <a:ext cx="23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368"/>
              <p:cNvSpPr>
                <a:spLocks/>
              </p:cNvSpPr>
              <p:nvPr/>
            </p:nvSpPr>
            <p:spPr bwMode="auto">
              <a:xfrm>
                <a:off x="2978" y="2997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7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Oval 369"/>
              <p:cNvSpPr>
                <a:spLocks noChangeArrowheads="1"/>
              </p:cNvSpPr>
              <p:nvPr/>
            </p:nvSpPr>
            <p:spPr bwMode="auto">
              <a:xfrm>
                <a:off x="3102" y="3027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Oval 370"/>
              <p:cNvSpPr>
                <a:spLocks noChangeArrowheads="1"/>
              </p:cNvSpPr>
              <p:nvPr/>
            </p:nvSpPr>
            <p:spPr bwMode="auto">
              <a:xfrm>
                <a:off x="2950" y="3027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71"/>
              <p:cNvSpPr>
                <a:spLocks/>
              </p:cNvSpPr>
              <p:nvPr/>
            </p:nvSpPr>
            <p:spPr bwMode="auto">
              <a:xfrm>
                <a:off x="2942" y="2993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72"/>
              <p:cNvSpPr>
                <a:spLocks/>
              </p:cNvSpPr>
              <p:nvPr/>
            </p:nvSpPr>
            <p:spPr bwMode="auto">
              <a:xfrm>
                <a:off x="3102" y="2993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73"/>
              <p:cNvSpPr>
                <a:spLocks/>
              </p:cNvSpPr>
              <p:nvPr/>
            </p:nvSpPr>
            <p:spPr bwMode="auto">
              <a:xfrm>
                <a:off x="3102" y="3070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374"/>
              <p:cNvSpPr>
                <a:spLocks/>
              </p:cNvSpPr>
              <p:nvPr/>
            </p:nvSpPr>
            <p:spPr bwMode="auto">
              <a:xfrm>
                <a:off x="2942" y="3070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375"/>
              <p:cNvSpPr>
                <a:spLocks noEditPoints="1"/>
              </p:cNvSpPr>
              <p:nvPr/>
            </p:nvSpPr>
            <p:spPr bwMode="auto">
              <a:xfrm>
                <a:off x="1000" y="2349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9 w 107"/>
                  <a:gd name="T87" fmla="*/ 4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7 w 107"/>
                  <a:gd name="T101" fmla="*/ 4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76"/>
              <p:cNvSpPr>
                <a:spLocks/>
              </p:cNvSpPr>
              <p:nvPr/>
            </p:nvSpPr>
            <p:spPr bwMode="auto">
              <a:xfrm>
                <a:off x="1136" y="2365"/>
                <a:ext cx="25" cy="78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3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77"/>
              <p:cNvSpPr>
                <a:spLocks/>
              </p:cNvSpPr>
              <p:nvPr/>
            </p:nvSpPr>
            <p:spPr bwMode="auto">
              <a:xfrm>
                <a:off x="1051" y="2365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Oval 378"/>
              <p:cNvSpPr>
                <a:spLocks noChangeArrowheads="1"/>
              </p:cNvSpPr>
              <p:nvPr/>
            </p:nvSpPr>
            <p:spPr bwMode="auto">
              <a:xfrm>
                <a:off x="1173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Oval 379"/>
              <p:cNvSpPr>
                <a:spLocks noChangeArrowheads="1"/>
              </p:cNvSpPr>
              <p:nvPr/>
            </p:nvSpPr>
            <p:spPr bwMode="auto">
              <a:xfrm>
                <a:off x="1024" y="2394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80"/>
              <p:cNvSpPr>
                <a:spLocks/>
              </p:cNvSpPr>
              <p:nvPr/>
            </p:nvSpPr>
            <p:spPr bwMode="auto">
              <a:xfrm>
                <a:off x="1014" y="236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381"/>
              <p:cNvSpPr>
                <a:spLocks/>
              </p:cNvSpPr>
              <p:nvPr/>
            </p:nvSpPr>
            <p:spPr bwMode="auto">
              <a:xfrm>
                <a:off x="1175" y="236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82"/>
              <p:cNvSpPr>
                <a:spLocks/>
              </p:cNvSpPr>
              <p:nvPr/>
            </p:nvSpPr>
            <p:spPr bwMode="auto">
              <a:xfrm>
                <a:off x="1175" y="2437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83"/>
              <p:cNvSpPr>
                <a:spLocks/>
              </p:cNvSpPr>
              <p:nvPr/>
            </p:nvSpPr>
            <p:spPr bwMode="auto">
              <a:xfrm>
                <a:off x="1014" y="2437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84"/>
              <p:cNvSpPr>
                <a:spLocks noEditPoints="1"/>
              </p:cNvSpPr>
              <p:nvPr/>
            </p:nvSpPr>
            <p:spPr bwMode="auto">
              <a:xfrm>
                <a:off x="1276" y="2349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385"/>
              <p:cNvSpPr>
                <a:spLocks/>
              </p:cNvSpPr>
              <p:nvPr/>
            </p:nvSpPr>
            <p:spPr bwMode="auto">
              <a:xfrm>
                <a:off x="1412" y="2365"/>
                <a:ext cx="23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386"/>
              <p:cNvSpPr>
                <a:spLocks/>
              </p:cNvSpPr>
              <p:nvPr/>
            </p:nvSpPr>
            <p:spPr bwMode="auto">
              <a:xfrm>
                <a:off x="1327" y="2365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Oval 387"/>
              <p:cNvSpPr>
                <a:spLocks noChangeArrowheads="1"/>
              </p:cNvSpPr>
              <p:nvPr/>
            </p:nvSpPr>
            <p:spPr bwMode="auto">
              <a:xfrm>
                <a:off x="1449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Oval 388"/>
              <p:cNvSpPr>
                <a:spLocks noChangeArrowheads="1"/>
              </p:cNvSpPr>
              <p:nvPr/>
            </p:nvSpPr>
            <p:spPr bwMode="auto">
              <a:xfrm>
                <a:off x="1297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89"/>
              <p:cNvSpPr>
                <a:spLocks/>
              </p:cNvSpPr>
              <p:nvPr/>
            </p:nvSpPr>
            <p:spPr bwMode="auto">
              <a:xfrm>
                <a:off x="1290" y="236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90"/>
              <p:cNvSpPr>
                <a:spLocks/>
              </p:cNvSpPr>
              <p:nvPr/>
            </p:nvSpPr>
            <p:spPr bwMode="auto">
              <a:xfrm>
                <a:off x="1451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91"/>
              <p:cNvSpPr>
                <a:spLocks/>
              </p:cNvSpPr>
              <p:nvPr/>
            </p:nvSpPr>
            <p:spPr bwMode="auto">
              <a:xfrm>
                <a:off x="1451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92"/>
              <p:cNvSpPr>
                <a:spLocks/>
              </p:cNvSpPr>
              <p:nvPr/>
            </p:nvSpPr>
            <p:spPr bwMode="auto">
              <a:xfrm>
                <a:off x="1290" y="2437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93"/>
              <p:cNvSpPr>
                <a:spLocks noEditPoints="1"/>
              </p:cNvSpPr>
              <p:nvPr/>
            </p:nvSpPr>
            <p:spPr bwMode="auto">
              <a:xfrm>
                <a:off x="1552" y="2349"/>
                <a:ext cx="210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94"/>
              <p:cNvSpPr>
                <a:spLocks/>
              </p:cNvSpPr>
              <p:nvPr/>
            </p:nvSpPr>
            <p:spPr bwMode="auto">
              <a:xfrm>
                <a:off x="1687" y="2365"/>
                <a:ext cx="24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395"/>
              <p:cNvSpPr>
                <a:spLocks/>
              </p:cNvSpPr>
              <p:nvPr/>
            </p:nvSpPr>
            <p:spPr bwMode="auto">
              <a:xfrm>
                <a:off x="1603" y="2365"/>
                <a:ext cx="21" cy="78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396"/>
              <p:cNvSpPr>
                <a:spLocks noChangeArrowheads="1"/>
              </p:cNvSpPr>
              <p:nvPr/>
            </p:nvSpPr>
            <p:spPr bwMode="auto">
              <a:xfrm>
                <a:off x="1725" y="2394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Oval 397"/>
              <p:cNvSpPr>
                <a:spLocks noChangeArrowheads="1"/>
              </p:cNvSpPr>
              <p:nvPr/>
            </p:nvSpPr>
            <p:spPr bwMode="auto">
              <a:xfrm>
                <a:off x="1573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98"/>
              <p:cNvSpPr>
                <a:spLocks/>
              </p:cNvSpPr>
              <p:nvPr/>
            </p:nvSpPr>
            <p:spPr bwMode="auto">
              <a:xfrm>
                <a:off x="1565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99"/>
              <p:cNvSpPr>
                <a:spLocks/>
              </p:cNvSpPr>
              <p:nvPr/>
            </p:nvSpPr>
            <p:spPr bwMode="auto">
              <a:xfrm>
                <a:off x="1727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400"/>
              <p:cNvSpPr>
                <a:spLocks/>
              </p:cNvSpPr>
              <p:nvPr/>
            </p:nvSpPr>
            <p:spPr bwMode="auto">
              <a:xfrm>
                <a:off x="1727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401"/>
              <p:cNvSpPr>
                <a:spLocks/>
              </p:cNvSpPr>
              <p:nvPr/>
            </p:nvSpPr>
            <p:spPr bwMode="auto">
              <a:xfrm>
                <a:off x="1565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402"/>
              <p:cNvSpPr>
                <a:spLocks noEditPoints="1"/>
              </p:cNvSpPr>
              <p:nvPr/>
            </p:nvSpPr>
            <p:spPr bwMode="auto">
              <a:xfrm>
                <a:off x="1825" y="2349"/>
                <a:ext cx="213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4 h 71"/>
                  <a:gd name="T6" fmla="*/ 73 w 108"/>
                  <a:gd name="T7" fmla="*/ 4 h 71"/>
                  <a:gd name="T8" fmla="*/ 73 w 108"/>
                  <a:gd name="T9" fmla="*/ 52 h 71"/>
                  <a:gd name="T10" fmla="*/ 35 w 108"/>
                  <a:gd name="T11" fmla="*/ 4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4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6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1 h 71"/>
                  <a:gd name="T50" fmla="*/ 73 w 108"/>
                  <a:gd name="T51" fmla="*/ 61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1 h 71"/>
                  <a:gd name="T70" fmla="*/ 5 w 108"/>
                  <a:gd name="T71" fmla="*/ 61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4 h 71"/>
                  <a:gd name="T86" fmla="*/ 39 w 108"/>
                  <a:gd name="T87" fmla="*/ 4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4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4 h 71"/>
                  <a:gd name="T100" fmla="*/ 67 w 108"/>
                  <a:gd name="T101" fmla="*/ 4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2"/>
                    </a:lnTo>
                    <a:close/>
                    <a:moveTo>
                      <a:pt x="35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403"/>
              <p:cNvSpPr>
                <a:spLocks/>
              </p:cNvSpPr>
              <p:nvPr/>
            </p:nvSpPr>
            <p:spPr bwMode="auto">
              <a:xfrm>
                <a:off x="1963" y="2365"/>
                <a:ext cx="24" cy="78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3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404"/>
              <p:cNvSpPr>
                <a:spLocks/>
              </p:cNvSpPr>
              <p:nvPr/>
            </p:nvSpPr>
            <p:spPr bwMode="auto">
              <a:xfrm>
                <a:off x="1877" y="2365"/>
                <a:ext cx="23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Oval 405"/>
              <p:cNvSpPr>
                <a:spLocks noChangeArrowheads="1"/>
              </p:cNvSpPr>
              <p:nvPr/>
            </p:nvSpPr>
            <p:spPr bwMode="auto">
              <a:xfrm>
                <a:off x="2001" y="2394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1000" y="2138"/>
              <a:ext cx="2139" cy="1195"/>
              <a:chOff x="1000" y="2138"/>
              <a:chExt cx="2139" cy="1195"/>
            </a:xfrm>
          </p:grpSpPr>
          <p:sp>
            <p:nvSpPr>
              <p:cNvPr id="43" name="Oval 407"/>
              <p:cNvSpPr>
                <a:spLocks noChangeArrowheads="1"/>
              </p:cNvSpPr>
              <p:nvPr/>
            </p:nvSpPr>
            <p:spPr bwMode="auto">
              <a:xfrm>
                <a:off x="1849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08"/>
              <p:cNvSpPr>
                <a:spLocks/>
              </p:cNvSpPr>
              <p:nvPr/>
            </p:nvSpPr>
            <p:spPr bwMode="auto">
              <a:xfrm>
                <a:off x="1841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09"/>
              <p:cNvSpPr>
                <a:spLocks/>
              </p:cNvSpPr>
              <p:nvPr/>
            </p:nvSpPr>
            <p:spPr bwMode="auto">
              <a:xfrm>
                <a:off x="2001" y="2361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0"/>
              <p:cNvSpPr>
                <a:spLocks/>
              </p:cNvSpPr>
              <p:nvPr/>
            </p:nvSpPr>
            <p:spPr bwMode="auto">
              <a:xfrm>
                <a:off x="2001" y="2437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11"/>
              <p:cNvSpPr>
                <a:spLocks/>
              </p:cNvSpPr>
              <p:nvPr/>
            </p:nvSpPr>
            <p:spPr bwMode="auto">
              <a:xfrm>
                <a:off x="1841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2"/>
              <p:cNvSpPr>
                <a:spLocks noEditPoints="1"/>
              </p:cNvSpPr>
              <p:nvPr/>
            </p:nvSpPr>
            <p:spPr bwMode="auto">
              <a:xfrm>
                <a:off x="2377" y="2138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3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4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6 h 71"/>
                  <a:gd name="T36" fmla="*/ 72 w 107"/>
                  <a:gd name="T37" fmla="*/ 66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6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6 h 71"/>
                  <a:gd name="T56" fmla="*/ 6 w 107"/>
                  <a:gd name="T57" fmla="*/ 66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6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6"/>
                    </a:move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6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6"/>
                    </a:moveTo>
                    <a:cubicBezTo>
                      <a:pt x="6" y="66"/>
                      <a:pt x="6" y="66"/>
                      <a:pt x="6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6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13"/>
              <p:cNvSpPr>
                <a:spLocks/>
              </p:cNvSpPr>
              <p:nvPr/>
            </p:nvSpPr>
            <p:spPr bwMode="auto">
              <a:xfrm>
                <a:off x="2513" y="2154"/>
                <a:ext cx="24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4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6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14"/>
              <p:cNvSpPr>
                <a:spLocks/>
              </p:cNvSpPr>
              <p:nvPr/>
            </p:nvSpPr>
            <p:spPr bwMode="auto">
              <a:xfrm>
                <a:off x="2428" y="2154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415"/>
              <p:cNvSpPr>
                <a:spLocks noChangeArrowheads="1"/>
              </p:cNvSpPr>
              <p:nvPr/>
            </p:nvSpPr>
            <p:spPr bwMode="auto">
              <a:xfrm>
                <a:off x="2550" y="2183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416"/>
              <p:cNvSpPr>
                <a:spLocks noChangeArrowheads="1"/>
              </p:cNvSpPr>
              <p:nvPr/>
            </p:nvSpPr>
            <p:spPr bwMode="auto">
              <a:xfrm>
                <a:off x="2399" y="2183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17"/>
              <p:cNvSpPr>
                <a:spLocks/>
              </p:cNvSpPr>
              <p:nvPr/>
            </p:nvSpPr>
            <p:spPr bwMode="auto">
              <a:xfrm>
                <a:off x="2391" y="2152"/>
                <a:ext cx="22" cy="4"/>
              </a:xfrm>
              <a:custGeom>
                <a:avLst/>
                <a:gdLst>
                  <a:gd name="T0" fmla="*/ 9 w 11"/>
                  <a:gd name="T1" fmla="*/ 2 h 2"/>
                  <a:gd name="T2" fmla="*/ 2 w 11"/>
                  <a:gd name="T3" fmla="*/ 2 h 2"/>
                  <a:gd name="T4" fmla="*/ 0 w 11"/>
                  <a:gd name="T5" fmla="*/ 1 h 2"/>
                  <a:gd name="T6" fmla="*/ 2 w 11"/>
                  <a:gd name="T7" fmla="*/ 0 h 2"/>
                  <a:gd name="T8" fmla="*/ 9 w 11"/>
                  <a:gd name="T9" fmla="*/ 0 h 2"/>
                  <a:gd name="T10" fmla="*/ 11 w 11"/>
                  <a:gd name="T11" fmla="*/ 1 h 2"/>
                  <a:gd name="T12" fmla="*/ 9 w 1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">
                    <a:moveTo>
                      <a:pt x="9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18"/>
              <p:cNvSpPr>
                <a:spLocks/>
              </p:cNvSpPr>
              <p:nvPr/>
            </p:nvSpPr>
            <p:spPr bwMode="auto">
              <a:xfrm>
                <a:off x="2552" y="2152"/>
                <a:ext cx="20" cy="4"/>
              </a:xfrm>
              <a:custGeom>
                <a:avLst/>
                <a:gdLst>
                  <a:gd name="T0" fmla="*/ 9 w 10"/>
                  <a:gd name="T1" fmla="*/ 2 h 2"/>
                  <a:gd name="T2" fmla="*/ 1 w 10"/>
                  <a:gd name="T3" fmla="*/ 2 h 2"/>
                  <a:gd name="T4" fmla="*/ 0 w 10"/>
                  <a:gd name="T5" fmla="*/ 1 h 2"/>
                  <a:gd name="T6" fmla="*/ 1 w 10"/>
                  <a:gd name="T7" fmla="*/ 0 h 2"/>
                  <a:gd name="T8" fmla="*/ 9 w 10"/>
                  <a:gd name="T9" fmla="*/ 0 h 2"/>
                  <a:gd name="T10" fmla="*/ 10 w 10"/>
                  <a:gd name="T11" fmla="*/ 1 h 2"/>
                  <a:gd name="T12" fmla="*/ 9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2"/>
                      <a:pt x="10" y="2"/>
                      <a:pt x="9" y="2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19"/>
              <p:cNvSpPr>
                <a:spLocks/>
              </p:cNvSpPr>
              <p:nvPr/>
            </p:nvSpPr>
            <p:spPr bwMode="auto">
              <a:xfrm>
                <a:off x="2552" y="2227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20"/>
              <p:cNvSpPr>
                <a:spLocks/>
              </p:cNvSpPr>
              <p:nvPr/>
            </p:nvSpPr>
            <p:spPr bwMode="auto">
              <a:xfrm>
                <a:off x="2391" y="2227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21"/>
              <p:cNvSpPr>
                <a:spLocks noEditPoints="1"/>
              </p:cNvSpPr>
              <p:nvPr/>
            </p:nvSpPr>
            <p:spPr bwMode="auto">
              <a:xfrm>
                <a:off x="2377" y="2349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22"/>
              <p:cNvSpPr>
                <a:spLocks/>
              </p:cNvSpPr>
              <p:nvPr/>
            </p:nvSpPr>
            <p:spPr bwMode="auto">
              <a:xfrm>
                <a:off x="2513" y="2365"/>
                <a:ext cx="24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3"/>
              <p:cNvSpPr>
                <a:spLocks/>
              </p:cNvSpPr>
              <p:nvPr/>
            </p:nvSpPr>
            <p:spPr bwMode="auto">
              <a:xfrm>
                <a:off x="2428" y="2365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424"/>
              <p:cNvSpPr>
                <a:spLocks noChangeArrowheads="1"/>
              </p:cNvSpPr>
              <p:nvPr/>
            </p:nvSpPr>
            <p:spPr bwMode="auto">
              <a:xfrm>
                <a:off x="2550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425"/>
              <p:cNvSpPr>
                <a:spLocks noChangeArrowheads="1"/>
              </p:cNvSpPr>
              <p:nvPr/>
            </p:nvSpPr>
            <p:spPr bwMode="auto">
              <a:xfrm>
                <a:off x="2399" y="2394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26"/>
              <p:cNvSpPr>
                <a:spLocks/>
              </p:cNvSpPr>
              <p:nvPr/>
            </p:nvSpPr>
            <p:spPr bwMode="auto">
              <a:xfrm>
                <a:off x="2391" y="236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27"/>
              <p:cNvSpPr>
                <a:spLocks/>
              </p:cNvSpPr>
              <p:nvPr/>
            </p:nvSpPr>
            <p:spPr bwMode="auto">
              <a:xfrm>
                <a:off x="2552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28"/>
              <p:cNvSpPr>
                <a:spLocks/>
              </p:cNvSpPr>
              <p:nvPr/>
            </p:nvSpPr>
            <p:spPr bwMode="auto">
              <a:xfrm>
                <a:off x="2552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29"/>
              <p:cNvSpPr>
                <a:spLocks/>
              </p:cNvSpPr>
              <p:nvPr/>
            </p:nvSpPr>
            <p:spPr bwMode="auto">
              <a:xfrm>
                <a:off x="2391" y="2437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30"/>
              <p:cNvSpPr>
                <a:spLocks noEditPoints="1"/>
              </p:cNvSpPr>
              <p:nvPr/>
            </p:nvSpPr>
            <p:spPr bwMode="auto">
              <a:xfrm>
                <a:off x="2653" y="2349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4 h 71"/>
                  <a:gd name="T6" fmla="*/ 72 w 107"/>
                  <a:gd name="T7" fmla="*/ 4 h 71"/>
                  <a:gd name="T8" fmla="*/ 72 w 107"/>
                  <a:gd name="T9" fmla="*/ 52 h 71"/>
                  <a:gd name="T10" fmla="*/ 35 w 107"/>
                  <a:gd name="T11" fmla="*/ 4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4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4 h 71"/>
                  <a:gd name="T86" fmla="*/ 38 w 107"/>
                  <a:gd name="T87" fmla="*/ 4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4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4 h 71"/>
                  <a:gd name="T100" fmla="*/ 66 w 107"/>
                  <a:gd name="T101" fmla="*/ 4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72" y="4"/>
                      <a:pt x="72" y="4"/>
                      <a:pt x="72" y="4"/>
                    </a:cubicBezTo>
                    <a:lnTo>
                      <a:pt x="72" y="52"/>
                    </a:lnTo>
                    <a:close/>
                    <a:moveTo>
                      <a:pt x="35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4"/>
                      <a:pt x="66" y="4"/>
                      <a:pt x="66" y="4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31"/>
              <p:cNvSpPr>
                <a:spLocks/>
              </p:cNvSpPr>
              <p:nvPr/>
            </p:nvSpPr>
            <p:spPr bwMode="auto">
              <a:xfrm>
                <a:off x="2789" y="2365"/>
                <a:ext cx="23" cy="78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3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32"/>
              <p:cNvSpPr>
                <a:spLocks/>
              </p:cNvSpPr>
              <p:nvPr/>
            </p:nvSpPr>
            <p:spPr bwMode="auto">
              <a:xfrm>
                <a:off x="2704" y="2365"/>
                <a:ext cx="22" cy="78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433"/>
              <p:cNvSpPr>
                <a:spLocks noChangeArrowheads="1"/>
              </p:cNvSpPr>
              <p:nvPr/>
            </p:nvSpPr>
            <p:spPr bwMode="auto">
              <a:xfrm>
                <a:off x="2826" y="2394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434"/>
              <p:cNvSpPr>
                <a:spLocks noChangeArrowheads="1"/>
              </p:cNvSpPr>
              <p:nvPr/>
            </p:nvSpPr>
            <p:spPr bwMode="auto">
              <a:xfrm>
                <a:off x="2675" y="2394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435"/>
              <p:cNvSpPr>
                <a:spLocks/>
              </p:cNvSpPr>
              <p:nvPr/>
            </p:nvSpPr>
            <p:spPr bwMode="auto">
              <a:xfrm>
                <a:off x="2667" y="2361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36"/>
              <p:cNvSpPr>
                <a:spLocks/>
              </p:cNvSpPr>
              <p:nvPr/>
            </p:nvSpPr>
            <p:spPr bwMode="auto">
              <a:xfrm>
                <a:off x="2828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7"/>
              <p:cNvSpPr>
                <a:spLocks/>
              </p:cNvSpPr>
              <p:nvPr/>
            </p:nvSpPr>
            <p:spPr bwMode="auto">
              <a:xfrm>
                <a:off x="2828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38"/>
              <p:cNvSpPr>
                <a:spLocks/>
              </p:cNvSpPr>
              <p:nvPr/>
            </p:nvSpPr>
            <p:spPr bwMode="auto">
              <a:xfrm>
                <a:off x="2667" y="2437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39"/>
              <p:cNvSpPr>
                <a:spLocks noEditPoints="1"/>
              </p:cNvSpPr>
              <p:nvPr/>
            </p:nvSpPr>
            <p:spPr bwMode="auto">
              <a:xfrm>
                <a:off x="2927" y="2349"/>
                <a:ext cx="212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4 h 71"/>
                  <a:gd name="T6" fmla="*/ 73 w 108"/>
                  <a:gd name="T7" fmla="*/ 4 h 71"/>
                  <a:gd name="T8" fmla="*/ 73 w 108"/>
                  <a:gd name="T9" fmla="*/ 52 h 71"/>
                  <a:gd name="T10" fmla="*/ 35 w 108"/>
                  <a:gd name="T11" fmla="*/ 4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4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6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1 h 71"/>
                  <a:gd name="T50" fmla="*/ 73 w 108"/>
                  <a:gd name="T51" fmla="*/ 61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1 h 71"/>
                  <a:gd name="T70" fmla="*/ 5 w 108"/>
                  <a:gd name="T71" fmla="*/ 61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4 h 71"/>
                  <a:gd name="T86" fmla="*/ 39 w 108"/>
                  <a:gd name="T87" fmla="*/ 4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4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4 h 71"/>
                  <a:gd name="T100" fmla="*/ 67 w 108"/>
                  <a:gd name="T101" fmla="*/ 4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73" y="4"/>
                      <a:pt x="73" y="4"/>
                      <a:pt x="73" y="4"/>
                    </a:cubicBezTo>
                    <a:lnTo>
                      <a:pt x="73" y="52"/>
                    </a:lnTo>
                    <a:close/>
                    <a:moveTo>
                      <a:pt x="35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4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4"/>
                    </a:moveTo>
                    <a:cubicBezTo>
                      <a:pt x="39" y="4"/>
                      <a:pt x="39" y="4"/>
                      <a:pt x="39" y="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4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40"/>
              <p:cNvSpPr>
                <a:spLocks/>
              </p:cNvSpPr>
              <p:nvPr/>
            </p:nvSpPr>
            <p:spPr bwMode="auto">
              <a:xfrm>
                <a:off x="3065" y="2365"/>
                <a:ext cx="23" cy="78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3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441"/>
              <p:cNvSpPr>
                <a:spLocks/>
              </p:cNvSpPr>
              <p:nvPr/>
            </p:nvSpPr>
            <p:spPr bwMode="auto">
              <a:xfrm>
                <a:off x="2978" y="2365"/>
                <a:ext cx="24" cy="78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442"/>
              <p:cNvSpPr>
                <a:spLocks noChangeArrowheads="1"/>
              </p:cNvSpPr>
              <p:nvPr/>
            </p:nvSpPr>
            <p:spPr bwMode="auto">
              <a:xfrm>
                <a:off x="3102" y="2394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443"/>
              <p:cNvSpPr>
                <a:spLocks noChangeArrowheads="1"/>
              </p:cNvSpPr>
              <p:nvPr/>
            </p:nvSpPr>
            <p:spPr bwMode="auto">
              <a:xfrm>
                <a:off x="2950" y="2394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44"/>
              <p:cNvSpPr>
                <a:spLocks/>
              </p:cNvSpPr>
              <p:nvPr/>
            </p:nvSpPr>
            <p:spPr bwMode="auto">
              <a:xfrm>
                <a:off x="2942" y="236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45"/>
              <p:cNvSpPr>
                <a:spLocks/>
              </p:cNvSpPr>
              <p:nvPr/>
            </p:nvSpPr>
            <p:spPr bwMode="auto">
              <a:xfrm>
                <a:off x="3102" y="2361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46"/>
              <p:cNvSpPr>
                <a:spLocks/>
              </p:cNvSpPr>
              <p:nvPr/>
            </p:nvSpPr>
            <p:spPr bwMode="auto">
              <a:xfrm>
                <a:off x="3102" y="2437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47"/>
              <p:cNvSpPr>
                <a:spLocks/>
              </p:cNvSpPr>
              <p:nvPr/>
            </p:nvSpPr>
            <p:spPr bwMode="auto">
              <a:xfrm>
                <a:off x="2942" y="2437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48"/>
              <p:cNvSpPr>
                <a:spLocks noEditPoints="1"/>
              </p:cNvSpPr>
              <p:nvPr/>
            </p:nvSpPr>
            <p:spPr bwMode="auto">
              <a:xfrm>
                <a:off x="1000" y="3193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7 h 71"/>
                  <a:gd name="T40" fmla="*/ 101 w 107"/>
                  <a:gd name="T41" fmla="*/ 67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7 h 71"/>
                  <a:gd name="T60" fmla="*/ 35 w 107"/>
                  <a:gd name="T61" fmla="*/ 67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5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7 w 107"/>
                  <a:gd name="T95" fmla="*/ 67 h 71"/>
                  <a:gd name="T96" fmla="*/ 69 w 107"/>
                  <a:gd name="T97" fmla="*/ 67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7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5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101" y="67"/>
                      <a:pt x="101" y="67"/>
                      <a:pt x="101" y="67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5" y="67"/>
                      <a:pt x="35" y="67"/>
                      <a:pt x="35" y="67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5"/>
                      <a:pt x="4" y="55"/>
                      <a:pt x="4" y="55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7" y="67"/>
                    </a:moveTo>
                    <a:cubicBezTo>
                      <a:pt x="69" y="67"/>
                      <a:pt x="69" y="67"/>
                      <a:pt x="69" y="67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7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5"/>
                      <a:pt x="104" y="55"/>
                      <a:pt x="104" y="55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49"/>
              <p:cNvSpPr>
                <a:spLocks/>
              </p:cNvSpPr>
              <p:nvPr/>
            </p:nvSpPr>
            <p:spPr bwMode="auto">
              <a:xfrm>
                <a:off x="1136" y="3208"/>
                <a:ext cx="25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2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50"/>
              <p:cNvSpPr>
                <a:spLocks/>
              </p:cNvSpPr>
              <p:nvPr/>
            </p:nvSpPr>
            <p:spPr bwMode="auto">
              <a:xfrm>
                <a:off x="1051" y="3208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7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6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451"/>
              <p:cNvSpPr>
                <a:spLocks noChangeArrowheads="1"/>
              </p:cNvSpPr>
              <p:nvPr/>
            </p:nvSpPr>
            <p:spPr bwMode="auto">
              <a:xfrm>
                <a:off x="1173" y="3238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Oval 452"/>
              <p:cNvSpPr>
                <a:spLocks noChangeArrowheads="1"/>
              </p:cNvSpPr>
              <p:nvPr/>
            </p:nvSpPr>
            <p:spPr bwMode="auto">
              <a:xfrm>
                <a:off x="1024" y="3238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53"/>
              <p:cNvSpPr>
                <a:spLocks/>
              </p:cNvSpPr>
              <p:nvPr/>
            </p:nvSpPr>
            <p:spPr bwMode="auto">
              <a:xfrm>
                <a:off x="1014" y="3204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54"/>
              <p:cNvSpPr>
                <a:spLocks/>
              </p:cNvSpPr>
              <p:nvPr/>
            </p:nvSpPr>
            <p:spPr bwMode="auto">
              <a:xfrm>
                <a:off x="1175" y="3204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55"/>
              <p:cNvSpPr>
                <a:spLocks/>
              </p:cNvSpPr>
              <p:nvPr/>
            </p:nvSpPr>
            <p:spPr bwMode="auto">
              <a:xfrm>
                <a:off x="1175" y="3281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456"/>
              <p:cNvSpPr>
                <a:spLocks/>
              </p:cNvSpPr>
              <p:nvPr/>
            </p:nvSpPr>
            <p:spPr bwMode="auto">
              <a:xfrm>
                <a:off x="1014" y="328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457"/>
              <p:cNvSpPr>
                <a:spLocks noEditPoints="1"/>
              </p:cNvSpPr>
              <p:nvPr/>
            </p:nvSpPr>
            <p:spPr bwMode="auto">
              <a:xfrm>
                <a:off x="1276" y="3193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7 h 71"/>
                  <a:gd name="T40" fmla="*/ 101 w 107"/>
                  <a:gd name="T41" fmla="*/ 67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7 h 71"/>
                  <a:gd name="T60" fmla="*/ 35 w 107"/>
                  <a:gd name="T61" fmla="*/ 67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5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6 w 107"/>
                  <a:gd name="T95" fmla="*/ 67 h 71"/>
                  <a:gd name="T96" fmla="*/ 69 w 107"/>
                  <a:gd name="T97" fmla="*/ 67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7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5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101" y="67"/>
                      <a:pt x="101" y="67"/>
                      <a:pt x="101" y="67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35" y="67"/>
                      <a:pt x="35" y="67"/>
                      <a:pt x="35" y="67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5"/>
                      <a:pt x="3" y="55"/>
                      <a:pt x="3" y="55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6" y="67"/>
                    </a:moveTo>
                    <a:cubicBezTo>
                      <a:pt x="69" y="67"/>
                      <a:pt x="69" y="67"/>
                      <a:pt x="69" y="67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7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5"/>
                      <a:pt x="104" y="55"/>
                      <a:pt x="104" y="55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458"/>
              <p:cNvSpPr>
                <a:spLocks/>
              </p:cNvSpPr>
              <p:nvPr/>
            </p:nvSpPr>
            <p:spPr bwMode="auto">
              <a:xfrm>
                <a:off x="1412" y="3208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459"/>
              <p:cNvSpPr>
                <a:spLocks/>
              </p:cNvSpPr>
              <p:nvPr/>
            </p:nvSpPr>
            <p:spPr bwMode="auto">
              <a:xfrm>
                <a:off x="1327" y="3208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7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6"/>
                      <a:pt x="6" y="33"/>
                      <a:pt x="11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460"/>
              <p:cNvSpPr>
                <a:spLocks noChangeArrowheads="1"/>
              </p:cNvSpPr>
              <p:nvPr/>
            </p:nvSpPr>
            <p:spPr bwMode="auto">
              <a:xfrm>
                <a:off x="1449" y="3238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461"/>
              <p:cNvSpPr>
                <a:spLocks noChangeArrowheads="1"/>
              </p:cNvSpPr>
              <p:nvPr/>
            </p:nvSpPr>
            <p:spPr bwMode="auto">
              <a:xfrm>
                <a:off x="1297" y="3238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62"/>
              <p:cNvSpPr>
                <a:spLocks/>
              </p:cNvSpPr>
              <p:nvPr/>
            </p:nvSpPr>
            <p:spPr bwMode="auto">
              <a:xfrm>
                <a:off x="1290" y="3204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63"/>
              <p:cNvSpPr>
                <a:spLocks/>
              </p:cNvSpPr>
              <p:nvPr/>
            </p:nvSpPr>
            <p:spPr bwMode="auto">
              <a:xfrm>
                <a:off x="1451" y="3204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64"/>
              <p:cNvSpPr>
                <a:spLocks/>
              </p:cNvSpPr>
              <p:nvPr/>
            </p:nvSpPr>
            <p:spPr bwMode="auto">
              <a:xfrm>
                <a:off x="1451" y="328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65"/>
              <p:cNvSpPr>
                <a:spLocks/>
              </p:cNvSpPr>
              <p:nvPr/>
            </p:nvSpPr>
            <p:spPr bwMode="auto">
              <a:xfrm>
                <a:off x="1290" y="3281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1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66"/>
              <p:cNvSpPr>
                <a:spLocks noEditPoints="1"/>
              </p:cNvSpPr>
              <p:nvPr/>
            </p:nvSpPr>
            <p:spPr bwMode="auto">
              <a:xfrm>
                <a:off x="1000" y="2560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67"/>
              <p:cNvSpPr>
                <a:spLocks/>
              </p:cNvSpPr>
              <p:nvPr/>
            </p:nvSpPr>
            <p:spPr bwMode="auto">
              <a:xfrm>
                <a:off x="1136" y="2575"/>
                <a:ext cx="25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68"/>
              <p:cNvSpPr>
                <a:spLocks/>
              </p:cNvSpPr>
              <p:nvPr/>
            </p:nvSpPr>
            <p:spPr bwMode="auto">
              <a:xfrm>
                <a:off x="1051" y="2575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469"/>
              <p:cNvSpPr>
                <a:spLocks noChangeArrowheads="1"/>
              </p:cNvSpPr>
              <p:nvPr/>
            </p:nvSpPr>
            <p:spPr bwMode="auto">
              <a:xfrm>
                <a:off x="1173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470"/>
              <p:cNvSpPr>
                <a:spLocks noChangeArrowheads="1"/>
              </p:cNvSpPr>
              <p:nvPr/>
            </p:nvSpPr>
            <p:spPr bwMode="auto">
              <a:xfrm>
                <a:off x="1024" y="2605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471"/>
              <p:cNvSpPr>
                <a:spLocks/>
              </p:cNvSpPr>
              <p:nvPr/>
            </p:nvSpPr>
            <p:spPr bwMode="auto">
              <a:xfrm>
                <a:off x="1014" y="2572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72"/>
              <p:cNvSpPr>
                <a:spLocks/>
              </p:cNvSpPr>
              <p:nvPr/>
            </p:nvSpPr>
            <p:spPr bwMode="auto">
              <a:xfrm>
                <a:off x="1175" y="2572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473"/>
              <p:cNvSpPr>
                <a:spLocks/>
              </p:cNvSpPr>
              <p:nvPr/>
            </p:nvSpPr>
            <p:spPr bwMode="auto">
              <a:xfrm>
                <a:off x="1175" y="2648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74"/>
              <p:cNvSpPr>
                <a:spLocks/>
              </p:cNvSpPr>
              <p:nvPr/>
            </p:nvSpPr>
            <p:spPr bwMode="auto">
              <a:xfrm>
                <a:off x="1014" y="2648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75"/>
              <p:cNvSpPr>
                <a:spLocks noEditPoints="1"/>
              </p:cNvSpPr>
              <p:nvPr/>
            </p:nvSpPr>
            <p:spPr bwMode="auto">
              <a:xfrm>
                <a:off x="1276" y="2560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76"/>
              <p:cNvSpPr>
                <a:spLocks/>
              </p:cNvSpPr>
              <p:nvPr/>
            </p:nvSpPr>
            <p:spPr bwMode="auto">
              <a:xfrm>
                <a:off x="1412" y="2575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77"/>
              <p:cNvSpPr>
                <a:spLocks/>
              </p:cNvSpPr>
              <p:nvPr/>
            </p:nvSpPr>
            <p:spPr bwMode="auto">
              <a:xfrm>
                <a:off x="1327" y="2575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478"/>
              <p:cNvSpPr>
                <a:spLocks noChangeArrowheads="1"/>
              </p:cNvSpPr>
              <p:nvPr/>
            </p:nvSpPr>
            <p:spPr bwMode="auto">
              <a:xfrm>
                <a:off x="1449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479"/>
              <p:cNvSpPr>
                <a:spLocks noChangeArrowheads="1"/>
              </p:cNvSpPr>
              <p:nvPr/>
            </p:nvSpPr>
            <p:spPr bwMode="auto">
              <a:xfrm>
                <a:off x="1297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80"/>
              <p:cNvSpPr>
                <a:spLocks/>
              </p:cNvSpPr>
              <p:nvPr/>
            </p:nvSpPr>
            <p:spPr bwMode="auto">
              <a:xfrm>
                <a:off x="1290" y="2572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81"/>
              <p:cNvSpPr>
                <a:spLocks/>
              </p:cNvSpPr>
              <p:nvPr/>
            </p:nvSpPr>
            <p:spPr bwMode="auto">
              <a:xfrm>
                <a:off x="1451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482"/>
              <p:cNvSpPr>
                <a:spLocks/>
              </p:cNvSpPr>
              <p:nvPr/>
            </p:nvSpPr>
            <p:spPr bwMode="auto">
              <a:xfrm>
                <a:off x="1451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483"/>
              <p:cNvSpPr>
                <a:spLocks/>
              </p:cNvSpPr>
              <p:nvPr/>
            </p:nvSpPr>
            <p:spPr bwMode="auto">
              <a:xfrm>
                <a:off x="1290" y="2648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484"/>
              <p:cNvSpPr>
                <a:spLocks noEditPoints="1"/>
              </p:cNvSpPr>
              <p:nvPr/>
            </p:nvSpPr>
            <p:spPr bwMode="auto">
              <a:xfrm>
                <a:off x="1552" y="2560"/>
                <a:ext cx="210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485"/>
              <p:cNvSpPr>
                <a:spLocks/>
              </p:cNvSpPr>
              <p:nvPr/>
            </p:nvSpPr>
            <p:spPr bwMode="auto">
              <a:xfrm>
                <a:off x="1687" y="2575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486"/>
              <p:cNvSpPr>
                <a:spLocks/>
              </p:cNvSpPr>
              <p:nvPr/>
            </p:nvSpPr>
            <p:spPr bwMode="auto">
              <a:xfrm>
                <a:off x="1603" y="2575"/>
                <a:ext cx="21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487"/>
              <p:cNvSpPr>
                <a:spLocks noChangeArrowheads="1"/>
              </p:cNvSpPr>
              <p:nvPr/>
            </p:nvSpPr>
            <p:spPr bwMode="auto">
              <a:xfrm>
                <a:off x="1725" y="2605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488"/>
              <p:cNvSpPr>
                <a:spLocks noChangeArrowheads="1"/>
              </p:cNvSpPr>
              <p:nvPr/>
            </p:nvSpPr>
            <p:spPr bwMode="auto">
              <a:xfrm>
                <a:off x="1573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489"/>
              <p:cNvSpPr>
                <a:spLocks/>
              </p:cNvSpPr>
              <p:nvPr/>
            </p:nvSpPr>
            <p:spPr bwMode="auto">
              <a:xfrm>
                <a:off x="1565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490"/>
              <p:cNvSpPr>
                <a:spLocks/>
              </p:cNvSpPr>
              <p:nvPr/>
            </p:nvSpPr>
            <p:spPr bwMode="auto">
              <a:xfrm>
                <a:off x="1727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491"/>
              <p:cNvSpPr>
                <a:spLocks/>
              </p:cNvSpPr>
              <p:nvPr/>
            </p:nvSpPr>
            <p:spPr bwMode="auto">
              <a:xfrm>
                <a:off x="1727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492"/>
              <p:cNvSpPr>
                <a:spLocks/>
              </p:cNvSpPr>
              <p:nvPr/>
            </p:nvSpPr>
            <p:spPr bwMode="auto">
              <a:xfrm>
                <a:off x="1565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493"/>
              <p:cNvSpPr>
                <a:spLocks noEditPoints="1"/>
              </p:cNvSpPr>
              <p:nvPr/>
            </p:nvSpPr>
            <p:spPr bwMode="auto">
              <a:xfrm>
                <a:off x="1825" y="2560"/>
                <a:ext cx="213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3 h 71"/>
                  <a:gd name="T6" fmla="*/ 73 w 108"/>
                  <a:gd name="T7" fmla="*/ 3 h 71"/>
                  <a:gd name="T8" fmla="*/ 73 w 108"/>
                  <a:gd name="T9" fmla="*/ 52 h 71"/>
                  <a:gd name="T10" fmla="*/ 35 w 108"/>
                  <a:gd name="T11" fmla="*/ 3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3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6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1 h 71"/>
                  <a:gd name="T50" fmla="*/ 73 w 108"/>
                  <a:gd name="T51" fmla="*/ 61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1 h 71"/>
                  <a:gd name="T70" fmla="*/ 5 w 108"/>
                  <a:gd name="T71" fmla="*/ 61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3 h 71"/>
                  <a:gd name="T86" fmla="*/ 39 w 108"/>
                  <a:gd name="T87" fmla="*/ 3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3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3 h 71"/>
                  <a:gd name="T100" fmla="*/ 67 w 108"/>
                  <a:gd name="T101" fmla="*/ 3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3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494"/>
              <p:cNvSpPr>
                <a:spLocks/>
              </p:cNvSpPr>
              <p:nvPr/>
            </p:nvSpPr>
            <p:spPr bwMode="auto">
              <a:xfrm>
                <a:off x="1963" y="2575"/>
                <a:ext cx="24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495"/>
              <p:cNvSpPr>
                <a:spLocks/>
              </p:cNvSpPr>
              <p:nvPr/>
            </p:nvSpPr>
            <p:spPr bwMode="auto">
              <a:xfrm>
                <a:off x="1877" y="2575"/>
                <a:ext cx="23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496"/>
              <p:cNvSpPr>
                <a:spLocks noChangeArrowheads="1"/>
              </p:cNvSpPr>
              <p:nvPr/>
            </p:nvSpPr>
            <p:spPr bwMode="auto">
              <a:xfrm>
                <a:off x="2001" y="2605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497"/>
              <p:cNvSpPr>
                <a:spLocks noChangeArrowheads="1"/>
              </p:cNvSpPr>
              <p:nvPr/>
            </p:nvSpPr>
            <p:spPr bwMode="auto">
              <a:xfrm>
                <a:off x="1849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498"/>
              <p:cNvSpPr>
                <a:spLocks/>
              </p:cNvSpPr>
              <p:nvPr/>
            </p:nvSpPr>
            <p:spPr bwMode="auto">
              <a:xfrm>
                <a:off x="1841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499"/>
              <p:cNvSpPr>
                <a:spLocks/>
              </p:cNvSpPr>
              <p:nvPr/>
            </p:nvSpPr>
            <p:spPr bwMode="auto">
              <a:xfrm>
                <a:off x="2001" y="2572"/>
                <a:ext cx="21" cy="5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500"/>
              <p:cNvSpPr>
                <a:spLocks/>
              </p:cNvSpPr>
              <p:nvPr/>
            </p:nvSpPr>
            <p:spPr bwMode="auto">
              <a:xfrm>
                <a:off x="2001" y="2648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501"/>
              <p:cNvSpPr>
                <a:spLocks/>
              </p:cNvSpPr>
              <p:nvPr/>
            </p:nvSpPr>
            <p:spPr bwMode="auto">
              <a:xfrm>
                <a:off x="1841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502"/>
              <p:cNvSpPr>
                <a:spLocks noEditPoints="1"/>
              </p:cNvSpPr>
              <p:nvPr/>
            </p:nvSpPr>
            <p:spPr bwMode="auto">
              <a:xfrm>
                <a:off x="2101" y="2560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503"/>
              <p:cNvSpPr>
                <a:spLocks/>
              </p:cNvSpPr>
              <p:nvPr/>
            </p:nvSpPr>
            <p:spPr bwMode="auto">
              <a:xfrm>
                <a:off x="2237" y="2575"/>
                <a:ext cx="26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504"/>
              <p:cNvSpPr>
                <a:spLocks/>
              </p:cNvSpPr>
              <p:nvPr/>
            </p:nvSpPr>
            <p:spPr bwMode="auto">
              <a:xfrm>
                <a:off x="2152" y="2575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505"/>
              <p:cNvSpPr>
                <a:spLocks noChangeArrowheads="1"/>
              </p:cNvSpPr>
              <p:nvPr/>
            </p:nvSpPr>
            <p:spPr bwMode="auto">
              <a:xfrm>
                <a:off x="2275" y="2605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506"/>
              <p:cNvSpPr>
                <a:spLocks noChangeArrowheads="1"/>
              </p:cNvSpPr>
              <p:nvPr/>
            </p:nvSpPr>
            <p:spPr bwMode="auto">
              <a:xfrm>
                <a:off x="2125" y="2605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507"/>
              <p:cNvSpPr>
                <a:spLocks/>
              </p:cNvSpPr>
              <p:nvPr/>
            </p:nvSpPr>
            <p:spPr bwMode="auto">
              <a:xfrm>
                <a:off x="2115" y="2572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508"/>
              <p:cNvSpPr>
                <a:spLocks/>
              </p:cNvSpPr>
              <p:nvPr/>
            </p:nvSpPr>
            <p:spPr bwMode="auto">
              <a:xfrm>
                <a:off x="2277" y="2572"/>
                <a:ext cx="21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509"/>
              <p:cNvSpPr>
                <a:spLocks/>
              </p:cNvSpPr>
              <p:nvPr/>
            </p:nvSpPr>
            <p:spPr bwMode="auto">
              <a:xfrm>
                <a:off x="2277" y="2648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510"/>
              <p:cNvSpPr>
                <a:spLocks/>
              </p:cNvSpPr>
              <p:nvPr/>
            </p:nvSpPr>
            <p:spPr bwMode="auto">
              <a:xfrm>
                <a:off x="2115" y="2648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511"/>
              <p:cNvSpPr>
                <a:spLocks noEditPoints="1"/>
              </p:cNvSpPr>
              <p:nvPr/>
            </p:nvSpPr>
            <p:spPr bwMode="auto">
              <a:xfrm>
                <a:off x="2377" y="2560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512"/>
              <p:cNvSpPr>
                <a:spLocks/>
              </p:cNvSpPr>
              <p:nvPr/>
            </p:nvSpPr>
            <p:spPr bwMode="auto">
              <a:xfrm>
                <a:off x="2513" y="2575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513"/>
              <p:cNvSpPr>
                <a:spLocks/>
              </p:cNvSpPr>
              <p:nvPr/>
            </p:nvSpPr>
            <p:spPr bwMode="auto">
              <a:xfrm>
                <a:off x="2428" y="2575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514"/>
              <p:cNvSpPr>
                <a:spLocks noChangeArrowheads="1"/>
              </p:cNvSpPr>
              <p:nvPr/>
            </p:nvSpPr>
            <p:spPr bwMode="auto">
              <a:xfrm>
                <a:off x="2550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515"/>
              <p:cNvSpPr>
                <a:spLocks noChangeArrowheads="1"/>
              </p:cNvSpPr>
              <p:nvPr/>
            </p:nvSpPr>
            <p:spPr bwMode="auto">
              <a:xfrm>
                <a:off x="2399" y="2605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516"/>
              <p:cNvSpPr>
                <a:spLocks/>
              </p:cNvSpPr>
              <p:nvPr/>
            </p:nvSpPr>
            <p:spPr bwMode="auto">
              <a:xfrm>
                <a:off x="2391" y="2572"/>
                <a:ext cx="22" cy="5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17"/>
              <p:cNvSpPr>
                <a:spLocks/>
              </p:cNvSpPr>
              <p:nvPr/>
            </p:nvSpPr>
            <p:spPr bwMode="auto">
              <a:xfrm>
                <a:off x="2552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518"/>
              <p:cNvSpPr>
                <a:spLocks/>
              </p:cNvSpPr>
              <p:nvPr/>
            </p:nvSpPr>
            <p:spPr bwMode="auto">
              <a:xfrm>
                <a:off x="2552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19"/>
              <p:cNvSpPr>
                <a:spLocks/>
              </p:cNvSpPr>
              <p:nvPr/>
            </p:nvSpPr>
            <p:spPr bwMode="auto">
              <a:xfrm>
                <a:off x="2391" y="2648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20"/>
              <p:cNvSpPr>
                <a:spLocks noEditPoints="1"/>
              </p:cNvSpPr>
              <p:nvPr/>
            </p:nvSpPr>
            <p:spPr bwMode="auto">
              <a:xfrm>
                <a:off x="2653" y="2560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6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1 h 71"/>
                  <a:gd name="T50" fmla="*/ 72 w 107"/>
                  <a:gd name="T51" fmla="*/ 61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1 h 71"/>
                  <a:gd name="T70" fmla="*/ 5 w 107"/>
                  <a:gd name="T71" fmla="*/ 61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6"/>
                      <a:pt x="107" y="56"/>
                      <a:pt x="107" y="56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72" y="61"/>
                      <a:pt x="72" y="61"/>
                      <a:pt x="72" y="61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521"/>
              <p:cNvSpPr>
                <a:spLocks/>
              </p:cNvSpPr>
              <p:nvPr/>
            </p:nvSpPr>
            <p:spPr bwMode="auto">
              <a:xfrm>
                <a:off x="2789" y="2575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522"/>
              <p:cNvSpPr>
                <a:spLocks/>
              </p:cNvSpPr>
              <p:nvPr/>
            </p:nvSpPr>
            <p:spPr bwMode="auto">
              <a:xfrm>
                <a:off x="2704" y="2575"/>
                <a:ext cx="22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8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8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523"/>
              <p:cNvSpPr>
                <a:spLocks noChangeArrowheads="1"/>
              </p:cNvSpPr>
              <p:nvPr/>
            </p:nvSpPr>
            <p:spPr bwMode="auto">
              <a:xfrm>
                <a:off x="2826" y="2605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524"/>
              <p:cNvSpPr>
                <a:spLocks noChangeArrowheads="1"/>
              </p:cNvSpPr>
              <p:nvPr/>
            </p:nvSpPr>
            <p:spPr bwMode="auto">
              <a:xfrm>
                <a:off x="2675" y="2605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525"/>
              <p:cNvSpPr>
                <a:spLocks/>
              </p:cNvSpPr>
              <p:nvPr/>
            </p:nvSpPr>
            <p:spPr bwMode="auto">
              <a:xfrm>
                <a:off x="2667" y="2572"/>
                <a:ext cx="19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526"/>
              <p:cNvSpPr>
                <a:spLocks/>
              </p:cNvSpPr>
              <p:nvPr/>
            </p:nvSpPr>
            <p:spPr bwMode="auto">
              <a:xfrm>
                <a:off x="2828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527"/>
              <p:cNvSpPr>
                <a:spLocks/>
              </p:cNvSpPr>
              <p:nvPr/>
            </p:nvSpPr>
            <p:spPr bwMode="auto">
              <a:xfrm>
                <a:off x="2828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528"/>
              <p:cNvSpPr>
                <a:spLocks/>
              </p:cNvSpPr>
              <p:nvPr/>
            </p:nvSpPr>
            <p:spPr bwMode="auto">
              <a:xfrm>
                <a:off x="2667" y="2648"/>
                <a:ext cx="19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529"/>
              <p:cNvSpPr>
                <a:spLocks noEditPoints="1"/>
              </p:cNvSpPr>
              <p:nvPr/>
            </p:nvSpPr>
            <p:spPr bwMode="auto">
              <a:xfrm>
                <a:off x="2927" y="2560"/>
                <a:ext cx="212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3 h 71"/>
                  <a:gd name="T6" fmla="*/ 73 w 108"/>
                  <a:gd name="T7" fmla="*/ 3 h 71"/>
                  <a:gd name="T8" fmla="*/ 73 w 108"/>
                  <a:gd name="T9" fmla="*/ 52 h 71"/>
                  <a:gd name="T10" fmla="*/ 35 w 108"/>
                  <a:gd name="T11" fmla="*/ 3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3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6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1 h 71"/>
                  <a:gd name="T50" fmla="*/ 73 w 108"/>
                  <a:gd name="T51" fmla="*/ 61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1 h 71"/>
                  <a:gd name="T70" fmla="*/ 5 w 108"/>
                  <a:gd name="T71" fmla="*/ 61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3 h 71"/>
                  <a:gd name="T86" fmla="*/ 39 w 108"/>
                  <a:gd name="T87" fmla="*/ 3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3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3 h 71"/>
                  <a:gd name="T100" fmla="*/ 67 w 108"/>
                  <a:gd name="T101" fmla="*/ 3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3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6"/>
                      <a:pt x="108" y="56"/>
                      <a:pt x="108" y="56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530"/>
              <p:cNvSpPr>
                <a:spLocks/>
              </p:cNvSpPr>
              <p:nvPr/>
            </p:nvSpPr>
            <p:spPr bwMode="auto">
              <a:xfrm>
                <a:off x="3065" y="2575"/>
                <a:ext cx="23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4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531"/>
              <p:cNvSpPr>
                <a:spLocks/>
              </p:cNvSpPr>
              <p:nvPr/>
            </p:nvSpPr>
            <p:spPr bwMode="auto">
              <a:xfrm>
                <a:off x="2978" y="2575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8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8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532"/>
              <p:cNvSpPr>
                <a:spLocks noChangeArrowheads="1"/>
              </p:cNvSpPr>
              <p:nvPr/>
            </p:nvSpPr>
            <p:spPr bwMode="auto">
              <a:xfrm>
                <a:off x="3102" y="2605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533"/>
              <p:cNvSpPr>
                <a:spLocks noChangeArrowheads="1"/>
              </p:cNvSpPr>
              <p:nvPr/>
            </p:nvSpPr>
            <p:spPr bwMode="auto">
              <a:xfrm>
                <a:off x="2950" y="2605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534"/>
              <p:cNvSpPr>
                <a:spLocks/>
              </p:cNvSpPr>
              <p:nvPr/>
            </p:nvSpPr>
            <p:spPr bwMode="auto">
              <a:xfrm>
                <a:off x="2942" y="2572"/>
                <a:ext cx="20" cy="5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535"/>
              <p:cNvSpPr>
                <a:spLocks/>
              </p:cNvSpPr>
              <p:nvPr/>
            </p:nvSpPr>
            <p:spPr bwMode="auto">
              <a:xfrm>
                <a:off x="3102" y="2572"/>
                <a:ext cx="22" cy="5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536"/>
              <p:cNvSpPr>
                <a:spLocks/>
              </p:cNvSpPr>
              <p:nvPr/>
            </p:nvSpPr>
            <p:spPr bwMode="auto">
              <a:xfrm>
                <a:off x="3102" y="2648"/>
                <a:ext cx="22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537"/>
              <p:cNvSpPr>
                <a:spLocks/>
              </p:cNvSpPr>
              <p:nvPr/>
            </p:nvSpPr>
            <p:spPr bwMode="auto">
              <a:xfrm>
                <a:off x="2942" y="2648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538"/>
              <p:cNvSpPr>
                <a:spLocks noEditPoints="1"/>
              </p:cNvSpPr>
              <p:nvPr/>
            </p:nvSpPr>
            <p:spPr bwMode="auto">
              <a:xfrm>
                <a:off x="1552" y="3193"/>
                <a:ext cx="210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7 h 71"/>
                  <a:gd name="T40" fmla="*/ 100 w 107"/>
                  <a:gd name="T41" fmla="*/ 67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7 h 71"/>
                  <a:gd name="T60" fmla="*/ 35 w 107"/>
                  <a:gd name="T61" fmla="*/ 67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5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7 h 71"/>
                  <a:gd name="T90" fmla="*/ 41 w 107"/>
                  <a:gd name="T91" fmla="*/ 67 h 71"/>
                  <a:gd name="T92" fmla="*/ 41 w 107"/>
                  <a:gd name="T93" fmla="*/ 3 h 71"/>
                  <a:gd name="T94" fmla="*/ 66 w 107"/>
                  <a:gd name="T95" fmla="*/ 67 h 71"/>
                  <a:gd name="T96" fmla="*/ 68 w 107"/>
                  <a:gd name="T97" fmla="*/ 67 h 71"/>
                  <a:gd name="T98" fmla="*/ 68 w 107"/>
                  <a:gd name="T99" fmla="*/ 3 h 71"/>
                  <a:gd name="T100" fmla="*/ 66 w 107"/>
                  <a:gd name="T101" fmla="*/ 3 h 71"/>
                  <a:gd name="T102" fmla="*/ 66 w 107"/>
                  <a:gd name="T103" fmla="*/ 67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5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100" y="67"/>
                      <a:pt x="100" y="67"/>
                      <a:pt x="100" y="67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35" y="67"/>
                      <a:pt x="35" y="67"/>
                      <a:pt x="35" y="67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5"/>
                      <a:pt x="3" y="55"/>
                      <a:pt x="3" y="55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6" y="67"/>
                    </a:move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7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5"/>
                      <a:pt x="103" y="55"/>
                      <a:pt x="103" y="55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539"/>
              <p:cNvSpPr>
                <a:spLocks/>
              </p:cNvSpPr>
              <p:nvPr/>
            </p:nvSpPr>
            <p:spPr bwMode="auto">
              <a:xfrm>
                <a:off x="1687" y="3208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2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540"/>
              <p:cNvSpPr>
                <a:spLocks/>
              </p:cNvSpPr>
              <p:nvPr/>
            </p:nvSpPr>
            <p:spPr bwMode="auto">
              <a:xfrm>
                <a:off x="1603" y="3208"/>
                <a:ext cx="21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7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7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6"/>
                      <a:pt x="2" y="13"/>
                      <a:pt x="2" y="20"/>
                    </a:cubicBezTo>
                    <a:cubicBezTo>
                      <a:pt x="2" y="26"/>
                      <a:pt x="6" y="33"/>
                      <a:pt x="11" y="37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541"/>
              <p:cNvSpPr>
                <a:spLocks noChangeArrowheads="1"/>
              </p:cNvSpPr>
              <p:nvPr/>
            </p:nvSpPr>
            <p:spPr bwMode="auto">
              <a:xfrm>
                <a:off x="1725" y="3238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Oval 542"/>
              <p:cNvSpPr>
                <a:spLocks noChangeArrowheads="1"/>
              </p:cNvSpPr>
              <p:nvPr/>
            </p:nvSpPr>
            <p:spPr bwMode="auto">
              <a:xfrm>
                <a:off x="1573" y="3238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43"/>
              <p:cNvSpPr>
                <a:spLocks/>
              </p:cNvSpPr>
              <p:nvPr/>
            </p:nvSpPr>
            <p:spPr bwMode="auto">
              <a:xfrm>
                <a:off x="1565" y="3204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544"/>
              <p:cNvSpPr>
                <a:spLocks/>
              </p:cNvSpPr>
              <p:nvPr/>
            </p:nvSpPr>
            <p:spPr bwMode="auto">
              <a:xfrm>
                <a:off x="1727" y="3204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545"/>
              <p:cNvSpPr>
                <a:spLocks/>
              </p:cNvSpPr>
              <p:nvPr/>
            </p:nvSpPr>
            <p:spPr bwMode="auto">
              <a:xfrm>
                <a:off x="1727" y="328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546"/>
              <p:cNvSpPr>
                <a:spLocks/>
              </p:cNvSpPr>
              <p:nvPr/>
            </p:nvSpPr>
            <p:spPr bwMode="auto">
              <a:xfrm>
                <a:off x="1565" y="328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547"/>
              <p:cNvSpPr>
                <a:spLocks noEditPoints="1"/>
              </p:cNvSpPr>
              <p:nvPr/>
            </p:nvSpPr>
            <p:spPr bwMode="auto">
              <a:xfrm>
                <a:off x="1825" y="3193"/>
                <a:ext cx="213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3 h 71"/>
                  <a:gd name="T6" fmla="*/ 73 w 108"/>
                  <a:gd name="T7" fmla="*/ 3 h 71"/>
                  <a:gd name="T8" fmla="*/ 73 w 108"/>
                  <a:gd name="T9" fmla="*/ 52 h 71"/>
                  <a:gd name="T10" fmla="*/ 35 w 108"/>
                  <a:gd name="T11" fmla="*/ 3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3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5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7 h 71"/>
                  <a:gd name="T40" fmla="*/ 101 w 108"/>
                  <a:gd name="T41" fmla="*/ 67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0 h 71"/>
                  <a:gd name="T50" fmla="*/ 73 w 108"/>
                  <a:gd name="T51" fmla="*/ 60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7 h 71"/>
                  <a:gd name="T60" fmla="*/ 35 w 108"/>
                  <a:gd name="T61" fmla="*/ 67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0 h 71"/>
                  <a:gd name="T70" fmla="*/ 5 w 108"/>
                  <a:gd name="T71" fmla="*/ 60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5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3 h 71"/>
                  <a:gd name="T86" fmla="*/ 39 w 108"/>
                  <a:gd name="T87" fmla="*/ 3 h 71"/>
                  <a:gd name="T88" fmla="*/ 39 w 108"/>
                  <a:gd name="T89" fmla="*/ 67 h 71"/>
                  <a:gd name="T90" fmla="*/ 41 w 108"/>
                  <a:gd name="T91" fmla="*/ 67 h 71"/>
                  <a:gd name="T92" fmla="*/ 41 w 108"/>
                  <a:gd name="T93" fmla="*/ 3 h 71"/>
                  <a:gd name="T94" fmla="*/ 67 w 108"/>
                  <a:gd name="T95" fmla="*/ 67 h 71"/>
                  <a:gd name="T96" fmla="*/ 69 w 108"/>
                  <a:gd name="T97" fmla="*/ 67 h 71"/>
                  <a:gd name="T98" fmla="*/ 69 w 108"/>
                  <a:gd name="T99" fmla="*/ 3 h 71"/>
                  <a:gd name="T100" fmla="*/ 67 w 108"/>
                  <a:gd name="T101" fmla="*/ 3 h 71"/>
                  <a:gd name="T102" fmla="*/ 67 w 108"/>
                  <a:gd name="T103" fmla="*/ 67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5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3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5"/>
                      <a:pt x="108" y="55"/>
                      <a:pt x="108" y="55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101" y="67"/>
                      <a:pt x="101" y="67"/>
                      <a:pt x="101" y="67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73" y="60"/>
                      <a:pt x="73" y="60"/>
                      <a:pt x="73" y="60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5" y="67"/>
                      <a:pt x="35" y="67"/>
                      <a:pt x="35" y="67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5"/>
                      <a:pt x="4" y="55"/>
                      <a:pt x="4" y="55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1" y="67"/>
                      <a:pt x="41" y="67"/>
                      <a:pt x="41" y="67"/>
                    </a:cubicBezTo>
                    <a:lnTo>
                      <a:pt x="41" y="3"/>
                    </a:lnTo>
                    <a:close/>
                    <a:moveTo>
                      <a:pt x="67" y="67"/>
                    </a:moveTo>
                    <a:cubicBezTo>
                      <a:pt x="69" y="67"/>
                      <a:pt x="69" y="67"/>
                      <a:pt x="69" y="67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7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5"/>
                      <a:pt x="104" y="55"/>
                      <a:pt x="104" y="55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548"/>
              <p:cNvSpPr>
                <a:spLocks/>
              </p:cNvSpPr>
              <p:nvPr/>
            </p:nvSpPr>
            <p:spPr bwMode="auto">
              <a:xfrm>
                <a:off x="1963" y="3208"/>
                <a:ext cx="24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2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549"/>
              <p:cNvSpPr>
                <a:spLocks/>
              </p:cNvSpPr>
              <p:nvPr/>
            </p:nvSpPr>
            <p:spPr bwMode="auto">
              <a:xfrm>
                <a:off x="1877" y="3208"/>
                <a:ext cx="23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7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6"/>
                      <a:pt x="3" y="13"/>
                      <a:pt x="3" y="20"/>
                    </a:cubicBezTo>
                    <a:cubicBezTo>
                      <a:pt x="3" y="26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550"/>
              <p:cNvSpPr>
                <a:spLocks noChangeArrowheads="1"/>
              </p:cNvSpPr>
              <p:nvPr/>
            </p:nvSpPr>
            <p:spPr bwMode="auto">
              <a:xfrm>
                <a:off x="2001" y="3238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Oval 551"/>
              <p:cNvSpPr>
                <a:spLocks noChangeArrowheads="1"/>
              </p:cNvSpPr>
              <p:nvPr/>
            </p:nvSpPr>
            <p:spPr bwMode="auto">
              <a:xfrm>
                <a:off x="1849" y="3238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552"/>
              <p:cNvSpPr>
                <a:spLocks/>
              </p:cNvSpPr>
              <p:nvPr/>
            </p:nvSpPr>
            <p:spPr bwMode="auto">
              <a:xfrm>
                <a:off x="1841" y="3204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553"/>
              <p:cNvSpPr>
                <a:spLocks/>
              </p:cNvSpPr>
              <p:nvPr/>
            </p:nvSpPr>
            <p:spPr bwMode="auto">
              <a:xfrm>
                <a:off x="2001" y="3204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554"/>
              <p:cNvSpPr>
                <a:spLocks/>
              </p:cNvSpPr>
              <p:nvPr/>
            </p:nvSpPr>
            <p:spPr bwMode="auto">
              <a:xfrm>
                <a:off x="2001" y="3281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1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1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555"/>
              <p:cNvSpPr>
                <a:spLocks/>
              </p:cNvSpPr>
              <p:nvPr/>
            </p:nvSpPr>
            <p:spPr bwMode="auto">
              <a:xfrm>
                <a:off x="1841" y="3281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1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1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556"/>
              <p:cNvSpPr>
                <a:spLocks noEditPoints="1"/>
              </p:cNvSpPr>
              <p:nvPr/>
            </p:nvSpPr>
            <p:spPr bwMode="auto">
              <a:xfrm>
                <a:off x="1000" y="2771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57"/>
              <p:cNvSpPr>
                <a:spLocks/>
              </p:cNvSpPr>
              <p:nvPr/>
            </p:nvSpPr>
            <p:spPr bwMode="auto">
              <a:xfrm>
                <a:off x="1136" y="2786"/>
                <a:ext cx="25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58"/>
              <p:cNvSpPr>
                <a:spLocks/>
              </p:cNvSpPr>
              <p:nvPr/>
            </p:nvSpPr>
            <p:spPr bwMode="auto">
              <a:xfrm>
                <a:off x="1051" y="2786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559"/>
              <p:cNvSpPr>
                <a:spLocks noChangeArrowheads="1"/>
              </p:cNvSpPr>
              <p:nvPr/>
            </p:nvSpPr>
            <p:spPr bwMode="auto">
              <a:xfrm>
                <a:off x="1173" y="2816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560"/>
              <p:cNvSpPr>
                <a:spLocks noChangeArrowheads="1"/>
              </p:cNvSpPr>
              <p:nvPr/>
            </p:nvSpPr>
            <p:spPr bwMode="auto">
              <a:xfrm>
                <a:off x="1024" y="2816"/>
                <a:ext cx="13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61"/>
              <p:cNvSpPr>
                <a:spLocks/>
              </p:cNvSpPr>
              <p:nvPr/>
            </p:nvSpPr>
            <p:spPr bwMode="auto">
              <a:xfrm>
                <a:off x="1014" y="2782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62"/>
              <p:cNvSpPr>
                <a:spLocks/>
              </p:cNvSpPr>
              <p:nvPr/>
            </p:nvSpPr>
            <p:spPr bwMode="auto">
              <a:xfrm>
                <a:off x="1175" y="2782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63"/>
              <p:cNvSpPr>
                <a:spLocks/>
              </p:cNvSpPr>
              <p:nvPr/>
            </p:nvSpPr>
            <p:spPr bwMode="auto">
              <a:xfrm>
                <a:off x="1175" y="2859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64"/>
              <p:cNvSpPr>
                <a:spLocks/>
              </p:cNvSpPr>
              <p:nvPr/>
            </p:nvSpPr>
            <p:spPr bwMode="auto">
              <a:xfrm>
                <a:off x="1014" y="2859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65"/>
              <p:cNvSpPr>
                <a:spLocks noEditPoints="1"/>
              </p:cNvSpPr>
              <p:nvPr/>
            </p:nvSpPr>
            <p:spPr bwMode="auto">
              <a:xfrm>
                <a:off x="1276" y="2771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566"/>
              <p:cNvSpPr>
                <a:spLocks/>
              </p:cNvSpPr>
              <p:nvPr/>
            </p:nvSpPr>
            <p:spPr bwMode="auto">
              <a:xfrm>
                <a:off x="1412" y="2786"/>
                <a:ext cx="23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567"/>
              <p:cNvSpPr>
                <a:spLocks/>
              </p:cNvSpPr>
              <p:nvPr/>
            </p:nvSpPr>
            <p:spPr bwMode="auto">
              <a:xfrm>
                <a:off x="1327" y="2786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568"/>
              <p:cNvSpPr>
                <a:spLocks noChangeArrowheads="1"/>
              </p:cNvSpPr>
              <p:nvPr/>
            </p:nvSpPr>
            <p:spPr bwMode="auto">
              <a:xfrm>
                <a:off x="1449" y="2816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569"/>
              <p:cNvSpPr>
                <a:spLocks noChangeArrowheads="1"/>
              </p:cNvSpPr>
              <p:nvPr/>
            </p:nvSpPr>
            <p:spPr bwMode="auto">
              <a:xfrm>
                <a:off x="1297" y="2816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570"/>
              <p:cNvSpPr>
                <a:spLocks/>
              </p:cNvSpPr>
              <p:nvPr/>
            </p:nvSpPr>
            <p:spPr bwMode="auto">
              <a:xfrm>
                <a:off x="1290" y="2782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571"/>
              <p:cNvSpPr>
                <a:spLocks/>
              </p:cNvSpPr>
              <p:nvPr/>
            </p:nvSpPr>
            <p:spPr bwMode="auto">
              <a:xfrm>
                <a:off x="1451" y="2782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572"/>
              <p:cNvSpPr>
                <a:spLocks/>
              </p:cNvSpPr>
              <p:nvPr/>
            </p:nvSpPr>
            <p:spPr bwMode="auto">
              <a:xfrm>
                <a:off x="1451" y="285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573"/>
              <p:cNvSpPr>
                <a:spLocks/>
              </p:cNvSpPr>
              <p:nvPr/>
            </p:nvSpPr>
            <p:spPr bwMode="auto">
              <a:xfrm>
                <a:off x="1290" y="2859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574"/>
              <p:cNvSpPr>
                <a:spLocks noEditPoints="1"/>
              </p:cNvSpPr>
              <p:nvPr/>
            </p:nvSpPr>
            <p:spPr bwMode="auto">
              <a:xfrm>
                <a:off x="1552" y="2771"/>
                <a:ext cx="210" cy="140"/>
              </a:xfrm>
              <a:custGeom>
                <a:avLst/>
                <a:gdLst>
                  <a:gd name="T0" fmla="*/ 72 w 107"/>
                  <a:gd name="T1" fmla="*/ 52 h 71"/>
                  <a:gd name="T2" fmla="*/ 103 w 107"/>
                  <a:gd name="T3" fmla="*/ 52 h 71"/>
                  <a:gd name="T4" fmla="*/ 103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0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0 w 107"/>
                  <a:gd name="T41" fmla="*/ 68 h 71"/>
                  <a:gd name="T42" fmla="*/ 100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8 w 107"/>
                  <a:gd name="T97" fmla="*/ 68 h 71"/>
                  <a:gd name="T98" fmla="*/ 68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3 w 107"/>
                  <a:gd name="T111" fmla="*/ 58 h 71"/>
                  <a:gd name="T112" fmla="*/ 103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0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0" y="68"/>
                      <a:pt x="100" y="68"/>
                      <a:pt x="100" y="68"/>
                    </a:cubicBezTo>
                    <a:lnTo>
                      <a:pt x="100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103" y="56"/>
                      <a:pt x="103" y="56"/>
                      <a:pt x="103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575"/>
              <p:cNvSpPr>
                <a:spLocks/>
              </p:cNvSpPr>
              <p:nvPr/>
            </p:nvSpPr>
            <p:spPr bwMode="auto">
              <a:xfrm>
                <a:off x="1687" y="2786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576"/>
              <p:cNvSpPr>
                <a:spLocks/>
              </p:cNvSpPr>
              <p:nvPr/>
            </p:nvSpPr>
            <p:spPr bwMode="auto">
              <a:xfrm>
                <a:off x="1603" y="2786"/>
                <a:ext cx="21" cy="79"/>
              </a:xfrm>
              <a:custGeom>
                <a:avLst/>
                <a:gdLst>
                  <a:gd name="T0" fmla="*/ 9 w 11"/>
                  <a:gd name="T1" fmla="*/ 40 h 40"/>
                  <a:gd name="T2" fmla="*/ 0 w 11"/>
                  <a:gd name="T3" fmla="*/ 20 h 40"/>
                  <a:gd name="T4" fmla="*/ 10 w 11"/>
                  <a:gd name="T5" fmla="*/ 0 h 40"/>
                  <a:gd name="T6" fmla="*/ 11 w 11"/>
                  <a:gd name="T7" fmla="*/ 2 h 40"/>
                  <a:gd name="T8" fmla="*/ 2 w 11"/>
                  <a:gd name="T9" fmla="*/ 20 h 40"/>
                  <a:gd name="T10" fmla="*/ 11 w 11"/>
                  <a:gd name="T11" fmla="*/ 37 h 40"/>
                  <a:gd name="T12" fmla="*/ 9 w 11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0">
                    <a:moveTo>
                      <a:pt x="9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6" y="7"/>
                      <a:pt x="2" y="13"/>
                      <a:pt x="2" y="20"/>
                    </a:cubicBezTo>
                    <a:cubicBezTo>
                      <a:pt x="2" y="27"/>
                      <a:pt x="6" y="33"/>
                      <a:pt x="11" y="37"/>
                    </a:cubicBez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Oval 577"/>
              <p:cNvSpPr>
                <a:spLocks noChangeArrowheads="1"/>
              </p:cNvSpPr>
              <p:nvPr/>
            </p:nvSpPr>
            <p:spPr bwMode="auto">
              <a:xfrm>
                <a:off x="1725" y="2816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Oval 578"/>
              <p:cNvSpPr>
                <a:spLocks noChangeArrowheads="1"/>
              </p:cNvSpPr>
              <p:nvPr/>
            </p:nvSpPr>
            <p:spPr bwMode="auto">
              <a:xfrm>
                <a:off x="1573" y="2816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579"/>
              <p:cNvSpPr>
                <a:spLocks/>
              </p:cNvSpPr>
              <p:nvPr/>
            </p:nvSpPr>
            <p:spPr bwMode="auto">
              <a:xfrm>
                <a:off x="1565" y="2782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80"/>
              <p:cNvSpPr>
                <a:spLocks/>
              </p:cNvSpPr>
              <p:nvPr/>
            </p:nvSpPr>
            <p:spPr bwMode="auto">
              <a:xfrm>
                <a:off x="1727" y="2782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81"/>
              <p:cNvSpPr>
                <a:spLocks/>
              </p:cNvSpPr>
              <p:nvPr/>
            </p:nvSpPr>
            <p:spPr bwMode="auto">
              <a:xfrm>
                <a:off x="1727" y="285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582"/>
              <p:cNvSpPr>
                <a:spLocks/>
              </p:cNvSpPr>
              <p:nvPr/>
            </p:nvSpPr>
            <p:spPr bwMode="auto">
              <a:xfrm>
                <a:off x="1565" y="285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583"/>
              <p:cNvSpPr>
                <a:spLocks noEditPoints="1"/>
              </p:cNvSpPr>
              <p:nvPr/>
            </p:nvSpPr>
            <p:spPr bwMode="auto">
              <a:xfrm>
                <a:off x="1825" y="2771"/>
                <a:ext cx="213" cy="140"/>
              </a:xfrm>
              <a:custGeom>
                <a:avLst/>
                <a:gdLst>
                  <a:gd name="T0" fmla="*/ 73 w 108"/>
                  <a:gd name="T1" fmla="*/ 52 h 71"/>
                  <a:gd name="T2" fmla="*/ 104 w 108"/>
                  <a:gd name="T3" fmla="*/ 52 h 71"/>
                  <a:gd name="T4" fmla="*/ 104 w 108"/>
                  <a:gd name="T5" fmla="*/ 3 h 71"/>
                  <a:gd name="T6" fmla="*/ 73 w 108"/>
                  <a:gd name="T7" fmla="*/ 3 h 71"/>
                  <a:gd name="T8" fmla="*/ 73 w 108"/>
                  <a:gd name="T9" fmla="*/ 52 h 71"/>
                  <a:gd name="T10" fmla="*/ 35 w 108"/>
                  <a:gd name="T11" fmla="*/ 3 h 71"/>
                  <a:gd name="T12" fmla="*/ 4 w 108"/>
                  <a:gd name="T13" fmla="*/ 3 h 71"/>
                  <a:gd name="T14" fmla="*/ 4 w 108"/>
                  <a:gd name="T15" fmla="*/ 52 h 71"/>
                  <a:gd name="T16" fmla="*/ 35 w 108"/>
                  <a:gd name="T17" fmla="*/ 52 h 71"/>
                  <a:gd name="T18" fmla="*/ 35 w 108"/>
                  <a:gd name="T19" fmla="*/ 3 h 71"/>
                  <a:gd name="T20" fmla="*/ 105 w 108"/>
                  <a:gd name="T21" fmla="*/ 71 h 71"/>
                  <a:gd name="T22" fmla="*/ 3 w 108"/>
                  <a:gd name="T23" fmla="*/ 71 h 71"/>
                  <a:gd name="T24" fmla="*/ 0 w 108"/>
                  <a:gd name="T25" fmla="*/ 58 h 71"/>
                  <a:gd name="T26" fmla="*/ 0 w 108"/>
                  <a:gd name="T27" fmla="*/ 0 h 71"/>
                  <a:gd name="T28" fmla="*/ 108 w 108"/>
                  <a:gd name="T29" fmla="*/ 0 h 71"/>
                  <a:gd name="T30" fmla="*/ 108 w 108"/>
                  <a:gd name="T31" fmla="*/ 55 h 71"/>
                  <a:gd name="T32" fmla="*/ 105 w 108"/>
                  <a:gd name="T33" fmla="*/ 71 h 71"/>
                  <a:gd name="T34" fmla="*/ 101 w 108"/>
                  <a:gd name="T35" fmla="*/ 65 h 71"/>
                  <a:gd name="T36" fmla="*/ 73 w 108"/>
                  <a:gd name="T37" fmla="*/ 65 h 71"/>
                  <a:gd name="T38" fmla="*/ 73 w 108"/>
                  <a:gd name="T39" fmla="*/ 68 h 71"/>
                  <a:gd name="T40" fmla="*/ 101 w 108"/>
                  <a:gd name="T41" fmla="*/ 68 h 71"/>
                  <a:gd name="T42" fmla="*/ 101 w 108"/>
                  <a:gd name="T43" fmla="*/ 65 h 71"/>
                  <a:gd name="T44" fmla="*/ 73 w 108"/>
                  <a:gd name="T45" fmla="*/ 63 h 71"/>
                  <a:gd name="T46" fmla="*/ 103 w 108"/>
                  <a:gd name="T47" fmla="*/ 63 h 71"/>
                  <a:gd name="T48" fmla="*/ 103 w 108"/>
                  <a:gd name="T49" fmla="*/ 60 h 71"/>
                  <a:gd name="T50" fmla="*/ 73 w 108"/>
                  <a:gd name="T51" fmla="*/ 60 h 71"/>
                  <a:gd name="T52" fmla="*/ 73 w 108"/>
                  <a:gd name="T53" fmla="*/ 63 h 71"/>
                  <a:gd name="T54" fmla="*/ 35 w 108"/>
                  <a:gd name="T55" fmla="*/ 65 h 71"/>
                  <a:gd name="T56" fmla="*/ 7 w 108"/>
                  <a:gd name="T57" fmla="*/ 65 h 71"/>
                  <a:gd name="T58" fmla="*/ 7 w 108"/>
                  <a:gd name="T59" fmla="*/ 68 h 71"/>
                  <a:gd name="T60" fmla="*/ 35 w 108"/>
                  <a:gd name="T61" fmla="*/ 68 h 71"/>
                  <a:gd name="T62" fmla="*/ 35 w 108"/>
                  <a:gd name="T63" fmla="*/ 65 h 71"/>
                  <a:gd name="T64" fmla="*/ 5 w 108"/>
                  <a:gd name="T65" fmla="*/ 63 h 71"/>
                  <a:gd name="T66" fmla="*/ 35 w 108"/>
                  <a:gd name="T67" fmla="*/ 63 h 71"/>
                  <a:gd name="T68" fmla="*/ 35 w 108"/>
                  <a:gd name="T69" fmla="*/ 60 h 71"/>
                  <a:gd name="T70" fmla="*/ 5 w 108"/>
                  <a:gd name="T71" fmla="*/ 60 h 71"/>
                  <a:gd name="T72" fmla="*/ 5 w 108"/>
                  <a:gd name="T73" fmla="*/ 63 h 71"/>
                  <a:gd name="T74" fmla="*/ 35 w 108"/>
                  <a:gd name="T75" fmla="*/ 56 h 71"/>
                  <a:gd name="T76" fmla="*/ 4 w 108"/>
                  <a:gd name="T77" fmla="*/ 56 h 71"/>
                  <a:gd name="T78" fmla="*/ 4 w 108"/>
                  <a:gd name="T79" fmla="*/ 58 h 71"/>
                  <a:gd name="T80" fmla="*/ 35 w 108"/>
                  <a:gd name="T81" fmla="*/ 58 h 71"/>
                  <a:gd name="T82" fmla="*/ 35 w 108"/>
                  <a:gd name="T83" fmla="*/ 56 h 71"/>
                  <a:gd name="T84" fmla="*/ 41 w 108"/>
                  <a:gd name="T85" fmla="*/ 3 h 71"/>
                  <a:gd name="T86" fmla="*/ 39 w 108"/>
                  <a:gd name="T87" fmla="*/ 3 h 71"/>
                  <a:gd name="T88" fmla="*/ 39 w 108"/>
                  <a:gd name="T89" fmla="*/ 68 h 71"/>
                  <a:gd name="T90" fmla="*/ 41 w 108"/>
                  <a:gd name="T91" fmla="*/ 68 h 71"/>
                  <a:gd name="T92" fmla="*/ 41 w 108"/>
                  <a:gd name="T93" fmla="*/ 3 h 71"/>
                  <a:gd name="T94" fmla="*/ 67 w 108"/>
                  <a:gd name="T95" fmla="*/ 68 h 71"/>
                  <a:gd name="T96" fmla="*/ 69 w 108"/>
                  <a:gd name="T97" fmla="*/ 68 h 71"/>
                  <a:gd name="T98" fmla="*/ 69 w 108"/>
                  <a:gd name="T99" fmla="*/ 3 h 71"/>
                  <a:gd name="T100" fmla="*/ 67 w 108"/>
                  <a:gd name="T101" fmla="*/ 3 h 71"/>
                  <a:gd name="T102" fmla="*/ 67 w 108"/>
                  <a:gd name="T103" fmla="*/ 68 h 71"/>
                  <a:gd name="T104" fmla="*/ 73 w 108"/>
                  <a:gd name="T105" fmla="*/ 56 h 71"/>
                  <a:gd name="T106" fmla="*/ 73 w 108"/>
                  <a:gd name="T107" fmla="*/ 56 h 71"/>
                  <a:gd name="T108" fmla="*/ 73 w 108"/>
                  <a:gd name="T109" fmla="*/ 58 h 71"/>
                  <a:gd name="T110" fmla="*/ 104 w 108"/>
                  <a:gd name="T111" fmla="*/ 58 h 71"/>
                  <a:gd name="T112" fmla="*/ 104 w 108"/>
                  <a:gd name="T113" fmla="*/ 56 h 71"/>
                  <a:gd name="T114" fmla="*/ 73 w 108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71">
                    <a:moveTo>
                      <a:pt x="73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3" y="3"/>
                      <a:pt x="73" y="3"/>
                      <a:pt x="73" y="3"/>
                    </a:cubicBezTo>
                    <a:lnTo>
                      <a:pt x="73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5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55"/>
                      <a:pt x="108" y="55"/>
                      <a:pt x="108" y="55"/>
                    </a:cubicBezTo>
                    <a:lnTo>
                      <a:pt x="105" y="71"/>
                    </a:lnTo>
                    <a:close/>
                    <a:moveTo>
                      <a:pt x="101" y="6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3" y="63"/>
                    </a:move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0"/>
                      <a:pt x="103" y="60"/>
                      <a:pt x="103" y="60"/>
                    </a:cubicBezTo>
                    <a:cubicBezTo>
                      <a:pt x="73" y="60"/>
                      <a:pt x="73" y="60"/>
                      <a:pt x="73" y="60"/>
                    </a:cubicBezTo>
                    <a:lnTo>
                      <a:pt x="73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3" y="56"/>
                      <a:pt x="73" y="56"/>
                      <a:pt x="73" y="56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584"/>
              <p:cNvSpPr>
                <a:spLocks/>
              </p:cNvSpPr>
              <p:nvPr/>
            </p:nvSpPr>
            <p:spPr bwMode="auto">
              <a:xfrm>
                <a:off x="1963" y="2786"/>
                <a:ext cx="24" cy="79"/>
              </a:xfrm>
              <a:custGeom>
                <a:avLst/>
                <a:gdLst>
                  <a:gd name="T0" fmla="*/ 1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0 w 12"/>
                  <a:gd name="T7" fmla="*/ 3 h 40"/>
                  <a:gd name="T8" fmla="*/ 2 w 12"/>
                  <a:gd name="T9" fmla="*/ 0 h 40"/>
                  <a:gd name="T10" fmla="*/ 12 w 12"/>
                  <a:gd name="T11" fmla="*/ 20 h 40"/>
                  <a:gd name="T12" fmla="*/ 1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1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585"/>
              <p:cNvSpPr>
                <a:spLocks/>
              </p:cNvSpPr>
              <p:nvPr/>
            </p:nvSpPr>
            <p:spPr bwMode="auto">
              <a:xfrm>
                <a:off x="1877" y="2786"/>
                <a:ext cx="23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586"/>
              <p:cNvSpPr>
                <a:spLocks noChangeArrowheads="1"/>
              </p:cNvSpPr>
              <p:nvPr/>
            </p:nvSpPr>
            <p:spPr bwMode="auto">
              <a:xfrm>
                <a:off x="2001" y="2816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587"/>
              <p:cNvSpPr>
                <a:spLocks noChangeArrowheads="1"/>
              </p:cNvSpPr>
              <p:nvPr/>
            </p:nvSpPr>
            <p:spPr bwMode="auto">
              <a:xfrm>
                <a:off x="1849" y="2816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588"/>
              <p:cNvSpPr>
                <a:spLocks/>
              </p:cNvSpPr>
              <p:nvPr/>
            </p:nvSpPr>
            <p:spPr bwMode="auto">
              <a:xfrm>
                <a:off x="1841" y="2782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589"/>
              <p:cNvSpPr>
                <a:spLocks/>
              </p:cNvSpPr>
              <p:nvPr/>
            </p:nvSpPr>
            <p:spPr bwMode="auto">
              <a:xfrm>
                <a:off x="2001" y="2782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590"/>
              <p:cNvSpPr>
                <a:spLocks/>
              </p:cNvSpPr>
              <p:nvPr/>
            </p:nvSpPr>
            <p:spPr bwMode="auto">
              <a:xfrm>
                <a:off x="2001" y="2859"/>
                <a:ext cx="21" cy="6"/>
              </a:xfrm>
              <a:custGeom>
                <a:avLst/>
                <a:gdLst>
                  <a:gd name="T0" fmla="*/ 10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10 w 11"/>
                  <a:gd name="T9" fmla="*/ 0 h 3"/>
                  <a:gd name="T10" fmla="*/ 11 w 11"/>
                  <a:gd name="T11" fmla="*/ 2 h 3"/>
                  <a:gd name="T12" fmla="*/ 10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10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591"/>
              <p:cNvSpPr>
                <a:spLocks/>
              </p:cNvSpPr>
              <p:nvPr/>
            </p:nvSpPr>
            <p:spPr bwMode="auto">
              <a:xfrm>
                <a:off x="1841" y="2859"/>
                <a:ext cx="20" cy="6"/>
              </a:xfrm>
              <a:custGeom>
                <a:avLst/>
                <a:gdLst>
                  <a:gd name="T0" fmla="*/ 9 w 10"/>
                  <a:gd name="T1" fmla="*/ 3 h 3"/>
                  <a:gd name="T2" fmla="*/ 1 w 10"/>
                  <a:gd name="T3" fmla="*/ 3 h 3"/>
                  <a:gd name="T4" fmla="*/ 0 w 10"/>
                  <a:gd name="T5" fmla="*/ 2 h 3"/>
                  <a:gd name="T6" fmla="*/ 1 w 10"/>
                  <a:gd name="T7" fmla="*/ 0 h 3"/>
                  <a:gd name="T8" fmla="*/ 9 w 10"/>
                  <a:gd name="T9" fmla="*/ 0 h 3"/>
                  <a:gd name="T10" fmla="*/ 10 w 10"/>
                  <a:gd name="T11" fmla="*/ 2 h 3"/>
                  <a:gd name="T12" fmla="*/ 9 w 1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9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592"/>
              <p:cNvSpPr>
                <a:spLocks noEditPoints="1"/>
              </p:cNvSpPr>
              <p:nvPr/>
            </p:nvSpPr>
            <p:spPr bwMode="auto">
              <a:xfrm>
                <a:off x="2101" y="2771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4 w 107"/>
                  <a:gd name="T13" fmla="*/ 3 h 71"/>
                  <a:gd name="T14" fmla="*/ 4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7 w 107"/>
                  <a:gd name="T57" fmla="*/ 65 h 71"/>
                  <a:gd name="T58" fmla="*/ 7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4 w 107"/>
                  <a:gd name="T77" fmla="*/ 56 h 71"/>
                  <a:gd name="T78" fmla="*/ 4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9 w 107"/>
                  <a:gd name="T87" fmla="*/ 3 h 71"/>
                  <a:gd name="T88" fmla="*/ 39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7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7 w 107"/>
                  <a:gd name="T101" fmla="*/ 3 h 71"/>
                  <a:gd name="T102" fmla="*/ 67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4" y="56"/>
                      <a:pt x="4" y="56"/>
                      <a:pt x="4" y="56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7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593"/>
              <p:cNvSpPr>
                <a:spLocks/>
              </p:cNvSpPr>
              <p:nvPr/>
            </p:nvSpPr>
            <p:spPr bwMode="auto">
              <a:xfrm>
                <a:off x="2237" y="2786"/>
                <a:ext cx="26" cy="79"/>
              </a:xfrm>
              <a:custGeom>
                <a:avLst/>
                <a:gdLst>
                  <a:gd name="T0" fmla="*/ 2 w 13"/>
                  <a:gd name="T1" fmla="*/ 40 h 40"/>
                  <a:gd name="T2" fmla="*/ 0 w 13"/>
                  <a:gd name="T3" fmla="*/ 38 h 40"/>
                  <a:gd name="T4" fmla="*/ 10 w 13"/>
                  <a:gd name="T5" fmla="*/ 20 h 40"/>
                  <a:gd name="T6" fmla="*/ 1 w 13"/>
                  <a:gd name="T7" fmla="*/ 3 h 40"/>
                  <a:gd name="T8" fmla="*/ 3 w 13"/>
                  <a:gd name="T9" fmla="*/ 0 h 40"/>
                  <a:gd name="T10" fmla="*/ 13 w 13"/>
                  <a:gd name="T11" fmla="*/ 20 h 40"/>
                  <a:gd name="T12" fmla="*/ 2 w 1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10" y="27"/>
                      <a:pt x="10" y="20"/>
                    </a:cubicBezTo>
                    <a:cubicBezTo>
                      <a:pt x="10" y="13"/>
                      <a:pt x="7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3" y="12"/>
                      <a:pt x="13" y="20"/>
                    </a:cubicBezTo>
                    <a:cubicBezTo>
                      <a:pt x="13" y="28"/>
                      <a:pt x="9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594"/>
              <p:cNvSpPr>
                <a:spLocks/>
              </p:cNvSpPr>
              <p:nvPr/>
            </p:nvSpPr>
            <p:spPr bwMode="auto">
              <a:xfrm>
                <a:off x="2152" y="2786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2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4" y="35"/>
                      <a:pt x="0" y="28"/>
                      <a:pt x="0" y="20"/>
                    </a:cubicBezTo>
                    <a:cubicBezTo>
                      <a:pt x="0" y="12"/>
                      <a:pt x="4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2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595"/>
              <p:cNvSpPr>
                <a:spLocks noChangeArrowheads="1"/>
              </p:cNvSpPr>
              <p:nvPr/>
            </p:nvSpPr>
            <p:spPr bwMode="auto">
              <a:xfrm>
                <a:off x="2275" y="2816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596"/>
              <p:cNvSpPr>
                <a:spLocks noChangeArrowheads="1"/>
              </p:cNvSpPr>
              <p:nvPr/>
            </p:nvSpPr>
            <p:spPr bwMode="auto">
              <a:xfrm>
                <a:off x="2125" y="2816"/>
                <a:ext cx="14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597"/>
              <p:cNvSpPr>
                <a:spLocks/>
              </p:cNvSpPr>
              <p:nvPr/>
            </p:nvSpPr>
            <p:spPr bwMode="auto">
              <a:xfrm>
                <a:off x="2115" y="2782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598"/>
              <p:cNvSpPr>
                <a:spLocks/>
              </p:cNvSpPr>
              <p:nvPr/>
            </p:nvSpPr>
            <p:spPr bwMode="auto">
              <a:xfrm>
                <a:off x="2277" y="2782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599"/>
              <p:cNvSpPr>
                <a:spLocks/>
              </p:cNvSpPr>
              <p:nvPr/>
            </p:nvSpPr>
            <p:spPr bwMode="auto">
              <a:xfrm>
                <a:off x="2277" y="2859"/>
                <a:ext cx="21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600"/>
              <p:cNvSpPr>
                <a:spLocks/>
              </p:cNvSpPr>
              <p:nvPr/>
            </p:nvSpPr>
            <p:spPr bwMode="auto">
              <a:xfrm>
                <a:off x="2115" y="2859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601"/>
              <p:cNvSpPr>
                <a:spLocks noEditPoints="1"/>
              </p:cNvSpPr>
              <p:nvPr/>
            </p:nvSpPr>
            <p:spPr bwMode="auto">
              <a:xfrm>
                <a:off x="2377" y="2771"/>
                <a:ext cx="211" cy="140"/>
              </a:xfrm>
              <a:custGeom>
                <a:avLst/>
                <a:gdLst>
                  <a:gd name="T0" fmla="*/ 72 w 107"/>
                  <a:gd name="T1" fmla="*/ 52 h 71"/>
                  <a:gd name="T2" fmla="*/ 104 w 107"/>
                  <a:gd name="T3" fmla="*/ 52 h 71"/>
                  <a:gd name="T4" fmla="*/ 104 w 107"/>
                  <a:gd name="T5" fmla="*/ 3 h 71"/>
                  <a:gd name="T6" fmla="*/ 72 w 107"/>
                  <a:gd name="T7" fmla="*/ 3 h 71"/>
                  <a:gd name="T8" fmla="*/ 72 w 107"/>
                  <a:gd name="T9" fmla="*/ 52 h 71"/>
                  <a:gd name="T10" fmla="*/ 35 w 107"/>
                  <a:gd name="T11" fmla="*/ 3 h 71"/>
                  <a:gd name="T12" fmla="*/ 3 w 107"/>
                  <a:gd name="T13" fmla="*/ 3 h 71"/>
                  <a:gd name="T14" fmla="*/ 3 w 107"/>
                  <a:gd name="T15" fmla="*/ 52 h 71"/>
                  <a:gd name="T16" fmla="*/ 35 w 107"/>
                  <a:gd name="T17" fmla="*/ 52 h 71"/>
                  <a:gd name="T18" fmla="*/ 35 w 107"/>
                  <a:gd name="T19" fmla="*/ 3 h 71"/>
                  <a:gd name="T20" fmla="*/ 104 w 107"/>
                  <a:gd name="T21" fmla="*/ 71 h 71"/>
                  <a:gd name="T22" fmla="*/ 3 w 107"/>
                  <a:gd name="T23" fmla="*/ 71 h 71"/>
                  <a:gd name="T24" fmla="*/ 0 w 107"/>
                  <a:gd name="T25" fmla="*/ 58 h 71"/>
                  <a:gd name="T26" fmla="*/ 0 w 107"/>
                  <a:gd name="T27" fmla="*/ 0 h 71"/>
                  <a:gd name="T28" fmla="*/ 107 w 107"/>
                  <a:gd name="T29" fmla="*/ 0 h 71"/>
                  <a:gd name="T30" fmla="*/ 107 w 107"/>
                  <a:gd name="T31" fmla="*/ 55 h 71"/>
                  <a:gd name="T32" fmla="*/ 104 w 107"/>
                  <a:gd name="T33" fmla="*/ 71 h 71"/>
                  <a:gd name="T34" fmla="*/ 101 w 107"/>
                  <a:gd name="T35" fmla="*/ 65 h 71"/>
                  <a:gd name="T36" fmla="*/ 72 w 107"/>
                  <a:gd name="T37" fmla="*/ 65 h 71"/>
                  <a:gd name="T38" fmla="*/ 72 w 107"/>
                  <a:gd name="T39" fmla="*/ 68 h 71"/>
                  <a:gd name="T40" fmla="*/ 101 w 107"/>
                  <a:gd name="T41" fmla="*/ 68 h 71"/>
                  <a:gd name="T42" fmla="*/ 101 w 107"/>
                  <a:gd name="T43" fmla="*/ 65 h 71"/>
                  <a:gd name="T44" fmla="*/ 72 w 107"/>
                  <a:gd name="T45" fmla="*/ 63 h 71"/>
                  <a:gd name="T46" fmla="*/ 102 w 107"/>
                  <a:gd name="T47" fmla="*/ 63 h 71"/>
                  <a:gd name="T48" fmla="*/ 102 w 107"/>
                  <a:gd name="T49" fmla="*/ 60 h 71"/>
                  <a:gd name="T50" fmla="*/ 72 w 107"/>
                  <a:gd name="T51" fmla="*/ 60 h 71"/>
                  <a:gd name="T52" fmla="*/ 72 w 107"/>
                  <a:gd name="T53" fmla="*/ 63 h 71"/>
                  <a:gd name="T54" fmla="*/ 35 w 107"/>
                  <a:gd name="T55" fmla="*/ 65 h 71"/>
                  <a:gd name="T56" fmla="*/ 6 w 107"/>
                  <a:gd name="T57" fmla="*/ 65 h 71"/>
                  <a:gd name="T58" fmla="*/ 6 w 107"/>
                  <a:gd name="T59" fmla="*/ 68 h 71"/>
                  <a:gd name="T60" fmla="*/ 35 w 107"/>
                  <a:gd name="T61" fmla="*/ 68 h 71"/>
                  <a:gd name="T62" fmla="*/ 35 w 107"/>
                  <a:gd name="T63" fmla="*/ 65 h 71"/>
                  <a:gd name="T64" fmla="*/ 5 w 107"/>
                  <a:gd name="T65" fmla="*/ 63 h 71"/>
                  <a:gd name="T66" fmla="*/ 35 w 107"/>
                  <a:gd name="T67" fmla="*/ 63 h 71"/>
                  <a:gd name="T68" fmla="*/ 35 w 107"/>
                  <a:gd name="T69" fmla="*/ 60 h 71"/>
                  <a:gd name="T70" fmla="*/ 5 w 107"/>
                  <a:gd name="T71" fmla="*/ 60 h 71"/>
                  <a:gd name="T72" fmla="*/ 5 w 107"/>
                  <a:gd name="T73" fmla="*/ 63 h 71"/>
                  <a:gd name="T74" fmla="*/ 35 w 107"/>
                  <a:gd name="T75" fmla="*/ 56 h 71"/>
                  <a:gd name="T76" fmla="*/ 3 w 107"/>
                  <a:gd name="T77" fmla="*/ 56 h 71"/>
                  <a:gd name="T78" fmla="*/ 3 w 107"/>
                  <a:gd name="T79" fmla="*/ 58 h 71"/>
                  <a:gd name="T80" fmla="*/ 35 w 107"/>
                  <a:gd name="T81" fmla="*/ 58 h 71"/>
                  <a:gd name="T82" fmla="*/ 35 w 107"/>
                  <a:gd name="T83" fmla="*/ 56 h 71"/>
                  <a:gd name="T84" fmla="*/ 41 w 107"/>
                  <a:gd name="T85" fmla="*/ 3 h 71"/>
                  <a:gd name="T86" fmla="*/ 38 w 107"/>
                  <a:gd name="T87" fmla="*/ 3 h 71"/>
                  <a:gd name="T88" fmla="*/ 38 w 107"/>
                  <a:gd name="T89" fmla="*/ 68 h 71"/>
                  <a:gd name="T90" fmla="*/ 41 w 107"/>
                  <a:gd name="T91" fmla="*/ 68 h 71"/>
                  <a:gd name="T92" fmla="*/ 41 w 107"/>
                  <a:gd name="T93" fmla="*/ 3 h 71"/>
                  <a:gd name="T94" fmla="*/ 66 w 107"/>
                  <a:gd name="T95" fmla="*/ 68 h 71"/>
                  <a:gd name="T96" fmla="*/ 69 w 107"/>
                  <a:gd name="T97" fmla="*/ 68 h 71"/>
                  <a:gd name="T98" fmla="*/ 69 w 107"/>
                  <a:gd name="T99" fmla="*/ 3 h 71"/>
                  <a:gd name="T100" fmla="*/ 66 w 107"/>
                  <a:gd name="T101" fmla="*/ 3 h 71"/>
                  <a:gd name="T102" fmla="*/ 66 w 107"/>
                  <a:gd name="T103" fmla="*/ 68 h 71"/>
                  <a:gd name="T104" fmla="*/ 73 w 107"/>
                  <a:gd name="T105" fmla="*/ 56 h 71"/>
                  <a:gd name="T106" fmla="*/ 72 w 107"/>
                  <a:gd name="T107" fmla="*/ 56 h 71"/>
                  <a:gd name="T108" fmla="*/ 72 w 107"/>
                  <a:gd name="T109" fmla="*/ 58 h 71"/>
                  <a:gd name="T110" fmla="*/ 104 w 107"/>
                  <a:gd name="T111" fmla="*/ 58 h 71"/>
                  <a:gd name="T112" fmla="*/ 104 w 107"/>
                  <a:gd name="T113" fmla="*/ 56 h 71"/>
                  <a:gd name="T114" fmla="*/ 73 w 107"/>
                  <a:gd name="T115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" h="71">
                    <a:moveTo>
                      <a:pt x="72" y="52"/>
                    </a:moveTo>
                    <a:cubicBezTo>
                      <a:pt x="104" y="52"/>
                      <a:pt x="104" y="52"/>
                      <a:pt x="104" y="5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72" y="3"/>
                      <a:pt x="72" y="3"/>
                      <a:pt x="72" y="3"/>
                    </a:cubicBezTo>
                    <a:lnTo>
                      <a:pt x="72" y="52"/>
                    </a:lnTo>
                    <a:close/>
                    <a:moveTo>
                      <a:pt x="35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5" y="52"/>
                      <a:pt x="35" y="52"/>
                      <a:pt x="35" y="52"/>
                    </a:cubicBezTo>
                    <a:lnTo>
                      <a:pt x="35" y="3"/>
                    </a:lnTo>
                    <a:close/>
                    <a:moveTo>
                      <a:pt x="104" y="71"/>
                    </a:moveTo>
                    <a:cubicBezTo>
                      <a:pt x="3" y="71"/>
                      <a:pt x="3" y="71"/>
                      <a:pt x="3" y="7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19"/>
                      <a:pt x="0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55"/>
                      <a:pt x="107" y="55"/>
                      <a:pt x="107" y="55"/>
                    </a:cubicBezTo>
                    <a:lnTo>
                      <a:pt x="104" y="71"/>
                    </a:lnTo>
                    <a:close/>
                    <a:moveTo>
                      <a:pt x="101" y="65"/>
                    </a:move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101" y="68"/>
                      <a:pt x="101" y="68"/>
                      <a:pt x="101" y="68"/>
                    </a:cubicBezTo>
                    <a:lnTo>
                      <a:pt x="101" y="65"/>
                    </a:lnTo>
                    <a:close/>
                    <a:moveTo>
                      <a:pt x="72" y="63"/>
                    </a:moveTo>
                    <a:cubicBezTo>
                      <a:pt x="102" y="63"/>
                      <a:pt x="102" y="63"/>
                      <a:pt x="102" y="63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72" y="60"/>
                      <a:pt x="72" y="60"/>
                      <a:pt x="72" y="60"/>
                    </a:cubicBezTo>
                    <a:lnTo>
                      <a:pt x="72" y="63"/>
                    </a:lnTo>
                    <a:close/>
                    <a:moveTo>
                      <a:pt x="35" y="65"/>
                    </a:moveTo>
                    <a:cubicBezTo>
                      <a:pt x="6" y="65"/>
                      <a:pt x="6" y="65"/>
                      <a:pt x="6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5" y="68"/>
                      <a:pt x="35" y="68"/>
                      <a:pt x="35" y="68"/>
                    </a:cubicBezTo>
                    <a:lnTo>
                      <a:pt x="35" y="65"/>
                    </a:lnTo>
                    <a:close/>
                    <a:moveTo>
                      <a:pt x="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35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5" y="58"/>
                      <a:pt x="35" y="58"/>
                      <a:pt x="35" y="58"/>
                    </a:cubicBezTo>
                    <a:lnTo>
                      <a:pt x="35" y="56"/>
                    </a:lnTo>
                    <a:close/>
                    <a:moveTo>
                      <a:pt x="41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1" y="68"/>
                      <a:pt x="41" y="68"/>
                      <a:pt x="41" y="68"/>
                    </a:cubicBezTo>
                    <a:lnTo>
                      <a:pt x="41" y="3"/>
                    </a:lnTo>
                    <a:close/>
                    <a:moveTo>
                      <a:pt x="66" y="68"/>
                    </a:moveTo>
                    <a:cubicBezTo>
                      <a:pt x="69" y="68"/>
                      <a:pt x="69" y="68"/>
                      <a:pt x="69" y="68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3"/>
                      <a:pt x="66" y="3"/>
                      <a:pt x="66" y="3"/>
                    </a:cubicBezTo>
                    <a:lnTo>
                      <a:pt x="66" y="68"/>
                    </a:lnTo>
                    <a:close/>
                    <a:moveTo>
                      <a:pt x="73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4" y="56"/>
                      <a:pt x="104" y="56"/>
                      <a:pt x="104" y="56"/>
                    </a:cubicBez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602"/>
              <p:cNvSpPr>
                <a:spLocks/>
              </p:cNvSpPr>
              <p:nvPr/>
            </p:nvSpPr>
            <p:spPr bwMode="auto">
              <a:xfrm>
                <a:off x="2513" y="2786"/>
                <a:ext cx="24" cy="79"/>
              </a:xfrm>
              <a:custGeom>
                <a:avLst/>
                <a:gdLst>
                  <a:gd name="T0" fmla="*/ 2 w 12"/>
                  <a:gd name="T1" fmla="*/ 40 h 40"/>
                  <a:gd name="T2" fmla="*/ 0 w 12"/>
                  <a:gd name="T3" fmla="*/ 38 h 40"/>
                  <a:gd name="T4" fmla="*/ 9 w 12"/>
                  <a:gd name="T5" fmla="*/ 20 h 40"/>
                  <a:gd name="T6" fmla="*/ 1 w 12"/>
                  <a:gd name="T7" fmla="*/ 3 h 40"/>
                  <a:gd name="T8" fmla="*/ 3 w 12"/>
                  <a:gd name="T9" fmla="*/ 0 h 40"/>
                  <a:gd name="T10" fmla="*/ 12 w 12"/>
                  <a:gd name="T11" fmla="*/ 20 h 40"/>
                  <a:gd name="T12" fmla="*/ 2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2" y="4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3"/>
                      <a:pt x="9" y="27"/>
                      <a:pt x="9" y="20"/>
                    </a:cubicBezTo>
                    <a:cubicBezTo>
                      <a:pt x="9" y="13"/>
                      <a:pt x="6" y="7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5"/>
                      <a:pt x="12" y="12"/>
                      <a:pt x="12" y="20"/>
                    </a:cubicBezTo>
                    <a:cubicBezTo>
                      <a:pt x="12" y="28"/>
                      <a:pt x="8" y="35"/>
                      <a:pt x="2" y="40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603"/>
              <p:cNvSpPr>
                <a:spLocks/>
              </p:cNvSpPr>
              <p:nvPr/>
            </p:nvSpPr>
            <p:spPr bwMode="auto">
              <a:xfrm>
                <a:off x="2428" y="2786"/>
                <a:ext cx="24" cy="79"/>
              </a:xfrm>
              <a:custGeom>
                <a:avLst/>
                <a:gdLst>
                  <a:gd name="T0" fmla="*/ 10 w 12"/>
                  <a:gd name="T1" fmla="*/ 40 h 40"/>
                  <a:gd name="T2" fmla="*/ 0 w 12"/>
                  <a:gd name="T3" fmla="*/ 20 h 40"/>
                  <a:gd name="T4" fmla="*/ 10 w 12"/>
                  <a:gd name="T5" fmla="*/ 0 h 40"/>
                  <a:gd name="T6" fmla="*/ 12 w 12"/>
                  <a:gd name="T7" fmla="*/ 2 h 40"/>
                  <a:gd name="T8" fmla="*/ 3 w 12"/>
                  <a:gd name="T9" fmla="*/ 20 h 40"/>
                  <a:gd name="T10" fmla="*/ 11 w 12"/>
                  <a:gd name="T11" fmla="*/ 37 h 40"/>
                  <a:gd name="T12" fmla="*/ 10 w 1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0">
                    <a:moveTo>
                      <a:pt x="10" y="40"/>
                    </a:moveTo>
                    <a:cubicBezTo>
                      <a:pt x="3" y="35"/>
                      <a:pt x="0" y="28"/>
                      <a:pt x="0" y="20"/>
                    </a:cubicBezTo>
                    <a:cubicBezTo>
                      <a:pt x="0" y="12"/>
                      <a:pt x="3" y="5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6" y="7"/>
                      <a:pt x="3" y="13"/>
                      <a:pt x="3" y="20"/>
                    </a:cubicBezTo>
                    <a:cubicBezTo>
                      <a:pt x="3" y="27"/>
                      <a:pt x="6" y="33"/>
                      <a:pt x="11" y="37"/>
                    </a:cubicBez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604"/>
              <p:cNvSpPr>
                <a:spLocks noChangeArrowheads="1"/>
              </p:cNvSpPr>
              <p:nvPr/>
            </p:nvSpPr>
            <p:spPr bwMode="auto">
              <a:xfrm>
                <a:off x="2550" y="2816"/>
                <a:ext cx="16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605"/>
              <p:cNvSpPr>
                <a:spLocks noChangeArrowheads="1"/>
              </p:cNvSpPr>
              <p:nvPr/>
            </p:nvSpPr>
            <p:spPr bwMode="auto">
              <a:xfrm>
                <a:off x="2399" y="2816"/>
                <a:ext cx="15" cy="16"/>
              </a:xfrm>
              <a:prstGeom prst="ellipse">
                <a:avLst/>
              </a:pr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606"/>
              <p:cNvSpPr>
                <a:spLocks/>
              </p:cNvSpPr>
              <p:nvPr/>
            </p:nvSpPr>
            <p:spPr bwMode="auto">
              <a:xfrm>
                <a:off x="2391" y="2782"/>
                <a:ext cx="22" cy="6"/>
              </a:xfrm>
              <a:custGeom>
                <a:avLst/>
                <a:gdLst>
                  <a:gd name="T0" fmla="*/ 9 w 11"/>
                  <a:gd name="T1" fmla="*/ 3 h 3"/>
                  <a:gd name="T2" fmla="*/ 2 w 11"/>
                  <a:gd name="T3" fmla="*/ 3 h 3"/>
                  <a:gd name="T4" fmla="*/ 0 w 11"/>
                  <a:gd name="T5" fmla="*/ 2 h 3"/>
                  <a:gd name="T6" fmla="*/ 2 w 11"/>
                  <a:gd name="T7" fmla="*/ 0 h 3"/>
                  <a:gd name="T8" fmla="*/ 9 w 11"/>
                  <a:gd name="T9" fmla="*/ 0 h 3"/>
                  <a:gd name="T10" fmla="*/ 11 w 11"/>
                  <a:gd name="T11" fmla="*/ 2 h 3"/>
                  <a:gd name="T12" fmla="*/ 9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</a:path>
                </a:pathLst>
              </a:custGeom>
              <a:solidFill>
                <a:srgbClr val="54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608"/>
            <p:cNvSpPr>
              <a:spLocks/>
            </p:cNvSpPr>
            <p:nvPr/>
          </p:nvSpPr>
          <p:spPr bwMode="auto">
            <a:xfrm>
              <a:off x="2552" y="2782"/>
              <a:ext cx="20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09"/>
            <p:cNvSpPr>
              <a:spLocks/>
            </p:cNvSpPr>
            <p:nvPr/>
          </p:nvSpPr>
          <p:spPr bwMode="auto">
            <a:xfrm>
              <a:off x="2552" y="2859"/>
              <a:ext cx="20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10"/>
            <p:cNvSpPr>
              <a:spLocks/>
            </p:cNvSpPr>
            <p:nvPr/>
          </p:nvSpPr>
          <p:spPr bwMode="auto">
            <a:xfrm>
              <a:off x="2391" y="2859"/>
              <a:ext cx="22" cy="6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2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11"/>
            <p:cNvSpPr>
              <a:spLocks noEditPoints="1"/>
            </p:cNvSpPr>
            <p:nvPr/>
          </p:nvSpPr>
          <p:spPr bwMode="auto">
            <a:xfrm>
              <a:off x="2653" y="2771"/>
              <a:ext cx="211" cy="140"/>
            </a:xfrm>
            <a:custGeom>
              <a:avLst/>
              <a:gdLst>
                <a:gd name="T0" fmla="*/ 72 w 107"/>
                <a:gd name="T1" fmla="*/ 52 h 71"/>
                <a:gd name="T2" fmla="*/ 103 w 107"/>
                <a:gd name="T3" fmla="*/ 52 h 71"/>
                <a:gd name="T4" fmla="*/ 103 w 107"/>
                <a:gd name="T5" fmla="*/ 3 h 71"/>
                <a:gd name="T6" fmla="*/ 72 w 107"/>
                <a:gd name="T7" fmla="*/ 3 h 71"/>
                <a:gd name="T8" fmla="*/ 72 w 107"/>
                <a:gd name="T9" fmla="*/ 52 h 71"/>
                <a:gd name="T10" fmla="*/ 35 w 107"/>
                <a:gd name="T11" fmla="*/ 3 h 71"/>
                <a:gd name="T12" fmla="*/ 3 w 107"/>
                <a:gd name="T13" fmla="*/ 3 h 71"/>
                <a:gd name="T14" fmla="*/ 3 w 107"/>
                <a:gd name="T15" fmla="*/ 52 h 71"/>
                <a:gd name="T16" fmla="*/ 35 w 107"/>
                <a:gd name="T17" fmla="*/ 52 h 71"/>
                <a:gd name="T18" fmla="*/ 35 w 107"/>
                <a:gd name="T19" fmla="*/ 3 h 71"/>
                <a:gd name="T20" fmla="*/ 104 w 107"/>
                <a:gd name="T21" fmla="*/ 71 h 71"/>
                <a:gd name="T22" fmla="*/ 3 w 107"/>
                <a:gd name="T23" fmla="*/ 71 h 71"/>
                <a:gd name="T24" fmla="*/ 0 w 107"/>
                <a:gd name="T25" fmla="*/ 58 h 71"/>
                <a:gd name="T26" fmla="*/ 0 w 107"/>
                <a:gd name="T27" fmla="*/ 0 h 71"/>
                <a:gd name="T28" fmla="*/ 107 w 107"/>
                <a:gd name="T29" fmla="*/ 0 h 71"/>
                <a:gd name="T30" fmla="*/ 107 w 107"/>
                <a:gd name="T31" fmla="*/ 55 h 71"/>
                <a:gd name="T32" fmla="*/ 104 w 107"/>
                <a:gd name="T33" fmla="*/ 71 h 71"/>
                <a:gd name="T34" fmla="*/ 100 w 107"/>
                <a:gd name="T35" fmla="*/ 65 h 71"/>
                <a:gd name="T36" fmla="*/ 72 w 107"/>
                <a:gd name="T37" fmla="*/ 65 h 71"/>
                <a:gd name="T38" fmla="*/ 72 w 107"/>
                <a:gd name="T39" fmla="*/ 68 h 71"/>
                <a:gd name="T40" fmla="*/ 100 w 107"/>
                <a:gd name="T41" fmla="*/ 68 h 71"/>
                <a:gd name="T42" fmla="*/ 100 w 107"/>
                <a:gd name="T43" fmla="*/ 65 h 71"/>
                <a:gd name="T44" fmla="*/ 72 w 107"/>
                <a:gd name="T45" fmla="*/ 63 h 71"/>
                <a:gd name="T46" fmla="*/ 102 w 107"/>
                <a:gd name="T47" fmla="*/ 63 h 71"/>
                <a:gd name="T48" fmla="*/ 102 w 107"/>
                <a:gd name="T49" fmla="*/ 60 h 71"/>
                <a:gd name="T50" fmla="*/ 72 w 107"/>
                <a:gd name="T51" fmla="*/ 60 h 71"/>
                <a:gd name="T52" fmla="*/ 72 w 107"/>
                <a:gd name="T53" fmla="*/ 63 h 71"/>
                <a:gd name="T54" fmla="*/ 35 w 107"/>
                <a:gd name="T55" fmla="*/ 65 h 71"/>
                <a:gd name="T56" fmla="*/ 6 w 107"/>
                <a:gd name="T57" fmla="*/ 65 h 71"/>
                <a:gd name="T58" fmla="*/ 6 w 107"/>
                <a:gd name="T59" fmla="*/ 68 h 71"/>
                <a:gd name="T60" fmla="*/ 35 w 107"/>
                <a:gd name="T61" fmla="*/ 68 h 71"/>
                <a:gd name="T62" fmla="*/ 35 w 107"/>
                <a:gd name="T63" fmla="*/ 65 h 71"/>
                <a:gd name="T64" fmla="*/ 5 w 107"/>
                <a:gd name="T65" fmla="*/ 63 h 71"/>
                <a:gd name="T66" fmla="*/ 35 w 107"/>
                <a:gd name="T67" fmla="*/ 63 h 71"/>
                <a:gd name="T68" fmla="*/ 35 w 107"/>
                <a:gd name="T69" fmla="*/ 60 h 71"/>
                <a:gd name="T70" fmla="*/ 5 w 107"/>
                <a:gd name="T71" fmla="*/ 60 h 71"/>
                <a:gd name="T72" fmla="*/ 5 w 107"/>
                <a:gd name="T73" fmla="*/ 63 h 71"/>
                <a:gd name="T74" fmla="*/ 35 w 107"/>
                <a:gd name="T75" fmla="*/ 56 h 71"/>
                <a:gd name="T76" fmla="*/ 3 w 107"/>
                <a:gd name="T77" fmla="*/ 56 h 71"/>
                <a:gd name="T78" fmla="*/ 3 w 107"/>
                <a:gd name="T79" fmla="*/ 58 h 71"/>
                <a:gd name="T80" fmla="*/ 35 w 107"/>
                <a:gd name="T81" fmla="*/ 58 h 71"/>
                <a:gd name="T82" fmla="*/ 35 w 107"/>
                <a:gd name="T83" fmla="*/ 56 h 71"/>
                <a:gd name="T84" fmla="*/ 41 w 107"/>
                <a:gd name="T85" fmla="*/ 3 h 71"/>
                <a:gd name="T86" fmla="*/ 38 w 107"/>
                <a:gd name="T87" fmla="*/ 3 h 71"/>
                <a:gd name="T88" fmla="*/ 38 w 107"/>
                <a:gd name="T89" fmla="*/ 68 h 71"/>
                <a:gd name="T90" fmla="*/ 41 w 107"/>
                <a:gd name="T91" fmla="*/ 68 h 71"/>
                <a:gd name="T92" fmla="*/ 41 w 107"/>
                <a:gd name="T93" fmla="*/ 3 h 71"/>
                <a:gd name="T94" fmla="*/ 66 w 107"/>
                <a:gd name="T95" fmla="*/ 68 h 71"/>
                <a:gd name="T96" fmla="*/ 68 w 107"/>
                <a:gd name="T97" fmla="*/ 68 h 71"/>
                <a:gd name="T98" fmla="*/ 68 w 107"/>
                <a:gd name="T99" fmla="*/ 3 h 71"/>
                <a:gd name="T100" fmla="*/ 66 w 107"/>
                <a:gd name="T101" fmla="*/ 3 h 71"/>
                <a:gd name="T102" fmla="*/ 66 w 107"/>
                <a:gd name="T103" fmla="*/ 68 h 71"/>
                <a:gd name="T104" fmla="*/ 73 w 107"/>
                <a:gd name="T105" fmla="*/ 56 h 71"/>
                <a:gd name="T106" fmla="*/ 72 w 107"/>
                <a:gd name="T107" fmla="*/ 56 h 71"/>
                <a:gd name="T108" fmla="*/ 72 w 107"/>
                <a:gd name="T109" fmla="*/ 58 h 71"/>
                <a:gd name="T110" fmla="*/ 103 w 107"/>
                <a:gd name="T111" fmla="*/ 58 h 71"/>
                <a:gd name="T112" fmla="*/ 103 w 107"/>
                <a:gd name="T113" fmla="*/ 56 h 71"/>
                <a:gd name="T114" fmla="*/ 73 w 107"/>
                <a:gd name="T115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71">
                  <a:moveTo>
                    <a:pt x="72" y="52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72" y="3"/>
                    <a:pt x="72" y="3"/>
                    <a:pt x="72" y="3"/>
                  </a:cubicBezTo>
                  <a:lnTo>
                    <a:pt x="72" y="52"/>
                  </a:lnTo>
                  <a:close/>
                  <a:moveTo>
                    <a:pt x="3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5" y="52"/>
                    <a:pt x="35" y="52"/>
                    <a:pt x="35" y="52"/>
                  </a:cubicBezTo>
                  <a:lnTo>
                    <a:pt x="35" y="3"/>
                  </a:lnTo>
                  <a:close/>
                  <a:moveTo>
                    <a:pt x="104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19"/>
                    <a:pt x="0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55"/>
                    <a:pt x="107" y="55"/>
                    <a:pt x="107" y="55"/>
                  </a:cubicBezTo>
                  <a:lnTo>
                    <a:pt x="104" y="71"/>
                  </a:lnTo>
                  <a:close/>
                  <a:moveTo>
                    <a:pt x="100" y="65"/>
                  </a:moveTo>
                  <a:cubicBezTo>
                    <a:pt x="72" y="65"/>
                    <a:pt x="72" y="65"/>
                    <a:pt x="72" y="65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100" y="68"/>
                    <a:pt x="100" y="68"/>
                    <a:pt x="100" y="68"/>
                  </a:cubicBezTo>
                  <a:lnTo>
                    <a:pt x="100" y="65"/>
                  </a:lnTo>
                  <a:close/>
                  <a:moveTo>
                    <a:pt x="72" y="63"/>
                  </a:moveTo>
                  <a:cubicBezTo>
                    <a:pt x="102" y="63"/>
                    <a:pt x="102" y="63"/>
                    <a:pt x="102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72" y="60"/>
                    <a:pt x="72" y="60"/>
                    <a:pt x="72" y="60"/>
                  </a:cubicBezTo>
                  <a:lnTo>
                    <a:pt x="72" y="63"/>
                  </a:lnTo>
                  <a:close/>
                  <a:moveTo>
                    <a:pt x="35" y="65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5" y="68"/>
                    <a:pt x="35" y="68"/>
                    <a:pt x="35" y="68"/>
                  </a:cubicBezTo>
                  <a:lnTo>
                    <a:pt x="35" y="65"/>
                  </a:lnTo>
                  <a:close/>
                  <a:moveTo>
                    <a:pt x="5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35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5" y="58"/>
                    <a:pt x="35" y="58"/>
                    <a:pt x="35" y="58"/>
                  </a:cubicBezTo>
                  <a:lnTo>
                    <a:pt x="35" y="56"/>
                  </a:lnTo>
                  <a:close/>
                  <a:moveTo>
                    <a:pt x="41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1" y="68"/>
                    <a:pt x="41" y="68"/>
                    <a:pt x="41" y="68"/>
                  </a:cubicBezTo>
                  <a:lnTo>
                    <a:pt x="41" y="3"/>
                  </a:lnTo>
                  <a:close/>
                  <a:moveTo>
                    <a:pt x="66" y="68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lnTo>
                    <a:pt x="66" y="68"/>
                  </a:lnTo>
                  <a:close/>
                  <a:moveTo>
                    <a:pt x="73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6"/>
                    <a:pt x="103" y="56"/>
                    <a:pt x="10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12"/>
            <p:cNvSpPr>
              <a:spLocks/>
            </p:cNvSpPr>
            <p:nvPr/>
          </p:nvSpPr>
          <p:spPr bwMode="auto">
            <a:xfrm>
              <a:off x="2789" y="2786"/>
              <a:ext cx="23" cy="79"/>
            </a:xfrm>
            <a:custGeom>
              <a:avLst/>
              <a:gdLst>
                <a:gd name="T0" fmla="*/ 2 w 12"/>
                <a:gd name="T1" fmla="*/ 40 h 40"/>
                <a:gd name="T2" fmla="*/ 0 w 12"/>
                <a:gd name="T3" fmla="*/ 38 h 40"/>
                <a:gd name="T4" fmla="*/ 9 w 12"/>
                <a:gd name="T5" fmla="*/ 20 h 40"/>
                <a:gd name="T6" fmla="*/ 1 w 12"/>
                <a:gd name="T7" fmla="*/ 3 h 40"/>
                <a:gd name="T8" fmla="*/ 3 w 12"/>
                <a:gd name="T9" fmla="*/ 0 h 40"/>
                <a:gd name="T10" fmla="*/ 12 w 12"/>
                <a:gd name="T11" fmla="*/ 20 h 40"/>
                <a:gd name="T12" fmla="*/ 2 w 1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2" y="4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3"/>
                    <a:pt x="9" y="27"/>
                    <a:pt x="9" y="20"/>
                  </a:cubicBezTo>
                  <a:cubicBezTo>
                    <a:pt x="9" y="13"/>
                    <a:pt x="6" y="7"/>
                    <a:pt x="1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5"/>
                    <a:pt x="12" y="12"/>
                    <a:pt x="12" y="20"/>
                  </a:cubicBezTo>
                  <a:cubicBezTo>
                    <a:pt x="12" y="28"/>
                    <a:pt x="8" y="35"/>
                    <a:pt x="2" y="40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13"/>
            <p:cNvSpPr>
              <a:spLocks/>
            </p:cNvSpPr>
            <p:nvPr/>
          </p:nvSpPr>
          <p:spPr bwMode="auto">
            <a:xfrm>
              <a:off x="2704" y="2786"/>
              <a:ext cx="22" cy="79"/>
            </a:xfrm>
            <a:custGeom>
              <a:avLst/>
              <a:gdLst>
                <a:gd name="T0" fmla="*/ 9 w 11"/>
                <a:gd name="T1" fmla="*/ 40 h 40"/>
                <a:gd name="T2" fmla="*/ 0 w 11"/>
                <a:gd name="T3" fmla="*/ 20 h 40"/>
                <a:gd name="T4" fmla="*/ 10 w 11"/>
                <a:gd name="T5" fmla="*/ 0 h 40"/>
                <a:gd name="T6" fmla="*/ 11 w 11"/>
                <a:gd name="T7" fmla="*/ 2 h 40"/>
                <a:gd name="T8" fmla="*/ 2 w 11"/>
                <a:gd name="T9" fmla="*/ 20 h 40"/>
                <a:gd name="T10" fmla="*/ 11 w 11"/>
                <a:gd name="T11" fmla="*/ 37 h 40"/>
                <a:gd name="T12" fmla="*/ 9 w 11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0">
                  <a:moveTo>
                    <a:pt x="9" y="40"/>
                  </a:moveTo>
                  <a:cubicBezTo>
                    <a:pt x="3" y="35"/>
                    <a:pt x="0" y="28"/>
                    <a:pt x="0" y="20"/>
                  </a:cubicBezTo>
                  <a:cubicBezTo>
                    <a:pt x="0" y="12"/>
                    <a:pt x="3" y="5"/>
                    <a:pt x="10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7"/>
                    <a:pt x="2" y="13"/>
                    <a:pt x="2" y="20"/>
                  </a:cubicBezTo>
                  <a:cubicBezTo>
                    <a:pt x="2" y="27"/>
                    <a:pt x="6" y="33"/>
                    <a:pt x="11" y="37"/>
                  </a:cubicBezTo>
                  <a:lnTo>
                    <a:pt x="9" y="40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614"/>
            <p:cNvSpPr>
              <a:spLocks noChangeArrowheads="1"/>
            </p:cNvSpPr>
            <p:nvPr/>
          </p:nvSpPr>
          <p:spPr bwMode="auto">
            <a:xfrm>
              <a:off x="2826" y="2816"/>
              <a:ext cx="14" cy="16"/>
            </a:xfrm>
            <a:prstGeom prst="ellipse">
              <a:avLst/>
            </a:pr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615"/>
            <p:cNvSpPr>
              <a:spLocks noChangeArrowheads="1"/>
            </p:cNvSpPr>
            <p:nvPr/>
          </p:nvSpPr>
          <p:spPr bwMode="auto">
            <a:xfrm>
              <a:off x="2675" y="2816"/>
              <a:ext cx="15" cy="16"/>
            </a:xfrm>
            <a:prstGeom prst="ellipse">
              <a:avLst/>
            </a:pr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16"/>
            <p:cNvSpPr>
              <a:spLocks/>
            </p:cNvSpPr>
            <p:nvPr/>
          </p:nvSpPr>
          <p:spPr bwMode="auto">
            <a:xfrm>
              <a:off x="2667" y="2782"/>
              <a:ext cx="19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7"/>
            <p:cNvSpPr>
              <a:spLocks/>
            </p:cNvSpPr>
            <p:nvPr/>
          </p:nvSpPr>
          <p:spPr bwMode="auto">
            <a:xfrm>
              <a:off x="2828" y="2782"/>
              <a:ext cx="20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18"/>
            <p:cNvSpPr>
              <a:spLocks/>
            </p:cNvSpPr>
            <p:nvPr/>
          </p:nvSpPr>
          <p:spPr bwMode="auto">
            <a:xfrm>
              <a:off x="2828" y="2859"/>
              <a:ext cx="20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9"/>
            <p:cNvSpPr>
              <a:spLocks/>
            </p:cNvSpPr>
            <p:nvPr/>
          </p:nvSpPr>
          <p:spPr bwMode="auto">
            <a:xfrm>
              <a:off x="2667" y="2859"/>
              <a:ext cx="19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20"/>
            <p:cNvSpPr>
              <a:spLocks noEditPoints="1"/>
            </p:cNvSpPr>
            <p:nvPr/>
          </p:nvSpPr>
          <p:spPr bwMode="auto">
            <a:xfrm>
              <a:off x="2927" y="2771"/>
              <a:ext cx="212" cy="140"/>
            </a:xfrm>
            <a:custGeom>
              <a:avLst/>
              <a:gdLst>
                <a:gd name="T0" fmla="*/ 73 w 108"/>
                <a:gd name="T1" fmla="*/ 52 h 71"/>
                <a:gd name="T2" fmla="*/ 104 w 108"/>
                <a:gd name="T3" fmla="*/ 52 h 71"/>
                <a:gd name="T4" fmla="*/ 104 w 108"/>
                <a:gd name="T5" fmla="*/ 3 h 71"/>
                <a:gd name="T6" fmla="*/ 73 w 108"/>
                <a:gd name="T7" fmla="*/ 3 h 71"/>
                <a:gd name="T8" fmla="*/ 73 w 108"/>
                <a:gd name="T9" fmla="*/ 52 h 71"/>
                <a:gd name="T10" fmla="*/ 35 w 108"/>
                <a:gd name="T11" fmla="*/ 3 h 71"/>
                <a:gd name="T12" fmla="*/ 4 w 108"/>
                <a:gd name="T13" fmla="*/ 3 h 71"/>
                <a:gd name="T14" fmla="*/ 4 w 108"/>
                <a:gd name="T15" fmla="*/ 52 h 71"/>
                <a:gd name="T16" fmla="*/ 35 w 108"/>
                <a:gd name="T17" fmla="*/ 52 h 71"/>
                <a:gd name="T18" fmla="*/ 35 w 108"/>
                <a:gd name="T19" fmla="*/ 3 h 71"/>
                <a:gd name="T20" fmla="*/ 105 w 108"/>
                <a:gd name="T21" fmla="*/ 71 h 71"/>
                <a:gd name="T22" fmla="*/ 3 w 108"/>
                <a:gd name="T23" fmla="*/ 71 h 71"/>
                <a:gd name="T24" fmla="*/ 0 w 108"/>
                <a:gd name="T25" fmla="*/ 58 h 71"/>
                <a:gd name="T26" fmla="*/ 0 w 108"/>
                <a:gd name="T27" fmla="*/ 0 h 71"/>
                <a:gd name="T28" fmla="*/ 108 w 108"/>
                <a:gd name="T29" fmla="*/ 0 h 71"/>
                <a:gd name="T30" fmla="*/ 108 w 108"/>
                <a:gd name="T31" fmla="*/ 55 h 71"/>
                <a:gd name="T32" fmla="*/ 105 w 108"/>
                <a:gd name="T33" fmla="*/ 71 h 71"/>
                <a:gd name="T34" fmla="*/ 101 w 108"/>
                <a:gd name="T35" fmla="*/ 65 h 71"/>
                <a:gd name="T36" fmla="*/ 73 w 108"/>
                <a:gd name="T37" fmla="*/ 65 h 71"/>
                <a:gd name="T38" fmla="*/ 73 w 108"/>
                <a:gd name="T39" fmla="*/ 68 h 71"/>
                <a:gd name="T40" fmla="*/ 101 w 108"/>
                <a:gd name="T41" fmla="*/ 68 h 71"/>
                <a:gd name="T42" fmla="*/ 101 w 108"/>
                <a:gd name="T43" fmla="*/ 65 h 71"/>
                <a:gd name="T44" fmla="*/ 73 w 108"/>
                <a:gd name="T45" fmla="*/ 63 h 71"/>
                <a:gd name="T46" fmla="*/ 103 w 108"/>
                <a:gd name="T47" fmla="*/ 63 h 71"/>
                <a:gd name="T48" fmla="*/ 103 w 108"/>
                <a:gd name="T49" fmla="*/ 60 h 71"/>
                <a:gd name="T50" fmla="*/ 73 w 108"/>
                <a:gd name="T51" fmla="*/ 60 h 71"/>
                <a:gd name="T52" fmla="*/ 73 w 108"/>
                <a:gd name="T53" fmla="*/ 63 h 71"/>
                <a:gd name="T54" fmla="*/ 35 w 108"/>
                <a:gd name="T55" fmla="*/ 65 h 71"/>
                <a:gd name="T56" fmla="*/ 7 w 108"/>
                <a:gd name="T57" fmla="*/ 65 h 71"/>
                <a:gd name="T58" fmla="*/ 7 w 108"/>
                <a:gd name="T59" fmla="*/ 68 h 71"/>
                <a:gd name="T60" fmla="*/ 35 w 108"/>
                <a:gd name="T61" fmla="*/ 68 h 71"/>
                <a:gd name="T62" fmla="*/ 35 w 108"/>
                <a:gd name="T63" fmla="*/ 65 h 71"/>
                <a:gd name="T64" fmla="*/ 5 w 108"/>
                <a:gd name="T65" fmla="*/ 63 h 71"/>
                <a:gd name="T66" fmla="*/ 35 w 108"/>
                <a:gd name="T67" fmla="*/ 63 h 71"/>
                <a:gd name="T68" fmla="*/ 35 w 108"/>
                <a:gd name="T69" fmla="*/ 60 h 71"/>
                <a:gd name="T70" fmla="*/ 5 w 108"/>
                <a:gd name="T71" fmla="*/ 60 h 71"/>
                <a:gd name="T72" fmla="*/ 5 w 108"/>
                <a:gd name="T73" fmla="*/ 63 h 71"/>
                <a:gd name="T74" fmla="*/ 35 w 108"/>
                <a:gd name="T75" fmla="*/ 56 h 71"/>
                <a:gd name="T76" fmla="*/ 4 w 108"/>
                <a:gd name="T77" fmla="*/ 56 h 71"/>
                <a:gd name="T78" fmla="*/ 4 w 108"/>
                <a:gd name="T79" fmla="*/ 58 h 71"/>
                <a:gd name="T80" fmla="*/ 35 w 108"/>
                <a:gd name="T81" fmla="*/ 58 h 71"/>
                <a:gd name="T82" fmla="*/ 35 w 108"/>
                <a:gd name="T83" fmla="*/ 56 h 71"/>
                <a:gd name="T84" fmla="*/ 41 w 108"/>
                <a:gd name="T85" fmla="*/ 3 h 71"/>
                <a:gd name="T86" fmla="*/ 39 w 108"/>
                <a:gd name="T87" fmla="*/ 3 h 71"/>
                <a:gd name="T88" fmla="*/ 39 w 108"/>
                <a:gd name="T89" fmla="*/ 68 h 71"/>
                <a:gd name="T90" fmla="*/ 41 w 108"/>
                <a:gd name="T91" fmla="*/ 68 h 71"/>
                <a:gd name="T92" fmla="*/ 41 w 108"/>
                <a:gd name="T93" fmla="*/ 3 h 71"/>
                <a:gd name="T94" fmla="*/ 67 w 108"/>
                <a:gd name="T95" fmla="*/ 68 h 71"/>
                <a:gd name="T96" fmla="*/ 69 w 108"/>
                <a:gd name="T97" fmla="*/ 68 h 71"/>
                <a:gd name="T98" fmla="*/ 69 w 108"/>
                <a:gd name="T99" fmla="*/ 3 h 71"/>
                <a:gd name="T100" fmla="*/ 67 w 108"/>
                <a:gd name="T101" fmla="*/ 3 h 71"/>
                <a:gd name="T102" fmla="*/ 67 w 108"/>
                <a:gd name="T103" fmla="*/ 68 h 71"/>
                <a:gd name="T104" fmla="*/ 73 w 108"/>
                <a:gd name="T105" fmla="*/ 56 h 71"/>
                <a:gd name="T106" fmla="*/ 73 w 108"/>
                <a:gd name="T107" fmla="*/ 56 h 71"/>
                <a:gd name="T108" fmla="*/ 73 w 108"/>
                <a:gd name="T109" fmla="*/ 58 h 71"/>
                <a:gd name="T110" fmla="*/ 104 w 108"/>
                <a:gd name="T111" fmla="*/ 58 h 71"/>
                <a:gd name="T112" fmla="*/ 104 w 108"/>
                <a:gd name="T113" fmla="*/ 56 h 71"/>
                <a:gd name="T114" fmla="*/ 73 w 108"/>
                <a:gd name="T115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71">
                  <a:moveTo>
                    <a:pt x="73" y="52"/>
                  </a:moveTo>
                  <a:cubicBezTo>
                    <a:pt x="104" y="52"/>
                    <a:pt x="104" y="52"/>
                    <a:pt x="104" y="52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73" y="3"/>
                    <a:pt x="73" y="3"/>
                    <a:pt x="73" y="3"/>
                  </a:cubicBezTo>
                  <a:lnTo>
                    <a:pt x="73" y="52"/>
                  </a:lnTo>
                  <a:close/>
                  <a:moveTo>
                    <a:pt x="3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5" y="52"/>
                    <a:pt x="35" y="52"/>
                    <a:pt x="35" y="52"/>
                  </a:cubicBezTo>
                  <a:lnTo>
                    <a:pt x="35" y="3"/>
                  </a:lnTo>
                  <a:close/>
                  <a:moveTo>
                    <a:pt x="105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19"/>
                    <a:pt x="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55"/>
                    <a:pt x="108" y="55"/>
                    <a:pt x="108" y="55"/>
                  </a:cubicBezTo>
                  <a:lnTo>
                    <a:pt x="105" y="71"/>
                  </a:lnTo>
                  <a:close/>
                  <a:moveTo>
                    <a:pt x="101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101" y="68"/>
                    <a:pt x="101" y="68"/>
                    <a:pt x="101" y="68"/>
                  </a:cubicBezTo>
                  <a:lnTo>
                    <a:pt x="101" y="65"/>
                  </a:lnTo>
                  <a:close/>
                  <a:moveTo>
                    <a:pt x="73" y="63"/>
                  </a:moveTo>
                  <a:cubicBezTo>
                    <a:pt x="103" y="63"/>
                    <a:pt x="103" y="63"/>
                    <a:pt x="103" y="63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73" y="60"/>
                    <a:pt x="73" y="60"/>
                    <a:pt x="73" y="60"/>
                  </a:cubicBezTo>
                  <a:lnTo>
                    <a:pt x="73" y="63"/>
                  </a:lnTo>
                  <a:close/>
                  <a:moveTo>
                    <a:pt x="35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35" y="68"/>
                    <a:pt x="35" y="68"/>
                    <a:pt x="35" y="68"/>
                  </a:cubicBezTo>
                  <a:lnTo>
                    <a:pt x="35" y="65"/>
                  </a:lnTo>
                  <a:close/>
                  <a:moveTo>
                    <a:pt x="5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35" y="56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5" y="58"/>
                    <a:pt x="35" y="58"/>
                    <a:pt x="35" y="58"/>
                  </a:cubicBezTo>
                  <a:lnTo>
                    <a:pt x="35" y="56"/>
                  </a:lnTo>
                  <a:close/>
                  <a:moveTo>
                    <a:pt x="41" y="3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8"/>
                    <a:pt x="41" y="68"/>
                    <a:pt x="41" y="68"/>
                  </a:cubicBezTo>
                  <a:lnTo>
                    <a:pt x="41" y="3"/>
                  </a:lnTo>
                  <a:close/>
                  <a:moveTo>
                    <a:pt x="67" y="68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68"/>
                  </a:lnTo>
                  <a:close/>
                  <a:moveTo>
                    <a:pt x="73" y="56"/>
                  </a:moveTo>
                  <a:cubicBezTo>
                    <a:pt x="73" y="56"/>
                    <a:pt x="73" y="56"/>
                    <a:pt x="73" y="5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6"/>
                    <a:pt x="104" y="56"/>
                    <a:pt x="104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21"/>
            <p:cNvSpPr>
              <a:spLocks/>
            </p:cNvSpPr>
            <p:nvPr/>
          </p:nvSpPr>
          <p:spPr bwMode="auto">
            <a:xfrm>
              <a:off x="3065" y="2786"/>
              <a:ext cx="23" cy="79"/>
            </a:xfrm>
            <a:custGeom>
              <a:avLst/>
              <a:gdLst>
                <a:gd name="T0" fmla="*/ 1 w 12"/>
                <a:gd name="T1" fmla="*/ 40 h 40"/>
                <a:gd name="T2" fmla="*/ 0 w 12"/>
                <a:gd name="T3" fmla="*/ 38 h 40"/>
                <a:gd name="T4" fmla="*/ 9 w 12"/>
                <a:gd name="T5" fmla="*/ 20 h 40"/>
                <a:gd name="T6" fmla="*/ 0 w 12"/>
                <a:gd name="T7" fmla="*/ 3 h 40"/>
                <a:gd name="T8" fmla="*/ 2 w 12"/>
                <a:gd name="T9" fmla="*/ 0 h 40"/>
                <a:gd name="T10" fmla="*/ 12 w 12"/>
                <a:gd name="T11" fmla="*/ 20 h 40"/>
                <a:gd name="T12" fmla="*/ 1 w 1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1" y="4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3"/>
                    <a:pt x="9" y="27"/>
                    <a:pt x="9" y="20"/>
                  </a:cubicBezTo>
                  <a:cubicBezTo>
                    <a:pt x="9" y="13"/>
                    <a:pt x="6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5"/>
                    <a:pt x="12" y="12"/>
                    <a:pt x="12" y="20"/>
                  </a:cubicBezTo>
                  <a:cubicBezTo>
                    <a:pt x="12" y="28"/>
                    <a:pt x="8" y="35"/>
                    <a:pt x="1" y="40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22"/>
            <p:cNvSpPr>
              <a:spLocks/>
            </p:cNvSpPr>
            <p:nvPr/>
          </p:nvSpPr>
          <p:spPr bwMode="auto">
            <a:xfrm>
              <a:off x="2978" y="2786"/>
              <a:ext cx="24" cy="79"/>
            </a:xfrm>
            <a:custGeom>
              <a:avLst/>
              <a:gdLst>
                <a:gd name="T0" fmla="*/ 10 w 12"/>
                <a:gd name="T1" fmla="*/ 40 h 40"/>
                <a:gd name="T2" fmla="*/ 0 w 12"/>
                <a:gd name="T3" fmla="*/ 20 h 40"/>
                <a:gd name="T4" fmla="*/ 10 w 12"/>
                <a:gd name="T5" fmla="*/ 0 h 40"/>
                <a:gd name="T6" fmla="*/ 12 w 12"/>
                <a:gd name="T7" fmla="*/ 2 h 40"/>
                <a:gd name="T8" fmla="*/ 3 w 12"/>
                <a:gd name="T9" fmla="*/ 20 h 40"/>
                <a:gd name="T10" fmla="*/ 12 w 12"/>
                <a:gd name="T11" fmla="*/ 37 h 40"/>
                <a:gd name="T12" fmla="*/ 10 w 1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10" y="40"/>
                  </a:moveTo>
                  <a:cubicBezTo>
                    <a:pt x="4" y="35"/>
                    <a:pt x="0" y="28"/>
                    <a:pt x="0" y="20"/>
                  </a:cubicBezTo>
                  <a:cubicBezTo>
                    <a:pt x="0" y="12"/>
                    <a:pt x="4" y="5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6" y="7"/>
                    <a:pt x="3" y="13"/>
                    <a:pt x="3" y="20"/>
                  </a:cubicBezTo>
                  <a:cubicBezTo>
                    <a:pt x="3" y="27"/>
                    <a:pt x="6" y="33"/>
                    <a:pt x="12" y="37"/>
                  </a:cubicBezTo>
                  <a:lnTo>
                    <a:pt x="10" y="40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23"/>
            <p:cNvSpPr>
              <a:spLocks noChangeArrowheads="1"/>
            </p:cNvSpPr>
            <p:nvPr/>
          </p:nvSpPr>
          <p:spPr bwMode="auto">
            <a:xfrm>
              <a:off x="3102" y="2816"/>
              <a:ext cx="14" cy="16"/>
            </a:xfrm>
            <a:prstGeom prst="ellipse">
              <a:avLst/>
            </a:pr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24"/>
            <p:cNvSpPr>
              <a:spLocks noChangeArrowheads="1"/>
            </p:cNvSpPr>
            <p:nvPr/>
          </p:nvSpPr>
          <p:spPr bwMode="auto">
            <a:xfrm>
              <a:off x="2950" y="2816"/>
              <a:ext cx="16" cy="16"/>
            </a:xfrm>
            <a:prstGeom prst="ellipse">
              <a:avLst/>
            </a:pr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25"/>
            <p:cNvSpPr>
              <a:spLocks/>
            </p:cNvSpPr>
            <p:nvPr/>
          </p:nvSpPr>
          <p:spPr bwMode="auto">
            <a:xfrm>
              <a:off x="2942" y="2782"/>
              <a:ext cx="20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26"/>
            <p:cNvSpPr>
              <a:spLocks/>
            </p:cNvSpPr>
            <p:nvPr/>
          </p:nvSpPr>
          <p:spPr bwMode="auto">
            <a:xfrm>
              <a:off x="3102" y="2782"/>
              <a:ext cx="22" cy="6"/>
            </a:xfrm>
            <a:custGeom>
              <a:avLst/>
              <a:gdLst>
                <a:gd name="T0" fmla="*/ 10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10 w 11"/>
                <a:gd name="T9" fmla="*/ 0 h 3"/>
                <a:gd name="T10" fmla="*/ 11 w 11"/>
                <a:gd name="T11" fmla="*/ 2 h 3"/>
                <a:gd name="T12" fmla="*/ 1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27"/>
            <p:cNvSpPr>
              <a:spLocks/>
            </p:cNvSpPr>
            <p:nvPr/>
          </p:nvSpPr>
          <p:spPr bwMode="auto">
            <a:xfrm>
              <a:off x="3102" y="2859"/>
              <a:ext cx="22" cy="6"/>
            </a:xfrm>
            <a:custGeom>
              <a:avLst/>
              <a:gdLst>
                <a:gd name="T0" fmla="*/ 10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10 w 11"/>
                <a:gd name="T9" fmla="*/ 0 h 3"/>
                <a:gd name="T10" fmla="*/ 11 w 11"/>
                <a:gd name="T11" fmla="*/ 2 h 3"/>
                <a:gd name="T12" fmla="*/ 1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28"/>
            <p:cNvSpPr>
              <a:spLocks/>
            </p:cNvSpPr>
            <p:nvPr/>
          </p:nvSpPr>
          <p:spPr bwMode="auto">
            <a:xfrm>
              <a:off x="2942" y="2859"/>
              <a:ext cx="20" cy="6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2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29"/>
            <p:cNvSpPr>
              <a:spLocks noEditPoints="1"/>
            </p:cNvSpPr>
            <p:nvPr/>
          </p:nvSpPr>
          <p:spPr bwMode="auto">
            <a:xfrm>
              <a:off x="2101" y="3193"/>
              <a:ext cx="211" cy="140"/>
            </a:xfrm>
            <a:custGeom>
              <a:avLst/>
              <a:gdLst>
                <a:gd name="T0" fmla="*/ 72 w 107"/>
                <a:gd name="T1" fmla="*/ 52 h 71"/>
                <a:gd name="T2" fmla="*/ 104 w 107"/>
                <a:gd name="T3" fmla="*/ 52 h 71"/>
                <a:gd name="T4" fmla="*/ 104 w 107"/>
                <a:gd name="T5" fmla="*/ 3 h 71"/>
                <a:gd name="T6" fmla="*/ 72 w 107"/>
                <a:gd name="T7" fmla="*/ 3 h 71"/>
                <a:gd name="T8" fmla="*/ 72 w 107"/>
                <a:gd name="T9" fmla="*/ 52 h 71"/>
                <a:gd name="T10" fmla="*/ 35 w 107"/>
                <a:gd name="T11" fmla="*/ 3 h 71"/>
                <a:gd name="T12" fmla="*/ 4 w 107"/>
                <a:gd name="T13" fmla="*/ 3 h 71"/>
                <a:gd name="T14" fmla="*/ 4 w 107"/>
                <a:gd name="T15" fmla="*/ 52 h 71"/>
                <a:gd name="T16" fmla="*/ 35 w 107"/>
                <a:gd name="T17" fmla="*/ 52 h 71"/>
                <a:gd name="T18" fmla="*/ 35 w 107"/>
                <a:gd name="T19" fmla="*/ 3 h 71"/>
                <a:gd name="T20" fmla="*/ 104 w 107"/>
                <a:gd name="T21" fmla="*/ 71 h 71"/>
                <a:gd name="T22" fmla="*/ 3 w 107"/>
                <a:gd name="T23" fmla="*/ 71 h 71"/>
                <a:gd name="T24" fmla="*/ 0 w 107"/>
                <a:gd name="T25" fmla="*/ 58 h 71"/>
                <a:gd name="T26" fmla="*/ 0 w 107"/>
                <a:gd name="T27" fmla="*/ 0 h 71"/>
                <a:gd name="T28" fmla="*/ 107 w 107"/>
                <a:gd name="T29" fmla="*/ 0 h 71"/>
                <a:gd name="T30" fmla="*/ 107 w 107"/>
                <a:gd name="T31" fmla="*/ 55 h 71"/>
                <a:gd name="T32" fmla="*/ 104 w 107"/>
                <a:gd name="T33" fmla="*/ 71 h 71"/>
                <a:gd name="T34" fmla="*/ 101 w 107"/>
                <a:gd name="T35" fmla="*/ 65 h 71"/>
                <a:gd name="T36" fmla="*/ 72 w 107"/>
                <a:gd name="T37" fmla="*/ 65 h 71"/>
                <a:gd name="T38" fmla="*/ 72 w 107"/>
                <a:gd name="T39" fmla="*/ 67 h 71"/>
                <a:gd name="T40" fmla="*/ 101 w 107"/>
                <a:gd name="T41" fmla="*/ 67 h 71"/>
                <a:gd name="T42" fmla="*/ 101 w 107"/>
                <a:gd name="T43" fmla="*/ 65 h 71"/>
                <a:gd name="T44" fmla="*/ 72 w 107"/>
                <a:gd name="T45" fmla="*/ 63 h 71"/>
                <a:gd name="T46" fmla="*/ 102 w 107"/>
                <a:gd name="T47" fmla="*/ 63 h 71"/>
                <a:gd name="T48" fmla="*/ 102 w 107"/>
                <a:gd name="T49" fmla="*/ 60 h 71"/>
                <a:gd name="T50" fmla="*/ 72 w 107"/>
                <a:gd name="T51" fmla="*/ 60 h 71"/>
                <a:gd name="T52" fmla="*/ 72 w 107"/>
                <a:gd name="T53" fmla="*/ 63 h 71"/>
                <a:gd name="T54" fmla="*/ 35 w 107"/>
                <a:gd name="T55" fmla="*/ 65 h 71"/>
                <a:gd name="T56" fmla="*/ 7 w 107"/>
                <a:gd name="T57" fmla="*/ 65 h 71"/>
                <a:gd name="T58" fmla="*/ 7 w 107"/>
                <a:gd name="T59" fmla="*/ 67 h 71"/>
                <a:gd name="T60" fmla="*/ 35 w 107"/>
                <a:gd name="T61" fmla="*/ 67 h 71"/>
                <a:gd name="T62" fmla="*/ 35 w 107"/>
                <a:gd name="T63" fmla="*/ 65 h 71"/>
                <a:gd name="T64" fmla="*/ 5 w 107"/>
                <a:gd name="T65" fmla="*/ 63 h 71"/>
                <a:gd name="T66" fmla="*/ 35 w 107"/>
                <a:gd name="T67" fmla="*/ 63 h 71"/>
                <a:gd name="T68" fmla="*/ 35 w 107"/>
                <a:gd name="T69" fmla="*/ 60 h 71"/>
                <a:gd name="T70" fmla="*/ 5 w 107"/>
                <a:gd name="T71" fmla="*/ 60 h 71"/>
                <a:gd name="T72" fmla="*/ 5 w 107"/>
                <a:gd name="T73" fmla="*/ 63 h 71"/>
                <a:gd name="T74" fmla="*/ 35 w 107"/>
                <a:gd name="T75" fmla="*/ 56 h 71"/>
                <a:gd name="T76" fmla="*/ 4 w 107"/>
                <a:gd name="T77" fmla="*/ 55 h 71"/>
                <a:gd name="T78" fmla="*/ 4 w 107"/>
                <a:gd name="T79" fmla="*/ 58 h 71"/>
                <a:gd name="T80" fmla="*/ 35 w 107"/>
                <a:gd name="T81" fmla="*/ 58 h 71"/>
                <a:gd name="T82" fmla="*/ 35 w 107"/>
                <a:gd name="T83" fmla="*/ 56 h 71"/>
                <a:gd name="T84" fmla="*/ 41 w 107"/>
                <a:gd name="T85" fmla="*/ 3 h 71"/>
                <a:gd name="T86" fmla="*/ 39 w 107"/>
                <a:gd name="T87" fmla="*/ 3 h 71"/>
                <a:gd name="T88" fmla="*/ 39 w 107"/>
                <a:gd name="T89" fmla="*/ 67 h 71"/>
                <a:gd name="T90" fmla="*/ 41 w 107"/>
                <a:gd name="T91" fmla="*/ 67 h 71"/>
                <a:gd name="T92" fmla="*/ 41 w 107"/>
                <a:gd name="T93" fmla="*/ 3 h 71"/>
                <a:gd name="T94" fmla="*/ 67 w 107"/>
                <a:gd name="T95" fmla="*/ 67 h 71"/>
                <a:gd name="T96" fmla="*/ 69 w 107"/>
                <a:gd name="T97" fmla="*/ 67 h 71"/>
                <a:gd name="T98" fmla="*/ 69 w 107"/>
                <a:gd name="T99" fmla="*/ 3 h 71"/>
                <a:gd name="T100" fmla="*/ 67 w 107"/>
                <a:gd name="T101" fmla="*/ 3 h 71"/>
                <a:gd name="T102" fmla="*/ 67 w 107"/>
                <a:gd name="T103" fmla="*/ 67 h 71"/>
                <a:gd name="T104" fmla="*/ 73 w 107"/>
                <a:gd name="T105" fmla="*/ 56 h 71"/>
                <a:gd name="T106" fmla="*/ 72 w 107"/>
                <a:gd name="T107" fmla="*/ 56 h 71"/>
                <a:gd name="T108" fmla="*/ 72 w 107"/>
                <a:gd name="T109" fmla="*/ 58 h 71"/>
                <a:gd name="T110" fmla="*/ 104 w 107"/>
                <a:gd name="T111" fmla="*/ 58 h 71"/>
                <a:gd name="T112" fmla="*/ 104 w 107"/>
                <a:gd name="T113" fmla="*/ 55 h 71"/>
                <a:gd name="T114" fmla="*/ 73 w 107"/>
                <a:gd name="T115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71">
                  <a:moveTo>
                    <a:pt x="72" y="52"/>
                  </a:moveTo>
                  <a:cubicBezTo>
                    <a:pt x="104" y="52"/>
                    <a:pt x="104" y="52"/>
                    <a:pt x="104" y="52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72" y="3"/>
                    <a:pt x="72" y="3"/>
                    <a:pt x="72" y="3"/>
                  </a:cubicBezTo>
                  <a:lnTo>
                    <a:pt x="72" y="52"/>
                  </a:lnTo>
                  <a:close/>
                  <a:moveTo>
                    <a:pt x="3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5" y="52"/>
                    <a:pt x="35" y="52"/>
                    <a:pt x="35" y="52"/>
                  </a:cubicBezTo>
                  <a:lnTo>
                    <a:pt x="35" y="3"/>
                  </a:lnTo>
                  <a:close/>
                  <a:moveTo>
                    <a:pt x="104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19"/>
                    <a:pt x="0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55"/>
                    <a:pt x="107" y="55"/>
                    <a:pt x="107" y="55"/>
                  </a:cubicBezTo>
                  <a:lnTo>
                    <a:pt x="104" y="71"/>
                  </a:lnTo>
                  <a:close/>
                  <a:moveTo>
                    <a:pt x="101" y="65"/>
                  </a:moveTo>
                  <a:cubicBezTo>
                    <a:pt x="72" y="65"/>
                    <a:pt x="72" y="65"/>
                    <a:pt x="72" y="65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101" y="67"/>
                    <a:pt x="101" y="67"/>
                    <a:pt x="101" y="67"/>
                  </a:cubicBezTo>
                  <a:lnTo>
                    <a:pt x="101" y="65"/>
                  </a:lnTo>
                  <a:close/>
                  <a:moveTo>
                    <a:pt x="72" y="63"/>
                  </a:moveTo>
                  <a:cubicBezTo>
                    <a:pt x="102" y="63"/>
                    <a:pt x="102" y="63"/>
                    <a:pt x="102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72" y="60"/>
                    <a:pt x="72" y="60"/>
                    <a:pt x="72" y="60"/>
                  </a:cubicBezTo>
                  <a:lnTo>
                    <a:pt x="72" y="63"/>
                  </a:lnTo>
                  <a:close/>
                  <a:moveTo>
                    <a:pt x="35" y="6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35" y="67"/>
                    <a:pt x="35" y="67"/>
                    <a:pt x="35" y="67"/>
                  </a:cubicBezTo>
                  <a:lnTo>
                    <a:pt x="35" y="65"/>
                  </a:lnTo>
                  <a:close/>
                  <a:moveTo>
                    <a:pt x="5" y="63"/>
                  </a:moveTo>
                  <a:cubicBezTo>
                    <a:pt x="35" y="63"/>
                    <a:pt x="35" y="63"/>
                    <a:pt x="35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35" y="56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5" y="58"/>
                    <a:pt x="35" y="58"/>
                    <a:pt x="35" y="58"/>
                  </a:cubicBezTo>
                  <a:lnTo>
                    <a:pt x="35" y="56"/>
                  </a:lnTo>
                  <a:close/>
                  <a:moveTo>
                    <a:pt x="41" y="3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1" y="67"/>
                    <a:pt x="41" y="67"/>
                    <a:pt x="41" y="67"/>
                  </a:cubicBezTo>
                  <a:lnTo>
                    <a:pt x="41" y="3"/>
                  </a:lnTo>
                  <a:close/>
                  <a:moveTo>
                    <a:pt x="67" y="67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67"/>
                  </a:lnTo>
                  <a:close/>
                  <a:moveTo>
                    <a:pt x="73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5"/>
                    <a:pt x="104" y="55"/>
                    <a:pt x="104" y="55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30"/>
            <p:cNvSpPr>
              <a:spLocks/>
            </p:cNvSpPr>
            <p:nvPr/>
          </p:nvSpPr>
          <p:spPr bwMode="auto">
            <a:xfrm>
              <a:off x="2237" y="3208"/>
              <a:ext cx="26" cy="79"/>
            </a:xfrm>
            <a:custGeom>
              <a:avLst/>
              <a:gdLst>
                <a:gd name="T0" fmla="*/ 2 w 13"/>
                <a:gd name="T1" fmla="*/ 40 h 40"/>
                <a:gd name="T2" fmla="*/ 0 w 13"/>
                <a:gd name="T3" fmla="*/ 38 h 40"/>
                <a:gd name="T4" fmla="*/ 10 w 13"/>
                <a:gd name="T5" fmla="*/ 20 h 40"/>
                <a:gd name="T6" fmla="*/ 1 w 13"/>
                <a:gd name="T7" fmla="*/ 2 h 40"/>
                <a:gd name="T8" fmla="*/ 3 w 13"/>
                <a:gd name="T9" fmla="*/ 0 h 40"/>
                <a:gd name="T10" fmla="*/ 13 w 13"/>
                <a:gd name="T11" fmla="*/ 20 h 40"/>
                <a:gd name="T12" fmla="*/ 2 w 1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0">
                  <a:moveTo>
                    <a:pt x="2" y="4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33"/>
                    <a:pt x="10" y="27"/>
                    <a:pt x="10" y="20"/>
                  </a:cubicBezTo>
                  <a:cubicBezTo>
                    <a:pt x="10" y="13"/>
                    <a:pt x="7" y="7"/>
                    <a:pt x="1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5"/>
                    <a:pt x="13" y="12"/>
                    <a:pt x="13" y="20"/>
                  </a:cubicBezTo>
                  <a:cubicBezTo>
                    <a:pt x="13" y="28"/>
                    <a:pt x="9" y="35"/>
                    <a:pt x="2" y="40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1"/>
            <p:cNvSpPr>
              <a:spLocks/>
            </p:cNvSpPr>
            <p:nvPr/>
          </p:nvSpPr>
          <p:spPr bwMode="auto">
            <a:xfrm>
              <a:off x="2152" y="3208"/>
              <a:ext cx="24" cy="79"/>
            </a:xfrm>
            <a:custGeom>
              <a:avLst/>
              <a:gdLst>
                <a:gd name="T0" fmla="*/ 10 w 12"/>
                <a:gd name="T1" fmla="*/ 40 h 40"/>
                <a:gd name="T2" fmla="*/ 0 w 12"/>
                <a:gd name="T3" fmla="*/ 20 h 40"/>
                <a:gd name="T4" fmla="*/ 10 w 12"/>
                <a:gd name="T5" fmla="*/ 0 h 40"/>
                <a:gd name="T6" fmla="*/ 12 w 12"/>
                <a:gd name="T7" fmla="*/ 2 h 40"/>
                <a:gd name="T8" fmla="*/ 3 w 12"/>
                <a:gd name="T9" fmla="*/ 20 h 40"/>
                <a:gd name="T10" fmla="*/ 12 w 12"/>
                <a:gd name="T11" fmla="*/ 37 h 40"/>
                <a:gd name="T12" fmla="*/ 10 w 12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0">
                  <a:moveTo>
                    <a:pt x="10" y="40"/>
                  </a:moveTo>
                  <a:cubicBezTo>
                    <a:pt x="4" y="35"/>
                    <a:pt x="0" y="27"/>
                    <a:pt x="0" y="20"/>
                  </a:cubicBezTo>
                  <a:cubicBezTo>
                    <a:pt x="0" y="12"/>
                    <a:pt x="4" y="5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6" y="6"/>
                    <a:pt x="3" y="13"/>
                    <a:pt x="3" y="20"/>
                  </a:cubicBezTo>
                  <a:cubicBezTo>
                    <a:pt x="3" y="26"/>
                    <a:pt x="6" y="33"/>
                    <a:pt x="12" y="37"/>
                  </a:cubicBezTo>
                  <a:lnTo>
                    <a:pt x="10" y="40"/>
                  </a:lnTo>
                  <a:close/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632"/>
            <p:cNvSpPr>
              <a:spLocks noChangeArrowheads="1"/>
            </p:cNvSpPr>
            <p:nvPr/>
          </p:nvSpPr>
          <p:spPr bwMode="auto">
            <a:xfrm>
              <a:off x="2275" y="3238"/>
              <a:ext cx="15" cy="16"/>
            </a:xfrm>
            <a:prstGeom prst="ellipse">
              <a:avLst/>
            </a:pr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633"/>
            <p:cNvSpPr>
              <a:spLocks noChangeArrowheads="1"/>
            </p:cNvSpPr>
            <p:nvPr/>
          </p:nvSpPr>
          <p:spPr bwMode="auto">
            <a:xfrm>
              <a:off x="2125" y="3238"/>
              <a:ext cx="14" cy="16"/>
            </a:xfrm>
            <a:prstGeom prst="ellipse">
              <a:avLst/>
            </a:pr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34"/>
            <p:cNvSpPr>
              <a:spLocks/>
            </p:cNvSpPr>
            <p:nvPr/>
          </p:nvSpPr>
          <p:spPr bwMode="auto">
            <a:xfrm>
              <a:off x="2115" y="3204"/>
              <a:ext cx="22" cy="6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2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5"/>
            <p:cNvSpPr>
              <a:spLocks/>
            </p:cNvSpPr>
            <p:nvPr/>
          </p:nvSpPr>
          <p:spPr bwMode="auto">
            <a:xfrm>
              <a:off x="2277" y="3204"/>
              <a:ext cx="21" cy="6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2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2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36"/>
            <p:cNvSpPr>
              <a:spLocks/>
            </p:cNvSpPr>
            <p:nvPr/>
          </p:nvSpPr>
          <p:spPr bwMode="auto">
            <a:xfrm>
              <a:off x="2277" y="3281"/>
              <a:ext cx="21" cy="6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1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37"/>
            <p:cNvSpPr>
              <a:spLocks/>
            </p:cNvSpPr>
            <p:nvPr/>
          </p:nvSpPr>
          <p:spPr bwMode="auto">
            <a:xfrm>
              <a:off x="2115" y="3281"/>
              <a:ext cx="22" cy="6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1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</a:path>
              </a:pathLst>
            </a:custGeom>
            <a:solidFill>
              <a:srgbClr val="54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8"/>
            <p:cNvSpPr>
              <a:spLocks/>
            </p:cNvSpPr>
            <p:nvPr/>
          </p:nvSpPr>
          <p:spPr bwMode="auto">
            <a:xfrm>
              <a:off x="2263" y="2404"/>
              <a:ext cx="360" cy="858"/>
            </a:xfrm>
            <a:custGeom>
              <a:avLst/>
              <a:gdLst>
                <a:gd name="T0" fmla="*/ 360 w 360"/>
                <a:gd name="T1" fmla="*/ 858 h 858"/>
                <a:gd name="T2" fmla="*/ 81 w 360"/>
                <a:gd name="T3" fmla="*/ 858 h 858"/>
                <a:gd name="T4" fmla="*/ 81 w 360"/>
                <a:gd name="T5" fmla="*/ 0 h 858"/>
                <a:gd name="T6" fmla="*/ 0 w 360"/>
                <a:gd name="T7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858">
                  <a:moveTo>
                    <a:pt x="360" y="858"/>
                  </a:moveTo>
                  <a:lnTo>
                    <a:pt x="81" y="858"/>
                  </a:ln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7E003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639"/>
            <p:cNvSpPr>
              <a:spLocks noChangeArrowheads="1"/>
            </p:cNvSpPr>
            <p:nvPr/>
          </p:nvSpPr>
          <p:spPr bwMode="auto">
            <a:xfrm>
              <a:off x="2255" y="2396"/>
              <a:ext cx="16" cy="16"/>
            </a:xfrm>
            <a:prstGeom prst="ellipse">
              <a:avLst/>
            </a:prstGeom>
            <a:solidFill>
              <a:srgbClr val="7E0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43" name="Chart 642"/>
          <p:cNvGraphicFramePr/>
          <p:nvPr>
            <p:extLst>
              <p:ext uri="{D42A27DB-BD31-4B8C-83A1-F6EECF244321}">
                <p14:modId xmlns:p14="http://schemas.microsoft.com/office/powerpoint/2010/main" val="1145223450"/>
              </p:ext>
            </p:extLst>
          </p:nvPr>
        </p:nvGraphicFramePr>
        <p:xfrm>
          <a:off x="5562603" y="1410590"/>
          <a:ext cx="3131751" cy="283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4" name="TextBox 643"/>
          <p:cNvSpPr txBox="1"/>
          <p:nvPr/>
        </p:nvSpPr>
        <p:spPr>
          <a:xfrm>
            <a:off x="6392994" y="2300455"/>
            <a:ext cx="1450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 smtClean="0">
                <a:solidFill>
                  <a:schemeClr val="accent3"/>
                </a:solidFill>
              </a:rPr>
              <a:t>81%</a:t>
            </a:r>
          </a:p>
          <a:p>
            <a:pPr algn="ctr"/>
            <a:r>
              <a:rPr lang="en-US" sz="1000" dirty="0">
                <a:solidFill>
                  <a:schemeClr val="accent3"/>
                </a:solidFill>
              </a:rPr>
              <a:t>of employers are satisfied with the level of employees with the TTÜ</a:t>
            </a:r>
          </a:p>
          <a:p>
            <a:pPr algn="ctr"/>
            <a:r>
              <a:rPr lang="en-US" sz="1000" dirty="0">
                <a:solidFill>
                  <a:schemeClr val="accent3"/>
                </a:solidFill>
              </a:rPr>
              <a:t>diploma</a:t>
            </a:r>
          </a:p>
        </p:txBody>
      </p:sp>
      <p:sp>
        <p:nvSpPr>
          <p:cNvPr id="645" name="Line Callout 2 (No Border) 644"/>
          <p:cNvSpPr/>
          <p:nvPr/>
        </p:nvSpPr>
        <p:spPr>
          <a:xfrm flipH="1">
            <a:off x="5837571" y="3997882"/>
            <a:ext cx="1208686" cy="849414"/>
          </a:xfrm>
          <a:prstGeom prst="callout2">
            <a:avLst>
              <a:gd name="adj1" fmla="val 49110"/>
              <a:gd name="adj2" fmla="val -289"/>
              <a:gd name="adj3" fmla="val 49110"/>
              <a:gd name="adj4" fmla="val -23249"/>
              <a:gd name="adj5" fmla="val -14748"/>
              <a:gd name="adj6" fmla="val -49163"/>
            </a:avLst>
          </a:prstGeom>
          <a:noFill/>
          <a:ln cap="rnd"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1000" dirty="0">
                <a:solidFill>
                  <a:schemeClr val="accent3"/>
                </a:solidFill>
              </a:rPr>
              <a:t>19%</a:t>
            </a:r>
          </a:p>
          <a:p>
            <a:r>
              <a:rPr lang="et-EE" sz="1000" dirty="0">
                <a:solidFill>
                  <a:schemeClr val="accent3"/>
                </a:solidFill>
              </a:rPr>
              <a:t>of </a:t>
            </a:r>
            <a:r>
              <a:rPr lang="et-EE" sz="1000" dirty="0" err="1">
                <a:solidFill>
                  <a:schemeClr val="accent3"/>
                </a:solidFill>
              </a:rPr>
              <a:t>employers</a:t>
            </a:r>
            <a:endParaRPr lang="et-EE" sz="1000" dirty="0">
              <a:solidFill>
                <a:schemeClr val="accent3"/>
              </a:solidFill>
            </a:endParaRPr>
          </a:p>
          <a:p>
            <a:r>
              <a:rPr lang="et-EE" sz="1000" dirty="0" err="1">
                <a:solidFill>
                  <a:schemeClr val="accent3"/>
                </a:solidFill>
              </a:rPr>
              <a:t>expect</a:t>
            </a:r>
            <a:r>
              <a:rPr lang="et-EE" sz="1000" dirty="0">
                <a:solidFill>
                  <a:schemeClr val="accent3"/>
                </a:solidFill>
              </a:rPr>
              <a:t> </a:t>
            </a:r>
            <a:r>
              <a:rPr lang="et-EE" sz="1000" dirty="0" err="1">
                <a:solidFill>
                  <a:schemeClr val="accent3"/>
                </a:solidFill>
              </a:rPr>
              <a:t>more</a:t>
            </a:r>
            <a:endParaRPr lang="en-US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Y Theme">
  <a:themeElements>
    <a:clrScheme name="TTY colors">
      <a:dk1>
        <a:sysClr val="windowText" lastClr="000000"/>
      </a:dk1>
      <a:lt1>
        <a:sysClr val="window" lastClr="FFFFFF"/>
      </a:lt1>
      <a:dk2>
        <a:srgbClr val="818182"/>
      </a:dk2>
      <a:lt2>
        <a:srgbClr val="E8E8E9"/>
      </a:lt2>
      <a:accent1>
        <a:srgbClr val="870042"/>
      </a:accent1>
      <a:accent2>
        <a:srgbClr val="AD5A83"/>
      </a:accent2>
      <a:accent3>
        <a:srgbClr val="440022"/>
      </a:accent3>
      <a:accent4>
        <a:srgbClr val="4F4C4E"/>
      </a:accent4>
      <a:accent5>
        <a:srgbClr val="C9C9C9"/>
      </a:accent5>
      <a:accent6>
        <a:srgbClr val="6D0036"/>
      </a:accent6>
      <a:hlink>
        <a:srgbClr val="0563C1"/>
      </a:hlink>
      <a:folHlink>
        <a:srgbClr val="954F72"/>
      </a:folHlink>
    </a:clrScheme>
    <a:fontScheme name="T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On-screen Show (4:3)</PresentationFormat>
  <Paragraphs>256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PFCentroSansPro-LightItalic</vt:lpstr>
      <vt:lpstr>Verdana</vt:lpstr>
      <vt:lpstr>TTY Theme</vt:lpstr>
      <vt:lpstr>Tallinn University of Technology Facts &amp; Figures 2016</vt:lpstr>
      <vt:lpstr>Tallinn University of Technology – Creating a brighter future!</vt:lpstr>
      <vt:lpstr>Tallinn University of Technology – Creating a brighter future!</vt:lpstr>
      <vt:lpstr>Tallinn University of Technology in 2016</vt:lpstr>
      <vt:lpstr>TTÜ structure as of 2017</vt:lpstr>
      <vt:lpstr>Students</vt:lpstr>
      <vt:lpstr>34% of all international students in Estonia attend TTÜ.</vt:lpstr>
      <vt:lpstr>Students and alumni</vt:lpstr>
      <vt:lpstr>Scholarships    Level of education</vt:lpstr>
      <vt:lpstr>TTÜ students abroad and international students in Estonia</vt:lpstr>
      <vt:lpstr>TTÜ has partner universities all over the world.</vt:lpstr>
      <vt:lpstr>Student exchange  partnership agreements</vt:lpstr>
      <vt:lpstr>Research and development</vt:lpstr>
      <vt:lpstr>Doctorates</vt:lpstr>
      <vt:lpstr>Staff</vt:lpstr>
      <vt:lpstr>Money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TTÜ</dc:title>
  <dc:creator/>
  <cp:lastModifiedBy/>
  <cp:revision>1</cp:revision>
  <dcterms:created xsi:type="dcterms:W3CDTF">2017-05-26T06:44:11Z</dcterms:created>
  <dcterms:modified xsi:type="dcterms:W3CDTF">2017-12-22T13:30:21Z</dcterms:modified>
</cp:coreProperties>
</file>