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7" r:id="rId3"/>
    <p:sldId id="278" r:id="rId4"/>
    <p:sldId id="273" r:id="rId5"/>
    <p:sldId id="275" r:id="rId6"/>
    <p:sldId id="276" r:id="rId7"/>
    <p:sldId id="274" r:id="rId8"/>
    <p:sldId id="259" r:id="rId9"/>
    <p:sldId id="257" r:id="rId10"/>
    <p:sldId id="267" r:id="rId11"/>
    <p:sldId id="279" r:id="rId12"/>
    <p:sldId id="260" r:id="rId13"/>
    <p:sldId id="265" r:id="rId14"/>
    <p:sldId id="266" r:id="rId15"/>
    <p:sldId id="268" r:id="rId16"/>
    <p:sldId id="272" r:id="rId17"/>
    <p:sldId id="264" r:id="rId18"/>
    <p:sldId id="258" r:id="rId19"/>
    <p:sldId id="263" r:id="rId20"/>
    <p:sldId id="270" r:id="rId21"/>
    <p:sldId id="269" r:id="rId22"/>
    <p:sldId id="271" r:id="rId23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RANSPORT\Triin%20-%20&#245;ppeosakonna%20arvutist%20Dell%20Vostro%201015,%20sept%202015\Triin%20Roosalu\POST%20SOV%20HE\TA-rahastamine-Eest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RANSPORT\Triin%20-%20&#245;ppeosakonna%20arvutist%20Dell%20Vostro%201015,%20sept%202015\Triin%20Roosalu\POST%20SOV%20HE\TA-rahastamine-Eest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438849213615733E-2"/>
          <c:y val="3.136304995773833E-2"/>
          <c:w val="0.91915074569167221"/>
          <c:h val="0.781784776902887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'HE institutions'!$B$9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'HE institutions'!$C$2:$X$2</c:f>
              <c:strCache>
                <c:ptCount val="22"/>
                <c:pt idx="0">
                  <c:v>1990/91</c:v>
                </c:pt>
                <c:pt idx="1">
                  <c:v>1993/94</c:v>
                </c:pt>
                <c:pt idx="2">
                  <c:v>1994/95</c:v>
                </c:pt>
                <c:pt idx="3">
                  <c:v>1995/96</c:v>
                </c:pt>
                <c:pt idx="4">
                  <c:v>1996/97</c:v>
                </c:pt>
                <c:pt idx="5">
                  <c:v>1997/98</c:v>
                </c:pt>
                <c:pt idx="6">
                  <c:v>1998/99</c:v>
                </c:pt>
                <c:pt idx="7">
                  <c:v>1999/00</c:v>
                </c:pt>
                <c:pt idx="8">
                  <c:v>2000/01</c:v>
                </c:pt>
                <c:pt idx="9">
                  <c:v>2001/02</c:v>
                </c:pt>
                <c:pt idx="10">
                  <c:v>2002/03</c:v>
                </c:pt>
                <c:pt idx="11">
                  <c:v>2003/04</c:v>
                </c:pt>
                <c:pt idx="12">
                  <c:v>2004/05</c:v>
                </c:pt>
                <c:pt idx="13">
                  <c:v>2005/06</c:v>
                </c:pt>
                <c:pt idx="14">
                  <c:v>2006/07</c:v>
                </c:pt>
                <c:pt idx="15">
                  <c:v>2007/08</c:v>
                </c:pt>
                <c:pt idx="16">
                  <c:v>2008/09</c:v>
                </c:pt>
                <c:pt idx="17">
                  <c:v>2009/10</c:v>
                </c:pt>
                <c:pt idx="18">
                  <c:v>2010/11</c:v>
                </c:pt>
                <c:pt idx="19">
                  <c:v>2011/12</c:v>
                </c:pt>
                <c:pt idx="20">
                  <c:v>2012/13</c:v>
                </c:pt>
                <c:pt idx="21">
                  <c:v>2013/14</c:v>
                </c:pt>
              </c:strCache>
            </c:strRef>
          </c:cat>
          <c:val>
            <c:numRef>
              <c:f>'HE institutions'!$C$9:$X$9</c:f>
              <c:numCache>
                <c:formatCode>General</c:formatCode>
                <c:ptCount val="22"/>
                <c:pt idx="0">
                  <c:v>6</c:v>
                </c:pt>
                <c:pt idx="1">
                  <c:v>20</c:v>
                </c:pt>
                <c:pt idx="2">
                  <c:v>21</c:v>
                </c:pt>
                <c:pt idx="3">
                  <c:v>27</c:v>
                </c:pt>
                <c:pt idx="4">
                  <c:v>32</c:v>
                </c:pt>
                <c:pt idx="5">
                  <c:v>35</c:v>
                </c:pt>
                <c:pt idx="6">
                  <c:v>37</c:v>
                </c:pt>
                <c:pt idx="7">
                  <c:v>41</c:v>
                </c:pt>
                <c:pt idx="8">
                  <c:v>47</c:v>
                </c:pt>
                <c:pt idx="9">
                  <c:v>49</c:v>
                </c:pt>
                <c:pt idx="10">
                  <c:v>49</c:v>
                </c:pt>
                <c:pt idx="11">
                  <c:v>47</c:v>
                </c:pt>
                <c:pt idx="12">
                  <c:v>46</c:v>
                </c:pt>
                <c:pt idx="13">
                  <c:v>39</c:v>
                </c:pt>
                <c:pt idx="14">
                  <c:v>35</c:v>
                </c:pt>
                <c:pt idx="15">
                  <c:v>35</c:v>
                </c:pt>
                <c:pt idx="16">
                  <c:v>34</c:v>
                </c:pt>
                <c:pt idx="17">
                  <c:v>34</c:v>
                </c:pt>
                <c:pt idx="18">
                  <c:v>33</c:v>
                </c:pt>
                <c:pt idx="19">
                  <c:v>33</c:v>
                </c:pt>
                <c:pt idx="20">
                  <c:v>29</c:v>
                </c:pt>
                <c:pt idx="21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202024"/>
        <c:axId val="448195360"/>
      </c:barChart>
      <c:catAx>
        <c:axId val="448202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48195360"/>
        <c:crosses val="autoZero"/>
        <c:auto val="1"/>
        <c:lblAlgn val="ctr"/>
        <c:lblOffset val="100"/>
        <c:noMultiLvlLbl val="0"/>
      </c:catAx>
      <c:valAx>
        <c:axId val="448195360"/>
        <c:scaling>
          <c:orientation val="minMax"/>
          <c:max val="50"/>
        </c:scaling>
        <c:delete val="0"/>
        <c:axPos val="l"/>
        <c:numFmt formatCode="General" sourceLinked="1"/>
        <c:majorTickMark val="out"/>
        <c:minorTickMark val="none"/>
        <c:tickLblPos val="nextTo"/>
        <c:crossAx val="44820202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200"/>
      </a:pPr>
      <a:endParaRPr lang="et-E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Sheet7!$E$45</c:f>
              <c:strCache>
                <c:ptCount val="1"/>
                <c:pt idx="0">
                  <c:v>Estonian</c:v>
                </c:pt>
              </c:strCache>
            </c:strRef>
          </c:tx>
          <c:invertIfNegative val="0"/>
          <c:cat>
            <c:strRef>
              <c:f>Sheet7!$D$46:$D$54</c:f>
              <c:strCache>
                <c:ptCount val="9"/>
                <c:pt idx="0">
                  <c:v> 8.11.2005</c:v>
                </c:pt>
                <c:pt idx="1">
                  <c:v> 10.11.2006</c:v>
                </c:pt>
                <c:pt idx="2">
                  <c:v> 10.11.2007</c:v>
                </c:pt>
                <c:pt idx="3">
                  <c:v> 10.11.2008</c:v>
                </c:pt>
                <c:pt idx="4">
                  <c:v> 10.11.2009</c:v>
                </c:pt>
                <c:pt idx="5">
                  <c:v> 10.11.2010</c:v>
                </c:pt>
                <c:pt idx="6">
                  <c:v> 10.11.2011</c:v>
                </c:pt>
                <c:pt idx="7">
                  <c:v> 10.11.2012</c:v>
                </c:pt>
                <c:pt idx="8">
                  <c:v> 10.11.2013</c:v>
                </c:pt>
              </c:strCache>
            </c:strRef>
          </c:cat>
          <c:val>
            <c:numRef>
              <c:f>Sheet7!$E$46:$E$54</c:f>
              <c:numCache>
                <c:formatCode>0%</c:formatCode>
                <c:ptCount val="9"/>
                <c:pt idx="0">
                  <c:v>0.88434108981211645</c:v>
                </c:pt>
                <c:pt idx="1">
                  <c:v>0.88158564427705144</c:v>
                </c:pt>
                <c:pt idx="2">
                  <c:v>0.87868207956812583</c:v>
                </c:pt>
                <c:pt idx="3">
                  <c:v>0.87983742452375036</c:v>
                </c:pt>
                <c:pt idx="4">
                  <c:v>0.892179459302747</c:v>
                </c:pt>
                <c:pt idx="5">
                  <c:v>0.90226151375283958</c:v>
                </c:pt>
                <c:pt idx="6">
                  <c:v>0.90960995163222746</c:v>
                </c:pt>
                <c:pt idx="7">
                  <c:v>0.90602721970187949</c:v>
                </c:pt>
                <c:pt idx="8">
                  <c:v>0.91606386879562651</c:v>
                </c:pt>
              </c:numCache>
            </c:numRef>
          </c:val>
        </c:ser>
        <c:ser>
          <c:idx val="1"/>
          <c:order val="1"/>
          <c:tx>
            <c:strRef>
              <c:f>Sheet7!$F$45</c:f>
              <c:strCache>
                <c:ptCount val="1"/>
                <c:pt idx="0">
                  <c:v>English</c:v>
                </c:pt>
              </c:strCache>
            </c:strRef>
          </c:tx>
          <c:invertIfNegative val="0"/>
          <c:cat>
            <c:strRef>
              <c:f>Sheet7!$D$46:$D$54</c:f>
              <c:strCache>
                <c:ptCount val="9"/>
                <c:pt idx="0">
                  <c:v> 8.11.2005</c:v>
                </c:pt>
                <c:pt idx="1">
                  <c:v> 10.11.2006</c:v>
                </c:pt>
                <c:pt idx="2">
                  <c:v> 10.11.2007</c:v>
                </c:pt>
                <c:pt idx="3">
                  <c:v> 10.11.2008</c:v>
                </c:pt>
                <c:pt idx="4">
                  <c:v> 10.11.2009</c:v>
                </c:pt>
                <c:pt idx="5">
                  <c:v> 10.11.2010</c:v>
                </c:pt>
                <c:pt idx="6">
                  <c:v> 10.11.2011</c:v>
                </c:pt>
                <c:pt idx="7">
                  <c:v> 10.11.2012</c:v>
                </c:pt>
                <c:pt idx="8">
                  <c:v> 10.11.2013</c:v>
                </c:pt>
              </c:strCache>
            </c:strRef>
          </c:cat>
          <c:val>
            <c:numRef>
              <c:f>Sheet7!$F$46:$F$54</c:f>
              <c:numCache>
                <c:formatCode>0%</c:formatCode>
                <c:ptCount val="9"/>
                <c:pt idx="0">
                  <c:v>1.4746584269333842E-2</c:v>
                </c:pt>
                <c:pt idx="1">
                  <c:v>1.4570942457864965E-2</c:v>
                </c:pt>
                <c:pt idx="2">
                  <c:v>1.6136603685013497E-2</c:v>
                </c:pt>
                <c:pt idx="3">
                  <c:v>1.5731224140703812E-2</c:v>
                </c:pt>
                <c:pt idx="4">
                  <c:v>1.5264187866927592E-2</c:v>
                </c:pt>
                <c:pt idx="5">
                  <c:v>1.8505925079218093E-2</c:v>
                </c:pt>
                <c:pt idx="6">
                  <c:v>2.4287425858269113E-2</c:v>
                </c:pt>
                <c:pt idx="7">
                  <c:v>3.4240656729315186E-2</c:v>
                </c:pt>
                <c:pt idx="8">
                  <c:v>5.2051735057835259E-2</c:v>
                </c:pt>
              </c:numCache>
            </c:numRef>
          </c:val>
        </c:ser>
        <c:ser>
          <c:idx val="2"/>
          <c:order val="2"/>
          <c:tx>
            <c:strRef>
              <c:f>Sheet7!$G$45</c:f>
              <c:strCache>
                <c:ptCount val="1"/>
                <c:pt idx="0">
                  <c:v>Russian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Sheet7!$D$46:$D$54</c:f>
              <c:strCache>
                <c:ptCount val="9"/>
                <c:pt idx="0">
                  <c:v> 8.11.2005</c:v>
                </c:pt>
                <c:pt idx="1">
                  <c:v> 10.11.2006</c:v>
                </c:pt>
                <c:pt idx="2">
                  <c:v> 10.11.2007</c:v>
                </c:pt>
                <c:pt idx="3">
                  <c:v> 10.11.2008</c:v>
                </c:pt>
                <c:pt idx="4">
                  <c:v> 10.11.2009</c:v>
                </c:pt>
                <c:pt idx="5">
                  <c:v> 10.11.2010</c:v>
                </c:pt>
                <c:pt idx="6">
                  <c:v> 10.11.2011</c:v>
                </c:pt>
                <c:pt idx="7">
                  <c:v> 10.11.2012</c:v>
                </c:pt>
                <c:pt idx="8">
                  <c:v> 10.11.2013</c:v>
                </c:pt>
              </c:strCache>
            </c:strRef>
          </c:cat>
          <c:val>
            <c:numRef>
              <c:f>Sheet7!$G$46:$G$54</c:f>
              <c:numCache>
                <c:formatCode>0%</c:formatCode>
                <c:ptCount val="9"/>
                <c:pt idx="0">
                  <c:v>0.10091232591854965</c:v>
                </c:pt>
                <c:pt idx="1">
                  <c:v>0.10384341326508355</c:v>
                </c:pt>
                <c:pt idx="2">
                  <c:v>0.1051813167468607</c:v>
                </c:pt>
                <c:pt idx="3">
                  <c:v>0.10443135133554585</c:v>
                </c:pt>
                <c:pt idx="4">
                  <c:v>9.2556352830325428E-2</c:v>
                </c:pt>
                <c:pt idx="5">
                  <c:v>7.9232561167942361E-2</c:v>
                </c:pt>
                <c:pt idx="6">
                  <c:v>6.6102622509503453E-2</c:v>
                </c:pt>
                <c:pt idx="7">
                  <c:v>5.9732123568805355E-2</c:v>
                </c:pt>
                <c:pt idx="8">
                  <c:v>3.1884396146538221E-2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5318544"/>
        <c:axId val="435311488"/>
      </c:barChart>
      <c:catAx>
        <c:axId val="43531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35311488"/>
        <c:crosses val="autoZero"/>
        <c:auto val="1"/>
        <c:lblAlgn val="ctr"/>
        <c:lblOffset val="100"/>
        <c:noMultiLvlLbl val="0"/>
      </c:catAx>
      <c:valAx>
        <c:axId val="435311488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35318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889020122484714"/>
          <c:y val="0.18464773535961071"/>
          <c:w val="0.14444313210848653"/>
          <c:h val="0.42079199283762997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600"/>
      </a:pPr>
      <a:endParaRPr lang="et-E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03071-4B27-4514-B3C0-AD72C9D61F5C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829E5-D939-4B7D-85AC-E0C94C17D07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6578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9A0BEC1-5A33-4EC2-8868-50EBA51BE5E8}" type="slidenum">
              <a:rPr lang="et-EE" smtClean="0"/>
              <a:pPr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99753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3672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9124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6651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3624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8651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6224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530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08238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3270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28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1308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2CA84-76C8-4C86-9E98-F65133871903}" type="datetimeFigureOut">
              <a:rPr lang="et-EE" smtClean="0"/>
              <a:t>12.01.2018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48D9C-75F2-4220-98EF-D26B535E8AA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9818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 smtClean="0"/>
              <a:t>Expectations</a:t>
            </a:r>
            <a:r>
              <a:rPr lang="et-EE" dirty="0" smtClean="0"/>
              <a:t> and </a:t>
            </a:r>
            <a:r>
              <a:rPr lang="et-EE" dirty="0" err="1" smtClean="0"/>
              <a:t>Reality</a:t>
            </a:r>
            <a:r>
              <a:rPr lang="et-EE" dirty="0" smtClean="0"/>
              <a:t> of </a:t>
            </a:r>
            <a:r>
              <a:rPr lang="et-EE" dirty="0" err="1" smtClean="0"/>
              <a:t>Foreign</a:t>
            </a:r>
            <a:r>
              <a:rPr lang="et-EE" dirty="0" smtClean="0"/>
              <a:t> </a:t>
            </a:r>
            <a:r>
              <a:rPr lang="et-EE" dirty="0" err="1" smtClean="0"/>
              <a:t>Students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63680"/>
          </a:xfrm>
        </p:spPr>
        <p:txBody>
          <a:bodyPr>
            <a:normAutofit/>
          </a:bodyPr>
          <a:lstStyle/>
          <a:p>
            <a:endParaRPr lang="et-EE" b="1" u="sng" dirty="0" smtClean="0"/>
          </a:p>
          <a:p>
            <a:r>
              <a:rPr lang="et-EE" b="1" u="sng" dirty="0" smtClean="0"/>
              <a:t>Triin Roosalu</a:t>
            </a:r>
          </a:p>
          <a:p>
            <a:r>
              <a:rPr lang="et-EE" dirty="0" err="1" smtClean="0"/>
              <a:t>Associate</a:t>
            </a:r>
            <a:r>
              <a:rPr lang="et-EE" dirty="0" smtClean="0"/>
              <a:t> Professor in </a:t>
            </a:r>
            <a:r>
              <a:rPr lang="et-EE" dirty="0" err="1" smtClean="0"/>
              <a:t>Sociology</a:t>
            </a:r>
            <a:endParaRPr lang="et-EE" dirty="0" smtClean="0"/>
          </a:p>
          <a:p>
            <a:r>
              <a:rPr lang="et-EE" dirty="0" smtClean="0"/>
              <a:t>Tallinn </a:t>
            </a:r>
            <a:r>
              <a:rPr lang="et-EE" dirty="0" err="1" smtClean="0"/>
              <a:t>University</a:t>
            </a:r>
            <a:r>
              <a:rPr lang="et-EE" dirty="0" smtClean="0"/>
              <a:t>, </a:t>
            </a:r>
            <a:r>
              <a:rPr lang="et-EE" dirty="0" err="1" smtClean="0"/>
              <a:t>School</a:t>
            </a:r>
            <a:r>
              <a:rPr lang="et-EE" dirty="0" smtClean="0"/>
              <a:t> </a:t>
            </a:r>
            <a:r>
              <a:rPr lang="et-EE" dirty="0" err="1" smtClean="0"/>
              <a:t>fo</a:t>
            </a:r>
            <a:r>
              <a:rPr lang="et-EE" dirty="0" smtClean="0"/>
              <a:t> </a:t>
            </a:r>
            <a:r>
              <a:rPr lang="et-EE" dirty="0" err="1" smtClean="0"/>
              <a:t>Governance</a:t>
            </a:r>
            <a:r>
              <a:rPr lang="et-EE" dirty="0" smtClean="0"/>
              <a:t>, </a:t>
            </a:r>
            <a:r>
              <a:rPr lang="et-EE" dirty="0" err="1" smtClean="0"/>
              <a:t>Law</a:t>
            </a:r>
            <a:r>
              <a:rPr lang="et-EE" dirty="0" smtClean="0"/>
              <a:t> and </a:t>
            </a:r>
            <a:r>
              <a:rPr lang="et-EE" dirty="0" err="1" smtClean="0"/>
              <a:t>Society</a:t>
            </a:r>
            <a:endParaRPr lang="et-EE" dirty="0" smtClean="0"/>
          </a:p>
          <a:p>
            <a:r>
              <a:rPr lang="et-EE" dirty="0" smtClean="0"/>
              <a:t>Tallinn </a:t>
            </a:r>
            <a:r>
              <a:rPr lang="et-EE" dirty="0" err="1" smtClean="0"/>
              <a:t>University</a:t>
            </a:r>
            <a:r>
              <a:rPr lang="et-EE" dirty="0" smtClean="0"/>
              <a:t> </a:t>
            </a:r>
            <a:r>
              <a:rPr lang="et-EE" dirty="0" err="1" smtClean="0"/>
              <a:t>Employee</a:t>
            </a:r>
            <a:r>
              <a:rPr lang="et-EE" dirty="0" smtClean="0"/>
              <a:t> </a:t>
            </a:r>
            <a:r>
              <a:rPr lang="et-EE" dirty="0" err="1" smtClean="0"/>
              <a:t>Union</a:t>
            </a:r>
            <a:r>
              <a:rPr lang="et-EE" dirty="0" smtClean="0"/>
              <a:t> </a:t>
            </a:r>
            <a:r>
              <a:rPr lang="et-EE" dirty="0" err="1" smtClean="0"/>
              <a:t>Board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37519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t-EE" dirty="0" err="1" smtClean="0"/>
              <a:t>Distribution</a:t>
            </a:r>
            <a:r>
              <a:rPr lang="et-EE" dirty="0" smtClean="0"/>
              <a:t> of </a:t>
            </a:r>
            <a:r>
              <a:rPr lang="et-EE" dirty="0" err="1" smtClean="0"/>
              <a:t>foreign</a:t>
            </a:r>
            <a:r>
              <a:rPr lang="et-EE" dirty="0" smtClean="0"/>
              <a:t> </a:t>
            </a:r>
            <a:r>
              <a:rPr lang="et-EE" dirty="0" err="1" smtClean="0"/>
              <a:t>students</a:t>
            </a:r>
            <a:r>
              <a:rPr lang="et-EE" dirty="0" smtClean="0"/>
              <a:t> in Estonia </a:t>
            </a:r>
            <a:r>
              <a:rPr lang="et-EE" dirty="0" err="1" smtClean="0"/>
              <a:t>by</a:t>
            </a:r>
            <a:r>
              <a:rPr lang="et-EE" dirty="0" smtClean="0"/>
              <a:t> </a:t>
            </a:r>
            <a:r>
              <a:rPr lang="et-EE" dirty="0" err="1" smtClean="0"/>
              <a:t>origin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10" y="1122218"/>
            <a:ext cx="11664990" cy="55806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5" name="TextBox 4"/>
          <p:cNvSpPr txBox="1"/>
          <p:nvPr/>
        </p:nvSpPr>
        <p:spPr>
          <a:xfrm>
            <a:off x="644237" y="2270062"/>
            <a:ext cx="1049482" cy="43220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t-EE" b="1" dirty="0" err="1" smtClean="0"/>
              <a:t>Finland</a:t>
            </a:r>
            <a:endParaRPr lang="et-EE" b="1" dirty="0" smtClean="0"/>
          </a:p>
          <a:p>
            <a:pPr>
              <a:lnSpc>
                <a:spcPct val="140000"/>
              </a:lnSpc>
            </a:pPr>
            <a:r>
              <a:rPr lang="et-EE" b="1" dirty="0" err="1" smtClean="0"/>
              <a:t>Russia</a:t>
            </a:r>
            <a:endParaRPr lang="et-EE" b="1" dirty="0" smtClean="0"/>
          </a:p>
          <a:p>
            <a:pPr>
              <a:lnSpc>
                <a:spcPct val="140000"/>
              </a:lnSpc>
            </a:pPr>
            <a:r>
              <a:rPr lang="et-EE" b="1" dirty="0" err="1" smtClean="0"/>
              <a:t>Nigeria</a:t>
            </a:r>
            <a:endParaRPr lang="et-EE" b="1" dirty="0" smtClean="0"/>
          </a:p>
          <a:p>
            <a:pPr>
              <a:lnSpc>
                <a:spcPct val="140000"/>
              </a:lnSpc>
            </a:pPr>
            <a:r>
              <a:rPr lang="et-EE" b="1" dirty="0" err="1" smtClean="0"/>
              <a:t>Ukraine</a:t>
            </a:r>
            <a:endParaRPr lang="et-EE" b="1" dirty="0" smtClean="0"/>
          </a:p>
          <a:p>
            <a:pPr>
              <a:lnSpc>
                <a:spcPct val="140000"/>
              </a:lnSpc>
            </a:pPr>
            <a:r>
              <a:rPr lang="et-EE" b="1" dirty="0" smtClean="0"/>
              <a:t>Georgia</a:t>
            </a:r>
          </a:p>
          <a:p>
            <a:pPr>
              <a:lnSpc>
                <a:spcPct val="140000"/>
              </a:lnSpc>
            </a:pPr>
            <a:r>
              <a:rPr lang="et-EE" b="1" dirty="0" smtClean="0">
                <a:solidFill>
                  <a:srgbClr val="FF0000"/>
                </a:solidFill>
              </a:rPr>
              <a:t>Estonia</a:t>
            </a:r>
          </a:p>
          <a:p>
            <a:pPr>
              <a:lnSpc>
                <a:spcPct val="140000"/>
              </a:lnSpc>
            </a:pPr>
            <a:r>
              <a:rPr lang="et-EE" b="1" dirty="0" err="1" smtClean="0"/>
              <a:t>Turkey</a:t>
            </a:r>
            <a:endParaRPr lang="et-EE" b="1" dirty="0" smtClean="0"/>
          </a:p>
          <a:p>
            <a:pPr>
              <a:lnSpc>
                <a:spcPct val="140000"/>
              </a:lnSpc>
            </a:pPr>
            <a:r>
              <a:rPr lang="et-EE" b="1" dirty="0" smtClean="0"/>
              <a:t>India</a:t>
            </a:r>
          </a:p>
          <a:p>
            <a:pPr>
              <a:lnSpc>
                <a:spcPct val="140000"/>
              </a:lnSpc>
            </a:pPr>
            <a:r>
              <a:rPr lang="et-EE" b="1" dirty="0" err="1" smtClean="0"/>
              <a:t>Latvia</a:t>
            </a:r>
            <a:endParaRPr lang="et-EE" b="1" dirty="0" smtClean="0"/>
          </a:p>
          <a:p>
            <a:pPr>
              <a:lnSpc>
                <a:spcPct val="140000"/>
              </a:lnSpc>
            </a:pPr>
            <a:r>
              <a:rPr lang="et-EE" b="1" dirty="0" err="1" smtClean="0"/>
              <a:t>China</a:t>
            </a:r>
            <a:endParaRPr lang="et-EE" b="1" dirty="0" smtClean="0"/>
          </a:p>
          <a:p>
            <a:pPr>
              <a:lnSpc>
                <a:spcPct val="140000"/>
              </a:lnSpc>
            </a:pPr>
            <a:r>
              <a:rPr lang="et-EE" b="1" dirty="0" err="1" smtClean="0"/>
              <a:t>Total</a:t>
            </a:r>
            <a:endParaRPr lang="et-EE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66455" y="1537855"/>
            <a:ext cx="984019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t-EE" dirty="0" smtClean="0"/>
              <a:t>Number     %          Number	%         Number	%      Number   % 	</a:t>
            </a:r>
            <a:r>
              <a:rPr lang="et-EE" dirty="0" smtClean="0"/>
              <a:t>          Number   %	 Number   %</a:t>
            </a:r>
            <a:endParaRPr lang="et-EE" dirty="0" smtClean="0"/>
          </a:p>
          <a:p>
            <a:endParaRPr lang="et-EE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381991"/>
            <a:ext cx="751609" cy="8021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1569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23" y="1772711"/>
            <a:ext cx="12069377" cy="46802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586" y="4112854"/>
            <a:ext cx="2349795" cy="2234784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t-EE" sz="1600" b="1" dirty="0" err="1" smtClean="0"/>
              <a:t>Europe</a:t>
            </a:r>
            <a:r>
              <a:rPr lang="et-EE" sz="1600" b="1" dirty="0" smtClean="0"/>
              <a:t/>
            </a:r>
            <a:br>
              <a:rPr lang="et-EE" sz="1600" b="1" dirty="0" smtClean="0"/>
            </a:br>
            <a:r>
              <a:rPr lang="et-EE" sz="1600" b="1" dirty="0" err="1" smtClean="0"/>
              <a:t>Asia</a:t>
            </a:r>
            <a:r>
              <a:rPr lang="et-EE" sz="1600" b="1" dirty="0" smtClean="0"/>
              <a:t/>
            </a:r>
            <a:br>
              <a:rPr lang="et-EE" sz="1600" b="1" dirty="0" smtClean="0"/>
            </a:br>
            <a:r>
              <a:rPr lang="et-EE" sz="1600" b="1" dirty="0" err="1" smtClean="0"/>
              <a:t>Africa</a:t>
            </a:r>
            <a:r>
              <a:rPr lang="et-EE" sz="1600" b="1" dirty="0" smtClean="0"/>
              <a:t/>
            </a:r>
            <a:br>
              <a:rPr lang="et-EE" sz="1600" b="1" dirty="0" smtClean="0"/>
            </a:br>
            <a:r>
              <a:rPr lang="et-EE" sz="1600" b="1" dirty="0" err="1" smtClean="0"/>
              <a:t>Central</a:t>
            </a:r>
            <a:r>
              <a:rPr lang="et-EE" sz="1600" b="1" dirty="0" smtClean="0"/>
              <a:t>- and </a:t>
            </a:r>
            <a:r>
              <a:rPr lang="et-EE" sz="1600" b="1" dirty="0" err="1" smtClean="0"/>
              <a:t>Western</a:t>
            </a:r>
            <a:r>
              <a:rPr lang="et-EE" sz="1600" b="1" dirty="0" smtClean="0"/>
              <a:t> </a:t>
            </a:r>
            <a:r>
              <a:rPr lang="et-EE" sz="1600" b="1" dirty="0" err="1" smtClean="0"/>
              <a:t>America</a:t>
            </a:r>
            <a:r>
              <a:rPr lang="et-EE" sz="1600" b="1" dirty="0" smtClean="0"/>
              <a:t/>
            </a:r>
            <a:br>
              <a:rPr lang="et-EE" sz="1600" b="1" dirty="0" smtClean="0"/>
            </a:br>
            <a:r>
              <a:rPr lang="et-EE" sz="1600" b="1" dirty="0" err="1" smtClean="0"/>
              <a:t>Northern</a:t>
            </a:r>
            <a:r>
              <a:rPr lang="et-EE" sz="1600" b="1" dirty="0" smtClean="0"/>
              <a:t> </a:t>
            </a:r>
            <a:r>
              <a:rPr lang="et-EE" sz="1600" b="1" dirty="0" err="1" smtClean="0"/>
              <a:t>America</a:t>
            </a:r>
            <a:r>
              <a:rPr lang="et-EE" sz="1600" b="1" dirty="0" smtClean="0"/>
              <a:t/>
            </a:r>
            <a:br>
              <a:rPr lang="et-EE" sz="1600" b="1" dirty="0" smtClean="0"/>
            </a:br>
            <a:r>
              <a:rPr lang="et-EE" sz="1600" b="1" dirty="0" err="1" smtClean="0"/>
              <a:t>Oceania</a:t>
            </a:r>
            <a:endParaRPr lang="et-EE" sz="1600" b="1" dirty="0"/>
          </a:p>
        </p:txBody>
      </p:sp>
    </p:spTree>
    <p:extLst>
      <p:ext uri="{BB962C8B-B14F-4D97-AF65-F5344CB8AC3E}">
        <p14:creationId xmlns:p14="http://schemas.microsoft.com/office/powerpoint/2010/main" val="4141393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500" dirty="0" err="1" smtClean="0"/>
              <a:t>Foreign</a:t>
            </a:r>
            <a:r>
              <a:rPr lang="et-EE" sz="3500" dirty="0" smtClean="0"/>
              <a:t> </a:t>
            </a:r>
            <a:r>
              <a:rPr lang="et-EE" sz="3500" dirty="0" err="1" smtClean="0"/>
              <a:t>Students</a:t>
            </a:r>
            <a:r>
              <a:rPr lang="et-EE" sz="3500" dirty="0" smtClean="0"/>
              <a:t>: </a:t>
            </a:r>
          </a:p>
          <a:p>
            <a:pPr marL="0" indent="0">
              <a:buNone/>
            </a:pPr>
            <a:r>
              <a:rPr lang="et-EE" sz="3500" dirty="0" smtClean="0"/>
              <a:t>	</a:t>
            </a:r>
            <a:r>
              <a:rPr lang="et-EE" sz="2600" dirty="0" smtClean="0"/>
              <a:t>8+% of all; 11% of </a:t>
            </a:r>
            <a:r>
              <a:rPr lang="et-EE" sz="2600" dirty="0" err="1" smtClean="0"/>
              <a:t>these</a:t>
            </a:r>
            <a:r>
              <a:rPr lang="et-EE" sz="2600" dirty="0" smtClean="0"/>
              <a:t> in </a:t>
            </a:r>
            <a:r>
              <a:rPr lang="et-EE" sz="2600" dirty="0" err="1" smtClean="0"/>
              <a:t>private</a:t>
            </a:r>
            <a:r>
              <a:rPr lang="et-EE" sz="2600" dirty="0" smtClean="0"/>
              <a:t> </a:t>
            </a:r>
            <a:r>
              <a:rPr lang="et-EE" sz="2600" dirty="0" err="1" smtClean="0"/>
              <a:t>universities</a:t>
            </a:r>
            <a:endParaRPr lang="et-EE" sz="2600" dirty="0" smtClean="0"/>
          </a:p>
          <a:p>
            <a:pPr marL="0" indent="0">
              <a:buNone/>
            </a:pPr>
            <a:r>
              <a:rPr lang="et-EE" sz="2600" dirty="0" smtClean="0"/>
              <a:t>	</a:t>
            </a:r>
            <a:r>
              <a:rPr lang="et-EE" sz="2600" dirty="0" err="1" smtClean="0"/>
              <a:t>English-language</a:t>
            </a:r>
            <a:r>
              <a:rPr lang="et-EE" sz="2600" dirty="0" smtClean="0"/>
              <a:t> MA </a:t>
            </a:r>
            <a:r>
              <a:rPr lang="et-EE" sz="2600" dirty="0" err="1" smtClean="0"/>
              <a:t>programs</a:t>
            </a:r>
            <a:r>
              <a:rPr lang="et-EE" sz="2600" dirty="0" smtClean="0"/>
              <a:t> – </a:t>
            </a:r>
            <a:r>
              <a:rPr lang="et-EE" sz="2600" dirty="0" err="1" smtClean="0"/>
              <a:t>growing</a:t>
            </a:r>
            <a:r>
              <a:rPr lang="et-EE" sz="2600" dirty="0" smtClean="0"/>
              <a:t> </a:t>
            </a:r>
            <a:r>
              <a:rPr lang="et-EE" sz="2600" dirty="0" err="1" smtClean="0"/>
              <a:t>share</a:t>
            </a:r>
            <a:r>
              <a:rPr lang="et-EE" sz="2600" dirty="0" smtClean="0"/>
              <a:t> </a:t>
            </a:r>
            <a:r>
              <a:rPr lang="et-EE" sz="2600" dirty="0" err="1" smtClean="0"/>
              <a:t>among</a:t>
            </a:r>
            <a:r>
              <a:rPr lang="et-EE" sz="2600" dirty="0" smtClean="0"/>
              <a:t> MA 	</a:t>
            </a:r>
            <a:r>
              <a:rPr lang="et-EE" sz="2600" dirty="0" err="1" smtClean="0"/>
              <a:t>programs</a:t>
            </a:r>
            <a:r>
              <a:rPr lang="et-EE" sz="2600" dirty="0" smtClean="0"/>
              <a:t>; </a:t>
            </a:r>
            <a:r>
              <a:rPr lang="et-EE" sz="2600" dirty="0" err="1" smtClean="0"/>
              <a:t>yet</a:t>
            </a:r>
            <a:r>
              <a:rPr lang="et-EE" sz="2600" dirty="0" smtClean="0"/>
              <a:t> </a:t>
            </a:r>
            <a:r>
              <a:rPr lang="et-EE" sz="2600" dirty="0" err="1" smtClean="0"/>
              <a:t>only</a:t>
            </a:r>
            <a:r>
              <a:rPr lang="et-EE" sz="2600" dirty="0" smtClean="0"/>
              <a:t> 66% of </a:t>
            </a:r>
            <a:r>
              <a:rPr lang="et-EE" sz="2600" dirty="0" err="1" smtClean="0"/>
              <a:t>students</a:t>
            </a:r>
            <a:r>
              <a:rPr lang="et-EE" sz="2600" dirty="0" smtClean="0"/>
              <a:t> </a:t>
            </a:r>
            <a:r>
              <a:rPr lang="et-EE" sz="2600" dirty="0" err="1" smtClean="0"/>
              <a:t>there</a:t>
            </a:r>
            <a:r>
              <a:rPr lang="et-EE" sz="2600" dirty="0" smtClean="0"/>
              <a:t> are </a:t>
            </a:r>
            <a:r>
              <a:rPr lang="et-EE" sz="2600" dirty="0" err="1" smtClean="0"/>
              <a:t>foreign</a:t>
            </a:r>
            <a:r>
              <a:rPr lang="et-EE" sz="2600" dirty="0" smtClean="0"/>
              <a:t> </a:t>
            </a:r>
            <a:r>
              <a:rPr lang="et-EE" sz="2600" dirty="0" err="1" smtClean="0"/>
              <a:t>students</a:t>
            </a:r>
            <a:endParaRPr lang="et-EE" sz="2600" dirty="0" smtClean="0"/>
          </a:p>
          <a:p>
            <a:pPr marL="0" indent="0">
              <a:buNone/>
            </a:pPr>
            <a:r>
              <a:rPr lang="et-EE" sz="2600" dirty="0" smtClean="0"/>
              <a:t>	</a:t>
            </a:r>
            <a:r>
              <a:rPr lang="et-EE" sz="2600" dirty="0" err="1" smtClean="0"/>
              <a:t>some</a:t>
            </a:r>
            <a:r>
              <a:rPr lang="et-EE" sz="2600" dirty="0" smtClean="0"/>
              <a:t> </a:t>
            </a:r>
            <a:r>
              <a:rPr lang="et-EE" sz="2600" dirty="0" err="1" smtClean="0"/>
              <a:t>studies</a:t>
            </a:r>
            <a:r>
              <a:rPr lang="et-EE" sz="2600" dirty="0" smtClean="0"/>
              <a:t> </a:t>
            </a:r>
            <a:r>
              <a:rPr lang="et-EE" sz="2600" dirty="0" err="1" smtClean="0"/>
              <a:t>exist</a:t>
            </a:r>
            <a:r>
              <a:rPr lang="et-EE" sz="2600" dirty="0" smtClean="0"/>
              <a:t> on </a:t>
            </a:r>
            <a:r>
              <a:rPr lang="et-EE" sz="2600" dirty="0" err="1" smtClean="0"/>
              <a:t>students</a:t>
            </a:r>
            <a:r>
              <a:rPr lang="et-EE" sz="2600" dirty="0" smtClean="0"/>
              <a:t> and on </a:t>
            </a:r>
            <a:r>
              <a:rPr lang="et-EE" sz="2600" dirty="0" err="1" smtClean="0"/>
              <a:t>graduates</a:t>
            </a:r>
            <a:endParaRPr lang="et-EE" sz="2600" dirty="0" smtClean="0"/>
          </a:p>
          <a:p>
            <a:r>
              <a:rPr lang="et-EE" sz="3200" dirty="0" err="1" smtClean="0"/>
              <a:t>Foreign</a:t>
            </a:r>
            <a:r>
              <a:rPr lang="et-EE" sz="3200" dirty="0" smtClean="0"/>
              <a:t> </a:t>
            </a:r>
            <a:r>
              <a:rPr lang="et-EE" sz="3200" dirty="0" err="1" smtClean="0"/>
              <a:t>Staff</a:t>
            </a:r>
            <a:r>
              <a:rPr lang="et-EE" sz="3200" dirty="0" smtClean="0"/>
              <a:t>:</a:t>
            </a:r>
          </a:p>
          <a:p>
            <a:pPr marL="457200" lvl="1" indent="0">
              <a:buNone/>
            </a:pPr>
            <a:r>
              <a:rPr lang="et-EE" dirty="0"/>
              <a:t>	</a:t>
            </a:r>
            <a:r>
              <a:rPr lang="et-EE" dirty="0" err="1" smtClean="0"/>
              <a:t>less</a:t>
            </a:r>
            <a:r>
              <a:rPr lang="et-EE" dirty="0" smtClean="0"/>
              <a:t> </a:t>
            </a:r>
            <a:r>
              <a:rPr lang="et-EE" dirty="0" err="1" smtClean="0"/>
              <a:t>than</a:t>
            </a:r>
            <a:r>
              <a:rPr lang="et-EE" dirty="0" smtClean="0"/>
              <a:t> 100 </a:t>
            </a:r>
            <a:r>
              <a:rPr lang="et-EE" dirty="0" err="1" smtClean="0"/>
              <a:t>altogether</a:t>
            </a:r>
            <a:r>
              <a:rPr lang="et-EE" dirty="0" smtClean="0"/>
              <a:t> in 2008/2009</a:t>
            </a:r>
          </a:p>
          <a:p>
            <a:pPr marL="457200" lvl="1" indent="0">
              <a:buNone/>
            </a:pPr>
            <a:r>
              <a:rPr lang="et-EE" dirty="0"/>
              <a:t>	</a:t>
            </a:r>
            <a:r>
              <a:rPr lang="et-EE" dirty="0" err="1" smtClean="0"/>
              <a:t>about</a:t>
            </a:r>
            <a:r>
              <a:rPr lang="et-EE" dirty="0" smtClean="0"/>
              <a:t> 100 in just </a:t>
            </a:r>
            <a:r>
              <a:rPr lang="et-EE" dirty="0" err="1" smtClean="0"/>
              <a:t>one</a:t>
            </a:r>
            <a:r>
              <a:rPr lang="et-EE" dirty="0" smtClean="0"/>
              <a:t> (</a:t>
            </a:r>
            <a:r>
              <a:rPr lang="et-EE" dirty="0" err="1" smtClean="0"/>
              <a:t>smaller</a:t>
            </a:r>
            <a:r>
              <a:rPr lang="et-EE" dirty="0" smtClean="0"/>
              <a:t>) </a:t>
            </a:r>
            <a:r>
              <a:rPr lang="et-EE" dirty="0" err="1" smtClean="0"/>
              <a:t>university</a:t>
            </a:r>
            <a:r>
              <a:rPr lang="et-EE" dirty="0" smtClean="0"/>
              <a:t> in 2017/2018</a:t>
            </a:r>
          </a:p>
          <a:p>
            <a:pPr marL="457200" lvl="1" indent="0">
              <a:buNone/>
            </a:pPr>
            <a:r>
              <a:rPr lang="et-EE" dirty="0"/>
              <a:t>	</a:t>
            </a:r>
            <a:r>
              <a:rPr lang="et-EE" dirty="0" err="1" smtClean="0"/>
              <a:t>their</a:t>
            </a:r>
            <a:r>
              <a:rPr lang="et-EE" dirty="0" smtClean="0"/>
              <a:t> </a:t>
            </a:r>
            <a:r>
              <a:rPr lang="et-EE" dirty="0" err="1" smtClean="0"/>
              <a:t>prespective</a:t>
            </a:r>
            <a:r>
              <a:rPr lang="et-EE" dirty="0" smtClean="0"/>
              <a:t> </a:t>
            </a:r>
            <a:r>
              <a:rPr lang="et-EE" dirty="0" err="1" smtClean="0"/>
              <a:t>rarely</a:t>
            </a:r>
            <a:r>
              <a:rPr lang="et-EE" dirty="0" smtClean="0"/>
              <a:t> </a:t>
            </a:r>
            <a:r>
              <a:rPr lang="et-EE" dirty="0" err="1" smtClean="0"/>
              <a:t>covered</a:t>
            </a:r>
            <a:r>
              <a:rPr lang="et-EE" dirty="0" smtClean="0"/>
              <a:t> </a:t>
            </a:r>
            <a:r>
              <a:rPr lang="et-EE" dirty="0" err="1" smtClean="0"/>
              <a:t>with</a:t>
            </a:r>
            <a:r>
              <a:rPr lang="et-EE" dirty="0" smtClean="0"/>
              <a:t> </a:t>
            </a:r>
            <a:r>
              <a:rPr lang="et-EE" dirty="0" err="1" smtClean="0"/>
              <a:t>studies</a:t>
            </a:r>
            <a:endParaRPr lang="et-EE" dirty="0" smtClean="0"/>
          </a:p>
          <a:p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3647702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545" y="365125"/>
            <a:ext cx="10834255" cy="1325563"/>
          </a:xfrm>
        </p:spPr>
        <p:txBody>
          <a:bodyPr>
            <a:normAutofit/>
          </a:bodyPr>
          <a:lstStyle/>
          <a:p>
            <a:r>
              <a:rPr lang="et-EE" sz="4000" dirty="0" err="1" smtClean="0"/>
              <a:t>Rationale</a:t>
            </a:r>
            <a:r>
              <a:rPr lang="et-EE" sz="4000" dirty="0" smtClean="0"/>
              <a:t>, </a:t>
            </a:r>
            <a:r>
              <a:rPr lang="et-EE" sz="4000" dirty="0" err="1" smtClean="0"/>
              <a:t>as</a:t>
            </a:r>
            <a:r>
              <a:rPr lang="et-EE" sz="4000" dirty="0" smtClean="0"/>
              <a:t> </a:t>
            </a:r>
            <a:r>
              <a:rPr lang="et-EE" sz="4000" dirty="0" err="1" smtClean="0"/>
              <a:t>stated</a:t>
            </a:r>
            <a:r>
              <a:rPr lang="et-EE" sz="4000" dirty="0" smtClean="0"/>
              <a:t> in </a:t>
            </a:r>
            <a:r>
              <a:rPr lang="et-EE" sz="4000" dirty="0" err="1" smtClean="0"/>
              <a:t>Ministry</a:t>
            </a:r>
            <a:r>
              <a:rPr lang="et-EE" sz="4000" dirty="0" smtClean="0"/>
              <a:t> of </a:t>
            </a:r>
            <a:r>
              <a:rPr lang="et-EE" sz="4000" dirty="0" err="1" smtClean="0"/>
              <a:t>Education</a:t>
            </a:r>
            <a:r>
              <a:rPr lang="et-EE" sz="4000" dirty="0" smtClean="0"/>
              <a:t> </a:t>
            </a:r>
            <a:r>
              <a:rPr lang="et-EE" sz="4000" dirty="0" err="1" smtClean="0"/>
              <a:t>report</a:t>
            </a:r>
            <a:r>
              <a:rPr lang="et-EE" sz="4000" dirty="0" smtClean="0"/>
              <a:t>:</a:t>
            </a:r>
            <a:endParaRPr lang="et-E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t-EE" sz="2800" dirty="0" smtClean="0"/>
              <a:t>Personal </a:t>
            </a:r>
            <a:r>
              <a:rPr lang="et-EE" sz="2800" dirty="0" err="1" smtClean="0"/>
              <a:t>benefits</a:t>
            </a:r>
            <a:r>
              <a:rPr lang="et-EE" sz="2800" dirty="0" smtClean="0"/>
              <a:t> </a:t>
            </a:r>
            <a:r>
              <a:rPr lang="et-EE" sz="2800" dirty="0" err="1" smtClean="0"/>
              <a:t>for</a:t>
            </a:r>
            <a:r>
              <a:rPr lang="et-EE" sz="2800" dirty="0" smtClean="0"/>
              <a:t> </a:t>
            </a:r>
            <a:r>
              <a:rPr lang="et-EE" sz="2800" dirty="0" err="1" smtClean="0"/>
              <a:t>the</a:t>
            </a:r>
            <a:r>
              <a:rPr lang="et-EE" sz="2800" dirty="0" smtClean="0"/>
              <a:t> </a:t>
            </a:r>
            <a:r>
              <a:rPr lang="et-EE" sz="2800" dirty="0" err="1" smtClean="0"/>
              <a:t>students</a:t>
            </a:r>
            <a:endParaRPr lang="et-EE" sz="2800" dirty="0" smtClean="0"/>
          </a:p>
          <a:p>
            <a:pPr lvl="2"/>
            <a:r>
              <a:rPr lang="et-EE" sz="2400" dirty="0" err="1" smtClean="0"/>
              <a:t>Academic</a:t>
            </a:r>
            <a:r>
              <a:rPr lang="et-EE" sz="2400" dirty="0" smtClean="0"/>
              <a:t> </a:t>
            </a:r>
            <a:r>
              <a:rPr lang="et-EE" sz="2400" dirty="0" err="1" smtClean="0"/>
              <a:t>skills</a:t>
            </a:r>
            <a:r>
              <a:rPr lang="et-EE" sz="2400" dirty="0" smtClean="0"/>
              <a:t> and </a:t>
            </a:r>
            <a:r>
              <a:rPr lang="et-EE" sz="2400" dirty="0" err="1" smtClean="0"/>
              <a:t>knowledge</a:t>
            </a:r>
            <a:endParaRPr lang="et-EE" sz="2400" dirty="0" smtClean="0"/>
          </a:p>
          <a:p>
            <a:pPr lvl="2"/>
            <a:r>
              <a:rPr lang="et-EE" sz="2400" dirty="0" err="1" smtClean="0"/>
              <a:t>Social</a:t>
            </a:r>
            <a:r>
              <a:rPr lang="et-EE" sz="2400" dirty="0" smtClean="0"/>
              <a:t> and </a:t>
            </a:r>
            <a:r>
              <a:rPr lang="et-EE" sz="2400" dirty="0" err="1" smtClean="0"/>
              <a:t>sociocultural</a:t>
            </a:r>
            <a:r>
              <a:rPr lang="et-EE" sz="2400" dirty="0" smtClean="0"/>
              <a:t> </a:t>
            </a:r>
            <a:r>
              <a:rPr lang="et-EE" sz="2400" dirty="0" err="1" smtClean="0"/>
              <a:t>skills</a:t>
            </a:r>
            <a:r>
              <a:rPr lang="et-EE" sz="2400" dirty="0" smtClean="0"/>
              <a:t> and </a:t>
            </a:r>
            <a:r>
              <a:rPr lang="et-EE" sz="2400" dirty="0" err="1" smtClean="0"/>
              <a:t>knowledge</a:t>
            </a:r>
            <a:endParaRPr lang="et-EE" sz="2400" dirty="0" smtClean="0"/>
          </a:p>
          <a:p>
            <a:pPr lvl="2"/>
            <a:r>
              <a:rPr lang="et-EE" sz="2400" dirty="0" smtClean="0"/>
              <a:t>‘</a:t>
            </a:r>
            <a:r>
              <a:rPr lang="et-EE" sz="2400" dirty="0" err="1" smtClean="0"/>
              <a:t>employability</a:t>
            </a:r>
            <a:r>
              <a:rPr lang="et-EE" sz="2400" dirty="0" smtClean="0"/>
              <a:t>’ – </a:t>
            </a:r>
            <a:r>
              <a:rPr lang="et-EE" sz="2400" i="1" dirty="0" err="1" smtClean="0"/>
              <a:t>domestic</a:t>
            </a:r>
            <a:r>
              <a:rPr lang="et-EE" sz="2400" i="1" dirty="0" smtClean="0"/>
              <a:t> </a:t>
            </a:r>
            <a:r>
              <a:rPr lang="et-EE" sz="2400" i="1" dirty="0" err="1" smtClean="0"/>
              <a:t>country</a:t>
            </a:r>
            <a:r>
              <a:rPr lang="et-EE" sz="2400" i="1" dirty="0" smtClean="0"/>
              <a:t> vs host </a:t>
            </a:r>
            <a:r>
              <a:rPr lang="et-EE" sz="2400" i="1" dirty="0" err="1" smtClean="0"/>
              <a:t>country</a:t>
            </a:r>
            <a:r>
              <a:rPr lang="et-EE" sz="2400" i="1" dirty="0"/>
              <a:t> </a:t>
            </a:r>
            <a:r>
              <a:rPr lang="et-EE" sz="2400" i="1" dirty="0" smtClean="0"/>
              <a:t>vs </a:t>
            </a:r>
            <a:r>
              <a:rPr lang="et-EE" sz="2400" i="1" dirty="0" err="1" smtClean="0"/>
              <a:t>other</a:t>
            </a:r>
            <a:r>
              <a:rPr lang="et-EE" sz="2400" i="1" dirty="0" smtClean="0"/>
              <a:t>? </a:t>
            </a:r>
          </a:p>
          <a:p>
            <a:pPr lvl="1"/>
            <a:r>
              <a:rPr lang="et-EE" sz="2800" dirty="0" err="1" smtClean="0"/>
              <a:t>Social</a:t>
            </a:r>
            <a:r>
              <a:rPr lang="et-EE" sz="2800" dirty="0" smtClean="0"/>
              <a:t>, </a:t>
            </a:r>
            <a:r>
              <a:rPr lang="et-EE" sz="2800" dirty="0" err="1" smtClean="0"/>
              <a:t>community</a:t>
            </a:r>
            <a:r>
              <a:rPr lang="et-EE" sz="2800" dirty="0" smtClean="0"/>
              <a:t> </a:t>
            </a:r>
            <a:r>
              <a:rPr lang="et-EE" sz="2800" dirty="0" err="1" smtClean="0"/>
              <a:t>level</a:t>
            </a:r>
            <a:r>
              <a:rPr lang="et-EE" sz="2800" dirty="0" smtClean="0"/>
              <a:t> </a:t>
            </a:r>
            <a:r>
              <a:rPr lang="et-EE" sz="2800" dirty="0" err="1" smtClean="0"/>
              <a:t>benefits</a:t>
            </a:r>
            <a:endParaRPr lang="et-EE" sz="2800" dirty="0" smtClean="0"/>
          </a:p>
          <a:p>
            <a:pPr lvl="2"/>
            <a:r>
              <a:rPr lang="et-EE" sz="2400" dirty="0" err="1" smtClean="0"/>
              <a:t>Direct</a:t>
            </a:r>
            <a:r>
              <a:rPr lang="et-EE" sz="2400" dirty="0" smtClean="0"/>
              <a:t> </a:t>
            </a:r>
            <a:r>
              <a:rPr lang="et-EE" sz="2400" dirty="0" err="1" smtClean="0"/>
              <a:t>economic</a:t>
            </a:r>
            <a:r>
              <a:rPr lang="et-EE" sz="2400" dirty="0" smtClean="0"/>
              <a:t> </a:t>
            </a:r>
            <a:r>
              <a:rPr lang="et-EE" sz="2400" dirty="0" err="1" smtClean="0"/>
              <a:t>benefits</a:t>
            </a:r>
            <a:endParaRPr lang="et-EE" sz="2400" dirty="0" smtClean="0"/>
          </a:p>
          <a:p>
            <a:pPr lvl="2"/>
            <a:r>
              <a:rPr lang="et-EE" sz="2400" dirty="0" err="1" smtClean="0"/>
              <a:t>Academic</a:t>
            </a:r>
            <a:r>
              <a:rPr lang="et-EE" sz="2400" dirty="0" smtClean="0"/>
              <a:t> </a:t>
            </a:r>
            <a:r>
              <a:rPr lang="et-EE" sz="2400" dirty="0" err="1" smtClean="0"/>
              <a:t>quality</a:t>
            </a:r>
            <a:r>
              <a:rPr lang="et-EE" sz="2400" dirty="0" smtClean="0"/>
              <a:t> of </a:t>
            </a:r>
            <a:r>
              <a:rPr lang="et-EE" sz="2400" dirty="0" err="1" smtClean="0"/>
              <a:t>education</a:t>
            </a:r>
            <a:r>
              <a:rPr lang="et-EE" sz="2400" dirty="0" smtClean="0"/>
              <a:t> </a:t>
            </a:r>
            <a:r>
              <a:rPr lang="et-EE" sz="2400" dirty="0" err="1" smtClean="0"/>
              <a:t>provision</a:t>
            </a:r>
            <a:endParaRPr lang="et-EE" sz="2400" dirty="0" smtClean="0"/>
          </a:p>
          <a:p>
            <a:pPr lvl="2"/>
            <a:r>
              <a:rPr lang="et-EE" sz="2400" dirty="0" smtClean="0"/>
              <a:t>Keeping </a:t>
            </a:r>
            <a:r>
              <a:rPr lang="et-EE" sz="2400" dirty="0" err="1" smtClean="0"/>
              <a:t>student</a:t>
            </a:r>
            <a:r>
              <a:rPr lang="et-EE" sz="2400" dirty="0" smtClean="0"/>
              <a:t> </a:t>
            </a:r>
            <a:r>
              <a:rPr lang="et-EE" sz="2400" dirty="0" err="1" smtClean="0"/>
              <a:t>numbers</a:t>
            </a:r>
            <a:r>
              <a:rPr lang="et-EE" sz="2400" dirty="0" smtClean="0"/>
              <a:t> </a:t>
            </a:r>
            <a:r>
              <a:rPr lang="et-EE" sz="2400" dirty="0" err="1" smtClean="0"/>
              <a:t>up</a:t>
            </a:r>
            <a:endParaRPr lang="et-EE" sz="2400" dirty="0" smtClean="0"/>
          </a:p>
          <a:p>
            <a:pPr lvl="2"/>
            <a:r>
              <a:rPr lang="et-EE" sz="2400" dirty="0" smtClean="0"/>
              <a:t>‘</a:t>
            </a:r>
            <a:r>
              <a:rPr lang="et-EE" sz="2400" dirty="0" err="1" smtClean="0"/>
              <a:t>employability</a:t>
            </a:r>
            <a:r>
              <a:rPr lang="et-EE" sz="2400" dirty="0" smtClean="0"/>
              <a:t>’ and </a:t>
            </a:r>
            <a:r>
              <a:rPr lang="et-EE" sz="2400" dirty="0" err="1" smtClean="0"/>
              <a:t>competition</a:t>
            </a:r>
            <a:r>
              <a:rPr lang="et-EE" sz="2400" dirty="0"/>
              <a:t> </a:t>
            </a:r>
            <a:r>
              <a:rPr lang="et-EE" sz="2400" dirty="0" smtClean="0"/>
              <a:t>- - </a:t>
            </a:r>
            <a:r>
              <a:rPr lang="et-EE" sz="2400" i="1" dirty="0" smtClean="0"/>
              <a:t>vs </a:t>
            </a:r>
            <a:r>
              <a:rPr lang="et-EE" sz="2400" i="1" dirty="0" err="1" smtClean="0"/>
              <a:t>human</a:t>
            </a:r>
            <a:r>
              <a:rPr lang="et-EE" sz="2400" i="1" dirty="0" smtClean="0"/>
              <a:t> </a:t>
            </a:r>
            <a:r>
              <a:rPr lang="et-EE" sz="2400" i="1" dirty="0" err="1" smtClean="0"/>
              <a:t>rights</a:t>
            </a:r>
            <a:r>
              <a:rPr lang="et-EE" sz="2400" i="1" dirty="0" smtClean="0"/>
              <a:t>…?</a:t>
            </a:r>
          </a:p>
          <a:p>
            <a:pPr lvl="2"/>
            <a:r>
              <a:rPr lang="et-EE" sz="2400" i="1" dirty="0" err="1"/>
              <a:t>c</a:t>
            </a:r>
            <a:r>
              <a:rPr lang="et-EE" sz="2400" i="1" dirty="0" err="1" smtClean="0"/>
              <a:t>ultural</a:t>
            </a:r>
            <a:r>
              <a:rPr lang="et-EE" sz="2400" i="1" dirty="0" smtClean="0"/>
              <a:t> </a:t>
            </a:r>
            <a:r>
              <a:rPr lang="et-EE" sz="2400" i="1" dirty="0" err="1" smtClean="0"/>
              <a:t>competence</a:t>
            </a:r>
            <a:r>
              <a:rPr lang="et-EE" sz="2400" i="1" dirty="0" smtClean="0"/>
              <a:t>/</a:t>
            </a:r>
            <a:r>
              <a:rPr lang="et-EE" sz="2400" i="1" dirty="0" err="1" smtClean="0"/>
              <a:t>intercultural</a:t>
            </a:r>
            <a:r>
              <a:rPr lang="et-EE" sz="2400" i="1" dirty="0" smtClean="0"/>
              <a:t> </a:t>
            </a:r>
            <a:r>
              <a:rPr lang="et-EE" sz="2400" i="1" dirty="0" err="1" smtClean="0"/>
              <a:t>competences</a:t>
            </a:r>
            <a:r>
              <a:rPr lang="et-EE" sz="2400" i="1" dirty="0" smtClean="0"/>
              <a:t>/</a:t>
            </a:r>
            <a:r>
              <a:rPr lang="et-EE" sz="2400" i="1" dirty="0" err="1" smtClean="0"/>
              <a:t>reciprocity</a:t>
            </a:r>
            <a:r>
              <a:rPr lang="et-EE" sz="2400" i="1" dirty="0" smtClean="0"/>
              <a:t>?</a:t>
            </a:r>
          </a:p>
          <a:p>
            <a:pPr lvl="2"/>
            <a:endParaRPr lang="et-EE" sz="2400" dirty="0" smtClean="0"/>
          </a:p>
        </p:txBody>
      </p:sp>
    </p:spTree>
    <p:extLst>
      <p:ext uri="{BB962C8B-B14F-4D97-AF65-F5344CB8AC3E}">
        <p14:creationId xmlns:p14="http://schemas.microsoft.com/office/powerpoint/2010/main" val="1003773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Motives</a:t>
            </a:r>
            <a:r>
              <a:rPr lang="et-EE" dirty="0" smtClean="0"/>
              <a:t> vs </a:t>
            </a:r>
            <a:r>
              <a:rPr lang="et-EE" dirty="0" err="1" smtClean="0"/>
              <a:t>barriers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2730" y="1971964"/>
            <a:ext cx="2715491" cy="2363354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t-EE" dirty="0" smtClean="0"/>
              <a:t>‘ARCS’</a:t>
            </a:r>
          </a:p>
          <a:p>
            <a:pPr lvl="1"/>
            <a:r>
              <a:rPr lang="et-EE" dirty="0" err="1" smtClean="0"/>
              <a:t>Attention</a:t>
            </a:r>
            <a:endParaRPr lang="et-EE" dirty="0" smtClean="0"/>
          </a:p>
          <a:p>
            <a:pPr lvl="1"/>
            <a:r>
              <a:rPr lang="et-EE" dirty="0" err="1" smtClean="0"/>
              <a:t>Relevance</a:t>
            </a:r>
            <a:endParaRPr lang="et-EE" dirty="0" smtClean="0"/>
          </a:p>
          <a:p>
            <a:pPr lvl="1"/>
            <a:r>
              <a:rPr lang="et-EE" dirty="0" err="1" smtClean="0"/>
              <a:t>Confidence</a:t>
            </a:r>
            <a:endParaRPr lang="et-EE" dirty="0" smtClean="0"/>
          </a:p>
          <a:p>
            <a:pPr lvl="1"/>
            <a:r>
              <a:rPr lang="et-EE" dirty="0" err="1" smtClean="0"/>
              <a:t>Satisfaction</a:t>
            </a:r>
            <a:endParaRPr lang="et-E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6373" y="1971964"/>
            <a:ext cx="4007427" cy="4351338"/>
          </a:xfrm>
        </p:spPr>
        <p:txBody>
          <a:bodyPr>
            <a:normAutofit/>
          </a:bodyPr>
          <a:lstStyle/>
          <a:p>
            <a:r>
              <a:rPr lang="et-EE" dirty="0" err="1" smtClean="0"/>
              <a:t>Barriers</a:t>
            </a:r>
            <a:endParaRPr lang="et-EE" dirty="0" smtClean="0"/>
          </a:p>
          <a:p>
            <a:pPr lvl="1"/>
            <a:r>
              <a:rPr lang="et-EE" dirty="0" err="1" smtClean="0"/>
              <a:t>Institutional</a:t>
            </a:r>
            <a:r>
              <a:rPr lang="et-EE" dirty="0" smtClean="0"/>
              <a:t> </a:t>
            </a:r>
          </a:p>
          <a:p>
            <a:pPr lvl="1"/>
            <a:r>
              <a:rPr lang="et-EE" dirty="0" err="1" smtClean="0"/>
              <a:t>Situational</a:t>
            </a:r>
            <a:endParaRPr lang="et-EE" dirty="0" smtClean="0"/>
          </a:p>
          <a:p>
            <a:pPr lvl="1"/>
            <a:r>
              <a:rPr lang="et-EE" dirty="0" err="1" smtClean="0"/>
              <a:t>Dispositional</a:t>
            </a:r>
            <a:r>
              <a:rPr lang="et-EE" dirty="0" smtClean="0"/>
              <a:t> </a:t>
            </a:r>
          </a:p>
          <a:p>
            <a:pPr lvl="1"/>
            <a:endParaRPr lang="et-EE" dirty="0" smtClean="0"/>
          </a:p>
          <a:p>
            <a:pPr lvl="1"/>
            <a:endParaRPr lang="et-EE" dirty="0"/>
          </a:p>
          <a:p>
            <a:pPr lvl="1"/>
            <a:endParaRPr lang="et-EE" dirty="0" smtClean="0"/>
          </a:p>
          <a:p>
            <a:pPr lvl="1"/>
            <a:endParaRPr lang="et-EE" dirty="0"/>
          </a:p>
          <a:p>
            <a:pPr marL="457200" lvl="1" indent="0">
              <a:buNone/>
            </a:pPr>
            <a:r>
              <a:rPr lang="et-EE" i="1" dirty="0" smtClean="0"/>
              <a:t> </a:t>
            </a:r>
            <a:endParaRPr lang="et-EE" i="1" dirty="0" smtClean="0"/>
          </a:p>
          <a:p>
            <a:endParaRPr lang="et-E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971964"/>
            <a:ext cx="27154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dirty="0" err="1" smtClean="0"/>
              <a:t>Motives</a:t>
            </a:r>
            <a:r>
              <a:rPr lang="et-EE" dirty="0" smtClean="0"/>
              <a:t> </a:t>
            </a:r>
          </a:p>
          <a:p>
            <a:pPr lvl="1"/>
            <a:r>
              <a:rPr lang="et-EE" dirty="0" err="1" smtClean="0"/>
              <a:t>Intrinsic</a:t>
            </a:r>
            <a:endParaRPr lang="et-EE" dirty="0" smtClean="0"/>
          </a:p>
          <a:p>
            <a:pPr lvl="1"/>
            <a:r>
              <a:rPr lang="et-EE" dirty="0" err="1" smtClean="0"/>
              <a:t>Instrumental</a:t>
            </a:r>
            <a:endParaRPr lang="et-EE" dirty="0" smtClean="0"/>
          </a:p>
          <a:p>
            <a:pPr lvl="1"/>
            <a:r>
              <a:rPr lang="et-EE" dirty="0" err="1" smtClean="0"/>
              <a:t>Other</a:t>
            </a:r>
            <a:r>
              <a:rPr lang="et-EE" dirty="0" smtClean="0"/>
              <a:t>?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16580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Integrating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labour</a:t>
            </a:r>
            <a:r>
              <a:rPr lang="et-EE" dirty="0" smtClean="0"/>
              <a:t> market?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0791" cy="4741430"/>
          </a:xfrm>
        </p:spPr>
        <p:txBody>
          <a:bodyPr>
            <a:normAutofit/>
          </a:bodyPr>
          <a:lstStyle/>
          <a:p>
            <a:r>
              <a:rPr lang="et-EE" dirty="0" smtClean="0"/>
              <a:t>In EU, </a:t>
            </a:r>
            <a:r>
              <a:rPr lang="et-EE" dirty="0" err="1" smtClean="0"/>
              <a:t>countrywise</a:t>
            </a:r>
            <a:r>
              <a:rPr lang="et-EE" dirty="0" smtClean="0"/>
              <a:t>, 16-30% of </a:t>
            </a:r>
            <a:r>
              <a:rPr lang="et-EE" dirty="0" err="1" smtClean="0"/>
              <a:t>foreign</a:t>
            </a:r>
            <a:r>
              <a:rPr lang="et-EE" dirty="0" smtClean="0"/>
              <a:t> </a:t>
            </a:r>
            <a:r>
              <a:rPr lang="et-EE" dirty="0" err="1" smtClean="0"/>
              <a:t>students</a:t>
            </a:r>
            <a:r>
              <a:rPr lang="et-EE" dirty="0" smtClean="0"/>
              <a:t> </a:t>
            </a:r>
            <a:r>
              <a:rPr lang="et-EE" dirty="0" err="1" smtClean="0"/>
              <a:t>stay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integrate</a:t>
            </a:r>
            <a:r>
              <a:rPr lang="et-EE" dirty="0" smtClean="0"/>
              <a:t> </a:t>
            </a:r>
            <a:r>
              <a:rPr lang="et-EE" dirty="0" err="1" smtClean="0"/>
              <a:t>into</a:t>
            </a:r>
            <a:r>
              <a:rPr lang="et-EE" dirty="0" smtClean="0"/>
              <a:t> </a:t>
            </a:r>
            <a:r>
              <a:rPr lang="et-EE" dirty="0" err="1" smtClean="0"/>
              <a:t>labour</a:t>
            </a:r>
            <a:r>
              <a:rPr lang="et-EE" dirty="0" smtClean="0"/>
              <a:t> market</a:t>
            </a:r>
          </a:p>
          <a:p>
            <a:r>
              <a:rPr lang="et-EE" dirty="0" smtClean="0"/>
              <a:t>In Estonia, </a:t>
            </a:r>
            <a:r>
              <a:rPr lang="et-EE" dirty="0" err="1" smtClean="0"/>
              <a:t>about</a:t>
            </a:r>
            <a:r>
              <a:rPr lang="et-EE" dirty="0" smtClean="0"/>
              <a:t> 28% - </a:t>
            </a:r>
            <a:r>
              <a:rPr lang="et-EE" dirty="0" err="1" smtClean="0"/>
              <a:t>beyond</a:t>
            </a:r>
            <a:r>
              <a:rPr lang="et-EE" dirty="0" smtClean="0"/>
              <a:t> EU </a:t>
            </a:r>
            <a:r>
              <a:rPr lang="et-EE" dirty="0" err="1" smtClean="0"/>
              <a:t>average</a:t>
            </a: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29476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Any</a:t>
            </a:r>
            <a:r>
              <a:rPr lang="et-EE" dirty="0" smtClean="0"/>
              <a:t> </a:t>
            </a:r>
            <a:r>
              <a:rPr lang="et-EE" dirty="0" err="1" smtClean="0"/>
              <a:t>problems</a:t>
            </a:r>
            <a:r>
              <a:rPr lang="et-EE" dirty="0" smtClean="0"/>
              <a:t>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Specific</a:t>
            </a:r>
            <a:r>
              <a:rPr lang="et-EE" dirty="0" smtClean="0"/>
              <a:t> </a:t>
            </a:r>
            <a:r>
              <a:rPr lang="et-EE" dirty="0" err="1" smtClean="0"/>
              <a:t>difficulties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find</a:t>
            </a:r>
            <a:r>
              <a:rPr lang="et-EE" dirty="0" smtClean="0"/>
              <a:t> </a:t>
            </a:r>
            <a:r>
              <a:rPr lang="et-EE" dirty="0" err="1" smtClean="0"/>
              <a:t>appropriate</a:t>
            </a:r>
            <a:r>
              <a:rPr lang="et-EE" dirty="0" smtClean="0"/>
              <a:t> </a:t>
            </a:r>
            <a:r>
              <a:rPr lang="et-EE" dirty="0" err="1" smtClean="0"/>
              <a:t>employment</a:t>
            </a:r>
            <a:r>
              <a:rPr lang="et-EE" dirty="0" smtClean="0"/>
              <a:t>:</a:t>
            </a:r>
          </a:p>
          <a:p>
            <a:pPr lvl="1"/>
            <a:r>
              <a:rPr lang="et-EE" dirty="0" err="1" smtClean="0"/>
              <a:t>Labour</a:t>
            </a:r>
            <a:r>
              <a:rPr lang="et-EE" dirty="0" smtClean="0"/>
              <a:t> market </a:t>
            </a:r>
            <a:r>
              <a:rPr lang="et-EE" dirty="0" err="1" smtClean="0"/>
              <a:t>entrance</a:t>
            </a:r>
            <a:r>
              <a:rPr lang="et-EE" dirty="0" smtClean="0"/>
              <a:t> </a:t>
            </a:r>
            <a:r>
              <a:rPr lang="et-EE" dirty="0" err="1" smtClean="0"/>
              <a:t>supported</a:t>
            </a:r>
            <a:r>
              <a:rPr lang="et-EE" dirty="0" smtClean="0"/>
              <a:t> </a:t>
            </a:r>
            <a:r>
              <a:rPr lang="et-EE" dirty="0" err="1" smtClean="0"/>
              <a:t>by</a:t>
            </a:r>
            <a:r>
              <a:rPr lang="et-EE" dirty="0" smtClean="0"/>
              <a:t> </a:t>
            </a:r>
            <a:r>
              <a:rPr lang="et-EE" dirty="0" err="1" smtClean="0"/>
              <a:t>local</a:t>
            </a:r>
            <a:r>
              <a:rPr lang="et-EE" dirty="0" smtClean="0"/>
              <a:t> </a:t>
            </a:r>
            <a:r>
              <a:rPr lang="et-EE" dirty="0" err="1" smtClean="0"/>
              <a:t>social</a:t>
            </a:r>
            <a:r>
              <a:rPr lang="et-EE" dirty="0" smtClean="0"/>
              <a:t> </a:t>
            </a:r>
            <a:r>
              <a:rPr lang="et-EE" dirty="0" err="1" smtClean="0"/>
              <a:t>networks</a:t>
            </a:r>
            <a:r>
              <a:rPr lang="et-EE" dirty="0" smtClean="0"/>
              <a:t> </a:t>
            </a:r>
            <a:r>
              <a:rPr lang="et-EE" dirty="0" smtClean="0">
                <a:sym typeface="Wingdings" panose="05000000000000000000" pitchFamily="2" charset="2"/>
              </a:rPr>
              <a:t> </a:t>
            </a:r>
            <a:r>
              <a:rPr lang="et-EE" dirty="0" err="1" smtClean="0">
                <a:sym typeface="Wingdings" panose="05000000000000000000" pitchFamily="2" charset="2"/>
              </a:rPr>
              <a:t>foreigners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lack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these</a:t>
            </a:r>
            <a:r>
              <a:rPr lang="et-EE" dirty="0" smtClean="0"/>
              <a:t> </a:t>
            </a:r>
          </a:p>
          <a:p>
            <a:pPr lvl="1"/>
            <a:r>
              <a:rPr lang="et-EE" dirty="0" smtClean="0"/>
              <a:t>In </a:t>
            </a:r>
            <a:r>
              <a:rPr lang="et-EE" dirty="0" err="1" smtClean="0"/>
              <a:t>many</a:t>
            </a:r>
            <a:r>
              <a:rPr lang="et-EE" dirty="0" smtClean="0"/>
              <a:t> </a:t>
            </a:r>
            <a:r>
              <a:rPr lang="et-EE" dirty="0" err="1" smtClean="0"/>
              <a:t>English-language</a:t>
            </a:r>
            <a:r>
              <a:rPr lang="et-EE" dirty="0" smtClean="0"/>
              <a:t> </a:t>
            </a:r>
            <a:r>
              <a:rPr lang="et-EE" dirty="0" err="1" smtClean="0"/>
              <a:t>curricula</a:t>
            </a:r>
            <a:r>
              <a:rPr lang="et-EE" dirty="0" smtClean="0"/>
              <a:t>, </a:t>
            </a:r>
            <a:r>
              <a:rPr lang="et-EE" dirty="0" err="1" smtClean="0"/>
              <a:t>apprenticehip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not</a:t>
            </a:r>
            <a:r>
              <a:rPr lang="et-EE" dirty="0" smtClean="0"/>
              <a:t> </a:t>
            </a:r>
            <a:r>
              <a:rPr lang="et-EE" dirty="0" err="1" smtClean="0"/>
              <a:t>compulsory</a:t>
            </a:r>
            <a:r>
              <a:rPr lang="et-EE" dirty="0" smtClean="0"/>
              <a:t> and </a:t>
            </a:r>
            <a:r>
              <a:rPr lang="et-EE" dirty="0" err="1" smtClean="0"/>
              <a:t>systematic</a:t>
            </a:r>
            <a:r>
              <a:rPr lang="et-EE" dirty="0" smtClean="0"/>
              <a:t> </a:t>
            </a:r>
            <a:r>
              <a:rPr lang="et-EE" dirty="0" err="1" smtClean="0"/>
              <a:t>support</a:t>
            </a:r>
            <a:r>
              <a:rPr lang="et-EE" dirty="0" smtClean="0"/>
              <a:t> in </a:t>
            </a:r>
            <a:r>
              <a:rPr lang="et-EE" dirty="0" err="1" smtClean="0"/>
              <a:t>contacting</a:t>
            </a:r>
            <a:r>
              <a:rPr lang="et-EE" dirty="0" smtClean="0"/>
              <a:t> </a:t>
            </a:r>
            <a:r>
              <a:rPr lang="et-EE" dirty="0" err="1" smtClean="0"/>
              <a:t>employers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often</a:t>
            </a:r>
            <a:r>
              <a:rPr lang="et-EE" dirty="0" smtClean="0"/>
              <a:t> </a:t>
            </a:r>
            <a:r>
              <a:rPr lang="et-EE" dirty="0" err="1" smtClean="0"/>
              <a:t>not</a:t>
            </a:r>
            <a:r>
              <a:rPr lang="et-EE" dirty="0" smtClean="0"/>
              <a:t> </a:t>
            </a:r>
            <a:r>
              <a:rPr lang="et-EE" dirty="0" err="1" smtClean="0"/>
              <a:t>provided</a:t>
            </a:r>
            <a:endParaRPr lang="et-EE" dirty="0" smtClean="0"/>
          </a:p>
          <a:p>
            <a:pPr lvl="1"/>
            <a:r>
              <a:rPr lang="et-EE" dirty="0" err="1" smtClean="0"/>
              <a:t>Foreign</a:t>
            </a:r>
            <a:r>
              <a:rPr lang="et-EE" dirty="0" smtClean="0"/>
              <a:t> </a:t>
            </a:r>
            <a:r>
              <a:rPr lang="et-EE" dirty="0" err="1" smtClean="0"/>
              <a:t>students</a:t>
            </a:r>
            <a:r>
              <a:rPr lang="et-EE" dirty="0" smtClean="0"/>
              <a:t> are </a:t>
            </a:r>
            <a:r>
              <a:rPr lang="et-EE" dirty="0" err="1" smtClean="0"/>
              <a:t>not</a:t>
            </a:r>
            <a:r>
              <a:rPr lang="et-EE" dirty="0" smtClean="0"/>
              <a:t> </a:t>
            </a:r>
            <a:r>
              <a:rPr lang="et-EE" dirty="0" err="1" smtClean="0"/>
              <a:t>required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master</a:t>
            </a:r>
            <a:r>
              <a:rPr lang="et-EE" dirty="0" smtClean="0"/>
              <a:t> Estonian </a:t>
            </a:r>
            <a:r>
              <a:rPr lang="et-EE" dirty="0" err="1" smtClean="0"/>
              <a:t>language</a:t>
            </a:r>
            <a:r>
              <a:rPr lang="et-EE" dirty="0" smtClean="0"/>
              <a:t> </a:t>
            </a:r>
            <a:r>
              <a:rPr lang="et-EE" dirty="0" err="1" smtClean="0"/>
              <a:t>skills</a:t>
            </a:r>
            <a:r>
              <a:rPr lang="et-EE" dirty="0" smtClean="0"/>
              <a:t> </a:t>
            </a:r>
            <a:r>
              <a:rPr lang="et-EE" dirty="0" smtClean="0">
                <a:sym typeface="Wingdings" panose="05000000000000000000" pitchFamily="2" charset="2"/>
              </a:rPr>
              <a:t> </a:t>
            </a:r>
            <a:r>
              <a:rPr lang="et-EE" dirty="0" err="1" smtClean="0">
                <a:sym typeface="Wingdings" panose="05000000000000000000" pitchFamily="2" charset="2"/>
              </a:rPr>
              <a:t>only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specific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jobs</a:t>
            </a:r>
            <a:r>
              <a:rPr lang="et-EE" dirty="0" smtClean="0">
                <a:sym typeface="Wingdings" panose="05000000000000000000" pitchFamily="2" charset="2"/>
              </a:rPr>
              <a:t> are </a:t>
            </a:r>
            <a:r>
              <a:rPr lang="et-EE" dirty="0" err="1" smtClean="0">
                <a:sym typeface="Wingdings" panose="05000000000000000000" pitchFamily="2" charset="2"/>
              </a:rPr>
              <a:t>available</a:t>
            </a:r>
            <a:endParaRPr lang="et-EE" dirty="0" smtClean="0">
              <a:sym typeface="Wingdings" panose="05000000000000000000" pitchFamily="2" charset="2"/>
            </a:endParaRPr>
          </a:p>
          <a:p>
            <a:pPr lvl="1"/>
            <a:r>
              <a:rPr lang="et-EE" dirty="0" err="1" smtClean="0">
                <a:sym typeface="Wingdings" panose="05000000000000000000" pitchFamily="2" charset="2"/>
              </a:rPr>
              <a:t>Not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much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provision</a:t>
            </a:r>
            <a:r>
              <a:rPr lang="et-EE" dirty="0" smtClean="0">
                <a:sym typeface="Wingdings" panose="05000000000000000000" pitchFamily="2" charset="2"/>
              </a:rPr>
              <a:t> in </a:t>
            </a:r>
            <a:r>
              <a:rPr lang="et-EE" dirty="0" err="1" smtClean="0">
                <a:sym typeface="Wingdings" panose="05000000000000000000" pitchFamily="2" charset="2"/>
              </a:rPr>
              <a:t>English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available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for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professional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education</a:t>
            </a:r>
            <a:r>
              <a:rPr lang="et-EE" dirty="0" smtClean="0">
                <a:sym typeface="Wingdings" panose="05000000000000000000" pitchFamily="2" charset="2"/>
              </a:rPr>
              <a:t> and </a:t>
            </a:r>
            <a:r>
              <a:rPr lang="et-EE" dirty="0" err="1" smtClean="0">
                <a:sym typeface="Wingdings" panose="05000000000000000000" pitchFamily="2" charset="2"/>
              </a:rPr>
              <a:t>as</a:t>
            </a:r>
            <a:r>
              <a:rPr lang="et-EE" dirty="0" smtClean="0">
                <a:sym typeface="Wingdings" panose="05000000000000000000" pitchFamily="2" charset="2"/>
              </a:rPr>
              <a:t> non-</a:t>
            </a:r>
            <a:r>
              <a:rPr lang="et-EE" dirty="0" err="1" smtClean="0">
                <a:sym typeface="Wingdings" panose="05000000000000000000" pitchFamily="2" charset="2"/>
              </a:rPr>
              <a:t>formal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adult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education</a:t>
            </a:r>
            <a:r>
              <a:rPr lang="et-EE" dirty="0" smtClean="0">
                <a:sym typeface="Wingdings" panose="05000000000000000000" pitchFamily="2" charset="2"/>
              </a:rPr>
              <a:t>  </a:t>
            </a:r>
            <a:r>
              <a:rPr lang="et-EE" dirty="0" err="1" smtClean="0">
                <a:sym typeface="Wingdings" panose="05000000000000000000" pitchFamily="2" charset="2"/>
              </a:rPr>
              <a:t>only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few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opportunities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for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qualification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beyond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the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university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program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3943652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3" y="571500"/>
            <a:ext cx="10203873" cy="58085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442364" y="270164"/>
            <a:ext cx="5008418" cy="61098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1537855" y="0"/>
            <a:ext cx="3990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err="1" smtClean="0"/>
              <a:t>Feelings</a:t>
            </a:r>
            <a:r>
              <a:rPr lang="et-EE" dirty="0" smtClean="0"/>
              <a:t> </a:t>
            </a:r>
            <a:r>
              <a:rPr lang="et-EE" dirty="0" err="1" smtClean="0"/>
              <a:t>towards</a:t>
            </a:r>
            <a:r>
              <a:rPr lang="et-EE" dirty="0" smtClean="0"/>
              <a:t> (</a:t>
            </a:r>
            <a:r>
              <a:rPr lang="et-EE" dirty="0" err="1" smtClean="0"/>
              <a:t>country</a:t>
            </a:r>
            <a:r>
              <a:rPr lang="et-EE" dirty="0" smtClean="0"/>
              <a:t> of) </a:t>
            </a:r>
            <a:r>
              <a:rPr lang="et-EE" dirty="0" err="1" smtClean="0"/>
              <a:t>origin</a:t>
            </a:r>
            <a:endParaRPr lang="et-EE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724892" y="2760518"/>
            <a:ext cx="3990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err="1" smtClean="0"/>
              <a:t>Feelings</a:t>
            </a:r>
            <a:r>
              <a:rPr lang="et-EE" dirty="0" smtClean="0"/>
              <a:t> </a:t>
            </a:r>
            <a:r>
              <a:rPr lang="et-EE" dirty="0" err="1" smtClean="0"/>
              <a:t>towards</a:t>
            </a:r>
            <a:r>
              <a:rPr lang="et-EE" dirty="0" smtClean="0"/>
              <a:t> </a:t>
            </a:r>
            <a:r>
              <a:rPr lang="et-EE" dirty="0" err="1" smtClean="0"/>
              <a:t>destination</a:t>
            </a:r>
            <a:r>
              <a:rPr lang="et-EE" dirty="0" smtClean="0"/>
              <a:t> (</a:t>
            </a:r>
            <a:r>
              <a:rPr lang="et-EE" dirty="0" err="1" smtClean="0"/>
              <a:t>country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6" name="TextBox 5"/>
          <p:cNvSpPr txBox="1"/>
          <p:nvPr/>
        </p:nvSpPr>
        <p:spPr>
          <a:xfrm>
            <a:off x="1057619" y="6195352"/>
            <a:ext cx="6901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err="1" smtClean="0"/>
              <a:t>Source</a:t>
            </a:r>
            <a:r>
              <a:rPr lang="et-EE" dirty="0" smtClean="0"/>
              <a:t>: John </a:t>
            </a:r>
            <a:r>
              <a:rPr lang="et-EE" dirty="0" err="1" smtClean="0"/>
              <a:t>Berry</a:t>
            </a:r>
            <a:r>
              <a:rPr lang="et-EE" dirty="0" smtClean="0"/>
              <a:t>;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53920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91" y="270164"/>
            <a:ext cx="10203873" cy="580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262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Expectations</a:t>
            </a:r>
            <a:r>
              <a:rPr lang="et-EE" dirty="0" smtClean="0"/>
              <a:t> and </a:t>
            </a:r>
            <a:r>
              <a:rPr lang="et-EE" dirty="0" err="1" smtClean="0"/>
              <a:t>Reality</a:t>
            </a:r>
            <a:r>
              <a:rPr lang="et-EE" dirty="0" smtClean="0"/>
              <a:t> of </a:t>
            </a:r>
            <a:r>
              <a:rPr lang="et-EE" dirty="0" err="1" smtClean="0"/>
              <a:t>Different</a:t>
            </a:r>
            <a:r>
              <a:rPr lang="et-EE" dirty="0" smtClean="0"/>
              <a:t> </a:t>
            </a:r>
            <a:r>
              <a:rPr lang="et-EE" dirty="0" err="1" smtClean="0"/>
              <a:t>Actors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t-EE" sz="2800" dirty="0" err="1" smtClean="0"/>
              <a:t>Students</a:t>
            </a:r>
            <a:r>
              <a:rPr lang="et-EE" sz="2800" dirty="0" smtClean="0"/>
              <a:t> – </a:t>
            </a:r>
            <a:r>
              <a:rPr lang="et-EE" sz="2800" dirty="0" err="1" smtClean="0"/>
              <a:t>domestic</a:t>
            </a:r>
            <a:r>
              <a:rPr lang="et-EE" sz="2800" dirty="0" smtClean="0"/>
              <a:t> and </a:t>
            </a:r>
            <a:r>
              <a:rPr lang="et-EE" sz="2800" dirty="0" err="1" smtClean="0"/>
              <a:t>foreign</a:t>
            </a:r>
            <a:endParaRPr lang="et-EE" sz="2800" dirty="0" smtClean="0"/>
          </a:p>
          <a:p>
            <a:pPr lvl="1"/>
            <a:r>
              <a:rPr lang="et-EE" sz="2800" dirty="0" err="1" smtClean="0"/>
              <a:t>Lecturers</a:t>
            </a:r>
            <a:r>
              <a:rPr lang="et-EE" sz="2800" dirty="0" smtClean="0"/>
              <a:t> – </a:t>
            </a:r>
            <a:r>
              <a:rPr lang="et-EE" sz="2800" dirty="0" err="1" smtClean="0"/>
              <a:t>domestic</a:t>
            </a:r>
            <a:r>
              <a:rPr lang="et-EE" sz="2800" dirty="0" smtClean="0"/>
              <a:t> and </a:t>
            </a:r>
            <a:r>
              <a:rPr lang="et-EE" sz="2800" dirty="0" err="1" smtClean="0"/>
              <a:t>foreign</a:t>
            </a:r>
            <a:endParaRPr lang="et-EE" sz="2800" dirty="0" smtClean="0"/>
          </a:p>
          <a:p>
            <a:pPr lvl="1"/>
            <a:r>
              <a:rPr lang="et-EE" sz="2800" dirty="0" err="1" smtClean="0"/>
              <a:t>Universities</a:t>
            </a:r>
            <a:r>
              <a:rPr lang="et-EE" sz="2800" dirty="0" smtClean="0"/>
              <a:t> – host and </a:t>
            </a:r>
            <a:r>
              <a:rPr lang="et-EE" sz="2800" dirty="0" err="1" smtClean="0"/>
              <a:t>origin</a:t>
            </a:r>
            <a:endParaRPr lang="et-EE" sz="2800" dirty="0" smtClean="0"/>
          </a:p>
          <a:p>
            <a:pPr lvl="1"/>
            <a:r>
              <a:rPr lang="et-EE" sz="2800" dirty="0" err="1" smtClean="0"/>
              <a:t>Countries</a:t>
            </a:r>
            <a:r>
              <a:rPr lang="et-EE" sz="2800" dirty="0" smtClean="0"/>
              <a:t> – host and </a:t>
            </a:r>
            <a:r>
              <a:rPr lang="et-EE" sz="2800" dirty="0" err="1" smtClean="0"/>
              <a:t>origin</a:t>
            </a:r>
            <a:endParaRPr lang="et-EE" sz="2800" dirty="0" smtClean="0"/>
          </a:p>
          <a:p>
            <a:pPr lvl="1"/>
            <a:endParaRPr lang="et-EE" sz="2800" dirty="0" smtClean="0"/>
          </a:p>
          <a:p>
            <a:pPr lvl="1"/>
            <a:endParaRPr lang="et-EE" sz="2800" dirty="0"/>
          </a:p>
          <a:p>
            <a:pPr lvl="1"/>
            <a:r>
              <a:rPr lang="et-EE" sz="2800" dirty="0" err="1" smtClean="0"/>
              <a:t>layers</a:t>
            </a:r>
            <a:r>
              <a:rPr lang="et-EE" sz="2800" dirty="0" smtClean="0"/>
              <a:t> of </a:t>
            </a:r>
            <a:r>
              <a:rPr lang="et-EE" sz="2800" dirty="0" err="1" smtClean="0"/>
              <a:t>actors</a:t>
            </a:r>
            <a:endParaRPr lang="et-EE" sz="2800" dirty="0" smtClean="0"/>
          </a:p>
          <a:p>
            <a:pPr lvl="1"/>
            <a:endParaRPr lang="et-EE" sz="2800" dirty="0" smtClean="0"/>
          </a:p>
          <a:p>
            <a:pPr lvl="1"/>
            <a:r>
              <a:rPr lang="et-EE" sz="2800" dirty="0" smtClean="0"/>
              <a:t>and </a:t>
            </a:r>
            <a:r>
              <a:rPr lang="et-EE" sz="2800" dirty="0" err="1" smtClean="0"/>
              <a:t>each</a:t>
            </a:r>
            <a:r>
              <a:rPr lang="et-EE" sz="2800" dirty="0" smtClean="0"/>
              <a:t> of </a:t>
            </a:r>
            <a:r>
              <a:rPr lang="et-EE" sz="2800" dirty="0" err="1" smtClean="0"/>
              <a:t>their</a:t>
            </a:r>
            <a:r>
              <a:rPr lang="et-EE" sz="2800" dirty="0" smtClean="0"/>
              <a:t> </a:t>
            </a:r>
            <a:r>
              <a:rPr lang="et-EE" sz="2800" dirty="0" err="1" smtClean="0"/>
              <a:t>motives</a:t>
            </a:r>
            <a:r>
              <a:rPr lang="et-EE" sz="2800" dirty="0" smtClean="0"/>
              <a:t>, </a:t>
            </a:r>
            <a:r>
              <a:rPr lang="et-EE" sz="2800" dirty="0" err="1" smtClean="0"/>
              <a:t>barriers</a:t>
            </a:r>
            <a:r>
              <a:rPr lang="et-EE" sz="2800" dirty="0" smtClean="0"/>
              <a:t>, and </a:t>
            </a:r>
            <a:r>
              <a:rPr lang="et-EE" sz="2800" dirty="0" err="1" smtClean="0"/>
              <a:t>strategies</a:t>
            </a:r>
            <a:endParaRPr lang="et-EE" sz="2800" dirty="0" smtClean="0"/>
          </a:p>
          <a:p>
            <a:pPr marL="457200" lvl="1" indent="0">
              <a:buNone/>
            </a:pPr>
            <a:endParaRPr lang="et-EE" sz="2800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28539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8884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Structure of Estonian HE</a:t>
            </a:r>
            <a:endParaRPr lang="et-EE" dirty="0"/>
          </a:p>
        </p:txBody>
      </p:sp>
      <p:pic>
        <p:nvPicPr>
          <p:cNvPr id="4198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4557" y="1214422"/>
            <a:ext cx="8493444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1433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Motives</a:t>
            </a:r>
            <a:r>
              <a:rPr lang="et-EE" dirty="0" smtClean="0"/>
              <a:t> vs </a:t>
            </a:r>
            <a:r>
              <a:rPr lang="et-EE" dirty="0" err="1" smtClean="0"/>
              <a:t>barriers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2730" y="1971964"/>
            <a:ext cx="2715491" cy="2363354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t-EE" dirty="0" smtClean="0"/>
              <a:t>‘ARCS’</a:t>
            </a:r>
          </a:p>
          <a:p>
            <a:pPr lvl="1"/>
            <a:r>
              <a:rPr lang="et-EE" dirty="0" err="1" smtClean="0"/>
              <a:t>Attention</a:t>
            </a:r>
            <a:endParaRPr lang="et-EE" dirty="0" smtClean="0"/>
          </a:p>
          <a:p>
            <a:pPr lvl="1"/>
            <a:r>
              <a:rPr lang="et-EE" dirty="0" err="1" smtClean="0"/>
              <a:t>Relevance</a:t>
            </a:r>
            <a:endParaRPr lang="et-EE" dirty="0" smtClean="0"/>
          </a:p>
          <a:p>
            <a:pPr lvl="1"/>
            <a:r>
              <a:rPr lang="et-EE" dirty="0" err="1" smtClean="0"/>
              <a:t>Confidence</a:t>
            </a:r>
            <a:endParaRPr lang="et-EE" dirty="0" smtClean="0"/>
          </a:p>
          <a:p>
            <a:pPr lvl="1"/>
            <a:r>
              <a:rPr lang="et-EE" dirty="0" err="1" smtClean="0"/>
              <a:t>Satisfaction</a:t>
            </a:r>
            <a:endParaRPr lang="et-E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6373" y="1971964"/>
            <a:ext cx="4007427" cy="4351338"/>
          </a:xfrm>
        </p:spPr>
        <p:txBody>
          <a:bodyPr>
            <a:normAutofit/>
          </a:bodyPr>
          <a:lstStyle/>
          <a:p>
            <a:r>
              <a:rPr lang="et-EE" dirty="0" err="1" smtClean="0"/>
              <a:t>Barriers</a:t>
            </a:r>
            <a:endParaRPr lang="et-EE" dirty="0" smtClean="0"/>
          </a:p>
          <a:p>
            <a:pPr lvl="1"/>
            <a:r>
              <a:rPr lang="et-EE" dirty="0" err="1" smtClean="0"/>
              <a:t>Institutional</a:t>
            </a:r>
            <a:r>
              <a:rPr lang="et-EE" dirty="0" smtClean="0"/>
              <a:t> </a:t>
            </a:r>
          </a:p>
          <a:p>
            <a:pPr lvl="1"/>
            <a:r>
              <a:rPr lang="et-EE" dirty="0" err="1" smtClean="0"/>
              <a:t>Situational</a:t>
            </a:r>
            <a:endParaRPr lang="et-EE" dirty="0" smtClean="0"/>
          </a:p>
          <a:p>
            <a:pPr lvl="1"/>
            <a:r>
              <a:rPr lang="et-EE" dirty="0" err="1" smtClean="0"/>
              <a:t>Dispositional</a:t>
            </a:r>
            <a:r>
              <a:rPr lang="et-EE" dirty="0" smtClean="0"/>
              <a:t> </a:t>
            </a:r>
          </a:p>
          <a:p>
            <a:pPr lvl="1"/>
            <a:endParaRPr lang="et-EE" dirty="0" smtClean="0"/>
          </a:p>
          <a:p>
            <a:pPr lvl="1"/>
            <a:endParaRPr lang="et-EE" dirty="0"/>
          </a:p>
          <a:p>
            <a:pPr lvl="1"/>
            <a:endParaRPr lang="et-EE" dirty="0" smtClean="0"/>
          </a:p>
          <a:p>
            <a:pPr lvl="1"/>
            <a:endParaRPr lang="et-EE" dirty="0"/>
          </a:p>
          <a:p>
            <a:pPr marL="457200" lvl="1" indent="0">
              <a:buNone/>
            </a:pPr>
            <a:r>
              <a:rPr lang="et-EE" i="1" dirty="0" smtClean="0"/>
              <a:t> </a:t>
            </a:r>
            <a:endParaRPr lang="et-EE" i="1" dirty="0" smtClean="0"/>
          </a:p>
          <a:p>
            <a:endParaRPr lang="et-E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971964"/>
            <a:ext cx="27154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dirty="0" err="1" smtClean="0"/>
              <a:t>Motives</a:t>
            </a:r>
            <a:r>
              <a:rPr lang="et-EE" dirty="0" smtClean="0"/>
              <a:t> </a:t>
            </a:r>
          </a:p>
          <a:p>
            <a:pPr lvl="1"/>
            <a:r>
              <a:rPr lang="et-EE" dirty="0" err="1" smtClean="0"/>
              <a:t>Intrinsic</a:t>
            </a:r>
            <a:endParaRPr lang="et-EE" dirty="0" smtClean="0"/>
          </a:p>
          <a:p>
            <a:pPr lvl="1"/>
            <a:r>
              <a:rPr lang="et-EE" dirty="0" err="1" smtClean="0"/>
              <a:t>Instrumental</a:t>
            </a:r>
            <a:endParaRPr lang="et-EE" dirty="0" smtClean="0"/>
          </a:p>
          <a:p>
            <a:pPr lvl="1"/>
            <a:r>
              <a:rPr lang="et-EE" dirty="0" err="1" smtClean="0"/>
              <a:t>Other</a:t>
            </a:r>
            <a:r>
              <a:rPr lang="et-EE" dirty="0" smtClean="0"/>
              <a:t>?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63039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Conclusions</a:t>
            </a:r>
            <a:r>
              <a:rPr lang="et-EE" dirty="0" smtClean="0"/>
              <a:t>: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clarify</a:t>
            </a:r>
            <a:r>
              <a:rPr lang="et-EE" dirty="0" smtClean="0"/>
              <a:t>…</a:t>
            </a:r>
            <a:endParaRPr lang="et-E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6348"/>
          </a:xfrm>
        </p:spPr>
        <p:txBody>
          <a:bodyPr>
            <a:normAutofit lnSpcReduction="10000"/>
          </a:bodyPr>
          <a:lstStyle/>
          <a:p>
            <a:r>
              <a:rPr lang="et-EE" dirty="0" err="1" smtClean="0"/>
              <a:t>Needs</a:t>
            </a:r>
            <a:r>
              <a:rPr lang="et-EE" dirty="0" smtClean="0"/>
              <a:t> of and </a:t>
            </a:r>
            <a:r>
              <a:rPr lang="et-EE" dirty="0" err="1" smtClean="0"/>
              <a:t>suggestions</a:t>
            </a:r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universities</a:t>
            </a:r>
            <a:endParaRPr lang="et-EE" dirty="0" smtClean="0"/>
          </a:p>
          <a:p>
            <a:r>
              <a:rPr lang="et-EE" dirty="0" err="1" smtClean="0"/>
              <a:t>Needs</a:t>
            </a:r>
            <a:r>
              <a:rPr lang="et-EE" dirty="0" smtClean="0"/>
              <a:t> of and </a:t>
            </a:r>
            <a:r>
              <a:rPr lang="et-EE" dirty="0" err="1" smtClean="0"/>
              <a:t>suggestions</a:t>
            </a:r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teaching</a:t>
            </a:r>
            <a:r>
              <a:rPr lang="et-EE" dirty="0" smtClean="0"/>
              <a:t> </a:t>
            </a:r>
            <a:r>
              <a:rPr lang="et-EE" dirty="0" err="1" smtClean="0"/>
              <a:t>staff</a:t>
            </a:r>
            <a:endParaRPr lang="et-EE" dirty="0" smtClean="0"/>
          </a:p>
          <a:p>
            <a:r>
              <a:rPr lang="et-EE" dirty="0" err="1" smtClean="0"/>
              <a:t>Needs</a:t>
            </a:r>
            <a:r>
              <a:rPr lang="et-EE" dirty="0" smtClean="0"/>
              <a:t> of and </a:t>
            </a:r>
            <a:r>
              <a:rPr lang="et-EE" dirty="0" err="1" smtClean="0"/>
              <a:t>suggestions</a:t>
            </a:r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sphere</a:t>
            </a:r>
            <a:r>
              <a:rPr lang="et-EE" dirty="0" smtClean="0"/>
              <a:t> of </a:t>
            </a:r>
            <a:r>
              <a:rPr lang="et-EE" dirty="0" err="1" smtClean="0"/>
              <a:t>education</a:t>
            </a:r>
            <a:r>
              <a:rPr lang="et-EE" dirty="0" smtClean="0"/>
              <a:t> </a:t>
            </a:r>
            <a:r>
              <a:rPr lang="et-EE" dirty="0" err="1" smtClean="0"/>
              <a:t>more</a:t>
            </a:r>
            <a:r>
              <a:rPr lang="et-EE" dirty="0" smtClean="0"/>
              <a:t> </a:t>
            </a:r>
            <a:r>
              <a:rPr lang="et-EE" dirty="0" err="1" smtClean="0"/>
              <a:t>generally</a:t>
            </a:r>
            <a:r>
              <a:rPr lang="et-EE" dirty="0" smtClean="0"/>
              <a:t>, </a:t>
            </a:r>
            <a:r>
              <a:rPr lang="et-EE" dirty="0" err="1" smtClean="0"/>
              <a:t>including</a:t>
            </a:r>
            <a:r>
              <a:rPr lang="et-EE" dirty="0" smtClean="0"/>
              <a:t> </a:t>
            </a:r>
            <a:r>
              <a:rPr lang="et-EE" dirty="0" err="1" smtClean="0"/>
              <a:t>adult</a:t>
            </a:r>
            <a:r>
              <a:rPr lang="et-EE" dirty="0" smtClean="0"/>
              <a:t> </a:t>
            </a:r>
            <a:r>
              <a:rPr lang="et-EE" dirty="0" err="1" smtClean="0"/>
              <a:t>education</a:t>
            </a:r>
            <a:r>
              <a:rPr lang="et-EE" dirty="0" smtClean="0"/>
              <a:t> and </a:t>
            </a:r>
            <a:r>
              <a:rPr lang="et-EE" dirty="0" err="1" smtClean="0"/>
              <a:t>lifelong</a:t>
            </a:r>
            <a:r>
              <a:rPr lang="et-EE" dirty="0" smtClean="0"/>
              <a:t> </a:t>
            </a:r>
            <a:r>
              <a:rPr lang="et-EE" dirty="0" err="1" smtClean="0"/>
              <a:t>learning</a:t>
            </a:r>
            <a:endParaRPr lang="et-EE" dirty="0" smtClean="0"/>
          </a:p>
          <a:p>
            <a:r>
              <a:rPr lang="et-EE" dirty="0" err="1" smtClean="0"/>
              <a:t>Needs</a:t>
            </a:r>
            <a:r>
              <a:rPr lang="et-EE" dirty="0" smtClean="0"/>
              <a:t> of and </a:t>
            </a:r>
            <a:r>
              <a:rPr lang="et-EE" dirty="0" err="1"/>
              <a:t>s</a:t>
            </a:r>
            <a:r>
              <a:rPr lang="et-EE" dirty="0" err="1" smtClean="0"/>
              <a:t>uggestions</a:t>
            </a:r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community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Needs</a:t>
            </a:r>
            <a:r>
              <a:rPr lang="et-EE" dirty="0" smtClean="0"/>
              <a:t> of and </a:t>
            </a:r>
            <a:r>
              <a:rPr lang="et-EE" dirty="0" err="1" smtClean="0"/>
              <a:t>suggestions</a:t>
            </a:r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society</a:t>
            </a:r>
            <a:r>
              <a:rPr lang="et-EE" dirty="0" smtClean="0"/>
              <a:t> </a:t>
            </a:r>
          </a:p>
          <a:p>
            <a:endParaRPr lang="et-EE" dirty="0" smtClean="0"/>
          </a:p>
          <a:p>
            <a:r>
              <a:rPr lang="et-EE" dirty="0" err="1" smtClean="0"/>
              <a:t>Needs</a:t>
            </a:r>
            <a:r>
              <a:rPr lang="et-EE" dirty="0" smtClean="0"/>
              <a:t> of and </a:t>
            </a:r>
            <a:r>
              <a:rPr lang="et-EE" dirty="0" err="1" smtClean="0"/>
              <a:t>suggestions</a:t>
            </a:r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students</a:t>
            </a:r>
            <a:endParaRPr lang="et-EE" dirty="0" smtClean="0"/>
          </a:p>
          <a:p>
            <a:endParaRPr lang="et-EE" dirty="0"/>
          </a:p>
          <a:p>
            <a:r>
              <a:rPr lang="et-EE" i="1" dirty="0" err="1" smtClean="0"/>
              <a:t>Integration</a:t>
            </a:r>
            <a:r>
              <a:rPr lang="et-EE" i="1" dirty="0" smtClean="0"/>
              <a:t> </a:t>
            </a:r>
            <a:r>
              <a:rPr lang="et-EE" i="1" dirty="0" err="1" smtClean="0"/>
              <a:t>compass</a:t>
            </a:r>
            <a:r>
              <a:rPr lang="et-EE" i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8677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2336" y="5020252"/>
            <a:ext cx="10515600" cy="1325563"/>
          </a:xfrm>
        </p:spPr>
        <p:txBody>
          <a:bodyPr/>
          <a:lstStyle/>
          <a:p>
            <a:pPr algn="r"/>
            <a:r>
              <a:rPr lang="et-EE" dirty="0" err="1" smtClean="0"/>
              <a:t>Thank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46466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Number of HEIs 1990-2013</a:t>
            </a:r>
            <a:endParaRPr lang="et-EE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524000" y="1647822"/>
          <a:ext cx="8929718" cy="5210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7600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2382" y="365126"/>
            <a:ext cx="9961418" cy="715530"/>
          </a:xfrm>
        </p:spPr>
        <p:txBody>
          <a:bodyPr/>
          <a:lstStyle/>
          <a:p>
            <a:r>
              <a:rPr lang="et-EE" dirty="0" smtClean="0"/>
              <a:t>Number of </a:t>
            </a:r>
            <a:r>
              <a:rPr lang="et-EE" dirty="0" err="1"/>
              <a:t>S</a:t>
            </a:r>
            <a:r>
              <a:rPr lang="et-EE" dirty="0" err="1" smtClean="0"/>
              <a:t>tudents</a:t>
            </a:r>
            <a:r>
              <a:rPr lang="et-EE" dirty="0" smtClean="0"/>
              <a:t> in </a:t>
            </a:r>
            <a:r>
              <a:rPr lang="et-EE" dirty="0" err="1" smtClean="0"/>
              <a:t>Higher</a:t>
            </a:r>
            <a:r>
              <a:rPr lang="et-EE" dirty="0" smtClean="0"/>
              <a:t> </a:t>
            </a:r>
            <a:r>
              <a:rPr lang="et-EE" dirty="0" err="1" smtClean="0"/>
              <a:t>Education</a:t>
            </a:r>
            <a:endParaRPr lang="et-EE" dirty="0"/>
          </a:p>
        </p:txBody>
      </p:sp>
      <p:pic>
        <p:nvPicPr>
          <p:cNvPr id="98306" name="Chart 2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09720" y="1428736"/>
            <a:ext cx="864399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3921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52596" y="214290"/>
            <a:ext cx="8229600" cy="1143000"/>
          </a:xfrm>
        </p:spPr>
        <p:txBody>
          <a:bodyPr/>
          <a:lstStyle/>
          <a:p>
            <a:r>
              <a:rPr lang="et-EE" sz="3200" dirty="0"/>
              <a:t>Publicly funded or fee paying HE students and share of academic HE students 1997-2011</a:t>
            </a:r>
          </a:p>
        </p:txBody>
      </p:sp>
      <p:pic>
        <p:nvPicPr>
          <p:cNvPr id="11267" name="Pilt 27"/>
          <p:cNvPicPr>
            <a:picLocks noGrp="1"/>
          </p:cNvPicPr>
          <p:nvPr>
            <p:ph idx="1"/>
          </p:nvPr>
        </p:nvPicPr>
        <p:blipFill>
          <a:blip r:embed="rId2"/>
          <a:srcRect t="8806" r="9789" b="5659"/>
          <a:stretch>
            <a:fillRect/>
          </a:stretch>
        </p:blipFill>
        <p:spPr>
          <a:xfrm>
            <a:off x="592282" y="1643050"/>
            <a:ext cx="10075718" cy="5214950"/>
          </a:xfrm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9924037" y="6471517"/>
            <a:ext cx="23873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t-EE" dirty="0" err="1" smtClean="0"/>
              <a:t>Source</a:t>
            </a:r>
            <a:r>
              <a:rPr lang="et-EE" dirty="0" smtClean="0"/>
              <a:t>: </a:t>
            </a:r>
            <a:r>
              <a:rPr lang="et-EE" dirty="0"/>
              <a:t>Tõnisson, 2011.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37280" y="6488113"/>
            <a:ext cx="10715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t-EE" dirty="0"/>
              <a:t>Public</a:t>
            </a:r>
            <a:endParaRPr lang="et-EE" dirty="0"/>
          </a:p>
        </p:txBody>
      </p:sp>
      <p:sp>
        <p:nvSpPr>
          <p:cNvPr id="7" name="TextBox 6"/>
          <p:cNvSpPr txBox="1"/>
          <p:nvPr/>
        </p:nvSpPr>
        <p:spPr>
          <a:xfrm>
            <a:off x="5722443" y="6471517"/>
            <a:ext cx="11031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t-EE" dirty="0"/>
              <a:t>Paying</a:t>
            </a:r>
            <a:endParaRPr lang="et-EE" dirty="0"/>
          </a:p>
        </p:txBody>
      </p:sp>
      <p:sp>
        <p:nvSpPr>
          <p:cNvPr id="8" name="TextBox 7"/>
          <p:cNvSpPr txBox="1"/>
          <p:nvPr/>
        </p:nvSpPr>
        <p:spPr>
          <a:xfrm>
            <a:off x="7583200" y="6384759"/>
            <a:ext cx="19288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t-EE" dirty="0"/>
              <a:t>Academic HE</a:t>
            </a:r>
            <a:endParaRPr lang="et-EE" dirty="0"/>
          </a:p>
        </p:txBody>
      </p:sp>
      <p:sp>
        <p:nvSpPr>
          <p:cNvPr id="9" name="TextBox 8"/>
          <p:cNvSpPr txBox="1"/>
          <p:nvPr/>
        </p:nvSpPr>
        <p:spPr>
          <a:xfrm>
            <a:off x="361449" y="2565253"/>
            <a:ext cx="461665" cy="2308324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t-EE" dirty="0"/>
              <a:t>Students</a:t>
            </a:r>
            <a:endParaRPr lang="et-EE" dirty="0"/>
          </a:p>
        </p:txBody>
      </p:sp>
      <p:sp>
        <p:nvSpPr>
          <p:cNvPr id="10" name="TextBox 9"/>
          <p:cNvSpPr txBox="1"/>
          <p:nvPr/>
        </p:nvSpPr>
        <p:spPr>
          <a:xfrm>
            <a:off x="10310844" y="2928934"/>
            <a:ext cx="430887" cy="2308324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t-EE" sz="1600" dirty="0"/>
              <a:t>Academic HE</a:t>
            </a:r>
            <a:endParaRPr lang="et-EE" sz="1600" dirty="0"/>
          </a:p>
        </p:txBody>
      </p:sp>
    </p:spTree>
    <p:extLst>
      <p:ext uri="{BB962C8B-B14F-4D97-AF65-F5344CB8AC3E}">
        <p14:creationId xmlns:p14="http://schemas.microsoft.com/office/powerpoint/2010/main" val="330087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Share of state-financing increased in 2013</a:t>
            </a:r>
            <a:endParaRPr lang="et-EE" dirty="0"/>
          </a:p>
        </p:txBody>
      </p:sp>
      <p:pic>
        <p:nvPicPr>
          <p:cNvPr id="43010" name="Chart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039092"/>
            <a:ext cx="10515600" cy="581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7085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Students by language of instruction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594970"/>
              </p:ext>
            </p:extLst>
          </p:nvPr>
        </p:nvGraphicFramePr>
        <p:xfrm>
          <a:off x="342900" y="1091046"/>
          <a:ext cx="11606645" cy="533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2140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1090564" cy="840220"/>
          </a:xfrm>
        </p:spPr>
        <p:txBody>
          <a:bodyPr/>
          <a:lstStyle/>
          <a:p>
            <a:r>
              <a:rPr lang="et-EE" dirty="0" smtClean="0"/>
              <a:t>Number and </a:t>
            </a:r>
            <a:r>
              <a:rPr lang="et-EE" dirty="0" err="1" smtClean="0"/>
              <a:t>share</a:t>
            </a:r>
            <a:r>
              <a:rPr lang="et-EE" dirty="0" smtClean="0"/>
              <a:t> of </a:t>
            </a:r>
            <a:r>
              <a:rPr lang="et-EE" dirty="0" err="1" smtClean="0"/>
              <a:t>foreign</a:t>
            </a:r>
            <a:r>
              <a:rPr lang="et-EE" dirty="0" smtClean="0"/>
              <a:t> </a:t>
            </a:r>
            <a:r>
              <a:rPr lang="et-EE" dirty="0" err="1" smtClean="0"/>
              <a:t>students</a:t>
            </a:r>
            <a:r>
              <a:rPr lang="et-EE" dirty="0" smtClean="0"/>
              <a:t> in Estonia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36" y="1563621"/>
            <a:ext cx="10515600" cy="45571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9000" y="5751481"/>
            <a:ext cx="5091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t-EE" dirty="0" smtClean="0"/>
              <a:t>BA</a:t>
            </a:r>
            <a:endParaRPr lang="et-EE" dirty="0"/>
          </a:p>
        </p:txBody>
      </p:sp>
      <p:sp>
        <p:nvSpPr>
          <p:cNvPr id="6" name="TextBox 5"/>
          <p:cNvSpPr txBox="1"/>
          <p:nvPr/>
        </p:nvSpPr>
        <p:spPr>
          <a:xfrm>
            <a:off x="7142018" y="5675281"/>
            <a:ext cx="223058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t-EE" dirty="0" err="1"/>
              <a:t>a</a:t>
            </a:r>
            <a:r>
              <a:rPr lang="et-EE" dirty="0" err="1" smtClean="0"/>
              <a:t>verage</a:t>
            </a:r>
            <a:r>
              <a:rPr lang="et-EE" dirty="0" smtClean="0"/>
              <a:t> </a:t>
            </a:r>
            <a:r>
              <a:rPr lang="et-EE" dirty="0" err="1" smtClean="0"/>
              <a:t>share</a:t>
            </a:r>
            <a:endParaRPr lang="et-EE" dirty="0"/>
          </a:p>
        </p:txBody>
      </p:sp>
      <p:sp>
        <p:nvSpPr>
          <p:cNvPr id="7" name="TextBox 6"/>
          <p:cNvSpPr txBox="1"/>
          <p:nvPr/>
        </p:nvSpPr>
        <p:spPr>
          <a:xfrm>
            <a:off x="4634345" y="5761346"/>
            <a:ext cx="5715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t-EE" dirty="0"/>
              <a:t>M</a:t>
            </a:r>
            <a:r>
              <a:rPr lang="et-EE" dirty="0" smtClean="0"/>
              <a:t>A</a:t>
            </a:r>
            <a:endParaRPr lang="et-EE" dirty="0"/>
          </a:p>
        </p:txBody>
      </p:sp>
      <p:sp>
        <p:nvSpPr>
          <p:cNvPr id="8" name="TextBox 7"/>
          <p:cNvSpPr txBox="1"/>
          <p:nvPr/>
        </p:nvSpPr>
        <p:spPr>
          <a:xfrm>
            <a:off x="5874328" y="5751481"/>
            <a:ext cx="5818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t-EE" dirty="0" smtClean="0"/>
              <a:t>PhD</a:t>
            </a:r>
            <a:endParaRPr lang="et-EE" dirty="0"/>
          </a:p>
        </p:txBody>
      </p:sp>
      <p:sp>
        <p:nvSpPr>
          <p:cNvPr id="9" name="TextBox 8"/>
          <p:cNvSpPr txBox="1"/>
          <p:nvPr/>
        </p:nvSpPr>
        <p:spPr>
          <a:xfrm>
            <a:off x="1355491" y="6130678"/>
            <a:ext cx="6901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err="1" smtClean="0"/>
              <a:t>Source</a:t>
            </a:r>
            <a:r>
              <a:rPr lang="et-EE" dirty="0" smtClean="0"/>
              <a:t>: Estonian </a:t>
            </a:r>
            <a:r>
              <a:rPr lang="et-EE" dirty="0" err="1" smtClean="0"/>
              <a:t>Ministry</a:t>
            </a:r>
            <a:r>
              <a:rPr lang="et-EE" dirty="0" smtClean="0"/>
              <a:t> of </a:t>
            </a:r>
            <a:r>
              <a:rPr lang="et-EE" dirty="0" err="1" smtClean="0"/>
              <a:t>Education</a:t>
            </a:r>
            <a:r>
              <a:rPr lang="et-EE" dirty="0" smtClean="0"/>
              <a:t> – Kreegipuu, 2017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2943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Share</a:t>
            </a:r>
            <a:r>
              <a:rPr lang="et-EE" dirty="0" smtClean="0"/>
              <a:t> of </a:t>
            </a:r>
            <a:r>
              <a:rPr lang="et-EE" dirty="0" err="1" smtClean="0"/>
              <a:t>foreign</a:t>
            </a:r>
            <a:r>
              <a:rPr lang="et-EE" dirty="0" smtClean="0"/>
              <a:t> </a:t>
            </a:r>
            <a:r>
              <a:rPr lang="et-EE" dirty="0" err="1" smtClean="0"/>
              <a:t>students</a:t>
            </a:r>
            <a:r>
              <a:rPr lang="et-EE" dirty="0"/>
              <a:t> </a:t>
            </a:r>
            <a:r>
              <a:rPr lang="et-EE" dirty="0" err="1" smtClean="0"/>
              <a:t>by</a:t>
            </a:r>
            <a:r>
              <a:rPr lang="et-EE" dirty="0" smtClean="0"/>
              <a:t> </a:t>
            </a:r>
            <a:r>
              <a:rPr lang="et-EE" dirty="0" err="1" smtClean="0"/>
              <a:t>educational</a:t>
            </a:r>
            <a:r>
              <a:rPr lang="et-EE" dirty="0" smtClean="0"/>
              <a:t> </a:t>
            </a:r>
            <a:r>
              <a:rPr lang="et-EE" dirty="0" err="1" smtClean="0"/>
              <a:t>level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18" y="2287757"/>
            <a:ext cx="11793681" cy="28869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6611" y="2389909"/>
            <a:ext cx="107048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t-EE" dirty="0" smtClean="0"/>
              <a:t>        BA				MA			PhD		     </a:t>
            </a:r>
            <a:r>
              <a:rPr lang="et-EE" dirty="0" err="1" smtClean="0"/>
              <a:t>Total</a:t>
            </a:r>
            <a:endParaRPr lang="et-EE" dirty="0"/>
          </a:p>
        </p:txBody>
      </p:sp>
      <p:sp>
        <p:nvSpPr>
          <p:cNvPr id="6" name="TextBox 5"/>
          <p:cNvSpPr txBox="1"/>
          <p:nvPr/>
        </p:nvSpPr>
        <p:spPr>
          <a:xfrm>
            <a:off x="135082" y="2866349"/>
            <a:ext cx="1080655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t-EE" dirty="0" err="1" smtClean="0"/>
              <a:t>Country</a:t>
            </a:r>
            <a:endParaRPr lang="et-EE" dirty="0" smtClean="0"/>
          </a:p>
          <a:p>
            <a:endParaRPr lang="et-EE" dirty="0"/>
          </a:p>
          <a:p>
            <a:pPr>
              <a:lnSpc>
                <a:spcPct val="150000"/>
              </a:lnSpc>
            </a:pPr>
            <a:r>
              <a:rPr lang="et-EE" dirty="0" smtClean="0"/>
              <a:t>Estonia</a:t>
            </a:r>
          </a:p>
          <a:p>
            <a:pPr>
              <a:lnSpc>
                <a:spcPct val="150000"/>
              </a:lnSpc>
            </a:pPr>
            <a:r>
              <a:rPr lang="et-EE" dirty="0" err="1" smtClean="0"/>
              <a:t>Lithuania</a:t>
            </a:r>
            <a:endParaRPr lang="et-EE" dirty="0" smtClean="0"/>
          </a:p>
          <a:p>
            <a:pPr>
              <a:lnSpc>
                <a:spcPct val="150000"/>
              </a:lnSpc>
            </a:pPr>
            <a:r>
              <a:rPr lang="et-EE" dirty="0" err="1" smtClean="0"/>
              <a:t>Latvia</a:t>
            </a:r>
            <a:endParaRPr lang="et-EE" dirty="0" smtClean="0"/>
          </a:p>
          <a:p>
            <a:pPr>
              <a:lnSpc>
                <a:spcPct val="150000"/>
              </a:lnSpc>
            </a:pPr>
            <a:r>
              <a:rPr lang="et-EE" dirty="0" err="1" smtClean="0"/>
              <a:t>Finland</a:t>
            </a:r>
            <a:endParaRPr lang="et-EE" dirty="0"/>
          </a:p>
        </p:txBody>
      </p:sp>
      <p:sp>
        <p:nvSpPr>
          <p:cNvPr id="7" name="TextBox 6"/>
          <p:cNvSpPr txBox="1"/>
          <p:nvPr/>
        </p:nvSpPr>
        <p:spPr>
          <a:xfrm>
            <a:off x="1296610" y="5922818"/>
            <a:ext cx="6901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err="1" smtClean="0"/>
              <a:t>Source</a:t>
            </a:r>
            <a:r>
              <a:rPr lang="et-EE" dirty="0" smtClean="0"/>
              <a:t>: Estonian </a:t>
            </a:r>
            <a:r>
              <a:rPr lang="et-EE" dirty="0" err="1" smtClean="0"/>
              <a:t>Ministry</a:t>
            </a:r>
            <a:r>
              <a:rPr lang="et-EE" dirty="0" smtClean="0"/>
              <a:t> of </a:t>
            </a:r>
            <a:r>
              <a:rPr lang="et-EE" dirty="0" err="1" smtClean="0"/>
              <a:t>Education</a:t>
            </a:r>
            <a:r>
              <a:rPr lang="et-EE" dirty="0" smtClean="0"/>
              <a:t> – Kreegipuu, 2017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29787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494</Words>
  <Application>Microsoft Office PowerPoint</Application>
  <PresentationFormat>Widescreen</PresentationFormat>
  <Paragraphs>138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Expectations and Reality of Foreign Students</vt:lpstr>
      <vt:lpstr>Structure of Estonian HE</vt:lpstr>
      <vt:lpstr>Number of HEIs 1990-2013</vt:lpstr>
      <vt:lpstr>Number of Students in Higher Education</vt:lpstr>
      <vt:lpstr>Publicly funded or fee paying HE students and share of academic HE students 1997-2011</vt:lpstr>
      <vt:lpstr>Share of state-financing increased in 2013</vt:lpstr>
      <vt:lpstr>Students by language of instruction</vt:lpstr>
      <vt:lpstr>Number and share of foreign students in Estonia</vt:lpstr>
      <vt:lpstr>Share of foreign students by educational level</vt:lpstr>
      <vt:lpstr>Distribution of foreign students in Estonia by origin</vt:lpstr>
      <vt:lpstr>Europe Asia Africa Central- and Western America Northern America Oceania</vt:lpstr>
      <vt:lpstr>PowerPoint Presentation</vt:lpstr>
      <vt:lpstr>Rationale, as stated in Ministry of Education report:</vt:lpstr>
      <vt:lpstr>Motives vs barriers</vt:lpstr>
      <vt:lpstr>Integrating to labour market?</vt:lpstr>
      <vt:lpstr>Any problems?</vt:lpstr>
      <vt:lpstr>PowerPoint Presentation</vt:lpstr>
      <vt:lpstr>PowerPoint Presentation</vt:lpstr>
      <vt:lpstr>Expectations and Reality of Different Actors</vt:lpstr>
      <vt:lpstr>Motives vs barriers</vt:lpstr>
      <vt:lpstr>Conclusions: to clarify…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Expectations and Reality of Foreign Students</dc:title>
  <dc:creator>kasutaja</dc:creator>
  <cp:lastModifiedBy>kasutaja</cp:lastModifiedBy>
  <cp:revision>22</cp:revision>
  <dcterms:created xsi:type="dcterms:W3CDTF">2018-01-12T07:57:19Z</dcterms:created>
  <dcterms:modified xsi:type="dcterms:W3CDTF">2018-01-12T11:46:37Z</dcterms:modified>
</cp:coreProperties>
</file>