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326" r:id="rId6"/>
    <p:sldId id="315" r:id="rId7"/>
    <p:sldId id="314" r:id="rId8"/>
    <p:sldId id="316" r:id="rId9"/>
    <p:sldId id="317" r:id="rId10"/>
    <p:sldId id="324" r:id="rId11"/>
    <p:sldId id="327" r:id="rId12"/>
    <p:sldId id="328" r:id="rId13"/>
    <p:sldId id="325" r:id="rId14"/>
    <p:sldId id="299" r:id="rId15"/>
    <p:sldId id="323" r:id="rId16"/>
    <p:sldId id="308" r:id="rId17"/>
    <p:sldId id="276" r:id="rId18"/>
    <p:sldId id="293" r:id="rId19"/>
    <p:sldId id="319" r:id="rId20"/>
    <p:sldId id="322" r:id="rId21"/>
    <p:sldId id="321" r:id="rId22"/>
    <p:sldId id="281" r:id="rId23"/>
    <p:sldId id="282" r:id="rId24"/>
    <p:sldId id="28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38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4659" autoAdjust="0"/>
  </p:normalViewPr>
  <p:slideViewPr>
    <p:cSldViewPr snapToGrid="0">
      <p:cViewPr varScale="1">
        <p:scale>
          <a:sx n="69" d="100"/>
          <a:sy n="69" d="100"/>
        </p:scale>
        <p:origin x="-71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57146-C820-41AC-A0B0-0103AB579878}" type="datetimeFigureOut">
              <a:rPr lang="en-US" smtClean="0"/>
              <a:pPr/>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9B35F-CB24-4369-92A0-693B6016D7FB}" type="slidenum">
              <a:rPr lang="en-US" smtClean="0"/>
              <a:pPr/>
              <a:t>‹#›</a:t>
            </a:fld>
            <a:endParaRPr lang="en-US"/>
          </a:p>
        </p:txBody>
      </p:sp>
    </p:spTree>
    <p:extLst>
      <p:ext uri="{BB962C8B-B14F-4D97-AF65-F5344CB8AC3E}">
        <p14:creationId xmlns:p14="http://schemas.microsoft.com/office/powerpoint/2010/main" xmlns="" val="178066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European Committee of Social Rights ECSR, 2008, interpretation of Article 17.1, p. 120.</a:t>
            </a:r>
          </a:p>
          <a:p>
            <a:endParaRPr lang="en-GB" dirty="0"/>
          </a:p>
        </p:txBody>
      </p:sp>
      <p:sp>
        <p:nvSpPr>
          <p:cNvPr id="4" name="Slide Number Placeholder 3"/>
          <p:cNvSpPr>
            <a:spLocks noGrp="1"/>
          </p:cNvSpPr>
          <p:nvPr>
            <p:ph type="sldNum" sz="quarter" idx="10"/>
          </p:nvPr>
        </p:nvSpPr>
        <p:spPr/>
        <p:txBody>
          <a:bodyPr/>
          <a:lstStyle/>
          <a:p>
            <a:fld id="{29F9B35F-CB24-4369-92A0-693B6016D7FB}" type="slidenum">
              <a:rPr lang="en-US" smtClean="0"/>
              <a:pPr/>
              <a:t>6</a:t>
            </a:fld>
            <a:endParaRPr lang="en-US"/>
          </a:p>
        </p:txBody>
      </p:sp>
    </p:spTree>
    <p:extLst>
      <p:ext uri="{BB962C8B-B14F-4D97-AF65-F5344CB8AC3E}">
        <p14:creationId xmlns:p14="http://schemas.microsoft.com/office/powerpoint/2010/main" xmlns="" val="225741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2400" dirty="0"/>
          </a:p>
          <a:p>
            <a:pPr marL="0" indent="0">
              <a:buNone/>
            </a:pPr>
            <a:r>
              <a:rPr lang="en-US" sz="1200" dirty="0"/>
              <a:t>Source: The Migration Policy Institute: The Educational experiences of refugee children in first-asylum countries (October 2015).</a:t>
            </a:r>
          </a:p>
        </p:txBody>
      </p:sp>
      <p:sp>
        <p:nvSpPr>
          <p:cNvPr id="4" name="Slide Number Placeholder 3"/>
          <p:cNvSpPr>
            <a:spLocks noGrp="1"/>
          </p:cNvSpPr>
          <p:nvPr>
            <p:ph type="sldNum" sz="quarter" idx="10"/>
          </p:nvPr>
        </p:nvSpPr>
        <p:spPr/>
        <p:txBody>
          <a:bodyPr/>
          <a:lstStyle/>
          <a:p>
            <a:fld id="{29F9B35F-CB24-4369-92A0-693B6016D7FB}" type="slidenum">
              <a:rPr lang="en-US" smtClean="0"/>
              <a:pPr/>
              <a:t>9</a:t>
            </a:fld>
            <a:endParaRPr lang="en-US"/>
          </a:p>
        </p:txBody>
      </p:sp>
    </p:spTree>
    <p:extLst>
      <p:ext uri="{BB962C8B-B14F-4D97-AF65-F5344CB8AC3E}">
        <p14:creationId xmlns:p14="http://schemas.microsoft.com/office/powerpoint/2010/main" xmlns="" val="132288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9B35F-CB24-4369-92A0-693B6016D7FB}" type="slidenum">
              <a:rPr lang="en-US" smtClean="0"/>
              <a:pPr/>
              <a:t>14</a:t>
            </a:fld>
            <a:endParaRPr lang="en-US"/>
          </a:p>
        </p:txBody>
      </p:sp>
    </p:spTree>
    <p:extLst>
      <p:ext uri="{BB962C8B-B14F-4D97-AF65-F5344CB8AC3E}">
        <p14:creationId xmlns:p14="http://schemas.microsoft.com/office/powerpoint/2010/main" xmlns="" val="190204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9B35F-CB24-4369-92A0-693B6016D7FB}" type="slidenum">
              <a:rPr lang="en-US" smtClean="0"/>
              <a:pPr/>
              <a:t>15</a:t>
            </a:fld>
            <a:endParaRPr lang="en-US"/>
          </a:p>
        </p:txBody>
      </p:sp>
    </p:spTree>
    <p:extLst>
      <p:ext uri="{BB962C8B-B14F-4D97-AF65-F5344CB8AC3E}">
        <p14:creationId xmlns:p14="http://schemas.microsoft.com/office/powerpoint/2010/main" xmlns="" val="368839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9B35F-CB24-4369-92A0-693B6016D7FB}" type="slidenum">
              <a:rPr lang="en-US" smtClean="0"/>
              <a:pPr/>
              <a:t>16</a:t>
            </a:fld>
            <a:endParaRPr lang="en-US"/>
          </a:p>
        </p:txBody>
      </p:sp>
    </p:spTree>
    <p:extLst>
      <p:ext uri="{BB962C8B-B14F-4D97-AF65-F5344CB8AC3E}">
        <p14:creationId xmlns:p14="http://schemas.microsoft.com/office/powerpoint/2010/main" xmlns="" val="92453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9B35F-CB24-4369-92A0-693B6016D7FB}" type="slidenum">
              <a:rPr lang="en-US" smtClean="0"/>
              <a:pPr/>
              <a:t>25</a:t>
            </a:fld>
            <a:endParaRPr lang="en-US"/>
          </a:p>
        </p:txBody>
      </p:sp>
    </p:spTree>
    <p:extLst>
      <p:ext uri="{BB962C8B-B14F-4D97-AF65-F5344CB8AC3E}">
        <p14:creationId xmlns:p14="http://schemas.microsoft.com/office/powerpoint/2010/main" xmlns="" val="80531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600">
                <a:solidFill>
                  <a:schemeClr val="accent1">
                    <a:lumMod val="75000"/>
                  </a:schemeClr>
                </a:solidFill>
              </a:defRPr>
            </a:lvl1pPr>
          </a:lstStyle>
          <a:p>
            <a:r>
              <a:rPr lang="en-US" dirty="0"/>
              <a:t>Click to edit title</a:t>
            </a:r>
            <a:endParaRPr lang="en-GB"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3200" b="0" i="0">
                <a:solidFill>
                  <a:schemeClr val="accent1">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xmlns="" val="399659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1">
                    <a:lumMod val="75000"/>
                  </a:schemeClr>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8736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accent1">
                    <a:lumMod val="75000"/>
                  </a:schemeClr>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341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6478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205823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011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1">
                    <a:lumMod val="75000"/>
                  </a:schemeClr>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89537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1">
                    <a:lumMod val="75000"/>
                  </a:schemeClr>
                </a:solidFill>
              </a:defRPr>
            </a:lvl1pPr>
          </a:lstStyle>
          <a:p>
            <a:r>
              <a:rPr lang="en-US"/>
              <a:t>Click to edit Master title style</a:t>
            </a:r>
            <a:endParaRPr lang="en-GB" dirty="0"/>
          </a:p>
        </p:txBody>
      </p:sp>
    </p:spTree>
    <p:extLst>
      <p:ext uri="{BB962C8B-B14F-4D97-AF65-F5344CB8AC3E}">
        <p14:creationId xmlns:p14="http://schemas.microsoft.com/office/powerpoint/2010/main" xmlns="" val="361869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009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solidFill>
                  <a:schemeClr val="accent1">
                    <a:lumMod val="75000"/>
                  </a:schemeClr>
                </a:solidFill>
              </a:defRPr>
            </a:lvl1pPr>
            <a:lvl2pPr>
              <a:defRPr sz="2800">
                <a:solidFill>
                  <a:schemeClr val="accent1">
                    <a:lumMod val="75000"/>
                  </a:schemeClr>
                </a:solidFill>
              </a:defRPr>
            </a:lvl2pPr>
            <a:lvl3pPr>
              <a:defRPr sz="2400">
                <a:solidFill>
                  <a:schemeClr val="accent1">
                    <a:lumMod val="75000"/>
                  </a:schemeClr>
                </a:solidFill>
              </a:defRPr>
            </a:lvl3pPr>
            <a:lvl4pPr>
              <a:defRPr sz="2000">
                <a:solidFill>
                  <a:schemeClr val="accent1">
                    <a:lumMod val="75000"/>
                  </a:schemeClr>
                </a:solidFill>
              </a:defRPr>
            </a:lvl4pPr>
            <a:lvl5pPr>
              <a:defRPr sz="2000">
                <a:solidFill>
                  <a:schemeClr val="accent1">
                    <a:lumMod val="7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368280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173292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603890"/>
            <a:ext cx="12192000" cy="1254110"/>
          </a:xfrm>
          <a:prstGeom prst="rect">
            <a:avLst/>
          </a:prstGeom>
        </p:spPr>
      </p:pic>
    </p:spTree>
    <p:extLst>
      <p:ext uri="{BB962C8B-B14F-4D97-AF65-F5344CB8AC3E}">
        <p14:creationId xmlns:p14="http://schemas.microsoft.com/office/powerpoint/2010/main" xmlns="" val="319922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s://www.csee-etuce.org/images/attachments/ST_Education_Basic_Right_for_Refugees-EN.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ages.ei-ie.org/library/en/libraries/detail/231" TargetMode="External"/><Relationship Id="rId2" Type="http://schemas.openxmlformats.org/officeDocument/2006/relationships/hyperlink" Target="http://pages.ei-ie.org/library/en/libraries/detail/2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see-etuc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90311"/>
            <a:ext cx="11435644" cy="3030170"/>
          </a:xfrm>
        </p:spPr>
        <p:txBody>
          <a:bodyPr/>
          <a:lstStyle/>
          <a:p>
            <a:r>
              <a:rPr lang="en-US" sz="6000" b="1" dirty="0">
                <a:latin typeface="+mn-lt"/>
              </a:rPr>
              <a:t>The European Union’s expectations for the integration process</a:t>
            </a:r>
            <a:endParaRPr lang="en-GB" sz="6000" b="1" dirty="0">
              <a:latin typeface="+mn-lt"/>
            </a:endParaRPr>
          </a:p>
        </p:txBody>
      </p:sp>
      <p:sp>
        <p:nvSpPr>
          <p:cNvPr id="3" name="Subtitle 2"/>
          <p:cNvSpPr>
            <a:spLocks noGrp="1"/>
          </p:cNvSpPr>
          <p:nvPr>
            <p:ph type="subTitle" idx="1"/>
          </p:nvPr>
        </p:nvSpPr>
        <p:spPr>
          <a:xfrm>
            <a:off x="1241778" y="3455282"/>
            <a:ext cx="9708444" cy="1655762"/>
          </a:xfrm>
        </p:spPr>
        <p:txBody>
          <a:bodyPr/>
          <a:lstStyle/>
          <a:p>
            <a:r>
              <a:rPr lang="en-GB" dirty="0">
                <a:latin typeface="+mn-lt"/>
              </a:rPr>
              <a:t>Susan Flocken – European Director</a:t>
            </a:r>
          </a:p>
          <a:p>
            <a:r>
              <a:rPr lang="en-GB" dirty="0">
                <a:latin typeface="+mn-lt"/>
              </a:rPr>
              <a:t>ETUCE – European Trade Union Committee for Education </a:t>
            </a:r>
          </a:p>
          <a:p>
            <a:r>
              <a:rPr lang="en-GB" dirty="0">
                <a:latin typeface="+mn-lt"/>
              </a:rPr>
              <a:t>Tallinn, 12 January 2018</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603890"/>
            <a:ext cx="12192000" cy="1254110"/>
          </a:xfrm>
          <a:prstGeom prst="rect">
            <a:avLst/>
          </a:prstGeom>
        </p:spPr>
      </p:pic>
    </p:spTree>
    <p:extLst>
      <p:ext uri="{BB962C8B-B14F-4D97-AF65-F5344CB8AC3E}">
        <p14:creationId xmlns:p14="http://schemas.microsoft.com/office/powerpoint/2010/main" xmlns="" val="324372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867" y="169333"/>
            <a:ext cx="9604021" cy="966964"/>
          </a:xfrm>
        </p:spPr>
        <p:txBody>
          <a:bodyPr/>
          <a:lstStyle/>
          <a:p>
            <a:r>
              <a:rPr lang="en-US" sz="3200" u="sng" dirty="0">
                <a:latin typeface="+mn-lt"/>
              </a:rPr>
              <a:t>Paris Declaration - Promoting Citizenship &amp; Common Values of Freedom, Tolerance &amp; Non-discrimination Through Education</a:t>
            </a:r>
          </a:p>
        </p:txBody>
      </p:sp>
      <p:sp>
        <p:nvSpPr>
          <p:cNvPr id="3" name="Content Placeholder 2"/>
          <p:cNvSpPr>
            <a:spLocks noGrp="1"/>
          </p:cNvSpPr>
          <p:nvPr>
            <p:ph idx="1"/>
          </p:nvPr>
        </p:nvSpPr>
        <p:spPr>
          <a:xfrm>
            <a:off x="180622" y="1827188"/>
            <a:ext cx="11864622" cy="4666015"/>
          </a:xfrm>
        </p:spPr>
        <p:txBody>
          <a:bodyPr/>
          <a:lstStyle/>
          <a:p>
            <a:pPr marL="0" indent="0">
              <a:buNone/>
            </a:pPr>
            <a:r>
              <a:rPr lang="en-US" sz="2400" dirty="0"/>
              <a:t>With the view to </a:t>
            </a:r>
            <a:r>
              <a:rPr lang="en-US" sz="2400" b="1" dirty="0"/>
              <a:t>support the inclusion of newly arrived migrants (refugees) in good quality education, including by assessing knowledge and validating prior learning, </a:t>
            </a:r>
            <a:r>
              <a:rPr lang="en-US" sz="2400" dirty="0"/>
              <a:t>in particular, through three specific objectives:</a:t>
            </a:r>
          </a:p>
          <a:p>
            <a:pPr marL="457200" indent="-457200">
              <a:buAutoNum type="arabicParenR"/>
            </a:pPr>
            <a:r>
              <a:rPr lang="en-US" sz="2400" dirty="0"/>
              <a:t>Ensuring that children and young people acquire social, civic, critical and intercultural competences, as well as a sense of intercultural dialogue and democratic citizenship; </a:t>
            </a:r>
          </a:p>
          <a:p>
            <a:pPr marL="457200" indent="-457200">
              <a:buAutoNum type="arabicParenR"/>
            </a:pPr>
            <a:r>
              <a:rPr lang="en-US" sz="2400" dirty="0"/>
              <a:t>Fostering the education of migrant children and young people, by ensuring that mainstreaming education and training systems address their particular needs; and</a:t>
            </a:r>
          </a:p>
          <a:p>
            <a:pPr marL="457200" indent="-457200">
              <a:buAutoNum type="arabicParenR"/>
            </a:pPr>
            <a:r>
              <a:rPr lang="en-US" sz="2400" dirty="0"/>
              <a:t>Preventing indoctrination, social exclusion and </a:t>
            </a:r>
            <a:r>
              <a:rPr lang="en-US" sz="2400" dirty="0" err="1"/>
              <a:t>marginalisation</a:t>
            </a:r>
            <a:r>
              <a:rPr lang="en-US" sz="2400" dirty="0"/>
              <a:t> leading to potential violent </a:t>
            </a:r>
            <a:r>
              <a:rPr lang="en-US" sz="2400" dirty="0" err="1"/>
              <a:t>radicalisation</a:t>
            </a:r>
            <a:r>
              <a:rPr lang="en-US" sz="2400" dirty="0"/>
              <a:t> of young people.</a:t>
            </a:r>
          </a:p>
          <a:p>
            <a:pPr marL="0" indent="0">
              <a:buNone/>
            </a:pPr>
            <a:r>
              <a:rPr lang="en-GB" sz="2400" b="1" dirty="0"/>
              <a:t>* ETUCE is a member of the European Citizenship &amp; Common EU values Thematic Working Group at the European Commission (ET2020)</a:t>
            </a:r>
            <a:endParaRPr lang="en-GB" dirty="0">
              <a:solidFill>
                <a:srgbClr val="002060"/>
              </a:solidFill>
            </a:endParaRPr>
          </a:p>
          <a:p>
            <a:pPr>
              <a:buFont typeface="Wingdings" panose="05000000000000000000" pitchFamily="2" charset="2"/>
              <a:buChar char="Ø"/>
            </a:pPr>
            <a:endParaRPr lang="en-US" dirty="0"/>
          </a:p>
        </p:txBody>
      </p:sp>
      <p:pic>
        <p:nvPicPr>
          <p:cNvPr id="4" name="Picture 6" descr="Resultado de imagen de paris declaration 201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036408" cy="17723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656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58" y="195192"/>
            <a:ext cx="9101257" cy="1143000"/>
          </a:xfrm>
        </p:spPr>
        <p:txBody>
          <a:bodyPr>
            <a:normAutofit/>
          </a:bodyPr>
          <a:lstStyle/>
          <a:p>
            <a:r>
              <a:rPr lang="en-US" u="sng" dirty="0">
                <a:latin typeface="+mn-lt"/>
              </a:rPr>
              <a:t>Expectations EU institutions</a:t>
            </a:r>
          </a:p>
        </p:txBody>
      </p:sp>
      <p:sp>
        <p:nvSpPr>
          <p:cNvPr id="3" name="Content Placeholder 2"/>
          <p:cNvSpPr>
            <a:spLocks noGrp="1"/>
          </p:cNvSpPr>
          <p:nvPr>
            <p:ph idx="1"/>
          </p:nvPr>
        </p:nvSpPr>
        <p:spPr>
          <a:xfrm>
            <a:off x="1778370" y="1847089"/>
            <a:ext cx="8435280" cy="2585323"/>
          </a:xfrm>
        </p:spPr>
        <p:txBody>
          <a:bodyPr>
            <a:normAutofit/>
          </a:bodyPr>
          <a:lstStyle/>
          <a:p>
            <a:endParaRPr lang="en-US" dirty="0"/>
          </a:p>
          <a:p>
            <a:endParaRPr lang="en-US" dirty="0"/>
          </a:p>
        </p:txBody>
      </p:sp>
      <p:sp>
        <p:nvSpPr>
          <p:cNvPr id="7" name="Rectangle 6"/>
          <p:cNvSpPr/>
          <p:nvPr/>
        </p:nvSpPr>
        <p:spPr>
          <a:xfrm>
            <a:off x="751367" y="1176033"/>
            <a:ext cx="9665712" cy="4524315"/>
          </a:xfrm>
          <a:prstGeom prst="rect">
            <a:avLst/>
          </a:prstGeom>
        </p:spPr>
        <p:txBody>
          <a:bodyPr wrap="square">
            <a:spAutoFit/>
          </a:bodyPr>
          <a:lstStyle/>
          <a:p>
            <a:r>
              <a:rPr lang="en-GB" sz="2000" dirty="0">
                <a:solidFill>
                  <a:schemeClr val="accent1">
                    <a:lumMod val="75000"/>
                  </a:schemeClr>
                </a:solidFill>
              </a:rPr>
              <a:t>PRESIDENT JEAN-CLAUDE JUNCKER'S State of the Union Address, Brussels, 13 September 2017</a:t>
            </a:r>
          </a:p>
          <a:p>
            <a:pPr marL="342900" indent="-342900">
              <a:buFont typeface="Arial" panose="020B0604020202020204" pitchFamily="34" charset="0"/>
              <a:buChar char="•"/>
            </a:pPr>
            <a:r>
              <a:rPr lang="en-US" sz="2000" dirty="0">
                <a:solidFill>
                  <a:schemeClr val="accent1">
                    <a:lumMod val="75000"/>
                  </a:schemeClr>
                </a:solidFill>
              </a:rPr>
              <a:t>Steady progress but insufficient,</a:t>
            </a:r>
          </a:p>
          <a:p>
            <a:pPr marL="342900" indent="-342900">
              <a:buFont typeface="Arial" panose="020B0604020202020204" pitchFamily="34" charset="0"/>
              <a:buChar char="•"/>
            </a:pPr>
            <a:r>
              <a:rPr lang="en-US" sz="2000" dirty="0">
                <a:solidFill>
                  <a:schemeClr val="accent1">
                    <a:lumMod val="75000"/>
                  </a:schemeClr>
                </a:solidFill>
              </a:rPr>
              <a:t>Europe the continent of solidarity, solidarity is not equally shared</a:t>
            </a:r>
          </a:p>
          <a:p>
            <a:pPr marL="342900" indent="-342900">
              <a:buFont typeface="Arial" panose="020B0604020202020204" pitchFamily="34" charset="0"/>
              <a:buChar char="•"/>
            </a:pPr>
            <a:r>
              <a:rPr lang="en-US" sz="2000" dirty="0">
                <a:solidFill>
                  <a:schemeClr val="accent1">
                    <a:lumMod val="75000"/>
                  </a:schemeClr>
                </a:solidFill>
              </a:rPr>
              <a:t>Call to step up efforts of member states to return illegal migrants</a:t>
            </a:r>
          </a:p>
          <a:p>
            <a:pPr marL="342900" indent="-342900">
              <a:buFont typeface="Arial" panose="020B0604020202020204" pitchFamily="34" charset="0"/>
              <a:buChar char="•"/>
            </a:pPr>
            <a:r>
              <a:rPr lang="en-US" sz="2000" dirty="0">
                <a:solidFill>
                  <a:schemeClr val="accent1">
                    <a:lumMod val="75000"/>
                  </a:schemeClr>
                </a:solidFill>
              </a:rPr>
              <a:t>Step up funding in humanitarian and food bank support in Africa</a:t>
            </a:r>
          </a:p>
          <a:p>
            <a:pPr marL="342900" indent="-342900">
              <a:buFont typeface="Arial" panose="020B0604020202020204" pitchFamily="34" charset="0"/>
              <a:buChar char="•"/>
            </a:pPr>
            <a:r>
              <a:rPr lang="en-US" sz="2000" dirty="0">
                <a:solidFill>
                  <a:schemeClr val="accent1">
                    <a:lumMod val="75000"/>
                  </a:schemeClr>
                </a:solidFill>
              </a:rPr>
              <a:t>Opening up legal pathways and stop perilous journeys</a:t>
            </a:r>
          </a:p>
          <a:p>
            <a:pPr marL="342900" indent="-342900">
              <a:buFont typeface="Arial" panose="020B0604020202020204" pitchFamily="34" charset="0"/>
              <a:buChar char="•"/>
            </a:pPr>
            <a:r>
              <a:rPr lang="en-US" sz="2000" dirty="0">
                <a:solidFill>
                  <a:schemeClr val="accent1">
                    <a:lumMod val="75000"/>
                  </a:schemeClr>
                </a:solidFill>
              </a:rPr>
              <a:t>Legal migration as an absolute necessity for an ageing continent</a:t>
            </a:r>
          </a:p>
          <a:p>
            <a:endParaRPr lang="en-US" sz="2000" dirty="0">
              <a:solidFill>
                <a:schemeClr val="accent1">
                  <a:lumMod val="75000"/>
                </a:schemeClr>
              </a:solidFill>
            </a:endParaRPr>
          </a:p>
          <a:p>
            <a:r>
              <a:rPr lang="en-US" dirty="0"/>
              <a:t>EU-Turkey deal</a:t>
            </a:r>
          </a:p>
          <a:p>
            <a:pPr marL="342900" indent="-342900">
              <a:buFont typeface="Arial" panose="020B0604020202020204" pitchFamily="34" charset="0"/>
              <a:buChar char="•"/>
            </a:pP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xmlns="" id="{94DD4B6B-C174-49F6-9DEB-71FDE68A0721}"/>
              </a:ext>
            </a:extLst>
          </p:cNvPr>
          <p:cNvPicPr>
            <a:picLocks noChangeAspect="1"/>
          </p:cNvPicPr>
          <p:nvPr/>
        </p:nvPicPr>
        <p:blipFill>
          <a:blip r:embed="rId2" cstate="print"/>
          <a:stretch>
            <a:fillRect/>
          </a:stretch>
        </p:blipFill>
        <p:spPr>
          <a:xfrm>
            <a:off x="889387" y="3872147"/>
            <a:ext cx="4876800" cy="1905000"/>
          </a:xfrm>
          <a:prstGeom prst="rect">
            <a:avLst/>
          </a:prstGeom>
        </p:spPr>
      </p:pic>
      <p:pic>
        <p:nvPicPr>
          <p:cNvPr id="5" name="Picture 4">
            <a:extLst>
              <a:ext uri="{FF2B5EF4-FFF2-40B4-BE49-F238E27FC236}">
                <a16:creationId xmlns:a16="http://schemas.microsoft.com/office/drawing/2014/main" xmlns="" id="{2483D51E-3CEC-4BE6-86E9-FDD63C988976}"/>
              </a:ext>
            </a:extLst>
          </p:cNvPr>
          <p:cNvPicPr>
            <a:picLocks noChangeAspect="1"/>
          </p:cNvPicPr>
          <p:nvPr/>
        </p:nvPicPr>
        <p:blipFill>
          <a:blip r:embed="rId3" cstate="print"/>
          <a:stretch>
            <a:fillRect/>
          </a:stretch>
        </p:blipFill>
        <p:spPr>
          <a:xfrm>
            <a:off x="6364145" y="3435346"/>
            <a:ext cx="4340553" cy="2483445"/>
          </a:xfrm>
          <a:prstGeom prst="rect">
            <a:avLst/>
          </a:prstGeom>
        </p:spPr>
      </p:pic>
    </p:spTree>
    <p:extLst>
      <p:ext uri="{BB962C8B-B14F-4D97-AF65-F5344CB8AC3E}">
        <p14:creationId xmlns:p14="http://schemas.microsoft.com/office/powerpoint/2010/main" xmlns="" val="202584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58" y="195192"/>
            <a:ext cx="9101257" cy="1143000"/>
          </a:xfrm>
        </p:spPr>
        <p:txBody>
          <a:bodyPr>
            <a:normAutofit/>
          </a:bodyPr>
          <a:lstStyle/>
          <a:p>
            <a:r>
              <a:rPr lang="en-US" u="sng" dirty="0">
                <a:latin typeface="+mn-lt"/>
              </a:rPr>
              <a:t>EU Turkey Deal</a:t>
            </a:r>
          </a:p>
        </p:txBody>
      </p:sp>
      <p:sp>
        <p:nvSpPr>
          <p:cNvPr id="7" name="Rectangle 6"/>
          <p:cNvSpPr/>
          <p:nvPr/>
        </p:nvSpPr>
        <p:spPr>
          <a:xfrm>
            <a:off x="751367" y="1176033"/>
            <a:ext cx="9665712" cy="2708434"/>
          </a:xfrm>
          <a:prstGeom prst="rect">
            <a:avLst/>
          </a:prstGeom>
        </p:spPr>
        <p:txBody>
          <a:bodyPr wrap="square">
            <a:spAutoFit/>
          </a:bodyPr>
          <a:lstStyle/>
          <a:p>
            <a:endParaRPr lang="en-US" sz="2000" dirty="0">
              <a:solidFill>
                <a:schemeClr val="accent1">
                  <a:lumMod val="75000"/>
                </a:schemeClr>
              </a:solidFill>
            </a:endParaRPr>
          </a:p>
          <a:p>
            <a:pPr marL="342900" indent="-342900">
              <a:buFont typeface="Arial" panose="020B0604020202020204" pitchFamily="34" charset="0"/>
              <a:buChar char="•"/>
            </a:pPr>
            <a:r>
              <a:rPr lang="en-US" sz="2000" dirty="0">
                <a:solidFill>
                  <a:schemeClr val="accent1">
                    <a:lumMod val="75000"/>
                  </a:schemeClr>
                </a:solidFill>
              </a:rPr>
              <a:t>18 March 2016, EU heads of state and government and Turkey agree on the EU –Turkey </a:t>
            </a:r>
            <a:r>
              <a:rPr lang="en-US" sz="2000" dirty="0" err="1">
                <a:solidFill>
                  <a:schemeClr val="accent1">
                    <a:lumMod val="75000"/>
                  </a:schemeClr>
                </a:solidFill>
              </a:rPr>
              <a:t>stateöent</a:t>
            </a:r>
            <a:r>
              <a:rPr lang="en-US" sz="2000" dirty="0">
                <a:solidFill>
                  <a:schemeClr val="accent1">
                    <a:lumMod val="75000"/>
                  </a:schemeClr>
                </a:solidFill>
              </a:rPr>
              <a:t> to end the flow of irregular migration from Turkey to the EU and replace it with organized and safe channels to Europe.</a:t>
            </a:r>
          </a:p>
          <a:p>
            <a:pPr marL="342900" indent="-342900">
              <a:buFont typeface="Arial" panose="020B0604020202020204" pitchFamily="34" charset="0"/>
              <a:buChar char="•"/>
            </a:pPr>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xmlns="" id="{11B05B33-2CE5-43A7-BB41-5A5A5FB195E1}"/>
              </a:ext>
            </a:extLst>
          </p:cNvPr>
          <p:cNvPicPr>
            <a:picLocks noChangeAspect="1"/>
          </p:cNvPicPr>
          <p:nvPr/>
        </p:nvPicPr>
        <p:blipFill>
          <a:blip r:embed="rId2" cstate="print"/>
          <a:stretch>
            <a:fillRect/>
          </a:stretch>
        </p:blipFill>
        <p:spPr>
          <a:xfrm>
            <a:off x="1041400" y="3032125"/>
            <a:ext cx="4386262" cy="2723451"/>
          </a:xfrm>
          <a:prstGeom prst="rect">
            <a:avLst/>
          </a:prstGeom>
        </p:spPr>
      </p:pic>
      <p:pic>
        <p:nvPicPr>
          <p:cNvPr id="8" name="Picture 7">
            <a:extLst>
              <a:ext uri="{FF2B5EF4-FFF2-40B4-BE49-F238E27FC236}">
                <a16:creationId xmlns:a16="http://schemas.microsoft.com/office/drawing/2014/main" xmlns="" id="{46AC1D3A-A3EE-47D7-9F8B-516AB33B5BB2}"/>
              </a:ext>
            </a:extLst>
          </p:cNvPr>
          <p:cNvPicPr>
            <a:picLocks noChangeAspect="1"/>
          </p:cNvPicPr>
          <p:nvPr/>
        </p:nvPicPr>
        <p:blipFill>
          <a:blip r:embed="rId3" cstate="print"/>
          <a:stretch>
            <a:fillRect/>
          </a:stretch>
        </p:blipFill>
        <p:spPr>
          <a:xfrm>
            <a:off x="6496050" y="2705100"/>
            <a:ext cx="3302000" cy="3122822"/>
          </a:xfrm>
          <a:prstGeom prst="rect">
            <a:avLst/>
          </a:prstGeom>
        </p:spPr>
      </p:pic>
    </p:spTree>
    <p:extLst>
      <p:ext uri="{BB962C8B-B14F-4D97-AF65-F5344CB8AC3E}">
        <p14:creationId xmlns:p14="http://schemas.microsoft.com/office/powerpoint/2010/main" xmlns="" val="379821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7600A-F9CF-4CD2-8CFE-6076952598B2}"/>
              </a:ext>
            </a:extLst>
          </p:cNvPr>
          <p:cNvSpPr>
            <a:spLocks noGrp="1"/>
          </p:cNvSpPr>
          <p:nvPr>
            <p:ph type="title"/>
          </p:nvPr>
        </p:nvSpPr>
        <p:spPr>
          <a:xfrm>
            <a:off x="810883" y="56444"/>
            <a:ext cx="10262104" cy="1177133"/>
          </a:xfrm>
        </p:spPr>
        <p:txBody>
          <a:bodyPr/>
          <a:lstStyle/>
          <a:p>
            <a:r>
              <a:rPr lang="en-US" b="1" u="sng" dirty="0"/>
              <a:t>EU priorities</a:t>
            </a:r>
          </a:p>
        </p:txBody>
      </p:sp>
      <p:sp>
        <p:nvSpPr>
          <p:cNvPr id="3" name="Content Placeholder 2">
            <a:extLst>
              <a:ext uri="{FF2B5EF4-FFF2-40B4-BE49-F238E27FC236}">
                <a16:creationId xmlns:a16="http://schemas.microsoft.com/office/drawing/2014/main" xmlns="" id="{F18106B8-B240-4DEE-820C-5BADFAD3AA5C}"/>
              </a:ext>
            </a:extLst>
          </p:cNvPr>
          <p:cNvSpPr>
            <a:spLocks noGrp="1"/>
          </p:cNvSpPr>
          <p:nvPr>
            <p:ph idx="1"/>
          </p:nvPr>
        </p:nvSpPr>
        <p:spPr>
          <a:xfrm>
            <a:off x="810883" y="1086923"/>
            <a:ext cx="10616133" cy="5956167"/>
          </a:xfrm>
        </p:spPr>
        <p:txBody>
          <a:bodyPr/>
          <a:lstStyle/>
          <a:p>
            <a:r>
              <a:rPr lang="en-US" sz="2400" dirty="0"/>
              <a:t>European Commission proposal for a ‘Council Recommendation to enhance social inclusion and promote Europe's fundamental values through education and non-formal learning’. </a:t>
            </a:r>
          </a:p>
          <a:p>
            <a:r>
              <a:rPr lang="en-US" sz="2400" dirty="0"/>
              <a:t>ICT (Online learning courses, e.g. MOOCs) for inclusion of migrants and refugees.</a:t>
            </a:r>
          </a:p>
          <a:p>
            <a:r>
              <a:rPr lang="en-US" sz="2400" dirty="0"/>
              <a:t>EU skills profile tool for third-country nationals: Online self-assessment CV intended to help identify and present migrants skills for employment, training and educational purposes.</a:t>
            </a:r>
          </a:p>
          <a:p>
            <a:r>
              <a:rPr lang="en-US" sz="2400" dirty="0"/>
              <a:t>FRA reports on Migration and Education: Key obstacles to migrant adults’ access to tertiary education and employment persist: Recognition of competences and validation of diplomas and qualifications and language requirement for university admission</a:t>
            </a:r>
            <a:r>
              <a:rPr lang="en-US" u="sng" dirty="0">
                <a:solidFill>
                  <a:srgbClr val="002060"/>
                </a:solidFill>
              </a:rPr>
              <a:t>.</a:t>
            </a:r>
          </a:p>
        </p:txBody>
      </p:sp>
    </p:spTree>
    <p:extLst>
      <p:ext uri="{BB962C8B-B14F-4D97-AF65-F5344CB8AC3E}">
        <p14:creationId xmlns:p14="http://schemas.microsoft.com/office/powerpoint/2010/main" xmlns="" val="151213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47889" y="162447"/>
            <a:ext cx="10515600" cy="1325563"/>
          </a:xfrm>
        </p:spPr>
        <p:txBody>
          <a:bodyPr/>
          <a:lstStyle/>
          <a:p>
            <a:r>
              <a:rPr lang="en-US" u="sng" dirty="0">
                <a:solidFill>
                  <a:schemeClr val="accent1">
                    <a:lumMod val="50000"/>
                  </a:schemeClr>
                </a:solidFill>
                <a:hlinkClick r:id="rId4"/>
              </a:rPr>
              <a:t>Refugees &amp; Education: Human Rights for All</a:t>
            </a:r>
            <a:r>
              <a:rPr lang="en-US" dirty="0">
                <a:solidFill>
                  <a:schemeClr val="accent1">
                    <a:lumMod val="50000"/>
                  </a:schemeClr>
                </a:solidFill>
              </a:rPr>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p:cNvSpPr>
            <a:spLocks noGrp="1"/>
          </p:cNvSpPr>
          <p:nvPr>
            <p:ph idx="1"/>
          </p:nvPr>
        </p:nvSpPr>
        <p:spPr>
          <a:xfrm>
            <a:off x="566928" y="1185334"/>
            <a:ext cx="10575206" cy="5002919"/>
          </a:xfrm>
        </p:spPr>
        <p:txBody>
          <a:bodyPr/>
          <a:lstStyle/>
          <a:p>
            <a:pPr algn="just"/>
            <a:r>
              <a:rPr lang="en-US" sz="2400" b="1" dirty="0"/>
              <a:t>Education is a fundamental human right</a:t>
            </a:r>
            <a:r>
              <a:rPr lang="en-US" sz="2400" dirty="0"/>
              <a:t>, one that is vital in restoring hope and dignity to people driven from their homes.</a:t>
            </a:r>
          </a:p>
          <a:p>
            <a:pPr algn="just"/>
            <a:r>
              <a:rPr lang="en-GB" sz="2400" dirty="0"/>
              <a:t>Education institutions, school communities, teachers  and  education trade  unions  play  a  major role in helping these people   see   their   </a:t>
            </a:r>
            <a:r>
              <a:rPr lang="en-GB" sz="2400" b="1" dirty="0"/>
              <a:t>human   rights   and   dignity   fully   respected, independently of their legal status and in accordance with international law</a:t>
            </a:r>
            <a:r>
              <a:rPr lang="en-GB" sz="2400" dirty="0"/>
              <a:t>.</a:t>
            </a:r>
            <a:endParaRPr lang="en-US" sz="2400" dirty="0"/>
          </a:p>
          <a:p>
            <a:pPr algn="just"/>
            <a:r>
              <a:rPr lang="en-US" sz="2400" dirty="0"/>
              <a:t>Education helps </a:t>
            </a:r>
            <a:r>
              <a:rPr lang="en-US" sz="2400" dirty="0" err="1"/>
              <a:t>marginalised</a:t>
            </a:r>
            <a:r>
              <a:rPr lang="en-US" sz="2400" dirty="0"/>
              <a:t> children, young people and adults to get back on their feet, lift themselves out of poverty and participate fully in communities and society with a view of building a better future.	</a:t>
            </a:r>
          </a:p>
          <a:p>
            <a:pPr algn="just"/>
            <a:r>
              <a:rPr lang="en-US" sz="2400" b="1" dirty="0"/>
              <a:t>ETUCE calls on governments in Europe to do everything in their power to respect, protect and fulfill the right to education with a view to improve education access and learning achievement among refugee children, focusing on the learning environment, teaching quality, early childhood development and accelerated learning.</a:t>
            </a:r>
          </a:p>
        </p:txBody>
      </p:sp>
    </p:spTree>
    <p:extLst>
      <p:ext uri="{BB962C8B-B14F-4D97-AF65-F5344CB8AC3E}">
        <p14:creationId xmlns:p14="http://schemas.microsoft.com/office/powerpoint/2010/main" xmlns="" val="17585252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89" y="116727"/>
            <a:ext cx="10515600" cy="1325563"/>
          </a:xfrm>
        </p:spPr>
        <p:txBody>
          <a:bodyPr/>
          <a:lstStyle/>
          <a:p>
            <a:r>
              <a:rPr lang="en-US" u="sng" dirty="0"/>
              <a:t>ETUCE Conference Belgrade 2016</a:t>
            </a:r>
          </a:p>
        </p:txBody>
      </p:sp>
      <p:sp>
        <p:nvSpPr>
          <p:cNvPr id="3" name="Content Placeholder 2"/>
          <p:cNvSpPr>
            <a:spLocks noGrp="1"/>
          </p:cNvSpPr>
          <p:nvPr>
            <p:ph idx="1"/>
          </p:nvPr>
        </p:nvSpPr>
        <p:spPr>
          <a:xfrm>
            <a:off x="747888" y="1056127"/>
            <a:ext cx="10394245" cy="5002919"/>
          </a:xfrm>
        </p:spPr>
        <p:txBody>
          <a:bodyPr/>
          <a:lstStyle/>
          <a:p>
            <a:pPr marL="0" indent="0" algn="just">
              <a:buNone/>
            </a:pPr>
            <a:r>
              <a:rPr lang="en-US" b="1" dirty="0"/>
              <a:t>Work </a:t>
            </a:r>
            <a:r>
              <a:rPr lang="en-US" b="1" dirty="0" err="1"/>
              <a:t>Programme</a:t>
            </a:r>
            <a:endParaRPr lang="en-US" b="1" dirty="0"/>
          </a:p>
          <a:p>
            <a:pPr marL="0" indent="0" algn="just">
              <a:buNone/>
            </a:pPr>
            <a:endParaRPr lang="en-GB" dirty="0"/>
          </a:p>
          <a:p>
            <a:pPr marL="0" indent="0" algn="just">
              <a:buNone/>
            </a:pPr>
            <a:r>
              <a:rPr lang="en-GB" dirty="0"/>
              <a:t>Equality:</a:t>
            </a:r>
          </a:p>
          <a:p>
            <a:pPr marL="0" indent="0" algn="just">
              <a:buNone/>
            </a:pPr>
            <a:r>
              <a:rPr lang="en-GB" dirty="0"/>
              <a:t>Support member organisations and education personnel in dealing with and managing the </a:t>
            </a:r>
            <a:r>
              <a:rPr lang="en-GB" b="1" dirty="0"/>
              <a:t>integration of refugee children, young people and adults in education.</a:t>
            </a:r>
            <a:endParaRPr lang="en-GB" dirty="0"/>
          </a:p>
          <a:p>
            <a:pPr marL="0" indent="0">
              <a:buNone/>
            </a:pPr>
            <a:endParaRPr lang="en-US" b="1" dirty="0">
              <a:solidFill>
                <a:srgbClr val="002060"/>
              </a:solidFill>
            </a:endParaRPr>
          </a:p>
        </p:txBody>
      </p:sp>
    </p:spTree>
    <p:extLst>
      <p:ext uri="{BB962C8B-B14F-4D97-AF65-F5344CB8AC3E}">
        <p14:creationId xmlns:p14="http://schemas.microsoft.com/office/powerpoint/2010/main" xmlns="" val="74485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52130" y="98652"/>
            <a:ext cx="10490004" cy="1325563"/>
          </a:xfrm>
        </p:spPr>
        <p:txBody>
          <a:bodyPr/>
          <a:lstStyle/>
          <a:p>
            <a:r>
              <a:rPr lang="en-US" u="sng" dirty="0"/>
              <a:t>Education the Key to Integration &amp; Inclusion</a:t>
            </a:r>
            <a:r>
              <a:rPr lang="en-US" u="sng" dirty="0">
                <a:solidFill>
                  <a:schemeClr val="accent1"/>
                </a:solidFill>
              </a:rPr>
              <a:t/>
            </a:r>
            <a:br>
              <a:rPr lang="en-US" u="sng" dirty="0">
                <a:solidFill>
                  <a:schemeClr val="accent1"/>
                </a:solidFill>
              </a:rPr>
            </a:br>
            <a:r>
              <a:rPr lang="en-US" dirty="0"/>
              <a:t/>
            </a:r>
            <a:br>
              <a:rPr lang="en-US" dirty="0"/>
            </a:br>
            <a:endParaRPr lang="en-US" dirty="0"/>
          </a:p>
        </p:txBody>
      </p:sp>
      <p:sp>
        <p:nvSpPr>
          <p:cNvPr id="3" name="Content Placeholder 2"/>
          <p:cNvSpPr>
            <a:spLocks noGrp="1"/>
          </p:cNvSpPr>
          <p:nvPr>
            <p:ph idx="1"/>
          </p:nvPr>
        </p:nvSpPr>
        <p:spPr>
          <a:xfrm>
            <a:off x="566928" y="1056127"/>
            <a:ext cx="10575206" cy="5002919"/>
          </a:xfrm>
        </p:spPr>
        <p:txBody>
          <a:bodyPr/>
          <a:lstStyle/>
          <a:p>
            <a:pPr algn="just"/>
            <a:r>
              <a:rPr lang="en-US" sz="2400" b="1" dirty="0"/>
              <a:t>Education personnel and their unions are key promoters of sustainable integration and inclusion </a:t>
            </a:r>
            <a:r>
              <a:rPr lang="en-US" sz="2400" dirty="0"/>
              <a:t>[…] yet education personnel and education institutions are left to deal with the newly arriving migrant, refugee and asylum-seeker students without receiving the pedagogical, financial or administrative support and long-term assistance that they require to competently address and cater for the needs of these students</a:t>
            </a:r>
          </a:p>
          <a:p>
            <a:pPr algn="just"/>
            <a:r>
              <a:rPr lang="en-US" sz="2400" dirty="0"/>
              <a:t>Budget cuts decrease the attractiveness of the teaching profession and lead to a </a:t>
            </a:r>
            <a:r>
              <a:rPr lang="en-US" sz="2400" b="1" dirty="0"/>
              <a:t>shortage of qualified education personnel</a:t>
            </a:r>
            <a:r>
              <a:rPr lang="en-US" sz="2400" dirty="0"/>
              <a:t>, </a:t>
            </a:r>
            <a:r>
              <a:rPr lang="en-US" sz="2400" b="1" dirty="0"/>
              <a:t>especially people both competent in subject knowledge and trained to address the needs of migrant, refugee and asylum-seeker students</a:t>
            </a:r>
          </a:p>
          <a:p>
            <a:pPr algn="just"/>
            <a:r>
              <a:rPr lang="en-US" sz="2400" dirty="0"/>
              <a:t>Education trade unions are key to defending and promoting the rights of education personnel among migrants and refugees as a crucial factor in securing successful integration</a:t>
            </a:r>
            <a:r>
              <a:rPr lang="en-US" sz="2400" b="1" dirty="0"/>
              <a:t>.</a:t>
            </a:r>
          </a:p>
        </p:txBody>
      </p:sp>
    </p:spTree>
    <p:extLst>
      <p:ext uri="{BB962C8B-B14F-4D97-AF65-F5344CB8AC3E}">
        <p14:creationId xmlns:p14="http://schemas.microsoft.com/office/powerpoint/2010/main" xmlns="" val="32819138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78"/>
            <a:ext cx="10515600" cy="1325563"/>
          </a:xfrm>
        </p:spPr>
        <p:txBody>
          <a:bodyPr/>
          <a:lstStyle/>
          <a:p>
            <a:r>
              <a:rPr lang="en-US" u="sng" dirty="0"/>
              <a:t>Refugees and Displaced Children</a:t>
            </a:r>
            <a:endParaRPr lang="en-US" dirty="0"/>
          </a:p>
        </p:txBody>
      </p:sp>
      <p:sp>
        <p:nvSpPr>
          <p:cNvPr id="3" name="Content Placeholder 2"/>
          <p:cNvSpPr>
            <a:spLocks noGrp="1"/>
          </p:cNvSpPr>
          <p:nvPr>
            <p:ph idx="1"/>
          </p:nvPr>
        </p:nvSpPr>
        <p:spPr>
          <a:xfrm>
            <a:off x="552893" y="1036691"/>
            <a:ext cx="10800908" cy="5408259"/>
          </a:xfrm>
        </p:spPr>
        <p:txBody>
          <a:bodyPr/>
          <a:lstStyle/>
          <a:p>
            <a:pPr algn="just"/>
            <a:r>
              <a:rPr lang="en-US" sz="2400" dirty="0"/>
              <a:t>Many displaced children continue to be denied access to even the most basic levels of education.</a:t>
            </a:r>
          </a:p>
          <a:p>
            <a:pPr algn="just"/>
            <a:r>
              <a:rPr lang="en-US" sz="2400" b="1" dirty="0"/>
              <a:t>Education trade unions and education institutions play a crucial role in providing refugees and migrants with quality education that meets their needs, delivered by fully trained and qualified education personnel.</a:t>
            </a:r>
          </a:p>
          <a:p>
            <a:pPr algn="just"/>
            <a:r>
              <a:rPr lang="en-US" sz="2400" dirty="0"/>
              <a:t>The ETUCE Conference resolved to </a:t>
            </a:r>
            <a:r>
              <a:rPr lang="en-US" sz="2400" b="1" dirty="0"/>
              <a:t>provide practical support and assistance to ETUCE member </a:t>
            </a:r>
            <a:r>
              <a:rPr lang="en-US" sz="2400" b="1" dirty="0" err="1"/>
              <a:t>organisations</a:t>
            </a:r>
            <a:r>
              <a:rPr lang="en-US" sz="2400" b="1" dirty="0"/>
              <a:t> […] engaged in the provision of education and support </a:t>
            </a:r>
            <a:r>
              <a:rPr lang="en-US" sz="2400" b="1" dirty="0" err="1"/>
              <a:t>programmes</a:t>
            </a:r>
            <a:r>
              <a:rPr lang="en-US" sz="2400" b="1" dirty="0"/>
              <a:t> for refugee and displaced children </a:t>
            </a:r>
            <a:r>
              <a:rPr lang="en-US" sz="2400" dirty="0"/>
              <a:t>and put pressure on governments to </a:t>
            </a:r>
            <a:r>
              <a:rPr lang="en-US" sz="2400" b="1" dirty="0"/>
              <a:t>ensure that refugee children are given access to the full range of educational support, mental health support and resources they need to learn, achieve and succeed.</a:t>
            </a:r>
          </a:p>
          <a:p>
            <a:pPr lvl="1"/>
            <a:endParaRPr lang="en-US" sz="2200" b="1" dirty="0"/>
          </a:p>
          <a:p>
            <a:pPr lvl="1"/>
            <a:endParaRPr lang="en-US" sz="2200" dirty="0"/>
          </a:p>
          <a:p>
            <a:pPr lvl="1"/>
            <a:endParaRPr lang="en-US" dirty="0"/>
          </a:p>
        </p:txBody>
      </p:sp>
    </p:spTree>
    <p:extLst>
      <p:ext uri="{BB962C8B-B14F-4D97-AF65-F5344CB8AC3E}">
        <p14:creationId xmlns:p14="http://schemas.microsoft.com/office/powerpoint/2010/main" xmlns="" val="338560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97" y="157466"/>
            <a:ext cx="10518355" cy="1012118"/>
          </a:xfrm>
        </p:spPr>
        <p:txBody>
          <a:bodyPr/>
          <a:lstStyle/>
          <a:p>
            <a:r>
              <a:rPr lang="en-US" u="sng" dirty="0"/>
              <a:t>Education for Democracy</a:t>
            </a:r>
            <a:endParaRPr lang="en-US" dirty="0"/>
          </a:p>
        </p:txBody>
      </p:sp>
      <p:sp>
        <p:nvSpPr>
          <p:cNvPr id="3" name="Content Placeholder 2"/>
          <p:cNvSpPr>
            <a:spLocks noGrp="1"/>
          </p:cNvSpPr>
          <p:nvPr>
            <p:ph idx="1"/>
          </p:nvPr>
        </p:nvSpPr>
        <p:spPr>
          <a:xfrm>
            <a:off x="715617" y="1043418"/>
            <a:ext cx="10547504" cy="4351338"/>
          </a:xfrm>
        </p:spPr>
        <p:txBody>
          <a:bodyPr/>
          <a:lstStyle/>
          <a:p>
            <a:pPr algn="just"/>
            <a:r>
              <a:rPr lang="en-US" sz="2400" dirty="0"/>
              <a:t>The economic crisis and the refugee crisis have revealed a serious neglect of civic education, showing that, with the dominance of economic priorities, </a:t>
            </a:r>
            <a:r>
              <a:rPr lang="en-US" sz="2400" b="1" dirty="0"/>
              <a:t>the amount of resources devoted to the social sphere is too low and political forces promoting democracy cannot grow to their full potential.</a:t>
            </a:r>
            <a:r>
              <a:rPr lang="en-US" sz="2400" dirty="0"/>
              <a:t> European debates often overlook or ignore learning for democracy.</a:t>
            </a:r>
          </a:p>
          <a:p>
            <a:pPr algn="just"/>
            <a:r>
              <a:rPr lang="en-GB" sz="2400" dirty="0"/>
              <a:t>Learning for democracy is also the key to European integration, being an integration of the economic, social and political spheres.</a:t>
            </a:r>
            <a:endParaRPr lang="en-US" sz="2400" dirty="0"/>
          </a:p>
          <a:p>
            <a:pPr algn="just"/>
            <a:r>
              <a:rPr lang="en-US" sz="2400" dirty="0"/>
              <a:t>More time is needed for education trade unions to consider how to react to the </a:t>
            </a:r>
            <a:r>
              <a:rPr lang="en-US" sz="2400" dirty="0" err="1"/>
              <a:t>radicalisation</a:t>
            </a:r>
            <a:r>
              <a:rPr lang="en-US" sz="2400" dirty="0"/>
              <a:t> tendencies in society and use their influence upon national education systems to </a:t>
            </a:r>
            <a:r>
              <a:rPr lang="en-US" sz="2400" b="1" dirty="0"/>
              <a:t>restore meaningful civic education</a:t>
            </a:r>
            <a:r>
              <a:rPr lang="en-US" sz="2400" dirty="0"/>
              <a:t>.</a:t>
            </a:r>
          </a:p>
          <a:p>
            <a:pPr algn="just"/>
            <a:r>
              <a:rPr lang="en-US" sz="2400" dirty="0"/>
              <a:t>Thanks to democratic principles, </a:t>
            </a:r>
            <a:r>
              <a:rPr lang="en-US" sz="2400" b="1" dirty="0"/>
              <a:t>active citizenship also means that people can and should influence politics and policy through elections, and actively shape and change society.</a:t>
            </a:r>
          </a:p>
        </p:txBody>
      </p:sp>
    </p:spTree>
    <p:extLst>
      <p:ext uri="{BB962C8B-B14F-4D97-AF65-F5344CB8AC3E}">
        <p14:creationId xmlns:p14="http://schemas.microsoft.com/office/powerpoint/2010/main" xmlns="" val="385423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19517-6D68-462F-89FE-078B3864C2A0}"/>
              </a:ext>
            </a:extLst>
          </p:cNvPr>
          <p:cNvSpPr>
            <a:spLocks noGrp="1"/>
          </p:cNvSpPr>
          <p:nvPr>
            <p:ph type="title"/>
          </p:nvPr>
        </p:nvSpPr>
        <p:spPr>
          <a:xfrm>
            <a:off x="838200" y="365125"/>
            <a:ext cx="10515600" cy="854075"/>
          </a:xfrm>
        </p:spPr>
        <p:txBody>
          <a:bodyPr/>
          <a:lstStyle/>
          <a:p>
            <a:r>
              <a:rPr lang="en-US" b="1" u="sng" dirty="0"/>
              <a:t>ETUCE recent actions on EU priorities</a:t>
            </a:r>
          </a:p>
        </p:txBody>
      </p:sp>
      <p:sp>
        <p:nvSpPr>
          <p:cNvPr id="3" name="Content Placeholder 2">
            <a:extLst>
              <a:ext uri="{FF2B5EF4-FFF2-40B4-BE49-F238E27FC236}">
                <a16:creationId xmlns:a16="http://schemas.microsoft.com/office/drawing/2014/main" xmlns="" id="{85C1A325-C226-4596-A78E-B6E4386647E6}"/>
              </a:ext>
            </a:extLst>
          </p:cNvPr>
          <p:cNvSpPr>
            <a:spLocks noGrp="1"/>
          </p:cNvSpPr>
          <p:nvPr>
            <p:ph idx="1"/>
          </p:nvPr>
        </p:nvSpPr>
        <p:spPr>
          <a:xfrm>
            <a:off x="838200" y="1295406"/>
            <a:ext cx="10905066" cy="3674532"/>
          </a:xfrm>
        </p:spPr>
        <p:txBody>
          <a:bodyPr/>
          <a:lstStyle/>
          <a:p>
            <a:pPr algn="just"/>
            <a:r>
              <a:rPr lang="en-US" sz="2400" dirty="0"/>
              <a:t>ETUCE contributed to consultation on the EESC recommendations on Legal migration </a:t>
            </a:r>
            <a:r>
              <a:rPr lang="en-GB" sz="2400" dirty="0"/>
              <a:t>“a legislative framework on migration and asylum is necessary, and </a:t>
            </a:r>
            <a:r>
              <a:rPr lang="en-GB" sz="2400" u="sng" dirty="0"/>
              <a:t>social partners </a:t>
            </a:r>
            <a:r>
              <a:rPr lang="en-GB" sz="2400" dirty="0"/>
              <a:t>(…) should be actively involved in its design and implementation”; “a </a:t>
            </a:r>
            <a:r>
              <a:rPr lang="en-GB" sz="2400" u="sng" dirty="0"/>
              <a:t>more educational</a:t>
            </a:r>
            <a:r>
              <a:rPr lang="en-GB" sz="2400" dirty="0"/>
              <a:t>, fact-based discourse is needed (…) for making a clear </a:t>
            </a:r>
            <a:r>
              <a:rPr lang="en-GB" sz="2400" u="sng" dirty="0"/>
              <a:t>distinction between asylum-seekers and economic migrants</a:t>
            </a:r>
            <a:r>
              <a:rPr lang="en-GB" sz="2400" dirty="0"/>
              <a:t>; and national governments should promote </a:t>
            </a:r>
            <a:r>
              <a:rPr lang="en-GB" sz="2400" u="sng" dirty="0"/>
              <a:t>integration of third country nationals and actively combat discrimination and xenophobia</a:t>
            </a:r>
            <a:r>
              <a:rPr lang="en-GB" sz="2400" dirty="0"/>
              <a:t>”.</a:t>
            </a:r>
          </a:p>
          <a:p>
            <a:pPr marL="0" indent="0" algn="just">
              <a:buNone/>
            </a:pPr>
            <a:endParaRPr lang="en-GB" sz="2400" dirty="0"/>
          </a:p>
          <a:p>
            <a:pPr algn="just">
              <a:buFontTx/>
              <a:buChar char="-"/>
            </a:pPr>
            <a:r>
              <a:rPr lang="en-US" sz="2400" dirty="0"/>
              <a:t>ETUCE position paper to influence the ‘EU Council recommendation on the </a:t>
            </a:r>
            <a:r>
              <a:rPr lang="en-US" sz="2400" u="sng" dirty="0"/>
              <a:t>promotion of EU shared values and social inclusion</a:t>
            </a:r>
            <a:r>
              <a:rPr lang="en-US" sz="2400" dirty="0"/>
              <a:t> through formal and non-formal learning’,</a:t>
            </a:r>
          </a:p>
        </p:txBody>
      </p:sp>
    </p:spTree>
    <p:extLst>
      <p:ext uri="{BB962C8B-B14F-4D97-AF65-F5344CB8AC3E}">
        <p14:creationId xmlns:p14="http://schemas.microsoft.com/office/powerpoint/2010/main" xmlns="" val="184998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a:spLocks noGrp="1"/>
          </p:cNvSpPr>
          <p:nvPr>
            <p:ph type="title"/>
          </p:nvPr>
        </p:nvSpPr>
        <p:spPr/>
        <p:txBody>
          <a:bodyPr/>
          <a:lstStyle/>
          <a:p>
            <a:r>
              <a:rPr lang="en-US" u="sng" dirty="0">
                <a:latin typeface="+mn-lt"/>
              </a:rPr>
              <a:t>ETUCE in Numbers</a:t>
            </a:r>
          </a:p>
          <a:p>
            <a:endParaRPr lang="en-US" dirty="0"/>
          </a:p>
          <a:p>
            <a:endParaRPr lang="en-US" dirty="0"/>
          </a:p>
        </p:txBody>
      </p:sp>
      <p:sp>
        <p:nvSpPr>
          <p:cNvPr id="6" name="Subtitle 1"/>
          <p:cNvSpPr>
            <a:spLocks noGrp="1"/>
          </p:cNvSpPr>
          <p:nvPr>
            <p:ph idx="1"/>
          </p:nvPr>
        </p:nvSpPr>
        <p:spPr/>
        <p:txBody>
          <a:bodyPr/>
          <a:lstStyle/>
          <a:p>
            <a:pPr marL="0" indent="0">
              <a:buNone/>
            </a:pPr>
            <a:endParaRPr lang="en-US" dirty="0"/>
          </a:p>
          <a:p>
            <a:endParaRPr lang="en-US" dirty="0"/>
          </a:p>
        </p:txBody>
      </p:sp>
      <p:pic>
        <p:nvPicPr>
          <p:cNvPr id="8" name="Picture 7"/>
          <p:cNvPicPr>
            <a:picLocks noChangeAspect="1"/>
          </p:cNvPicPr>
          <p:nvPr/>
        </p:nvPicPr>
        <p:blipFill>
          <a:blip r:embed="rId2" cstate="print"/>
          <a:stretch>
            <a:fillRect/>
          </a:stretch>
        </p:blipFill>
        <p:spPr>
          <a:xfrm>
            <a:off x="8428842" y="589171"/>
            <a:ext cx="2924958" cy="2908338"/>
          </a:xfrm>
          <a:prstGeom prst="rect">
            <a:avLst/>
          </a:prstGeom>
        </p:spPr>
      </p:pic>
      <p:sp>
        <p:nvSpPr>
          <p:cNvPr id="9" name="TextBox 8"/>
          <p:cNvSpPr txBox="1"/>
          <p:nvPr/>
        </p:nvSpPr>
        <p:spPr>
          <a:xfrm>
            <a:off x="1061156" y="1512711"/>
            <a:ext cx="6344355"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accent1">
                    <a:lumMod val="75000"/>
                  </a:schemeClr>
                </a:solidFill>
              </a:rPr>
              <a:t>131</a:t>
            </a:r>
            <a:r>
              <a:rPr lang="en-US" sz="2400" dirty="0">
                <a:solidFill>
                  <a:schemeClr val="accent1">
                    <a:lumMod val="75000"/>
                  </a:schemeClr>
                </a:solidFill>
              </a:rPr>
              <a:t> education trade unions in Europe</a:t>
            </a:r>
          </a:p>
          <a:p>
            <a:pPr marL="342900" indent="-342900">
              <a:buFont typeface="Arial" panose="020B0604020202020204" pitchFamily="34" charset="0"/>
              <a:buChar char="•"/>
            </a:pPr>
            <a:r>
              <a:rPr lang="en-US" sz="2400" b="1" dirty="0">
                <a:solidFill>
                  <a:schemeClr val="accent1">
                    <a:lumMod val="75000"/>
                  </a:schemeClr>
                </a:solidFill>
              </a:rPr>
              <a:t>11 million </a:t>
            </a:r>
            <a:r>
              <a:rPr lang="en-US" sz="2400" dirty="0">
                <a:solidFill>
                  <a:schemeClr val="accent1">
                    <a:lumMod val="75000"/>
                  </a:schemeClr>
                </a:solidFill>
              </a:rPr>
              <a:t>teacher and education employees (early childhood, primary schools, secondary schools, higher education and research, vocational training and professional development)</a:t>
            </a:r>
          </a:p>
          <a:p>
            <a:pPr marL="342900" indent="-342900">
              <a:buFont typeface="Arial" panose="020B0604020202020204" pitchFamily="34" charset="0"/>
              <a:buChar char="•"/>
            </a:pPr>
            <a:r>
              <a:rPr lang="en-US" sz="2400" dirty="0">
                <a:solidFill>
                  <a:schemeClr val="accent1">
                    <a:lumMod val="75000"/>
                  </a:schemeClr>
                </a:solidFill>
              </a:rPr>
              <a:t>Founded in </a:t>
            </a:r>
            <a:r>
              <a:rPr lang="en-US" sz="2400" b="1" dirty="0">
                <a:solidFill>
                  <a:schemeClr val="accent1">
                    <a:lumMod val="75000"/>
                  </a:schemeClr>
                </a:solidFill>
              </a:rPr>
              <a:t>1975</a:t>
            </a:r>
          </a:p>
          <a:p>
            <a:pPr marL="342900" indent="-342900">
              <a:buFont typeface="Arial" panose="020B0604020202020204" pitchFamily="34" charset="0"/>
              <a:buChar char="•"/>
            </a:pPr>
            <a:r>
              <a:rPr lang="en-US" sz="2400" b="1" dirty="0">
                <a:solidFill>
                  <a:schemeClr val="accent1">
                    <a:lumMod val="75000"/>
                  </a:schemeClr>
                </a:solidFill>
              </a:rPr>
              <a:t>1 of 5 </a:t>
            </a:r>
            <a:r>
              <a:rPr lang="en-US" sz="2400" dirty="0">
                <a:solidFill>
                  <a:schemeClr val="accent1">
                    <a:lumMod val="75000"/>
                  </a:schemeClr>
                </a:solidFill>
              </a:rPr>
              <a:t>regions of Education International</a:t>
            </a:r>
          </a:p>
        </p:txBody>
      </p:sp>
    </p:spTree>
    <p:extLst>
      <p:ext uri="{BB962C8B-B14F-4D97-AF65-F5344CB8AC3E}">
        <p14:creationId xmlns:p14="http://schemas.microsoft.com/office/powerpoint/2010/main" xmlns="" val="282009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19517-6D68-462F-89FE-078B3864C2A0}"/>
              </a:ext>
            </a:extLst>
          </p:cNvPr>
          <p:cNvSpPr>
            <a:spLocks noGrp="1"/>
          </p:cNvSpPr>
          <p:nvPr>
            <p:ph type="title"/>
          </p:nvPr>
        </p:nvSpPr>
        <p:spPr>
          <a:xfrm>
            <a:off x="838200" y="365125"/>
            <a:ext cx="10515600" cy="854075"/>
          </a:xfrm>
        </p:spPr>
        <p:txBody>
          <a:bodyPr/>
          <a:lstStyle/>
          <a:p>
            <a:r>
              <a:rPr lang="en-US" b="1" u="sng" dirty="0"/>
              <a:t>ETUCE engagement on EU priorities </a:t>
            </a:r>
            <a:r>
              <a:rPr lang="en-US" sz="1800" b="1" u="sng" dirty="0" err="1"/>
              <a:t>cont</a:t>
            </a:r>
            <a:endParaRPr lang="en-US" sz="1800" b="1" u="sng" dirty="0"/>
          </a:p>
        </p:txBody>
      </p:sp>
      <p:sp>
        <p:nvSpPr>
          <p:cNvPr id="3" name="Content Placeholder 2">
            <a:extLst>
              <a:ext uri="{FF2B5EF4-FFF2-40B4-BE49-F238E27FC236}">
                <a16:creationId xmlns:a16="http://schemas.microsoft.com/office/drawing/2014/main" xmlns="" id="{85C1A325-C226-4596-A78E-B6E4386647E6}"/>
              </a:ext>
            </a:extLst>
          </p:cNvPr>
          <p:cNvSpPr>
            <a:spLocks noGrp="1"/>
          </p:cNvSpPr>
          <p:nvPr>
            <p:ph idx="1"/>
          </p:nvPr>
        </p:nvSpPr>
        <p:spPr>
          <a:xfrm>
            <a:off x="838200" y="1295406"/>
            <a:ext cx="10905066" cy="3674532"/>
          </a:xfrm>
        </p:spPr>
        <p:txBody>
          <a:bodyPr/>
          <a:lstStyle/>
          <a:p>
            <a:pPr algn="just"/>
            <a:r>
              <a:rPr lang="en-US" sz="2400" dirty="0"/>
              <a:t>Member of the EU Fundamental Rights Platform (Migration &amp; Education);</a:t>
            </a:r>
          </a:p>
          <a:p>
            <a:pPr algn="just"/>
            <a:r>
              <a:rPr lang="en-US" sz="2400" dirty="0"/>
              <a:t>Member of the EASO-European Agency for Asylum Support Forum for Consultation;</a:t>
            </a:r>
          </a:p>
          <a:p>
            <a:pPr algn="just"/>
            <a:r>
              <a:rPr lang="en-US" sz="2400" dirty="0"/>
              <a:t>Guidelines on Legal Migration by non-EU citizens (public consultation): Assessment and recognition of foreign qualifications at Higher education level and equal treatment;</a:t>
            </a:r>
          </a:p>
          <a:p>
            <a:pPr algn="just"/>
            <a:r>
              <a:rPr lang="en-US" sz="2400" dirty="0"/>
              <a:t>Member of the EU SIRIUS network on migration/refugee education:</a:t>
            </a:r>
          </a:p>
          <a:p>
            <a:pPr lvl="0"/>
            <a:r>
              <a:rPr lang="en-US" sz="1600" dirty="0"/>
              <a:t>Encourage high-quality, inclusive education for all, with specific measures to improve the support for migrants both inside and outside the school system;</a:t>
            </a:r>
          </a:p>
          <a:p>
            <a:pPr lvl="0"/>
            <a:r>
              <a:rPr lang="en-US" sz="1800" dirty="0"/>
              <a:t>Research, advise and counselling on teacher training and teaching approaches and methods;</a:t>
            </a:r>
          </a:p>
          <a:p>
            <a:pPr lvl="0"/>
            <a:r>
              <a:rPr lang="en-US" sz="1800" dirty="0"/>
              <a:t>Language support for teachers and for newly arrived migrants/refugees for integration;</a:t>
            </a:r>
          </a:p>
          <a:p>
            <a:pPr lvl="0"/>
            <a:r>
              <a:rPr lang="en-US" sz="1800" dirty="0"/>
              <a:t>Mainstream migrant education into education policies so that it transfers knowledge and influences policy developments in order to help students from a migrant background achieve the same educational standards as their native peers</a:t>
            </a:r>
          </a:p>
        </p:txBody>
      </p:sp>
    </p:spTree>
    <p:extLst>
      <p:ext uri="{BB962C8B-B14F-4D97-AF65-F5344CB8AC3E}">
        <p14:creationId xmlns:p14="http://schemas.microsoft.com/office/powerpoint/2010/main" xmlns="" val="384286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28E8E-1503-482B-8862-A139CB091BBB}"/>
              </a:ext>
            </a:extLst>
          </p:cNvPr>
          <p:cNvSpPr>
            <a:spLocks noGrp="1"/>
          </p:cNvSpPr>
          <p:nvPr>
            <p:ph type="title"/>
          </p:nvPr>
        </p:nvSpPr>
        <p:spPr/>
        <p:txBody>
          <a:bodyPr/>
          <a:lstStyle/>
          <a:p>
            <a:pPr algn="ctr"/>
            <a:r>
              <a:rPr lang="en-US" b="1" u="sng" dirty="0"/>
              <a:t>ETUCE EU-funded projects related to migration</a:t>
            </a:r>
          </a:p>
        </p:txBody>
      </p:sp>
      <p:sp>
        <p:nvSpPr>
          <p:cNvPr id="3" name="Content Placeholder 2">
            <a:extLst>
              <a:ext uri="{FF2B5EF4-FFF2-40B4-BE49-F238E27FC236}">
                <a16:creationId xmlns:a16="http://schemas.microsoft.com/office/drawing/2014/main" xmlns="" id="{EA3D519C-2A9F-49F7-BCBE-0CA37F2290E8}"/>
              </a:ext>
            </a:extLst>
          </p:cNvPr>
          <p:cNvSpPr>
            <a:spLocks noGrp="1"/>
          </p:cNvSpPr>
          <p:nvPr>
            <p:ph idx="1"/>
          </p:nvPr>
        </p:nvSpPr>
        <p:spPr>
          <a:xfrm>
            <a:off x="601132" y="1419755"/>
            <a:ext cx="11263490" cy="4351338"/>
          </a:xfrm>
        </p:spPr>
        <p:txBody>
          <a:bodyPr/>
          <a:lstStyle/>
          <a:p>
            <a:r>
              <a:rPr lang="en-US" sz="3600" dirty="0"/>
              <a:t>“European sectorial social partners promoting the effective integration of migrants and refugees” – Social dialogue, DG EMPL.</a:t>
            </a:r>
          </a:p>
          <a:p>
            <a:endParaRPr lang="en-US" sz="3600" dirty="0"/>
          </a:p>
          <a:p>
            <a:r>
              <a:rPr lang="en-US" sz="3600" dirty="0"/>
              <a:t>“EU CONVINCE – EU Common Values and Inclusive Education” – Democratic Citizenship, Erasmus+.</a:t>
            </a:r>
          </a:p>
        </p:txBody>
      </p:sp>
    </p:spTree>
    <p:extLst>
      <p:ext uri="{BB962C8B-B14F-4D97-AF65-F5344CB8AC3E}">
        <p14:creationId xmlns:p14="http://schemas.microsoft.com/office/powerpoint/2010/main" xmlns="" val="361877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mn-lt"/>
              </a:rPr>
              <a:t>Education Trade Union Actions/Initiatives</a:t>
            </a:r>
            <a:endParaRPr lang="en-US" b="1" u="sng" dirty="0">
              <a:latin typeface="+mn-lt"/>
            </a:endParaRPr>
          </a:p>
        </p:txBody>
      </p:sp>
      <p:sp>
        <p:nvSpPr>
          <p:cNvPr id="3" name="Content Placeholder 2"/>
          <p:cNvSpPr>
            <a:spLocks noGrp="1"/>
          </p:cNvSpPr>
          <p:nvPr>
            <p:ph idx="1"/>
          </p:nvPr>
        </p:nvSpPr>
        <p:spPr>
          <a:xfrm>
            <a:off x="616226" y="1027906"/>
            <a:ext cx="10590819" cy="5282583"/>
          </a:xfrm>
        </p:spPr>
        <p:txBody>
          <a:bodyPr/>
          <a:lstStyle/>
          <a:p>
            <a:pPr marL="0" indent="0">
              <a:buNone/>
            </a:pPr>
            <a:r>
              <a:rPr lang="en-GB" sz="2400" b="1" dirty="0"/>
              <a:t>EI Resolutions</a:t>
            </a:r>
          </a:p>
          <a:p>
            <a:r>
              <a:rPr lang="en-GB" sz="2400" dirty="0">
                <a:hlinkClick r:id="rId2"/>
              </a:rPr>
              <a:t>Resolution  Migration, professional diversity and racism (2015)</a:t>
            </a:r>
            <a:endParaRPr lang="en-GB" sz="2400" dirty="0"/>
          </a:p>
          <a:p>
            <a:r>
              <a:rPr lang="en-GB" sz="2400" dirty="0">
                <a:hlinkClick r:id="rId3"/>
              </a:rPr>
              <a:t>Resolution The right to education for displaced people, refugees and stateless children (2015)</a:t>
            </a:r>
            <a:endParaRPr lang="en-GB" sz="2400" dirty="0"/>
          </a:p>
          <a:p>
            <a:pPr marL="0" indent="0">
              <a:buNone/>
            </a:pPr>
            <a:r>
              <a:rPr lang="en-GB" sz="2400" dirty="0"/>
              <a:t>EI Migration Strategy (2015)</a:t>
            </a:r>
          </a:p>
          <a:p>
            <a:pPr lvl="1"/>
            <a:r>
              <a:rPr lang="en-GB" dirty="0"/>
              <a:t>Advocate for the right to education for all migrant and refugee children, youth and adults.</a:t>
            </a:r>
          </a:p>
          <a:p>
            <a:pPr lvl="1"/>
            <a:r>
              <a:rPr lang="en-GB" dirty="0"/>
              <a:t>Defend and promote the right to teach of migrants and refugee teachers, academics, researchers and education support personnel.</a:t>
            </a:r>
          </a:p>
          <a:p>
            <a:pPr lvl="1"/>
            <a:r>
              <a:rPr lang="en-GB" dirty="0"/>
              <a:t>Promote education that respects diversity for open, democratic, multicultural and inclusive societies.</a:t>
            </a:r>
          </a:p>
          <a:p>
            <a:pPr lvl="1"/>
            <a:r>
              <a:rPr lang="en-US" dirty="0"/>
              <a:t>EI Migrant Teachers’ Rights Portal</a:t>
            </a:r>
          </a:p>
          <a:p>
            <a:pPr lvl="1"/>
            <a:endParaRPr lang="en-GB" dirty="0"/>
          </a:p>
          <a:p>
            <a:endParaRPr lang="en-US" dirty="0"/>
          </a:p>
        </p:txBody>
      </p:sp>
    </p:spTree>
    <p:extLst>
      <p:ext uri="{BB962C8B-B14F-4D97-AF65-F5344CB8AC3E}">
        <p14:creationId xmlns:p14="http://schemas.microsoft.com/office/powerpoint/2010/main" xmlns="" val="21073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274814"/>
            <a:ext cx="10515600" cy="1325563"/>
          </a:xfrm>
        </p:spPr>
        <p:txBody>
          <a:bodyPr/>
          <a:lstStyle/>
          <a:p>
            <a:r>
              <a:rPr lang="en-US" u="sng" dirty="0"/>
              <a:t>Education Trade Union Actions/Initiatives</a:t>
            </a:r>
            <a:endParaRPr lang="en-US" b="1" u="sng" dirty="0">
              <a:solidFill>
                <a:srgbClr val="002060"/>
              </a:solidFill>
              <a:latin typeface="+mn-lt"/>
            </a:endParaRPr>
          </a:p>
        </p:txBody>
      </p:sp>
      <p:sp>
        <p:nvSpPr>
          <p:cNvPr id="3" name="Content Placeholder 2"/>
          <p:cNvSpPr>
            <a:spLocks noGrp="1"/>
          </p:cNvSpPr>
          <p:nvPr>
            <p:ph idx="1"/>
          </p:nvPr>
        </p:nvSpPr>
        <p:spPr>
          <a:xfrm>
            <a:off x="443089" y="1027906"/>
            <a:ext cx="11243733" cy="4709407"/>
          </a:xfrm>
        </p:spPr>
        <p:txBody>
          <a:bodyPr/>
          <a:lstStyle/>
          <a:p>
            <a:r>
              <a:rPr lang="en-GB" b="1" dirty="0"/>
              <a:t>EI initiative with funding of the Open Society Fund</a:t>
            </a:r>
          </a:p>
          <a:p>
            <a:pPr lvl="1"/>
            <a:r>
              <a:rPr lang="en-GB" dirty="0"/>
              <a:t>Cooperation with other stakeholders in education</a:t>
            </a:r>
          </a:p>
          <a:p>
            <a:pPr marL="274320" lvl="1" indent="0">
              <a:buNone/>
            </a:pPr>
            <a:r>
              <a:rPr lang="en-US" b="1" u="sng" dirty="0" err="1"/>
              <a:t>Realising</a:t>
            </a:r>
            <a:r>
              <a:rPr lang="en-US" b="1" u="sng" dirty="0"/>
              <a:t> the right to education of refugees</a:t>
            </a:r>
          </a:p>
          <a:p>
            <a:pPr marL="274320" lvl="1" indent="0">
              <a:buNone/>
            </a:pPr>
            <a:r>
              <a:rPr lang="en-US" i="1" dirty="0"/>
              <a:t>‘</a:t>
            </a:r>
            <a:r>
              <a:rPr lang="en-US" i="1" dirty="0" err="1"/>
              <a:t>Mobilise</a:t>
            </a:r>
            <a:r>
              <a:rPr lang="en-US" i="1" dirty="0"/>
              <a:t> School Communities for the Rights of Refugee Children and Teachers’</a:t>
            </a:r>
          </a:p>
          <a:p>
            <a:pPr lvl="1"/>
            <a:r>
              <a:rPr lang="en-GB" dirty="0"/>
              <a:t>Local projects</a:t>
            </a:r>
          </a:p>
          <a:p>
            <a:pPr marL="274320" lvl="1" indent="0">
              <a:buNone/>
            </a:pPr>
            <a:r>
              <a:rPr lang="en-US" b="1" u="sng" dirty="0" err="1"/>
              <a:t>Realising</a:t>
            </a:r>
            <a:r>
              <a:rPr lang="en-US" b="1" u="sng" dirty="0"/>
              <a:t> the right to education of refugees</a:t>
            </a:r>
          </a:p>
          <a:p>
            <a:pPr marL="274320" lvl="1" indent="0">
              <a:buNone/>
            </a:pPr>
            <a:r>
              <a:rPr lang="en-US" i="1" dirty="0"/>
              <a:t>Teacher Unions activate for education quality and equity for refugees and through schools</a:t>
            </a:r>
          </a:p>
          <a:p>
            <a:pPr marL="274320" lvl="1" indent="0">
              <a:buNone/>
            </a:pPr>
            <a:r>
              <a:rPr lang="en-US" dirty="0"/>
              <a:t>The funded activities aim to establish the rights of refugee children, families and teachers,</a:t>
            </a:r>
            <a:r>
              <a:rPr lang="en-GB" dirty="0"/>
              <a:t> </a:t>
            </a:r>
            <a:r>
              <a:rPr lang="en-US" dirty="0"/>
              <a:t>support local teachers and at promoting “refugee-friendly” schools, communities and municipalities.</a:t>
            </a:r>
          </a:p>
          <a:p>
            <a:r>
              <a:rPr lang="en-GB" b="1" dirty="0"/>
              <a:t>EI Stockholm Conference (November 2016):</a:t>
            </a:r>
            <a:r>
              <a:rPr lang="en-GB" sz="2400" b="1" i="1" dirty="0"/>
              <a:t> </a:t>
            </a:r>
            <a:r>
              <a:rPr lang="en-GB" sz="2400" i="1" dirty="0"/>
              <a:t>Education trade unions submit pledges for activities and events on promoting the integration and inclusion of        migrants in education</a:t>
            </a:r>
            <a:r>
              <a:rPr lang="en-GB" sz="2400" i="1" dirty="0">
                <a:solidFill>
                  <a:srgbClr val="002060"/>
                </a:solidFill>
              </a:rPr>
              <a:t>.</a:t>
            </a:r>
          </a:p>
          <a:p>
            <a:pPr marL="617220" lvl="1" indent="-342900">
              <a:buFont typeface="Wingdings" panose="05000000000000000000" pitchFamily="2" charset="2"/>
              <a:buChar char="Ø"/>
            </a:pPr>
            <a:endParaRPr lang="en-GB"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13868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655" y="228598"/>
            <a:ext cx="10515600" cy="741186"/>
          </a:xfrm>
        </p:spPr>
        <p:txBody>
          <a:bodyPr/>
          <a:lstStyle/>
          <a:p>
            <a:r>
              <a:rPr lang="en-US" u="sng" dirty="0">
                <a:latin typeface="+mn-lt"/>
              </a:rPr>
              <a:t>Conclusions</a:t>
            </a:r>
          </a:p>
        </p:txBody>
      </p:sp>
      <p:sp>
        <p:nvSpPr>
          <p:cNvPr id="3" name="Content Placeholder 2"/>
          <p:cNvSpPr>
            <a:spLocks noGrp="1"/>
          </p:cNvSpPr>
          <p:nvPr>
            <p:ph idx="1"/>
          </p:nvPr>
        </p:nvSpPr>
        <p:spPr>
          <a:xfrm>
            <a:off x="665303" y="1034408"/>
            <a:ext cx="10938933" cy="4351338"/>
          </a:xfrm>
        </p:spPr>
        <p:txBody>
          <a:bodyPr/>
          <a:lstStyle/>
          <a:p>
            <a:pPr algn="just"/>
            <a:r>
              <a:rPr lang="en-US" dirty="0"/>
              <a:t>Education as a </a:t>
            </a:r>
            <a:r>
              <a:rPr lang="en-US" b="1" dirty="0"/>
              <a:t>democratic principle</a:t>
            </a:r>
            <a:r>
              <a:rPr lang="en-US" dirty="0"/>
              <a:t>.</a:t>
            </a:r>
          </a:p>
          <a:p>
            <a:pPr algn="just"/>
            <a:r>
              <a:rPr lang="en-US" dirty="0"/>
              <a:t>ETUCE and its member </a:t>
            </a:r>
            <a:r>
              <a:rPr lang="en-US" dirty="0" err="1"/>
              <a:t>organisations</a:t>
            </a:r>
            <a:r>
              <a:rPr lang="en-US" dirty="0"/>
              <a:t>, through </a:t>
            </a:r>
            <a:r>
              <a:rPr lang="en-US" b="1" dirty="0"/>
              <a:t>different actions/initiatives</a:t>
            </a:r>
            <a:r>
              <a:rPr lang="en-US" dirty="0"/>
              <a:t>, are committed to solidary engagement for an equal, open and inclusive society in which the background of children does not affect their education achievement.</a:t>
            </a:r>
          </a:p>
          <a:p>
            <a:pPr algn="just"/>
            <a:r>
              <a:rPr lang="en-US" b="1" dirty="0"/>
              <a:t>Education personnel and their unions are key promoters of sustainable integration and inclusion of refugee children.</a:t>
            </a:r>
          </a:p>
          <a:p>
            <a:pPr algn="just"/>
            <a:r>
              <a:rPr lang="en-US" dirty="0"/>
              <a:t>The right to education is a </a:t>
            </a:r>
            <a:r>
              <a:rPr lang="en-US" b="1" dirty="0"/>
              <a:t>human right </a:t>
            </a:r>
            <a:r>
              <a:rPr lang="en-US" dirty="0"/>
              <a:t>which cannot be suspended due to financial shortages in public budgets. </a:t>
            </a:r>
          </a:p>
          <a:p>
            <a:pPr algn="just"/>
            <a:r>
              <a:rPr lang="en-US" dirty="0"/>
              <a:t>EU Member states are responsible for </a:t>
            </a:r>
            <a:r>
              <a:rPr lang="en-US" b="1" dirty="0"/>
              <a:t>granting full access to education systems and educational services </a:t>
            </a:r>
            <a:r>
              <a:rPr lang="en-US" dirty="0"/>
              <a:t>to refugee children.</a:t>
            </a:r>
          </a:p>
          <a:p>
            <a:pPr algn="just"/>
            <a:endParaRPr lang="en-US" dirty="0"/>
          </a:p>
          <a:p>
            <a:endParaRPr lang="en-US" dirty="0"/>
          </a:p>
          <a:p>
            <a:endParaRPr lang="en-US" dirty="0"/>
          </a:p>
        </p:txBody>
      </p:sp>
    </p:spTree>
    <p:extLst>
      <p:ext uri="{BB962C8B-B14F-4D97-AF65-F5344CB8AC3E}">
        <p14:creationId xmlns:p14="http://schemas.microsoft.com/office/powerpoint/2010/main" xmlns="" val="3813788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474964"/>
            <a:ext cx="10515600" cy="1325563"/>
          </a:xfrm>
        </p:spPr>
        <p:txBody>
          <a:bodyPr/>
          <a:lstStyle/>
          <a:p>
            <a:endParaRPr lang="en-US" dirty="0"/>
          </a:p>
        </p:txBody>
      </p:sp>
      <p:sp>
        <p:nvSpPr>
          <p:cNvPr id="3" name="Content Placeholder 2"/>
          <p:cNvSpPr>
            <a:spLocks noGrp="1"/>
          </p:cNvSpPr>
          <p:nvPr>
            <p:ph idx="1"/>
          </p:nvPr>
        </p:nvSpPr>
        <p:spPr>
          <a:xfrm>
            <a:off x="826911" y="1453092"/>
            <a:ext cx="10515600" cy="4351338"/>
          </a:xfrm>
        </p:spPr>
        <p:txBody>
          <a:bodyPr/>
          <a:lstStyle/>
          <a:p>
            <a:pPr marL="0" indent="0" algn="ctr">
              <a:buNone/>
            </a:pPr>
            <a:r>
              <a:rPr lang="en-US" sz="3600" b="1" dirty="0"/>
              <a:t>Thank you for your attention!</a:t>
            </a:r>
          </a:p>
          <a:p>
            <a:pPr marL="0" indent="0" algn="ctr">
              <a:buNone/>
            </a:pPr>
            <a:endParaRPr lang="en-US" sz="3600" b="1" dirty="0"/>
          </a:p>
          <a:p>
            <a:pPr marL="0" indent="0" algn="ctr">
              <a:buNone/>
            </a:pPr>
            <a:r>
              <a:rPr lang="en-US" sz="3600" dirty="0"/>
              <a:t>For more information:</a:t>
            </a:r>
          </a:p>
          <a:p>
            <a:pPr marL="0" indent="0" algn="ctr">
              <a:buNone/>
            </a:pPr>
            <a:r>
              <a:rPr lang="en-US" sz="3600" dirty="0">
                <a:hlinkClick r:id="rId3"/>
              </a:rPr>
              <a:t>www.csee-etuce.org</a:t>
            </a:r>
            <a:endParaRPr lang="en-US" sz="3600" dirty="0"/>
          </a:p>
          <a:p>
            <a:pPr marL="0" indent="0" algn="ctr">
              <a:buNone/>
            </a:pPr>
            <a:endParaRPr lang="en-US" sz="3600" dirty="0"/>
          </a:p>
        </p:txBody>
      </p:sp>
    </p:spTree>
    <p:extLst>
      <p:ext uri="{BB962C8B-B14F-4D97-AF65-F5344CB8AC3E}">
        <p14:creationId xmlns:p14="http://schemas.microsoft.com/office/powerpoint/2010/main" xmlns="" val="401070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da-DK" u="sng" dirty="0"/>
              <a:t>Background of the Organisation</a:t>
            </a:r>
            <a:br>
              <a:rPr lang="da-DK" u="sng" dirty="0"/>
            </a:br>
            <a:endParaRPr lang="en-US" dirty="0"/>
          </a:p>
        </p:txBody>
      </p:sp>
      <p:sp>
        <p:nvSpPr>
          <p:cNvPr id="3" name="Content Placeholder 2"/>
          <p:cNvSpPr>
            <a:spLocks noGrp="1"/>
          </p:cNvSpPr>
          <p:nvPr>
            <p:ph idx="1"/>
          </p:nvPr>
        </p:nvSpPr>
        <p:spPr>
          <a:xfrm>
            <a:off x="838200" y="1502229"/>
            <a:ext cx="10515600" cy="4674734"/>
          </a:xfrm>
        </p:spPr>
        <p:txBody>
          <a:bodyPr/>
          <a:lstStyle/>
          <a:p>
            <a:pPr marL="2628900" lvl="5" indent="-342900">
              <a:buSzPct val="90000"/>
              <a:defRPr/>
            </a:pPr>
            <a:r>
              <a:rPr lang="en-GB" sz="2400" dirty="0">
                <a:solidFill>
                  <a:schemeClr val="accent1">
                    <a:lumMod val="75000"/>
                  </a:schemeClr>
                </a:solidFill>
              </a:rPr>
              <a:t>European Region of Education International </a:t>
            </a:r>
          </a:p>
          <a:p>
            <a:pPr marL="2628900" lvl="5" indent="-342900">
              <a:buSzPct val="90000"/>
              <a:defRPr/>
            </a:pPr>
            <a:endParaRPr lang="en-GB" sz="2400" dirty="0">
              <a:solidFill>
                <a:schemeClr val="accent1">
                  <a:lumMod val="75000"/>
                </a:schemeClr>
              </a:solidFill>
            </a:endParaRPr>
          </a:p>
          <a:p>
            <a:pPr marL="2628900" lvl="5" indent="-342900">
              <a:buSzPct val="90000"/>
              <a:defRPr/>
            </a:pPr>
            <a:endParaRPr lang="en-GB" sz="2400" dirty="0">
              <a:solidFill>
                <a:schemeClr val="accent1">
                  <a:lumMod val="75000"/>
                </a:schemeClr>
              </a:solidFill>
            </a:endParaRPr>
          </a:p>
          <a:p>
            <a:pPr marL="2628900" lvl="5" indent="-342900">
              <a:buSzPct val="90000"/>
              <a:defRPr/>
            </a:pPr>
            <a:r>
              <a:rPr lang="en-US" sz="2400" dirty="0">
                <a:solidFill>
                  <a:schemeClr val="accent1">
                    <a:lumMod val="75000"/>
                  </a:schemeClr>
                </a:solidFill>
              </a:rPr>
              <a:t>European Trade Union Federation for the education sector</a:t>
            </a:r>
          </a:p>
          <a:p>
            <a:pPr lvl="5">
              <a:buSzPct val="90000"/>
              <a:defRPr/>
            </a:pPr>
            <a:endParaRPr lang="en-US" sz="2400" dirty="0">
              <a:solidFill>
                <a:schemeClr val="accent1">
                  <a:lumMod val="75000"/>
                </a:schemeClr>
              </a:solidFill>
            </a:endParaRPr>
          </a:p>
          <a:p>
            <a:pPr marL="2286000" lvl="5" indent="0">
              <a:buSzPct val="90000"/>
              <a:buNone/>
              <a:defRPr/>
            </a:pPr>
            <a:endParaRPr lang="en-GB" sz="2400" dirty="0">
              <a:solidFill>
                <a:schemeClr val="accent1">
                  <a:lumMod val="75000"/>
                </a:schemeClr>
              </a:solidFill>
            </a:endParaRPr>
          </a:p>
          <a:p>
            <a:pPr marL="2628900" lvl="5" indent="-342900">
              <a:buSzPct val="90000"/>
              <a:defRPr/>
            </a:pPr>
            <a:r>
              <a:rPr lang="en-GB" sz="2400" dirty="0">
                <a:solidFill>
                  <a:schemeClr val="accent1">
                    <a:lumMod val="75000"/>
                  </a:schemeClr>
                </a:solidFill>
              </a:rPr>
              <a:t>European Social Partner in Education on EU level</a:t>
            </a:r>
          </a:p>
          <a:p>
            <a:pPr lvl="5">
              <a:buSzPct val="90000"/>
              <a:defRPr/>
            </a:pPr>
            <a:endParaRPr lang="en-GB" sz="2400" dirty="0">
              <a:solidFill>
                <a:schemeClr val="accent1">
                  <a:lumMod val="75000"/>
                </a:schemeClr>
              </a:solidFill>
            </a:endParaRPr>
          </a:p>
          <a:p>
            <a:pPr lvl="5">
              <a:buSzPct val="90000"/>
              <a:defRPr/>
            </a:pPr>
            <a:endParaRPr lang="en-GB" sz="2400" dirty="0">
              <a:solidFill>
                <a:schemeClr val="accent1">
                  <a:lumMod val="75000"/>
                </a:schemeClr>
              </a:solidFill>
            </a:endParaRPr>
          </a:p>
          <a:p>
            <a:pPr marL="2628900" lvl="5" indent="-342900">
              <a:buSzPct val="90000"/>
              <a:defRPr/>
            </a:pPr>
            <a:r>
              <a:rPr lang="en-GB" sz="2400" dirty="0">
                <a:solidFill>
                  <a:schemeClr val="accent1">
                    <a:lumMod val="75000"/>
                  </a:schemeClr>
                </a:solidFill>
              </a:rPr>
              <a:t>Member of the education working groups in the European Commission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2294317"/>
            <a:ext cx="2154654" cy="1069778"/>
          </a:xfrm>
          <a:prstGeom prst="rect">
            <a:avLst/>
          </a:prstGeom>
        </p:spPr>
      </p:pic>
      <p:pic>
        <p:nvPicPr>
          <p:cNvPr id="7" name="Picture 6" descr="U:\etuce\Administration\ETUCE logos\e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7044" y="1154406"/>
            <a:ext cx="993802" cy="98717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http://etuce.homestead.com/Logos/SocialDialogue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5275" y="3498768"/>
            <a:ext cx="1417340" cy="141734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www.emc-imc.org/uploads/pics/European_Commission_LogoFINAL_0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1841" y="5051119"/>
            <a:ext cx="1604208" cy="1041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853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ETUCE- Who we are</a:t>
            </a:r>
            <a:br>
              <a:rPr lang="en-US" u="sng" dirty="0"/>
            </a:br>
            <a:endParaRPr lang="en-US" dirty="0"/>
          </a:p>
        </p:txBody>
      </p:sp>
      <p:pic>
        <p:nvPicPr>
          <p:cNvPr id="4" name="Content Placeholder 3"/>
          <p:cNvPicPr>
            <a:picLocks noGrp="1" noChangeAspect="1"/>
          </p:cNvPicPr>
          <p:nvPr>
            <p:ph idx="1"/>
          </p:nvPr>
        </p:nvPicPr>
        <p:blipFill>
          <a:blip r:embed="rId2" cstate="print"/>
          <a:stretch>
            <a:fillRect/>
          </a:stretch>
        </p:blipFill>
        <p:spPr>
          <a:xfrm>
            <a:off x="838200" y="1027906"/>
            <a:ext cx="9096021" cy="5284325"/>
          </a:xfrm>
          <a:prstGeom prst="rect">
            <a:avLst/>
          </a:prstGeom>
        </p:spPr>
      </p:pic>
      <p:sp>
        <p:nvSpPr>
          <p:cNvPr id="3" name="TextBox 2"/>
          <p:cNvSpPr txBox="1"/>
          <p:nvPr/>
        </p:nvSpPr>
        <p:spPr>
          <a:xfrm>
            <a:off x="1803301" y="4862623"/>
            <a:ext cx="297711" cy="114122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xmlns="" val="286121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58" y="195192"/>
            <a:ext cx="9101257" cy="1143000"/>
          </a:xfrm>
        </p:spPr>
        <p:txBody>
          <a:bodyPr>
            <a:normAutofit/>
          </a:bodyPr>
          <a:lstStyle/>
          <a:p>
            <a:r>
              <a:rPr lang="en-US" u="sng" dirty="0">
                <a:latin typeface="+mn-lt"/>
              </a:rPr>
              <a:t>General Legal Basis</a:t>
            </a:r>
          </a:p>
        </p:txBody>
      </p:sp>
      <p:sp>
        <p:nvSpPr>
          <p:cNvPr id="3" name="Content Placeholder 2"/>
          <p:cNvSpPr>
            <a:spLocks noGrp="1"/>
          </p:cNvSpPr>
          <p:nvPr>
            <p:ph idx="1"/>
          </p:nvPr>
        </p:nvSpPr>
        <p:spPr>
          <a:xfrm>
            <a:off x="1778370" y="1847089"/>
            <a:ext cx="8435280" cy="2585323"/>
          </a:xfrm>
        </p:spPr>
        <p:txBody>
          <a:bodyPr>
            <a:normAutofit/>
          </a:bodyPr>
          <a:lstStyle/>
          <a:p>
            <a:endParaRPr lang="en-US" dirty="0"/>
          </a:p>
          <a:p>
            <a:endParaRPr lang="en-US" dirty="0"/>
          </a:p>
        </p:txBody>
      </p:sp>
      <p:sp>
        <p:nvSpPr>
          <p:cNvPr id="7" name="Rectangle 6"/>
          <p:cNvSpPr/>
          <p:nvPr/>
        </p:nvSpPr>
        <p:spPr>
          <a:xfrm>
            <a:off x="751367" y="1176033"/>
            <a:ext cx="9665712" cy="5293757"/>
          </a:xfrm>
          <a:prstGeom prst="rect">
            <a:avLst/>
          </a:prstGeom>
        </p:spPr>
        <p:txBody>
          <a:bodyPr wrap="square">
            <a:spAutoFit/>
          </a:bodyPr>
          <a:lstStyle/>
          <a:p>
            <a:pPr algn="just"/>
            <a:r>
              <a:rPr lang="en-US" sz="2000" b="1" dirty="0">
                <a:solidFill>
                  <a:schemeClr val="accent1">
                    <a:lumMod val="75000"/>
                  </a:schemeClr>
                </a:solidFill>
              </a:rPr>
              <a:t>Article 2 of the European Convention on Human Rights of 1950 </a:t>
            </a:r>
          </a:p>
          <a:p>
            <a:pPr algn="just"/>
            <a:r>
              <a:rPr lang="en-US" sz="2000" b="1" dirty="0">
                <a:solidFill>
                  <a:schemeClr val="accent1">
                    <a:lumMod val="75000"/>
                  </a:schemeClr>
                </a:solidFill>
              </a:rPr>
              <a:t>“The right to education”</a:t>
            </a:r>
          </a:p>
          <a:p>
            <a:pPr algn="just"/>
            <a:r>
              <a:rPr lang="en-US" sz="2000" dirty="0">
                <a:solidFill>
                  <a:schemeClr val="accent1">
                    <a:lumMod val="75000"/>
                  </a:schemeClr>
                </a:solidFill>
              </a:rPr>
              <a:t>No person shall be denied the right to education. In the exercise of any functions which it assumes in relation to education and to teaching, the State shall respect the right of parents to ensure such education and teaching in conformity with their own religious and philosophical convictions”.</a:t>
            </a:r>
          </a:p>
          <a:p>
            <a:pPr algn="just"/>
            <a:endParaRPr lang="en-US" sz="2000" dirty="0">
              <a:solidFill>
                <a:schemeClr val="accent1">
                  <a:lumMod val="75000"/>
                </a:schemeClr>
              </a:solidFill>
            </a:endParaRPr>
          </a:p>
          <a:p>
            <a:pPr algn="just"/>
            <a:r>
              <a:rPr lang="en-US" sz="2000" b="1" dirty="0">
                <a:solidFill>
                  <a:schemeClr val="accent1">
                    <a:lumMod val="75000"/>
                  </a:schemeClr>
                </a:solidFill>
              </a:rPr>
              <a:t>Article 14 of the Charter of Fundamental Rights of the European Union of 2000 </a:t>
            </a:r>
          </a:p>
          <a:p>
            <a:pPr algn="just"/>
            <a:r>
              <a:rPr lang="en-US" sz="2000" b="1" dirty="0">
                <a:solidFill>
                  <a:schemeClr val="accent1">
                    <a:lumMod val="75000"/>
                  </a:schemeClr>
                </a:solidFill>
              </a:rPr>
              <a:t>“The right to education”</a:t>
            </a:r>
            <a:r>
              <a:rPr lang="en-US" sz="2000" dirty="0">
                <a:solidFill>
                  <a:schemeClr val="accent1">
                    <a:lumMod val="75000"/>
                  </a:schemeClr>
                </a:solidFill>
              </a:rPr>
              <a:t> </a:t>
            </a:r>
          </a:p>
          <a:p>
            <a:pPr algn="just"/>
            <a:r>
              <a:rPr lang="en-US" sz="2000" dirty="0">
                <a:solidFill>
                  <a:schemeClr val="accent1">
                    <a:lumMod val="75000"/>
                  </a:schemeClr>
                </a:solidFill>
              </a:rPr>
              <a:t>Everyone has the right to education and to have access to vocational and continuing training. This right includes the possibility to receive free compulsory education, the freedom to found educational establishments with due respect for democratic principles and the right of parents to ensure that the education and teaching of their children in conformity with their religious, philosophical and pedagogical convictions shall be respected, in accordance with the national laws governing the exercise of such freedom and right.</a:t>
            </a:r>
          </a:p>
          <a:p>
            <a:endParaRPr lang="en-US" dirty="0"/>
          </a:p>
        </p:txBody>
      </p:sp>
    </p:spTree>
    <p:extLst>
      <p:ext uri="{BB962C8B-B14F-4D97-AF65-F5344CB8AC3E}">
        <p14:creationId xmlns:p14="http://schemas.microsoft.com/office/powerpoint/2010/main" xmlns="" val="8901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69" y="471627"/>
            <a:ext cx="10901487" cy="1143000"/>
          </a:xfrm>
        </p:spPr>
        <p:txBody>
          <a:bodyPr>
            <a:noAutofit/>
          </a:bodyPr>
          <a:lstStyle/>
          <a:p>
            <a:r>
              <a:rPr lang="en-US" u="sng" dirty="0">
                <a:latin typeface="Gill Sans MT" panose="020B0502020104020203" pitchFamily="34" charset="0"/>
              </a:rPr>
              <a:t>Education as a Democratic Principle</a:t>
            </a:r>
            <a:endParaRPr lang="en-US" u="sng" dirty="0"/>
          </a:p>
        </p:txBody>
      </p:sp>
      <p:sp>
        <p:nvSpPr>
          <p:cNvPr id="3" name="Content Placeholder 2"/>
          <p:cNvSpPr>
            <a:spLocks noGrp="1"/>
          </p:cNvSpPr>
          <p:nvPr>
            <p:ph idx="1"/>
          </p:nvPr>
        </p:nvSpPr>
        <p:spPr>
          <a:xfrm>
            <a:off x="694660" y="1346274"/>
            <a:ext cx="10950224" cy="4464496"/>
          </a:xfrm>
        </p:spPr>
        <p:txBody>
          <a:bodyPr>
            <a:normAutofit fontScale="25000" lnSpcReduction="20000"/>
          </a:bodyPr>
          <a:lstStyle/>
          <a:p>
            <a:pPr algn="just"/>
            <a:endParaRPr lang="en-US" dirty="0"/>
          </a:p>
          <a:p>
            <a:pPr marL="0" indent="0">
              <a:lnSpc>
                <a:spcPct val="110000"/>
              </a:lnSpc>
              <a:spcBef>
                <a:spcPts val="600"/>
              </a:spcBef>
              <a:buNone/>
            </a:pPr>
            <a:r>
              <a:rPr lang="en-US" sz="9600" dirty="0"/>
              <a:t>The European Court for Human Rights has raised the right to</a:t>
            </a:r>
          </a:p>
          <a:p>
            <a:pPr marL="0" indent="0">
              <a:lnSpc>
                <a:spcPct val="110000"/>
              </a:lnSpc>
              <a:spcBef>
                <a:spcPts val="600"/>
              </a:spcBef>
              <a:buNone/>
            </a:pPr>
            <a:r>
              <a:rPr lang="en-US" sz="9600" dirty="0"/>
              <a:t>education to one of the </a:t>
            </a:r>
            <a:r>
              <a:rPr lang="en-US" sz="9600" b="1" dirty="0"/>
              <a:t>most fundamental values of the </a:t>
            </a:r>
          </a:p>
          <a:p>
            <a:pPr marL="0" indent="0">
              <a:lnSpc>
                <a:spcPct val="110000"/>
              </a:lnSpc>
              <a:spcBef>
                <a:spcPts val="600"/>
              </a:spcBef>
              <a:buNone/>
            </a:pPr>
            <a:r>
              <a:rPr lang="en-US" sz="9600" b="1" dirty="0"/>
              <a:t>democratic </a:t>
            </a:r>
            <a:r>
              <a:rPr lang="en-US" sz="9600" dirty="0"/>
              <a:t>societies making up the Council of Europe </a:t>
            </a:r>
          </a:p>
          <a:p>
            <a:pPr marL="0" indent="0">
              <a:lnSpc>
                <a:spcPct val="110000"/>
              </a:lnSpc>
              <a:spcBef>
                <a:spcPts val="600"/>
              </a:spcBef>
              <a:buNone/>
            </a:pPr>
            <a:r>
              <a:rPr lang="en-US" sz="9600" dirty="0"/>
              <a:t>(ECHR, ground 64 of Case ‘</a:t>
            </a:r>
            <a:r>
              <a:rPr lang="en-US" sz="9600" dirty="0" err="1"/>
              <a:t>Timishev</a:t>
            </a:r>
            <a:r>
              <a:rPr lang="en-US" sz="9600" dirty="0"/>
              <a:t> v. Russia’, 13/12/2005). </a:t>
            </a:r>
          </a:p>
          <a:p>
            <a:pPr marL="0" indent="0">
              <a:lnSpc>
                <a:spcPct val="110000"/>
              </a:lnSpc>
              <a:spcBef>
                <a:spcPts val="600"/>
              </a:spcBef>
              <a:buNone/>
            </a:pPr>
            <a:r>
              <a:rPr lang="en-US" sz="9600" dirty="0"/>
              <a:t>As such, it constitutes a right to which every person is entitled.</a:t>
            </a:r>
          </a:p>
          <a:p>
            <a:pPr algn="just">
              <a:lnSpc>
                <a:spcPct val="110000"/>
              </a:lnSpc>
              <a:spcAft>
                <a:spcPts val="600"/>
              </a:spcAft>
            </a:pPr>
            <a:r>
              <a:rPr lang="en-US" sz="9600" dirty="0"/>
              <a:t>Broad interpretation;</a:t>
            </a:r>
          </a:p>
          <a:p>
            <a:pPr algn="just">
              <a:lnSpc>
                <a:spcPct val="110000"/>
              </a:lnSpc>
              <a:spcAft>
                <a:spcPts val="600"/>
              </a:spcAft>
            </a:pPr>
            <a:r>
              <a:rPr lang="en-US" sz="9600" dirty="0"/>
              <a:t>Universality of the right to education;</a:t>
            </a:r>
          </a:p>
          <a:p>
            <a:pPr algn="just">
              <a:lnSpc>
                <a:spcPct val="110000"/>
              </a:lnSpc>
              <a:spcAft>
                <a:spcPts val="600"/>
              </a:spcAft>
            </a:pPr>
            <a:r>
              <a:rPr lang="en-US" sz="9600" dirty="0"/>
              <a:t>States ought to take the necessary measures to ensure the accessibility of primary, secondary and tertiary education […] to ensure that refugee children are integrated into mainstream education facilities and have access to all ordinary                education schemes.</a:t>
            </a:r>
          </a:p>
          <a:p>
            <a:pPr marL="0" indent="0">
              <a:buNone/>
            </a:pPr>
            <a:endParaRPr lang="en-US" sz="9600" dirty="0"/>
          </a:p>
          <a:p>
            <a:pPr marL="0" indent="0" algn="just">
              <a:buNone/>
            </a:pPr>
            <a:endParaRPr lang="en-US" sz="2200" dirty="0"/>
          </a:p>
        </p:txBody>
      </p:sp>
      <p:pic>
        <p:nvPicPr>
          <p:cNvPr id="1026" name="Picture 2" descr="Resultado de imagen de refugee children educ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264" y="1270386"/>
            <a:ext cx="3301219"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053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307" y="587488"/>
            <a:ext cx="9341663" cy="1143000"/>
          </a:xfrm>
        </p:spPr>
        <p:txBody>
          <a:bodyPr>
            <a:normAutofit/>
          </a:bodyPr>
          <a:lstStyle/>
          <a:p>
            <a:r>
              <a:rPr lang="en-US" u="sng" dirty="0">
                <a:latin typeface="Gill Sans MT" panose="020B0502020104020203" pitchFamily="34" charset="0"/>
              </a:rPr>
              <a:t>Refugee Education in Crisis</a:t>
            </a:r>
            <a:endParaRPr lang="en-US" u="sng" dirty="0"/>
          </a:p>
        </p:txBody>
      </p:sp>
      <p:sp>
        <p:nvSpPr>
          <p:cNvPr id="3" name="Content Placeholder 2"/>
          <p:cNvSpPr>
            <a:spLocks noGrp="1"/>
          </p:cNvSpPr>
          <p:nvPr>
            <p:ph idx="1"/>
          </p:nvPr>
        </p:nvSpPr>
        <p:spPr>
          <a:xfrm>
            <a:off x="666307" y="1674557"/>
            <a:ext cx="9547343" cy="4778779"/>
          </a:xfrm>
        </p:spPr>
        <p:txBody>
          <a:bodyPr>
            <a:normAutofit/>
          </a:bodyPr>
          <a:lstStyle/>
          <a:p>
            <a:r>
              <a:rPr lang="en-US" dirty="0"/>
              <a:t>91% of children around the world attend primary school. </a:t>
            </a:r>
            <a:r>
              <a:rPr lang="en-US" b="1" dirty="0"/>
              <a:t>Only 50 % of the refugee children go to primary school.</a:t>
            </a:r>
          </a:p>
          <a:p>
            <a:r>
              <a:rPr lang="en-US" dirty="0"/>
              <a:t>84% of adolescents around the world attend  secondary school. </a:t>
            </a:r>
            <a:r>
              <a:rPr lang="en-US" b="1" dirty="0"/>
              <a:t>Only 22 % of the refugee adolescents receive secondary education.</a:t>
            </a:r>
          </a:p>
          <a:p>
            <a:r>
              <a:rPr lang="en-US" dirty="0"/>
              <a:t>34% of youth around the world go to University. </a:t>
            </a:r>
            <a:r>
              <a:rPr lang="en-US" b="1" dirty="0"/>
              <a:t>Only 1 % od refugee youth go to University.</a:t>
            </a:r>
          </a:p>
          <a:p>
            <a:pPr marL="0" indent="0">
              <a:buNone/>
            </a:pPr>
            <a:endParaRPr lang="en-US" dirty="0"/>
          </a:p>
          <a:p>
            <a:pPr marL="0" indent="0">
              <a:buNone/>
            </a:pPr>
            <a:r>
              <a:rPr lang="en-US" sz="1300" dirty="0"/>
              <a:t>Sources: UNESCO (2014); UNCHR (2015).</a:t>
            </a:r>
          </a:p>
        </p:txBody>
      </p:sp>
    </p:spTree>
    <p:extLst>
      <p:ext uri="{BB962C8B-B14F-4D97-AF65-F5344CB8AC3E}">
        <p14:creationId xmlns:p14="http://schemas.microsoft.com/office/powerpoint/2010/main" xmlns="" val="133002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mn-lt"/>
              </a:rPr>
              <a:t>Refugee situation in Europe: Challenges</a:t>
            </a:r>
          </a:p>
        </p:txBody>
      </p:sp>
      <p:sp>
        <p:nvSpPr>
          <p:cNvPr id="3" name="Content Placeholder 2"/>
          <p:cNvSpPr>
            <a:spLocks noGrp="1"/>
          </p:cNvSpPr>
          <p:nvPr>
            <p:ph idx="1"/>
          </p:nvPr>
        </p:nvSpPr>
        <p:spPr>
          <a:xfrm>
            <a:off x="838200" y="764470"/>
            <a:ext cx="10608733" cy="4351338"/>
          </a:xfrm>
        </p:spPr>
        <p:txBody>
          <a:bodyPr/>
          <a:lstStyle/>
          <a:p>
            <a:endParaRPr lang="en-US" dirty="0"/>
          </a:p>
          <a:p>
            <a:r>
              <a:rPr lang="en-US" sz="2200" dirty="0"/>
              <a:t>The predominant </a:t>
            </a:r>
            <a:r>
              <a:rPr lang="en-US" sz="2200" b="1" dirty="0"/>
              <a:t>focus on military and financial interests in the Mediterranean area </a:t>
            </a:r>
            <a:r>
              <a:rPr lang="en-US" sz="2200" dirty="0"/>
              <a:t>has deepened existing imbalances and aggravated the situation of migrants, refugees and asylum seekers, including girls and women;</a:t>
            </a:r>
          </a:p>
          <a:p>
            <a:r>
              <a:rPr lang="en-US" sz="2200" dirty="0"/>
              <a:t>The </a:t>
            </a:r>
            <a:r>
              <a:rPr lang="en-US" sz="2200" b="1" dirty="0"/>
              <a:t>failure of the EU Member States to build a coherent, unambiguous, unified, and single, rather than fragmented, migration policy and subsequent legislative framework, including the basic principle of solidarity</a:t>
            </a:r>
            <a:r>
              <a:rPr lang="en-US" sz="2200" dirty="0"/>
              <a:t>, has resulted in thousands of deaths in the Mediterranean Sea;</a:t>
            </a:r>
          </a:p>
          <a:p>
            <a:r>
              <a:rPr lang="en-US" sz="2200" dirty="0"/>
              <a:t>Today, the </a:t>
            </a:r>
            <a:r>
              <a:rPr lang="en-US" sz="2200" b="1" dirty="0"/>
              <a:t>“Balkan route” restrictions, segregation, fences and detentions </a:t>
            </a:r>
            <a:r>
              <a:rPr lang="en-US" sz="2200" dirty="0"/>
              <a:t>based on alleged nationalities for thousands of migrants, refugees, asylum seekers and persons claiming international protection are undermining respect for international law as well as Europe’s democratic, societal, civil and human rights values;</a:t>
            </a:r>
          </a:p>
          <a:p>
            <a:r>
              <a:rPr lang="en-US" sz="2200" dirty="0"/>
              <a:t>The </a:t>
            </a:r>
            <a:r>
              <a:rPr lang="en-US" sz="2200" b="1" dirty="0"/>
              <a:t>rise of extremist and radical movements across Europe</a:t>
            </a:r>
            <a:r>
              <a:rPr lang="en-US" sz="2200" dirty="0"/>
              <a:t>, deeply rooted in intolerance, xenophobia and racism, due to the inability to develop a fair migration and asylum policy.</a:t>
            </a:r>
          </a:p>
        </p:txBody>
      </p:sp>
    </p:spTree>
    <p:extLst>
      <p:ext uri="{BB962C8B-B14F-4D97-AF65-F5344CB8AC3E}">
        <p14:creationId xmlns:p14="http://schemas.microsoft.com/office/powerpoint/2010/main" xmlns="" val="39120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7" y="404664"/>
            <a:ext cx="9170233" cy="1143000"/>
          </a:xfrm>
        </p:spPr>
        <p:txBody>
          <a:bodyPr>
            <a:normAutofit/>
          </a:bodyPr>
          <a:lstStyle/>
          <a:p>
            <a:r>
              <a:rPr lang="en-US" b="1" u="sng" dirty="0"/>
              <a:t>EU Challenges</a:t>
            </a:r>
          </a:p>
        </p:txBody>
      </p:sp>
      <p:sp>
        <p:nvSpPr>
          <p:cNvPr id="3" name="Content Placeholder 2"/>
          <p:cNvSpPr>
            <a:spLocks noGrp="1"/>
          </p:cNvSpPr>
          <p:nvPr>
            <p:ph idx="1"/>
          </p:nvPr>
        </p:nvSpPr>
        <p:spPr>
          <a:xfrm>
            <a:off x="755374" y="1151720"/>
            <a:ext cx="9661106" cy="5040560"/>
          </a:xfrm>
        </p:spPr>
        <p:txBody>
          <a:bodyPr>
            <a:normAutofit fontScale="25000" lnSpcReduction="20000"/>
          </a:bodyPr>
          <a:lstStyle/>
          <a:p>
            <a:pPr algn="just"/>
            <a:r>
              <a:rPr lang="en-US" sz="8800" dirty="0"/>
              <a:t>Many refugee children experience frequent disruptions and limited access to schooling.</a:t>
            </a:r>
          </a:p>
          <a:p>
            <a:pPr algn="just"/>
            <a:r>
              <a:rPr lang="en-US" sz="8800" dirty="0"/>
              <a:t>Refugee students  face a number  of different forms of </a:t>
            </a:r>
            <a:r>
              <a:rPr lang="en-US" sz="8800" b="1" dirty="0"/>
              <a:t>discrimination</a:t>
            </a:r>
            <a:r>
              <a:rPr lang="en-US" sz="8800" dirty="0"/>
              <a:t> in first-asylum country schools: bullying, isolation, prejudicial treatments, etc.</a:t>
            </a:r>
          </a:p>
          <a:p>
            <a:pPr algn="just"/>
            <a:r>
              <a:rPr lang="en-US" sz="8800" dirty="0"/>
              <a:t>Thousands of refugee children spend their entire childhoods engulfed in conflict with </a:t>
            </a:r>
            <a:r>
              <a:rPr lang="en-US" sz="8800" b="1" dirty="0"/>
              <a:t>limited opportunities for Education</a:t>
            </a:r>
            <a:r>
              <a:rPr lang="en-US" sz="8800" dirty="0"/>
              <a:t>.</a:t>
            </a:r>
          </a:p>
          <a:p>
            <a:pPr algn="just"/>
            <a:r>
              <a:rPr lang="en-US" sz="8800" dirty="0"/>
              <a:t>Legal restrictions to schooling, even of first asylum.</a:t>
            </a:r>
          </a:p>
          <a:p>
            <a:pPr algn="just"/>
            <a:r>
              <a:rPr lang="en-US" sz="8800" b="1" u="sng" dirty="0"/>
              <a:t>Language barriers </a:t>
            </a:r>
            <a:r>
              <a:rPr lang="en-US" sz="8800" dirty="0"/>
              <a:t>to educational access.</a:t>
            </a:r>
          </a:p>
          <a:p>
            <a:pPr algn="just"/>
            <a:r>
              <a:rPr lang="en-US" sz="8800" b="1" dirty="0"/>
              <a:t>Segregation</a:t>
            </a:r>
            <a:r>
              <a:rPr lang="en-US" sz="8800" dirty="0"/>
              <a:t>: separated classes and educational facilities.</a:t>
            </a:r>
          </a:p>
          <a:p>
            <a:pPr algn="just"/>
            <a:r>
              <a:rPr lang="en-US" sz="8800" dirty="0"/>
              <a:t>Lack of culturally relevant curricula: ethnicity, religion and identity often mobilized and politized through education.</a:t>
            </a:r>
          </a:p>
          <a:p>
            <a:pPr algn="just"/>
            <a:r>
              <a:rPr lang="en-US" sz="8800" dirty="0"/>
              <a:t>Even  those resettled  refugee children who have been able to access education in their countries of first asylum are likely to have skills and knowledge far below the expected grade level for their age.</a:t>
            </a:r>
          </a:p>
          <a:p>
            <a:pPr algn="just"/>
            <a:r>
              <a:rPr lang="en-US" sz="8800" dirty="0"/>
              <a:t>Refugee instructions tend to be teacher centered, with a heavy focus on lectures and reliance on factual questions: </a:t>
            </a:r>
            <a:r>
              <a:rPr lang="en-US" sz="8800" b="1" dirty="0"/>
              <a:t>Little participation and interaction</a:t>
            </a:r>
            <a:r>
              <a:rPr lang="en-US" sz="8800" dirty="0">
                <a:solidFill>
                  <a:srgbClr val="FF0000"/>
                </a:solidFill>
              </a:rPr>
              <a:t>.</a:t>
            </a:r>
          </a:p>
          <a:p>
            <a:endParaRPr lang="en-US" dirty="0"/>
          </a:p>
        </p:txBody>
      </p:sp>
    </p:spTree>
    <p:extLst>
      <p:ext uri="{BB962C8B-B14F-4D97-AF65-F5344CB8AC3E}">
        <p14:creationId xmlns:p14="http://schemas.microsoft.com/office/powerpoint/2010/main" xmlns="" val="1265095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FF329DDD-0011-41DA-A5FC-D4EF6645C5B1}" vid="{C7F56690-45FE-451D-96F9-5C4212E6A9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TotalTime>
  <Words>2293</Words>
  <Application>Microsoft Office PowerPoint</Application>
  <PresentationFormat>Custom</PresentationFormat>
  <Paragraphs>171</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European Union’s expectations for the integration process</vt:lpstr>
      <vt:lpstr>ETUCE in Numbers  </vt:lpstr>
      <vt:lpstr>Background of the Organisation </vt:lpstr>
      <vt:lpstr>ETUCE- Who we are </vt:lpstr>
      <vt:lpstr>General Legal Basis</vt:lpstr>
      <vt:lpstr>Education as a Democratic Principle</vt:lpstr>
      <vt:lpstr>Refugee Education in Crisis</vt:lpstr>
      <vt:lpstr>Refugee situation in Europe: Challenges</vt:lpstr>
      <vt:lpstr>EU Challenges</vt:lpstr>
      <vt:lpstr>Paris Declaration - Promoting Citizenship &amp; Common Values of Freedom, Tolerance &amp; Non-discrimination Through Education</vt:lpstr>
      <vt:lpstr>Expectations EU institutions</vt:lpstr>
      <vt:lpstr>EU Turkey Deal</vt:lpstr>
      <vt:lpstr>EU priorities</vt:lpstr>
      <vt:lpstr>Refugees &amp; Education: Human Rights for All </vt:lpstr>
      <vt:lpstr>ETUCE Conference Belgrade 2016</vt:lpstr>
      <vt:lpstr>Education the Key to Integration &amp; Inclusion  </vt:lpstr>
      <vt:lpstr>Refugees and Displaced Children</vt:lpstr>
      <vt:lpstr>Education for Democracy</vt:lpstr>
      <vt:lpstr>ETUCE recent actions on EU priorities</vt:lpstr>
      <vt:lpstr>ETUCE engagement on EU priorities cont</vt:lpstr>
      <vt:lpstr>ETUCE EU-funded projects related to migration</vt:lpstr>
      <vt:lpstr>Education Trade Union Actions/Initiatives</vt:lpstr>
      <vt:lpstr>Education Trade Union Actions/Initiatives</vt:lpstr>
      <vt:lpstr>Conclusions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Marthe Stamer</dc:creator>
  <cp:lastModifiedBy>Kooli</cp:lastModifiedBy>
  <cp:revision>76</cp:revision>
  <dcterms:created xsi:type="dcterms:W3CDTF">2017-04-27T07:40:39Z</dcterms:created>
  <dcterms:modified xsi:type="dcterms:W3CDTF">2018-01-12T07:58:22Z</dcterms:modified>
</cp:coreProperties>
</file>