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1" r:id="rId5"/>
    <p:sldId id="259" r:id="rId6"/>
    <p:sldId id="262" r:id="rId7"/>
    <p:sldId id="263" r:id="rId8"/>
    <p:sldId id="264" r:id="rId9"/>
    <p:sldId id="266" r:id="rId10"/>
    <p:sldId id="265" r:id="rId11"/>
    <p:sldId id="267" r:id="rId12"/>
    <p:sldId id="270" r:id="rId13"/>
    <p:sldId id="269" r:id="rId14"/>
    <p:sldId id="261" r:id="rId15"/>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smtClean="0"/>
              <a:t>Muutke pealkirja laadi</a:t>
            </a:r>
            <a:endParaRPr lang="et-EE"/>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laadi muutmiseks</a:t>
            </a:r>
            <a:endParaRPr lang="et-EE"/>
          </a:p>
        </p:txBody>
      </p:sp>
      <p:sp>
        <p:nvSpPr>
          <p:cNvPr id="4" name="Kuupäeva kohatäide 3"/>
          <p:cNvSpPr>
            <a:spLocks noGrp="1"/>
          </p:cNvSpPr>
          <p:nvPr>
            <p:ph type="dt" sz="half" idx="10"/>
          </p:nvPr>
        </p:nvSpPr>
        <p:spPr/>
        <p:txBody>
          <a:bodyPr/>
          <a:lstStyle/>
          <a:p>
            <a:fld id="{8D87A47C-6A70-469A-A1EC-F679C1841D31}" type="datetimeFigureOut">
              <a:rPr lang="et-EE" smtClean="0"/>
              <a:t>7.12.2017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4015564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8D87A47C-6A70-469A-A1EC-F679C1841D31}" type="datetimeFigureOut">
              <a:rPr lang="et-EE" smtClean="0"/>
              <a:t>7.12.2017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55620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8D87A47C-6A70-469A-A1EC-F679C1841D31}" type="datetimeFigureOut">
              <a:rPr lang="et-EE" smtClean="0"/>
              <a:t>7.12.2017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258535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8D87A47C-6A70-469A-A1EC-F679C1841D31}" type="datetimeFigureOut">
              <a:rPr lang="et-EE" smtClean="0"/>
              <a:t>7.12.2017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129166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smtClean="0"/>
              <a:t>Muutke pealkirja laadi</a:t>
            </a:r>
            <a:endParaRPr lang="et-EE"/>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Muutke teksti laade</a:t>
            </a:r>
          </a:p>
        </p:txBody>
      </p:sp>
      <p:sp>
        <p:nvSpPr>
          <p:cNvPr id="4" name="Kuupäeva kohatäide 3"/>
          <p:cNvSpPr>
            <a:spLocks noGrp="1"/>
          </p:cNvSpPr>
          <p:nvPr>
            <p:ph type="dt" sz="half" idx="10"/>
          </p:nvPr>
        </p:nvSpPr>
        <p:spPr/>
        <p:txBody>
          <a:bodyPr/>
          <a:lstStyle/>
          <a:p>
            <a:fld id="{8D87A47C-6A70-469A-A1EC-F679C1841D31}" type="datetimeFigureOut">
              <a:rPr lang="et-EE" smtClean="0"/>
              <a:t>7.12.2017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1009083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838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6172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8D87A47C-6A70-469A-A1EC-F679C1841D31}" type="datetimeFigureOut">
              <a:rPr lang="et-EE" smtClean="0"/>
              <a:t>7.12.2017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1384038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smtClean="0"/>
              <a:t>Muutke pealkirja laadi</a:t>
            </a:r>
            <a:endParaRPr lang="et-EE"/>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Sisu kohatäide 3"/>
          <p:cNvSpPr>
            <a:spLocks noGrp="1"/>
          </p:cNvSpPr>
          <p:nvPr>
            <p:ph sz="half" idx="2"/>
          </p:nvPr>
        </p:nvSpPr>
        <p:spPr>
          <a:xfrm>
            <a:off x="839788" y="2505075"/>
            <a:ext cx="5157787"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Sisu kohatäide 5"/>
          <p:cNvSpPr>
            <a:spLocks noGrp="1"/>
          </p:cNvSpPr>
          <p:nvPr>
            <p:ph sz="quarter" idx="4"/>
          </p:nvPr>
        </p:nvSpPr>
        <p:spPr>
          <a:xfrm>
            <a:off x="6172200" y="2505075"/>
            <a:ext cx="5183188"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8D87A47C-6A70-469A-A1EC-F679C1841D31}" type="datetimeFigureOut">
              <a:rPr lang="et-EE" smtClean="0"/>
              <a:t>7.12.2017</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346111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p:txBody>
          <a:bodyPr/>
          <a:lstStyle/>
          <a:p>
            <a:fld id="{8D87A47C-6A70-469A-A1EC-F679C1841D31}" type="datetimeFigureOut">
              <a:rPr lang="et-EE" smtClean="0"/>
              <a:t>7.12.2017</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317524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8D87A47C-6A70-469A-A1EC-F679C1841D31}" type="datetimeFigureOut">
              <a:rPr lang="et-EE" smtClean="0"/>
              <a:t>7.12.2017</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322229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Kuupäeva kohatäide 4"/>
          <p:cNvSpPr>
            <a:spLocks noGrp="1"/>
          </p:cNvSpPr>
          <p:nvPr>
            <p:ph type="dt" sz="half" idx="10"/>
          </p:nvPr>
        </p:nvSpPr>
        <p:spPr/>
        <p:txBody>
          <a:bodyPr/>
          <a:lstStyle/>
          <a:p>
            <a:fld id="{8D87A47C-6A70-469A-A1EC-F679C1841D31}" type="datetimeFigureOut">
              <a:rPr lang="et-EE" smtClean="0"/>
              <a:t>7.12.2017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3988290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Kuupäeva kohatäide 4"/>
          <p:cNvSpPr>
            <a:spLocks noGrp="1"/>
          </p:cNvSpPr>
          <p:nvPr>
            <p:ph type="dt" sz="half" idx="10"/>
          </p:nvPr>
        </p:nvSpPr>
        <p:spPr/>
        <p:txBody>
          <a:bodyPr/>
          <a:lstStyle/>
          <a:p>
            <a:fld id="{8D87A47C-6A70-469A-A1EC-F679C1841D31}" type="datetimeFigureOut">
              <a:rPr lang="et-EE" smtClean="0"/>
              <a:t>7.12.2017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B9A4B0D6-BF1D-4B13-9F5A-C3D8F817AAA7}" type="slidenum">
              <a:rPr lang="et-EE" smtClean="0"/>
              <a:t>‹#›</a:t>
            </a:fld>
            <a:endParaRPr lang="et-EE"/>
          </a:p>
        </p:txBody>
      </p:sp>
    </p:spTree>
    <p:extLst>
      <p:ext uri="{BB962C8B-B14F-4D97-AF65-F5344CB8AC3E}">
        <p14:creationId xmlns:p14="http://schemas.microsoft.com/office/powerpoint/2010/main" val="57774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87A47C-6A70-469A-A1EC-F679C1841D31}" type="datetimeFigureOut">
              <a:rPr lang="et-EE" smtClean="0"/>
              <a:t>7.12.2017</a:t>
            </a:fld>
            <a:endParaRPr lang="et-EE"/>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A4B0D6-BF1D-4B13-9F5A-C3D8F817AAA7}" type="slidenum">
              <a:rPr lang="et-EE" smtClean="0"/>
              <a:t>‹#›</a:t>
            </a:fld>
            <a:endParaRPr lang="et-EE"/>
          </a:p>
        </p:txBody>
      </p:sp>
    </p:spTree>
    <p:extLst>
      <p:ext uri="{BB962C8B-B14F-4D97-AF65-F5344CB8AC3E}">
        <p14:creationId xmlns:p14="http://schemas.microsoft.com/office/powerpoint/2010/main" val="2214554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lstStyle/>
          <a:p>
            <a:r>
              <a:rPr lang="et-EE" b="1" dirty="0" smtClean="0"/>
              <a:t>Õpetaja, õpilased ja poliitika</a:t>
            </a:r>
            <a:endParaRPr lang="et-EE" b="1" dirty="0"/>
          </a:p>
        </p:txBody>
      </p:sp>
      <p:sp>
        <p:nvSpPr>
          <p:cNvPr id="3" name="Alapealkiri 2"/>
          <p:cNvSpPr>
            <a:spLocks noGrp="1"/>
          </p:cNvSpPr>
          <p:nvPr>
            <p:ph type="subTitle" idx="1"/>
          </p:nvPr>
        </p:nvSpPr>
        <p:spPr/>
        <p:txBody>
          <a:bodyPr/>
          <a:lstStyle/>
          <a:p>
            <a:endParaRPr lang="et-EE" dirty="0" smtClean="0"/>
          </a:p>
          <a:p>
            <a:r>
              <a:rPr lang="et-EE" dirty="0" smtClean="0"/>
              <a:t>Toomas Jürgenstein,</a:t>
            </a:r>
          </a:p>
          <a:p>
            <a:r>
              <a:rPr lang="et-EE" dirty="0" smtClean="0"/>
              <a:t>poliitik ja õpetaja</a:t>
            </a:r>
            <a:endParaRPr lang="et-EE" dirty="0"/>
          </a:p>
        </p:txBody>
      </p:sp>
    </p:spTree>
    <p:extLst>
      <p:ext uri="{BB962C8B-B14F-4D97-AF65-F5344CB8AC3E}">
        <p14:creationId xmlns:p14="http://schemas.microsoft.com/office/powerpoint/2010/main" val="2220352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Väiksemad reeglid (II)</a:t>
            </a:r>
            <a:endParaRPr lang="et-EE" dirty="0"/>
          </a:p>
        </p:txBody>
      </p:sp>
      <p:sp>
        <p:nvSpPr>
          <p:cNvPr id="3" name="Sisu kohatäide 2"/>
          <p:cNvSpPr>
            <a:spLocks noGrp="1"/>
          </p:cNvSpPr>
          <p:nvPr>
            <p:ph idx="1"/>
          </p:nvPr>
        </p:nvSpPr>
        <p:spPr/>
        <p:txBody>
          <a:bodyPr/>
          <a:lstStyle/>
          <a:p>
            <a:pPr lvl="0"/>
            <a:r>
              <a:rPr lang="et-EE" sz="3200" b="1" dirty="0" smtClean="0"/>
              <a:t>Kriitika ja kritikaanlus</a:t>
            </a:r>
            <a:r>
              <a:rPr lang="et-EE" sz="3200" dirty="0" smtClean="0"/>
              <a:t>: rõhuta</a:t>
            </a:r>
            <a:r>
              <a:rPr lang="et-EE" sz="3200" dirty="0"/>
              <a:t>, et seisukohavõtt on parem kui kritikaanlus. Eesmärk peaks alati olema paremini põhjendatud seisukoht. </a:t>
            </a:r>
            <a:r>
              <a:rPr lang="et-EE" sz="3200" dirty="0" err="1"/>
              <a:t>Ärapanejalikku</a:t>
            </a:r>
            <a:r>
              <a:rPr lang="et-EE" sz="3200" dirty="0"/>
              <a:t> kriitikat on ühiskonnas niigi palju, kindla seisukoha võtmine seevastu suurendab vastutuse osakaalu.</a:t>
            </a:r>
          </a:p>
          <a:p>
            <a:endParaRPr lang="et-EE" dirty="0"/>
          </a:p>
        </p:txBody>
      </p:sp>
    </p:spTree>
    <p:extLst>
      <p:ext uri="{BB962C8B-B14F-4D97-AF65-F5344CB8AC3E}">
        <p14:creationId xmlns:p14="http://schemas.microsoft.com/office/powerpoint/2010/main" val="1373978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Väiksemad reeglid (III)</a:t>
            </a:r>
            <a:endParaRPr lang="et-EE" dirty="0"/>
          </a:p>
        </p:txBody>
      </p:sp>
      <p:sp>
        <p:nvSpPr>
          <p:cNvPr id="3" name="Sisu kohatäide 2"/>
          <p:cNvSpPr>
            <a:spLocks noGrp="1"/>
          </p:cNvSpPr>
          <p:nvPr>
            <p:ph idx="1"/>
          </p:nvPr>
        </p:nvSpPr>
        <p:spPr/>
        <p:txBody>
          <a:bodyPr/>
          <a:lstStyle/>
          <a:p>
            <a:pPr lvl="0"/>
            <a:r>
              <a:rPr lang="et-EE" sz="3200" dirty="0"/>
              <a:t>Püüa näidata endastmõistetavaks peetavaid asju uute vaatenurkade alt. See suurendab mõistvust ja viib uute mõteteni.</a:t>
            </a:r>
          </a:p>
          <a:p>
            <a:endParaRPr lang="et-EE" dirty="0"/>
          </a:p>
        </p:txBody>
      </p:sp>
    </p:spTree>
    <p:extLst>
      <p:ext uri="{BB962C8B-B14F-4D97-AF65-F5344CB8AC3E}">
        <p14:creationId xmlns:p14="http://schemas.microsoft.com/office/powerpoint/2010/main" val="1729827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smtClean="0"/>
              <a:t>Tulude jaotus paraadina (Suurbritannia näitel)</a:t>
            </a:r>
            <a:endParaRPr lang="et-EE" b="1" dirty="0"/>
          </a:p>
        </p:txBody>
      </p:sp>
      <p:sp>
        <p:nvSpPr>
          <p:cNvPr id="3" name="Sisu kohatäide 2"/>
          <p:cNvSpPr>
            <a:spLocks noGrp="1"/>
          </p:cNvSpPr>
          <p:nvPr>
            <p:ph idx="1"/>
          </p:nvPr>
        </p:nvSpPr>
        <p:spPr>
          <a:xfrm>
            <a:off x="746975" y="1532586"/>
            <a:ext cx="10882648" cy="4644377"/>
          </a:xfrm>
        </p:spPr>
        <p:txBody>
          <a:bodyPr>
            <a:noAutofit/>
          </a:bodyPr>
          <a:lstStyle/>
          <a:p>
            <a:r>
              <a:rPr lang="et-EE" dirty="0" smtClean="0"/>
              <a:t>«/.../</a:t>
            </a:r>
            <a:r>
              <a:rPr lang="et-EE" dirty="0"/>
              <a:t>paari esimese minuti jooksul näeme ebatavalisi, negatiivse pikkusega inimesi</a:t>
            </a:r>
            <a:r>
              <a:rPr lang="et-EE" dirty="0" smtClean="0"/>
              <a:t>. </a:t>
            </a:r>
            <a:r>
              <a:rPr lang="et-EE" dirty="0"/>
              <a:t>/.../ Umbes kümne minuti pärast hakkavad tulema pisut alla meetri pikad inimesed. Siia kuuluvad paljud töötud, vanuse tõttu penisonile läinud, mõned </a:t>
            </a:r>
            <a:r>
              <a:rPr lang="et-EE" dirty="0" smtClean="0"/>
              <a:t>noored /.../</a:t>
            </a:r>
            <a:endParaRPr lang="et-EE" dirty="0"/>
          </a:p>
          <a:p>
            <a:r>
              <a:rPr lang="et-EE" dirty="0"/>
              <a:t>Viieteistkümne minuti pärast saavutavad marssijad viimaks meeter neljakümnese pikkuse /.../ mööduvad tööstuses töötavad, </a:t>
            </a:r>
            <a:r>
              <a:rPr lang="et-EE" dirty="0" smtClean="0"/>
              <a:t>eriväljaõppeta </a:t>
            </a:r>
            <a:r>
              <a:rPr lang="et-EE" dirty="0"/>
              <a:t>oskustöölised </a:t>
            </a:r>
            <a:r>
              <a:rPr lang="et-EE" dirty="0" smtClean="0"/>
              <a:t>/.../ </a:t>
            </a:r>
            <a:r>
              <a:rPr lang="et-EE" dirty="0"/>
              <a:t>Nelikümmend viis minutit on möödas, enne kui näeme keskmise pikkusega inimesi. Nende hulka kuuluvad õpetajad, </a:t>
            </a:r>
            <a:r>
              <a:rPr lang="et-EE" dirty="0" smtClean="0"/>
              <a:t>riigiametnikud, </a:t>
            </a:r>
            <a:r>
              <a:rPr lang="et-EE" dirty="0"/>
              <a:t>töödejuhatajad, mõned põllumehed.</a:t>
            </a:r>
          </a:p>
          <a:p>
            <a:r>
              <a:rPr lang="et-EE" dirty="0"/>
              <a:t>/.../ mõne viimase minuti jooksul ilmuvad nähtavale hiiglased. Mitte just teab kui edukas advokaat – 55 meetrit pikk /.../ Paari viimase sekundi jooksul näeme tornikõrgusi inimesi. Prints Philip on üle poole kilomeetri pikk, laulja Tom Jones vaat et kaks kilomeetrit /.../»</a:t>
            </a:r>
          </a:p>
          <a:p>
            <a:endParaRPr lang="et-EE" dirty="0"/>
          </a:p>
        </p:txBody>
      </p:sp>
    </p:spTree>
    <p:extLst>
      <p:ext uri="{BB962C8B-B14F-4D97-AF65-F5344CB8AC3E}">
        <p14:creationId xmlns:p14="http://schemas.microsoft.com/office/powerpoint/2010/main" val="3238653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dirty="0" smtClean="0"/>
              <a:t>Analoogia religiooniga (II)</a:t>
            </a:r>
            <a:endParaRPr lang="et-EE" b="1" dirty="0"/>
          </a:p>
        </p:txBody>
      </p:sp>
      <p:sp>
        <p:nvSpPr>
          <p:cNvPr id="3" name="Sisu kohatäide 2"/>
          <p:cNvSpPr>
            <a:spLocks noGrp="1"/>
          </p:cNvSpPr>
          <p:nvPr>
            <p:ph idx="1"/>
          </p:nvPr>
        </p:nvSpPr>
        <p:spPr/>
        <p:txBody>
          <a:bodyPr/>
          <a:lstStyle/>
          <a:p>
            <a:r>
              <a:rPr lang="et-EE" dirty="0" smtClean="0"/>
              <a:t>Üks on õige, teised on valed</a:t>
            </a:r>
          </a:p>
          <a:p>
            <a:endParaRPr lang="et-EE" dirty="0" smtClean="0"/>
          </a:p>
          <a:p>
            <a:r>
              <a:rPr lang="et-EE" dirty="0" smtClean="0"/>
              <a:t>Erinevad teed, mis viivad ühele eesmärgile</a:t>
            </a:r>
          </a:p>
          <a:p>
            <a:endParaRPr lang="et-EE" dirty="0" smtClean="0"/>
          </a:p>
          <a:p>
            <a:r>
              <a:rPr lang="et-EE" dirty="0" smtClean="0"/>
              <a:t>Kõik sisaldavad tõe osakesi, mõnes religioonis on neid rohkem kui teistes</a:t>
            </a:r>
          </a:p>
          <a:p>
            <a:endParaRPr lang="et-EE" dirty="0"/>
          </a:p>
          <a:p>
            <a:r>
              <a:rPr lang="et-EE" dirty="0" smtClean="0"/>
              <a:t>Poeetilised seletuse</a:t>
            </a:r>
          </a:p>
          <a:p>
            <a:endParaRPr lang="et-EE" dirty="0" smtClean="0"/>
          </a:p>
          <a:p>
            <a:endParaRPr lang="et-EE" dirty="0"/>
          </a:p>
        </p:txBody>
      </p:sp>
    </p:spTree>
    <p:extLst>
      <p:ext uri="{BB962C8B-B14F-4D97-AF65-F5344CB8AC3E}">
        <p14:creationId xmlns:p14="http://schemas.microsoft.com/office/powerpoint/2010/main" val="1050324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pPr algn="ctr"/>
            <a:r>
              <a:rPr lang="et-EE" sz="4000" dirty="0"/>
              <a:t>„</a:t>
            </a:r>
            <a:r>
              <a:rPr lang="et-EE" sz="4000" dirty="0" err="1"/>
              <a:t>Naatan</a:t>
            </a:r>
            <a:r>
              <a:rPr lang="et-EE" sz="4000" dirty="0"/>
              <a:t> Tark“ on </a:t>
            </a:r>
            <a:r>
              <a:rPr lang="et-EE" sz="4000" dirty="0" err="1"/>
              <a:t>Gottfried</a:t>
            </a:r>
            <a:r>
              <a:rPr lang="et-EE" sz="4000" dirty="0"/>
              <a:t> </a:t>
            </a:r>
            <a:r>
              <a:rPr lang="et-EE" sz="4000" dirty="0" err="1"/>
              <a:t>Lessingi</a:t>
            </a:r>
            <a:r>
              <a:rPr lang="et-EE" sz="4000" dirty="0"/>
              <a:t> (1729 - 1781) näidend</a:t>
            </a:r>
          </a:p>
        </p:txBody>
      </p:sp>
      <p:pic>
        <p:nvPicPr>
          <p:cNvPr id="5" name="Sisu kohatäide 4"/>
          <p:cNvPicPr>
            <a:picLocks noGrp="1" noChangeAspect="1"/>
          </p:cNvPicPr>
          <p:nvPr>
            <p:ph sz="half" idx="1"/>
          </p:nvPr>
        </p:nvPicPr>
        <p:blipFill>
          <a:blip r:embed="rId2"/>
          <a:stretch>
            <a:fillRect/>
          </a:stretch>
        </p:blipFill>
        <p:spPr>
          <a:xfrm>
            <a:off x="1455314" y="1690690"/>
            <a:ext cx="3580326" cy="4486273"/>
          </a:xfrm>
          <a:prstGeom prst="rect">
            <a:avLst/>
          </a:prstGeom>
        </p:spPr>
      </p:pic>
      <p:sp>
        <p:nvSpPr>
          <p:cNvPr id="4" name="Sisu kohatäide 3"/>
          <p:cNvSpPr>
            <a:spLocks noGrp="1"/>
          </p:cNvSpPr>
          <p:nvPr>
            <p:ph sz="half" idx="2"/>
          </p:nvPr>
        </p:nvSpPr>
        <p:spPr>
          <a:xfrm>
            <a:off x="5962649" y="1790163"/>
            <a:ext cx="5499547" cy="4386799"/>
          </a:xfrm>
        </p:spPr>
        <p:txBody>
          <a:bodyPr>
            <a:noAutofit/>
          </a:bodyPr>
          <a:lstStyle/>
          <a:p>
            <a:r>
              <a:rPr lang="et-EE" sz="3200" dirty="0" smtClean="0"/>
              <a:t>Mõistujutt </a:t>
            </a:r>
            <a:r>
              <a:rPr lang="et-EE" sz="3200" dirty="0"/>
              <a:t>kolmest </a:t>
            </a:r>
            <a:r>
              <a:rPr lang="et-EE" sz="3200" dirty="0" smtClean="0"/>
              <a:t>sõrmusest, mis tähistavad judaismi, kristlust </a:t>
            </a:r>
            <a:r>
              <a:rPr lang="et-EE" sz="3200" dirty="0"/>
              <a:t>ja </a:t>
            </a:r>
            <a:r>
              <a:rPr lang="et-EE" sz="3200" dirty="0" smtClean="0"/>
              <a:t>islamit. Isa </a:t>
            </a:r>
            <a:r>
              <a:rPr lang="et-EE" sz="3200" dirty="0"/>
              <a:t>pärandab oma kolmele </a:t>
            </a:r>
            <a:r>
              <a:rPr lang="et-EE" sz="3200" dirty="0" smtClean="0"/>
              <a:t>pojale</a:t>
            </a:r>
            <a:r>
              <a:rPr lang="et-EE" sz="3200" dirty="0"/>
              <a:t> </a:t>
            </a:r>
            <a:r>
              <a:rPr lang="et-EE" sz="3200" dirty="0" smtClean="0"/>
              <a:t>ühesugused sõrmused, kuid vaid üks nendest on originaal. </a:t>
            </a:r>
            <a:r>
              <a:rPr lang="et-EE" sz="3200" dirty="0"/>
              <a:t>Originaali tõestuseks on sõrmusekandja elu, mis on isale (Jumalale ja inimestele) meelepärane.</a:t>
            </a:r>
          </a:p>
          <a:p>
            <a:endParaRPr lang="et-EE" dirty="0"/>
          </a:p>
        </p:txBody>
      </p:sp>
    </p:spTree>
    <p:extLst>
      <p:ext uri="{BB962C8B-B14F-4D97-AF65-F5344CB8AC3E}">
        <p14:creationId xmlns:p14="http://schemas.microsoft.com/office/powerpoint/2010/main" val="1716322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4000" b="1" dirty="0" smtClean="0"/>
              <a:t>Mõned tähelepanekud poliitika tegemisest koolis</a:t>
            </a:r>
            <a:endParaRPr lang="et-EE" sz="4000" b="1" dirty="0"/>
          </a:p>
        </p:txBody>
      </p:sp>
      <p:sp>
        <p:nvSpPr>
          <p:cNvPr id="3" name="Sisu kohatäide 2"/>
          <p:cNvSpPr>
            <a:spLocks noGrp="1"/>
          </p:cNvSpPr>
          <p:nvPr>
            <p:ph idx="1"/>
          </p:nvPr>
        </p:nvSpPr>
        <p:spPr/>
        <p:txBody>
          <a:bodyPr/>
          <a:lstStyle/>
          <a:p>
            <a:endParaRPr lang="et-EE" dirty="0" smtClean="0"/>
          </a:p>
          <a:p>
            <a:r>
              <a:rPr lang="et-EE" dirty="0" smtClean="0"/>
              <a:t>Õpilaste huvi poliitika vastu ei ole suur, kuid on vähemalt gümnaasiumis pärast 16-aastaste valimisõiguse saamist pisut tõusnud</a:t>
            </a:r>
          </a:p>
          <a:p>
            <a:endParaRPr lang="et-EE" dirty="0" smtClean="0"/>
          </a:p>
          <a:p>
            <a:r>
              <a:rPr lang="et-EE" dirty="0" smtClean="0"/>
              <a:t>Õpetajad on reeglina valitseva poliitika ja poliitikute suhtes kriitilised, kuid aktiivsesse poliitikasse sekkuvad harva</a:t>
            </a:r>
          </a:p>
          <a:p>
            <a:pPr marL="0" indent="0">
              <a:buNone/>
            </a:pPr>
            <a:endParaRPr lang="et-EE" dirty="0"/>
          </a:p>
        </p:txBody>
      </p:sp>
    </p:spTree>
    <p:extLst>
      <p:ext uri="{BB962C8B-B14F-4D97-AF65-F5344CB8AC3E}">
        <p14:creationId xmlns:p14="http://schemas.microsoft.com/office/powerpoint/2010/main" val="3572714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t-EE" altLang="et-EE" b="1" dirty="0" smtClean="0"/>
              <a:t>Suuremat eesmärki ei tohi unustada</a:t>
            </a:r>
          </a:p>
        </p:txBody>
      </p:sp>
      <p:sp>
        <p:nvSpPr>
          <p:cNvPr id="20483" name="Rectangle 3"/>
          <p:cNvSpPr>
            <a:spLocks noGrp="1" noChangeArrowheads="1"/>
          </p:cNvSpPr>
          <p:nvPr>
            <p:ph type="body" idx="1"/>
          </p:nvPr>
        </p:nvSpPr>
        <p:spPr/>
        <p:txBody>
          <a:bodyPr/>
          <a:lstStyle/>
          <a:p>
            <a:pPr algn="just" eaLnBrk="1" hangingPunct="1">
              <a:buFont typeface="Wingdings" pitchFamily="2" charset="2"/>
              <a:buNone/>
            </a:pPr>
            <a:r>
              <a:rPr lang="et-EE" altLang="et-EE" i="1" dirty="0" smtClean="0"/>
              <a:t>  </a:t>
            </a:r>
          </a:p>
          <a:p>
            <a:pPr algn="just" eaLnBrk="1" hangingPunct="1">
              <a:buFont typeface="Wingdings" pitchFamily="2" charset="2"/>
              <a:buNone/>
            </a:pPr>
            <a:r>
              <a:rPr lang="et-EE" altLang="et-EE" i="1" dirty="0" smtClean="0"/>
              <a:t> 	</a:t>
            </a:r>
            <a:r>
              <a:rPr lang="et-EE" altLang="et-EE" sz="3200" dirty="0" smtClean="0"/>
              <a:t>Kord, kui </a:t>
            </a:r>
            <a:r>
              <a:rPr lang="et-EE" altLang="et-EE" sz="3200" dirty="0" err="1" smtClean="0"/>
              <a:t>Kamasvami</a:t>
            </a:r>
            <a:r>
              <a:rPr lang="et-EE" altLang="et-EE" sz="3200" dirty="0" smtClean="0"/>
              <a:t> talle selgeks teha püüdis, et kõike, mida </a:t>
            </a:r>
            <a:r>
              <a:rPr lang="et-EE" altLang="et-EE" sz="3200" dirty="0" err="1" smtClean="0"/>
              <a:t>Siddhartaha</a:t>
            </a:r>
            <a:r>
              <a:rPr lang="et-EE" altLang="et-EE" sz="3200" dirty="0" smtClean="0"/>
              <a:t> oskab, on ta õppinud temalt, vastas </a:t>
            </a:r>
            <a:r>
              <a:rPr lang="et-EE" altLang="et-EE" sz="3200" dirty="0" err="1" smtClean="0"/>
              <a:t>Siddhartha</a:t>
            </a:r>
            <a:r>
              <a:rPr lang="et-EE" altLang="et-EE" sz="3200" dirty="0" smtClean="0"/>
              <a:t>: «Säästa mind sellistest naljadest! Sinult olen ma õppinud, kui palju maksab korv kala ja kui palju protsente võib nõuda väljalaenatud rahalt. Mõtlemist ei õppinud ma sinult, armas </a:t>
            </a:r>
            <a:r>
              <a:rPr lang="et-EE" altLang="et-EE" sz="3200" dirty="0" err="1" smtClean="0"/>
              <a:t>Kamasvami</a:t>
            </a:r>
            <a:r>
              <a:rPr lang="et-EE" altLang="et-EE" sz="3200" dirty="0" smtClean="0"/>
              <a:t>, seda võiks sa parem minult õppida» Hermann </a:t>
            </a:r>
            <a:r>
              <a:rPr lang="et-EE" altLang="et-EE" sz="3200" dirty="0" err="1" smtClean="0"/>
              <a:t>Hesse</a:t>
            </a:r>
            <a:r>
              <a:rPr lang="et-EE" altLang="et-EE" sz="3200" dirty="0" smtClean="0"/>
              <a:t> „</a:t>
            </a:r>
            <a:r>
              <a:rPr lang="et-EE" altLang="et-EE" sz="3200" dirty="0" err="1" smtClean="0"/>
              <a:t>Siddhartha</a:t>
            </a:r>
            <a:r>
              <a:rPr lang="et-EE" altLang="et-EE" sz="3200" dirty="0" smtClean="0"/>
              <a:t>“</a:t>
            </a:r>
          </a:p>
        </p:txBody>
      </p:sp>
    </p:spTree>
    <p:extLst>
      <p:ext uri="{BB962C8B-B14F-4D97-AF65-F5344CB8AC3E}">
        <p14:creationId xmlns:p14="http://schemas.microsoft.com/office/powerpoint/2010/main" val="960806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t-EE" altLang="et-EE" b="1" dirty="0" smtClean="0"/>
              <a:t>Ilma „korvi kala“ hinnata ei saa</a:t>
            </a:r>
            <a:endParaRPr lang="et-EE" altLang="et-EE" b="1" dirty="0" smtClean="0"/>
          </a:p>
        </p:txBody>
      </p:sp>
      <p:sp>
        <p:nvSpPr>
          <p:cNvPr id="41987" name="Rectangle 3"/>
          <p:cNvSpPr>
            <a:spLocks noGrp="1" noChangeArrowheads="1"/>
          </p:cNvSpPr>
          <p:nvPr>
            <p:ph type="body" idx="1"/>
          </p:nvPr>
        </p:nvSpPr>
        <p:spPr/>
        <p:txBody>
          <a:bodyPr/>
          <a:lstStyle/>
          <a:p>
            <a:pPr eaLnBrk="1" hangingPunct="1"/>
            <a:r>
              <a:rPr lang="et-EE" altLang="et-EE" sz="3200" dirty="0" smtClean="0"/>
              <a:t>Kes peaksid valitsema: </a:t>
            </a:r>
          </a:p>
          <a:p>
            <a:pPr lvl="1"/>
            <a:r>
              <a:rPr lang="et-EE" altLang="et-EE" sz="3200" dirty="0" smtClean="0"/>
              <a:t>Platon </a:t>
            </a:r>
            <a:r>
              <a:rPr lang="et-EE" altLang="et-EE" sz="3200" dirty="0" smtClean="0"/>
              <a:t>– filosoofid (Marcus Aurelius)</a:t>
            </a:r>
          </a:p>
          <a:p>
            <a:pPr lvl="1"/>
            <a:r>
              <a:rPr lang="et-EE" altLang="et-EE" sz="3200" dirty="0" smtClean="0"/>
              <a:t>Augustinus – teoloogid (</a:t>
            </a:r>
            <a:r>
              <a:rPr lang="et-EE" altLang="et-EE" sz="3200" dirty="0" smtClean="0"/>
              <a:t>paavstid)</a:t>
            </a:r>
            <a:endParaRPr lang="et-EE" altLang="et-EE" sz="3200" dirty="0" smtClean="0"/>
          </a:p>
          <a:p>
            <a:pPr lvl="1"/>
            <a:r>
              <a:rPr lang="et-EE" altLang="et-EE" sz="3200" dirty="0" err="1" smtClean="0"/>
              <a:t>Rousseau</a:t>
            </a:r>
            <a:r>
              <a:rPr lang="et-EE" altLang="et-EE" sz="3200" dirty="0" smtClean="0"/>
              <a:t> – rahvas (Ateena demokraatia, Suur Prantsuse Revolutsioon)</a:t>
            </a:r>
          </a:p>
          <a:p>
            <a:pPr lvl="1"/>
            <a:r>
              <a:rPr lang="et-EE" altLang="et-EE" sz="3200" dirty="0" err="1" smtClean="0"/>
              <a:t>Hobbes</a:t>
            </a:r>
            <a:r>
              <a:rPr lang="et-EE" altLang="et-EE" sz="3200" dirty="0" smtClean="0"/>
              <a:t> – diktaator (Julius Caesar)</a:t>
            </a:r>
          </a:p>
          <a:p>
            <a:pPr lvl="1"/>
            <a:r>
              <a:rPr lang="et-EE" altLang="et-EE" sz="3200" dirty="0" err="1" smtClean="0"/>
              <a:t>Voltaire</a:t>
            </a:r>
            <a:r>
              <a:rPr lang="et-EE" altLang="et-EE" sz="3200" dirty="0" smtClean="0"/>
              <a:t> – valgustatud monarh (Nikolai II)</a:t>
            </a:r>
          </a:p>
          <a:p>
            <a:pPr lvl="1"/>
            <a:r>
              <a:rPr lang="et-EE" altLang="et-EE" sz="3200" dirty="0" smtClean="0"/>
              <a:t>Marx – töölisklass (Hiinas, Venemaal)</a:t>
            </a:r>
          </a:p>
          <a:p>
            <a:pPr eaLnBrk="1" hangingPunct="1"/>
            <a:endParaRPr lang="et-EE" altLang="et-EE" dirty="0" smtClean="0"/>
          </a:p>
        </p:txBody>
      </p:sp>
    </p:spTree>
    <p:extLst>
      <p:ext uri="{BB962C8B-B14F-4D97-AF65-F5344CB8AC3E}">
        <p14:creationId xmlns:p14="http://schemas.microsoft.com/office/powerpoint/2010/main" val="311719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dirty="0" smtClean="0"/>
              <a:t>Analoogia religiooniõpetusega (I)</a:t>
            </a:r>
            <a:endParaRPr lang="et-EE" b="1" dirty="0"/>
          </a:p>
        </p:txBody>
      </p:sp>
      <p:sp>
        <p:nvSpPr>
          <p:cNvPr id="3" name="Sisu kohatäide 2"/>
          <p:cNvSpPr>
            <a:spLocks noGrp="1"/>
          </p:cNvSpPr>
          <p:nvPr>
            <p:ph idx="1"/>
          </p:nvPr>
        </p:nvSpPr>
        <p:spPr/>
        <p:txBody>
          <a:bodyPr>
            <a:normAutofit/>
          </a:bodyPr>
          <a:lstStyle/>
          <a:p>
            <a:r>
              <a:rPr lang="et-EE" sz="3200" b="1" dirty="0" smtClean="0"/>
              <a:t>Ehk pole neutraalsus parim viis</a:t>
            </a:r>
            <a:r>
              <a:rPr lang="et-EE" sz="3200" dirty="0" smtClean="0"/>
              <a:t>: Mulle </a:t>
            </a:r>
            <a:r>
              <a:rPr lang="et-EE" sz="3200" dirty="0"/>
              <a:t>tundub, et tundlike õppeainete ja teemade puhul on liiga palju kõneldud neutraalsest õpetamisest. Olen selle asemel eelistanud alati rääkida tasakaalust. Ei elu, ajalugu, religioon ega poliitika pole neutraalsed, seal esinevad kirglikud seisukohad, vastandused, sünteesiotsingud, leppimised jne. Mulle näib, et neutraalsuse taotlemine peletab õpilased sageli teemast eemale ning neid toob tagasi just huvitavate, mitmekülgsete ja sageli väljakutsuvate väidete ja seisukohtade kõrvutamine.</a:t>
            </a:r>
          </a:p>
          <a:p>
            <a:endParaRPr lang="et-EE" sz="3200" dirty="0"/>
          </a:p>
        </p:txBody>
      </p:sp>
    </p:spTree>
    <p:extLst>
      <p:ext uri="{BB962C8B-B14F-4D97-AF65-F5344CB8AC3E}">
        <p14:creationId xmlns:p14="http://schemas.microsoft.com/office/powerpoint/2010/main" val="760571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pPr algn="ctr"/>
            <a:r>
              <a:rPr lang="et-EE" b="1" dirty="0" smtClean="0"/>
              <a:t>Tulevase poliitiku proovikivi</a:t>
            </a:r>
            <a:endParaRPr lang="et-EE" b="1" dirty="0"/>
          </a:p>
        </p:txBody>
      </p:sp>
      <p:sp>
        <p:nvSpPr>
          <p:cNvPr id="3" name="Sisu kohatäide 2"/>
          <p:cNvSpPr>
            <a:spLocks noGrp="1"/>
          </p:cNvSpPr>
          <p:nvPr>
            <p:ph idx="1"/>
          </p:nvPr>
        </p:nvSpPr>
        <p:spPr/>
        <p:txBody>
          <a:bodyPr>
            <a:normAutofit fontScale="92500"/>
          </a:bodyPr>
          <a:lstStyle/>
          <a:p>
            <a:pPr algn="just"/>
            <a:r>
              <a:rPr lang="et-EE" sz="3200" dirty="0" smtClean="0"/>
              <a:t>Klassijuhataja, kes on plaaninud kandideerida kohalikel valimistel, saab teada, et tema klassil toimuvad peale ametlikke koosviibimisi ka mitteametlikud peod. Seal tarvitatakse ka omajagu alkoholi. Kas nendest teada saades peaks õpetaja:</a:t>
            </a:r>
          </a:p>
          <a:p>
            <a:pPr algn="just"/>
            <a:r>
              <a:rPr lang="et-EE" sz="3200" dirty="0"/>
              <a:t>A</a:t>
            </a:r>
            <a:r>
              <a:rPr lang="et-EE" sz="3200" dirty="0" smtClean="0"/>
              <a:t> peole tulema, alkoholi keelama ja teavitama vanemaid</a:t>
            </a:r>
          </a:p>
          <a:p>
            <a:pPr algn="just"/>
            <a:r>
              <a:rPr lang="et-EE" sz="3200" dirty="0" smtClean="0"/>
              <a:t>B kaasama politsei </a:t>
            </a:r>
            <a:endParaRPr lang="et-EE" sz="3200" dirty="0"/>
          </a:p>
          <a:p>
            <a:pPr algn="just"/>
            <a:r>
              <a:rPr lang="et-EE" sz="3200" dirty="0"/>
              <a:t>C</a:t>
            </a:r>
            <a:r>
              <a:rPr lang="et-EE" sz="3200" dirty="0" smtClean="0"/>
              <a:t> vaikima</a:t>
            </a:r>
          </a:p>
          <a:p>
            <a:pPr algn="just"/>
            <a:r>
              <a:rPr lang="et-EE" sz="3200" dirty="0" smtClean="0"/>
              <a:t>D astuma võimalusel nendelt koosviibimistelt läbi ning noori sellega teatud kontrolli all hoidma.</a:t>
            </a:r>
          </a:p>
        </p:txBody>
      </p:sp>
    </p:spTree>
    <p:extLst>
      <p:ext uri="{BB962C8B-B14F-4D97-AF65-F5344CB8AC3E}">
        <p14:creationId xmlns:p14="http://schemas.microsoft.com/office/powerpoint/2010/main" val="3622021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Autofit/>
          </a:bodyPr>
          <a:lstStyle/>
          <a:p>
            <a:r>
              <a:rPr lang="et-EE" sz="2400" b="1" dirty="0">
                <a:latin typeface="Times New Roman" panose="02020603050405020304" pitchFamily="18" charset="0"/>
                <a:ea typeface="Times New Roman" panose="02020603050405020304" pitchFamily="18" charset="0"/>
              </a:rPr>
              <a:t/>
            </a:r>
            <a:br>
              <a:rPr lang="et-EE" sz="2400" b="1" dirty="0">
                <a:latin typeface="Times New Roman" panose="02020603050405020304" pitchFamily="18" charset="0"/>
                <a:ea typeface="Times New Roman" panose="02020603050405020304" pitchFamily="18" charset="0"/>
              </a:rPr>
            </a:br>
            <a:r>
              <a:rPr lang="et-EE" sz="2400" b="1" dirty="0">
                <a:latin typeface="Times New Roman" panose="02020603050405020304" pitchFamily="18" charset="0"/>
                <a:ea typeface="Times New Roman" panose="02020603050405020304" pitchFamily="18" charset="0"/>
              </a:rPr>
              <a:t>Merle Jääger „Hoolivad lapsevanemad, tutvustagem lapsele joodikueetikat“</a:t>
            </a:r>
            <a:r>
              <a:rPr lang="et-EE" sz="2400" dirty="0">
                <a:latin typeface="Times New Roman" panose="02020603050405020304" pitchFamily="18" charset="0"/>
                <a:ea typeface="Times New Roman" panose="02020603050405020304" pitchFamily="18" charset="0"/>
              </a:rPr>
              <a:t> (Postimees 17.02.16)</a:t>
            </a:r>
            <a:br>
              <a:rPr lang="et-EE" sz="2400" dirty="0">
                <a:latin typeface="Times New Roman" panose="02020603050405020304" pitchFamily="18" charset="0"/>
                <a:ea typeface="Times New Roman" panose="02020603050405020304" pitchFamily="18" charset="0"/>
              </a:rPr>
            </a:br>
            <a:endParaRPr lang="et-EE" sz="2400" dirty="0"/>
          </a:p>
        </p:txBody>
      </p:sp>
      <p:sp>
        <p:nvSpPr>
          <p:cNvPr id="3" name="Sisu kohatäide 2"/>
          <p:cNvSpPr>
            <a:spLocks noGrp="1"/>
          </p:cNvSpPr>
          <p:nvPr>
            <p:ph idx="1"/>
          </p:nvPr>
        </p:nvSpPr>
        <p:spPr/>
        <p:txBody>
          <a:bodyPr>
            <a:normAutofit lnSpcReduction="10000"/>
          </a:bodyPr>
          <a:lstStyle/>
          <a:p>
            <a:r>
              <a:rPr lang="et-EE" dirty="0"/>
              <a:t>1. Ära tarbi kõike ja kiiresti, võimalusel söö midagi rasvasemat.</a:t>
            </a:r>
          </a:p>
          <a:p>
            <a:r>
              <a:rPr lang="et-EE" dirty="0"/>
              <a:t>2. Avalikus kohas ära laamenda, ära röögi ega ärata mingil muul moel tähelepanu.</a:t>
            </a:r>
          </a:p>
          <a:p>
            <a:r>
              <a:rPr lang="et-EE" dirty="0"/>
              <a:t>3. Joobes sõpra (või tuttavat) EI JÄETA kuhugi suvaliselt vedelema, vaid viiakse turvalisse ööbimispaika!</a:t>
            </a:r>
          </a:p>
          <a:p>
            <a:r>
              <a:rPr lang="et-EE" dirty="0"/>
              <a:t>4. Magav joodik KEERATAKSE KÜLILI! Ja käiakse teda aeg-ajalt kontrollimas, kui vaja, aidatakse tal oksendada.</a:t>
            </a:r>
          </a:p>
          <a:p>
            <a:r>
              <a:rPr lang="et-EE" dirty="0"/>
              <a:t>5. Jälgi oma kaaslasi!</a:t>
            </a:r>
          </a:p>
          <a:p>
            <a:r>
              <a:rPr lang="et-EE" dirty="0"/>
              <a:t>6. Ära karda tagajärgi, vaid kutsu kriitilises situatsioonis abi! Helista kasvõi mõnele täiskasvanule, keda usaldad.</a:t>
            </a:r>
          </a:p>
          <a:p>
            <a:endParaRPr lang="et-EE" dirty="0"/>
          </a:p>
        </p:txBody>
      </p:sp>
    </p:spTree>
    <p:extLst>
      <p:ext uri="{BB962C8B-B14F-4D97-AF65-F5344CB8AC3E}">
        <p14:creationId xmlns:p14="http://schemas.microsoft.com/office/powerpoint/2010/main" val="1843700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dirty="0" smtClean="0"/>
              <a:t>Reeglid ja peamine reegel</a:t>
            </a:r>
            <a:endParaRPr lang="et-EE" b="1" dirty="0"/>
          </a:p>
        </p:txBody>
      </p:sp>
      <p:sp>
        <p:nvSpPr>
          <p:cNvPr id="3" name="Sisu kohatäide 2"/>
          <p:cNvSpPr>
            <a:spLocks noGrp="1"/>
          </p:cNvSpPr>
          <p:nvPr>
            <p:ph idx="1"/>
          </p:nvPr>
        </p:nvSpPr>
        <p:spPr/>
        <p:txBody>
          <a:bodyPr/>
          <a:lstStyle/>
          <a:p>
            <a:pPr algn="just"/>
            <a:r>
              <a:rPr lang="et-EE" sz="3200" dirty="0" smtClean="0"/>
              <a:t>Igaühel </a:t>
            </a:r>
            <a:r>
              <a:rPr lang="et-EE" sz="3200" dirty="0"/>
              <a:t>on õigus oma arvamusele, kuid on olemas paremini ja halvemini põhjendatud arvamusi. Maailmavaatelised </a:t>
            </a:r>
            <a:r>
              <a:rPr lang="et-EE" sz="3200" dirty="0" smtClean="0"/>
              <a:t>ja poliitilised valikud </a:t>
            </a:r>
            <a:r>
              <a:rPr lang="et-EE" sz="3200" dirty="0"/>
              <a:t>on kindlalt õpilase </a:t>
            </a:r>
            <a:r>
              <a:rPr lang="et-EE" sz="3200" dirty="0" smtClean="0"/>
              <a:t>privaatsfääris,</a:t>
            </a:r>
            <a:r>
              <a:rPr lang="et-EE" sz="3200" dirty="0"/>
              <a:t> kuid tundides on fooniks kriitiline ja avatud lähenemine jne. </a:t>
            </a:r>
            <a:endParaRPr lang="et-EE" dirty="0"/>
          </a:p>
        </p:txBody>
      </p:sp>
    </p:spTree>
    <p:extLst>
      <p:ext uri="{BB962C8B-B14F-4D97-AF65-F5344CB8AC3E}">
        <p14:creationId xmlns:p14="http://schemas.microsoft.com/office/powerpoint/2010/main" val="3202224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Väiksemad reeglid (I)</a:t>
            </a:r>
            <a:endParaRPr lang="et-EE" dirty="0"/>
          </a:p>
        </p:txBody>
      </p:sp>
      <p:sp>
        <p:nvSpPr>
          <p:cNvPr id="3" name="Sisu kohatäide 2"/>
          <p:cNvSpPr>
            <a:spLocks noGrp="1"/>
          </p:cNvSpPr>
          <p:nvPr>
            <p:ph idx="1"/>
          </p:nvPr>
        </p:nvSpPr>
        <p:spPr/>
        <p:txBody>
          <a:bodyPr/>
          <a:lstStyle/>
          <a:p>
            <a:pPr lvl="0"/>
            <a:r>
              <a:rPr lang="et-EE" sz="3200" b="1" dirty="0"/>
              <a:t>Hoia õpilasi ja ole ise valmis haiget saama. </a:t>
            </a:r>
            <a:r>
              <a:rPr lang="et-EE" sz="3200" dirty="0"/>
              <a:t>Õpilasega võib kaasas käia nooruse radikaalsus ja eitamisperiood ning nad ütlevad mõnikord mõtlematult teravusi. Sellest tuleb üle olla ja rahumeelseks jääda. See on täiskasvanu kohustus.</a:t>
            </a:r>
          </a:p>
          <a:p>
            <a:endParaRPr lang="et-EE" dirty="0"/>
          </a:p>
        </p:txBody>
      </p:sp>
    </p:spTree>
    <p:extLst>
      <p:ext uri="{BB962C8B-B14F-4D97-AF65-F5344CB8AC3E}">
        <p14:creationId xmlns:p14="http://schemas.microsoft.com/office/powerpoint/2010/main" val="1668528101"/>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TotalTime>
  <Words>706</Words>
  <Application>Microsoft Office PowerPoint</Application>
  <PresentationFormat>Laiekraan</PresentationFormat>
  <Paragraphs>57</Paragraphs>
  <Slides>14</Slides>
  <Notes>0</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14</vt:i4>
      </vt:variant>
    </vt:vector>
  </HeadingPairs>
  <TitlesOfParts>
    <vt:vector size="20" baseType="lpstr">
      <vt:lpstr>Arial</vt:lpstr>
      <vt:lpstr>Calibri</vt:lpstr>
      <vt:lpstr>Calibri Light</vt:lpstr>
      <vt:lpstr>Times New Roman</vt:lpstr>
      <vt:lpstr>Wingdings</vt:lpstr>
      <vt:lpstr>Office'i kujundus</vt:lpstr>
      <vt:lpstr>Õpetaja, õpilased ja poliitika</vt:lpstr>
      <vt:lpstr>Mõned tähelepanekud poliitika tegemisest koolis</vt:lpstr>
      <vt:lpstr>Suuremat eesmärki ei tohi unustada</vt:lpstr>
      <vt:lpstr>Ilma „korvi kala“ hinnata ei saa</vt:lpstr>
      <vt:lpstr>Analoogia religiooniõpetusega (I)</vt:lpstr>
      <vt:lpstr>Tulevase poliitiku proovikivi</vt:lpstr>
      <vt:lpstr> Merle Jääger „Hoolivad lapsevanemad, tutvustagem lapsele joodikueetikat“ (Postimees 17.02.16) </vt:lpstr>
      <vt:lpstr>Reeglid ja peamine reegel</vt:lpstr>
      <vt:lpstr>Väiksemad reeglid (I)</vt:lpstr>
      <vt:lpstr>Väiksemad reeglid (II)</vt:lpstr>
      <vt:lpstr>Väiksemad reeglid (III)</vt:lpstr>
      <vt:lpstr>Tulude jaotus paraadina (Suurbritannia näitel)</vt:lpstr>
      <vt:lpstr>Analoogia religiooniga (II)</vt:lpstr>
      <vt:lpstr>„Naatan Tark“ on Gottfried Lessingi (1729 - 1781) näidend</vt:lpstr>
    </vt:vector>
  </TitlesOfParts>
  <Company>Riigikogu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Õpetaja, õpilased ja poliitika</dc:title>
  <dc:creator>Toomas Jürgenstein</dc:creator>
  <cp:lastModifiedBy>Toomas Jürgenstein</cp:lastModifiedBy>
  <cp:revision>13</cp:revision>
  <dcterms:created xsi:type="dcterms:W3CDTF">2017-12-06T08:17:00Z</dcterms:created>
  <dcterms:modified xsi:type="dcterms:W3CDTF">2017-12-07T09:32:54Z</dcterms:modified>
</cp:coreProperties>
</file>