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68" r:id="rId2"/>
    <p:sldId id="274" r:id="rId3"/>
    <p:sldId id="273" r:id="rId4"/>
    <p:sldId id="272" r:id="rId5"/>
    <p:sldId id="271" r:id="rId6"/>
    <p:sldId id="270" r:id="rId7"/>
    <p:sldId id="269" r:id="rId8"/>
    <p:sldId id="258" r:id="rId9"/>
    <p:sldId id="262" r:id="rId10"/>
    <p:sldId id="266" r:id="rId11"/>
    <p:sldId id="263" r:id="rId12"/>
    <p:sldId id="267" r:id="rId13"/>
    <p:sldId id="265" r:id="rId14"/>
    <p:sldId id="257" r:id="rId15"/>
    <p:sldId id="261" r:id="rId16"/>
    <p:sldId id="259" r:id="rId17"/>
    <p:sldId id="264" r:id="rId18"/>
    <p:sldId id="260" r:id="rId1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715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095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856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134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391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522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084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62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4038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80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931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646D-E618-4FBD-9564-5A216D338BED}" type="datetimeFigureOut">
              <a:rPr lang="et-EE" smtClean="0"/>
              <a:t>21.10.2024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A1D7-0677-463A-A3AE-B713AC308A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86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intelligence, </a:t>
            </a:r>
            <a:r>
              <a:rPr lang="en-US" dirty="0" err="1"/>
              <a:t>labour</a:t>
            </a:r>
            <a:r>
              <a:rPr lang="en-US" dirty="0"/>
              <a:t> and society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: </a:t>
            </a:r>
            <a:r>
              <a:rPr lang="et-EE" dirty="0" err="1"/>
              <a:t>Ponce</a:t>
            </a:r>
            <a:r>
              <a:rPr lang="et-EE" dirty="0"/>
              <a:t> </a:t>
            </a:r>
            <a:r>
              <a:rPr lang="et-EE" dirty="0" err="1"/>
              <a:t>del</a:t>
            </a:r>
            <a:r>
              <a:rPr lang="et-EE" dirty="0"/>
              <a:t> </a:t>
            </a:r>
            <a:r>
              <a:rPr lang="et-EE" dirty="0" err="1"/>
              <a:t>Castillo</a:t>
            </a:r>
            <a:r>
              <a:rPr lang="et-EE" dirty="0"/>
              <a:t> A. (</a:t>
            </a:r>
            <a:r>
              <a:rPr lang="et-EE" dirty="0" err="1"/>
              <a:t>ed</a:t>
            </a:r>
            <a:r>
              <a:rPr lang="et-EE" dirty="0"/>
              <a:t>.) (2024) </a:t>
            </a:r>
            <a:r>
              <a:rPr lang="et-EE" dirty="0" err="1"/>
              <a:t>Artificial</a:t>
            </a:r>
            <a:r>
              <a:rPr lang="et-EE" dirty="0"/>
              <a:t> </a:t>
            </a:r>
            <a:r>
              <a:rPr lang="et-EE" dirty="0" err="1"/>
              <a:t>intelligence</a:t>
            </a:r>
            <a:r>
              <a:rPr lang="et-EE" dirty="0"/>
              <a:t>, </a:t>
            </a:r>
            <a:r>
              <a:rPr lang="et-EE" dirty="0" err="1"/>
              <a:t>labour</a:t>
            </a:r>
            <a:r>
              <a:rPr lang="et-EE" dirty="0"/>
              <a:t> and </a:t>
            </a:r>
            <a:r>
              <a:rPr lang="et-EE" dirty="0" err="1"/>
              <a:t>society</a:t>
            </a:r>
            <a:r>
              <a:rPr lang="et-EE" dirty="0"/>
              <a:t>, ETUI. © Publisher: ETUI </a:t>
            </a:r>
            <a:r>
              <a:rPr lang="et-EE" dirty="0" err="1"/>
              <a:t>aisbl</a:t>
            </a:r>
            <a:r>
              <a:rPr lang="et-EE" dirty="0"/>
              <a:t>, </a:t>
            </a:r>
            <a:r>
              <a:rPr lang="et-EE" dirty="0" err="1"/>
              <a:t>Brussels</a:t>
            </a:r>
            <a:r>
              <a:rPr lang="et-EE" dirty="0"/>
              <a:t>, 2024 All </a:t>
            </a:r>
            <a:r>
              <a:rPr lang="et-EE" dirty="0" err="1"/>
              <a:t>rights</a:t>
            </a:r>
            <a:r>
              <a:rPr lang="et-EE" dirty="0"/>
              <a:t> </a:t>
            </a:r>
            <a:r>
              <a:rPr lang="et-EE" dirty="0" err="1"/>
              <a:t>reserved</a:t>
            </a:r>
            <a:r>
              <a:rPr lang="et-EE" dirty="0"/>
              <a:t> Print: ETUI </a:t>
            </a:r>
            <a:r>
              <a:rPr lang="et-EE" dirty="0" err="1"/>
              <a:t>Printshop</a:t>
            </a:r>
            <a:r>
              <a:rPr lang="et-EE" dirty="0"/>
              <a:t>, </a:t>
            </a:r>
            <a:r>
              <a:rPr lang="et-EE" dirty="0" err="1"/>
              <a:t>Brussels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4324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27" y="1885950"/>
            <a:ext cx="8666715" cy="307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1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521" y="1825625"/>
            <a:ext cx="40189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27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87215" y="2056289"/>
          <a:ext cx="3417570" cy="3890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7440">
                  <a:extLst>
                    <a:ext uri="{9D8B030D-6E8A-4147-A177-3AD203B41FA5}">
                      <a16:colId xmlns:a16="http://schemas.microsoft.com/office/drawing/2014/main" val="3661280326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1241480422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3990269038"/>
                    </a:ext>
                  </a:extLst>
                </a:gridCol>
                <a:gridCol w="995045">
                  <a:extLst>
                    <a:ext uri="{9D8B030D-6E8A-4147-A177-3AD203B41FA5}">
                      <a16:colId xmlns:a16="http://schemas.microsoft.com/office/drawing/2014/main" val="803052448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Funktsioonid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GitHub Copilot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ChatGPT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Black Box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900312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Juturobot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Ei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6725912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Spetsiaalne silumisfunktsioon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+/-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573279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Koodiennustused kodeerimiseks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Kui IDE, siis 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58959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Lingid allikatele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 dirty="0">
                          <a:effectLst/>
                        </a:rPr>
                        <a:t>+</a:t>
                      </a:r>
                      <a:endParaRPr lang="et-E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76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084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3220" y="1825625"/>
            <a:ext cx="53855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7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85381" y="1809572"/>
          <a:ext cx="4621237" cy="4383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456">
                  <a:extLst>
                    <a:ext uri="{9D8B030D-6E8A-4147-A177-3AD203B41FA5}">
                      <a16:colId xmlns:a16="http://schemas.microsoft.com/office/drawing/2014/main" val="718788858"/>
                    </a:ext>
                  </a:extLst>
                </a:gridCol>
                <a:gridCol w="1195252">
                  <a:extLst>
                    <a:ext uri="{9D8B030D-6E8A-4147-A177-3AD203B41FA5}">
                      <a16:colId xmlns:a16="http://schemas.microsoft.com/office/drawing/2014/main" val="862984050"/>
                    </a:ext>
                  </a:extLst>
                </a:gridCol>
                <a:gridCol w="1007285">
                  <a:extLst>
                    <a:ext uri="{9D8B030D-6E8A-4147-A177-3AD203B41FA5}">
                      <a16:colId xmlns:a16="http://schemas.microsoft.com/office/drawing/2014/main" val="879901634"/>
                    </a:ext>
                  </a:extLst>
                </a:gridCol>
                <a:gridCol w="1378244">
                  <a:extLst>
                    <a:ext uri="{9D8B030D-6E8A-4147-A177-3AD203B41FA5}">
                      <a16:colId xmlns:a16="http://schemas.microsoft.com/office/drawing/2014/main" val="1555436510"/>
                    </a:ext>
                  </a:extLst>
                </a:gridCol>
              </a:tblGrid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Funktsioonid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QuillBot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DeepL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Grammarly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extLst>
                  <a:ext uri="{0D108BD9-81ED-4DB2-BD59-A6C34878D82A}">
                    <a16:rowId xmlns:a16="http://schemas.microsoft.com/office/drawing/2014/main" val="2507308696"/>
                  </a:ext>
                </a:extLst>
              </a:tr>
              <a:tr h="31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Tõlkimine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2260166545"/>
                  </a:ext>
                </a:extLst>
              </a:tr>
              <a:tr h="56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Ümberjutustamine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+/-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Piiratud ümberjutustamine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937229008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Grammatikakontroll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Põhikontroll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Põhikontroll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Täiustatud grammatikakontroll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1225699423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Kokkuvõtte kirjutamine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466627873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Keskkond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Veeb, mobiilrakendused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Veeb, mobiilrakendused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Veeb, mobiilrakendused, IDE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1143399739"/>
                  </a:ext>
                </a:extLst>
              </a:tr>
              <a:tr h="945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Piirangud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Ei tunne alati parafraseerides nüansse ära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Toetab väikest hulka keeli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 dirty="0">
                          <a:effectLst/>
                        </a:rPr>
                        <a:t>Ei märka kontekstiga seotud vigu</a:t>
                      </a:r>
                      <a:endParaRPr lang="et-E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1454658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770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t-EE" b="1" dirty="0" err="1"/>
              <a:t>Koodiülevaatamine</a:t>
            </a:r>
            <a:endParaRPr lang="et-EE" b="1" dirty="0"/>
          </a:p>
          <a:p>
            <a:pPr lvl="0"/>
            <a:r>
              <a:rPr lang="et-EE" dirty="0"/>
              <a:t>Esitage 2–3 näidet, mis näitavad teie või kellegi teise loodud koodi.</a:t>
            </a:r>
          </a:p>
          <a:p>
            <a:pPr lvl="0"/>
            <a:r>
              <a:rPr lang="et-EE" dirty="0"/>
              <a:t>Selgitage lühidalt selle koodi eesmärki. Küsige soovitusi, milles võib viga olla ja kuidas seda parandada.</a:t>
            </a:r>
          </a:p>
          <a:p>
            <a:pPr lvl="0"/>
            <a:r>
              <a:rPr lang="et-EE" dirty="0"/>
              <a:t>Tooge näiteid servajuhtumite, vigade (tõrketeadete) ja piirtingimuste kohta, mida soovite, et loogika käsitleks.</a:t>
            </a:r>
          </a:p>
          <a:p>
            <a:pPr lvl="0"/>
            <a:r>
              <a:rPr lang="et-EE" dirty="0"/>
              <a:t>Paluge tehisintellektil esitada selged kommentaarid ja analüüsid, mis selgitavad koodi iga osa koos parandusettepanekutega. </a:t>
            </a:r>
          </a:p>
          <a:p>
            <a:pPr lvl="0"/>
            <a:r>
              <a:rPr lang="et-EE" dirty="0"/>
              <a:t>Kasutage koodi muutmiseks antud teadmisi.</a:t>
            </a:r>
          </a:p>
        </p:txBody>
      </p:sp>
    </p:spTree>
    <p:extLst>
      <p:ext uri="{BB962C8B-B14F-4D97-AF65-F5344CB8AC3E}">
        <p14:creationId xmlns:p14="http://schemas.microsoft.com/office/powerpoint/2010/main" val="3617967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Töö vajalikud sammud:</a:t>
            </a:r>
          </a:p>
          <a:p>
            <a:pPr lvl="0"/>
            <a:r>
              <a:rPr lang="et-EE" dirty="0"/>
              <a:t>Võtke erinevaid harjutusi.</a:t>
            </a:r>
          </a:p>
          <a:p>
            <a:pPr lvl="0"/>
            <a:r>
              <a:rPr lang="et-EE" dirty="0"/>
              <a:t>Viige end selle funktsiooniga kurssi.</a:t>
            </a:r>
          </a:p>
          <a:p>
            <a:pPr lvl="0"/>
            <a:r>
              <a:rPr lang="et-EE" dirty="0"/>
              <a:t>Koostage korrelatsiooniskeem (UML-algoritm), mis sisaldab harjutuste jaoks vajalikke objekte, alamfunktsioone, klasse jne.</a:t>
            </a:r>
          </a:p>
          <a:p>
            <a:pPr lvl="0"/>
            <a:r>
              <a:rPr lang="et-EE" dirty="0" err="1"/>
              <a:t>Pseudokoodi</a:t>
            </a:r>
            <a:r>
              <a:rPr lang="et-EE" dirty="0"/>
              <a:t> saamiseks pöörduge tehisintellekti poole.</a:t>
            </a:r>
          </a:p>
          <a:p>
            <a:pPr lvl="0"/>
            <a:r>
              <a:rPr lang="et-EE" dirty="0"/>
              <a:t>Kontrollige saadud koodi õigsust.</a:t>
            </a:r>
          </a:p>
          <a:p>
            <a:pPr lvl="0"/>
            <a:r>
              <a:rPr lang="et-EE" dirty="0"/>
              <a:t>Vajadusel korrake punkti 4. sammu.</a:t>
            </a:r>
          </a:p>
          <a:p>
            <a:pPr lvl="0"/>
            <a:r>
              <a:rPr lang="et-EE" dirty="0"/>
              <a:t>Vahetage tulemusi oma partneriga ja meeskonnakaaslase koodi vastu.</a:t>
            </a:r>
          </a:p>
          <a:p>
            <a:pPr lvl="0"/>
            <a:r>
              <a:rPr lang="et-EE" dirty="0"/>
              <a:t>Kasutage tehisintellekti näpunäiteid ja kirjutage/paluge tehisintellektil kirjutada töötav programmikood programmeerimiskeeles.</a:t>
            </a:r>
          </a:p>
        </p:txBody>
      </p:sp>
    </p:spTree>
    <p:extLst>
      <p:ext uri="{BB962C8B-B14F-4D97-AF65-F5344CB8AC3E}">
        <p14:creationId xmlns:p14="http://schemas.microsoft.com/office/powerpoint/2010/main" val="384865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525" y="2207165"/>
            <a:ext cx="7641717" cy="368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68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0257" y="1825625"/>
            <a:ext cx="46114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 descr="A diagram of a system&#10;&#10;Description automatically generate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12" y="1948656"/>
            <a:ext cx="7343775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9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 descr="A diagram of a company's timeline&#10;&#10;Description automatically generate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435" y="1825625"/>
            <a:ext cx="69271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6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87215" y="2056289"/>
          <a:ext cx="3417570" cy="3890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7440">
                  <a:extLst>
                    <a:ext uri="{9D8B030D-6E8A-4147-A177-3AD203B41FA5}">
                      <a16:colId xmlns:a16="http://schemas.microsoft.com/office/drawing/2014/main" val="2092879102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432275417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1879296493"/>
                    </a:ext>
                  </a:extLst>
                </a:gridCol>
                <a:gridCol w="995045">
                  <a:extLst>
                    <a:ext uri="{9D8B030D-6E8A-4147-A177-3AD203B41FA5}">
                      <a16:colId xmlns:a16="http://schemas.microsoft.com/office/drawing/2014/main" val="4285464146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Funktsioonid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GitHub Copilot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ChatGPT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Black Box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93502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Juturobot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Ei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0725238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Spetsiaalne silumisfunktsioon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+/-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0958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Koodiennustused kodeerimiseks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Kui IDE, siis 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335997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Lingid allikatele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 dirty="0">
                          <a:effectLst/>
                        </a:rPr>
                        <a:t>+</a:t>
                      </a:r>
                      <a:endParaRPr lang="et-E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84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96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07192" y="2140426"/>
          <a:ext cx="3777615" cy="3721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5560">
                  <a:extLst>
                    <a:ext uri="{9D8B030D-6E8A-4147-A177-3AD203B41FA5}">
                      <a16:colId xmlns:a16="http://schemas.microsoft.com/office/drawing/2014/main" val="342400399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01836747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732268847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27613674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Funktsioonid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Bing Image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Canva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Pitch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05253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Pildi generaator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Ei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233941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Esitluse generaator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Ei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9845898"/>
                  </a:ext>
                </a:extLst>
              </a:tr>
              <a:tr h="1007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Integratsiooni võimalused (PowerPoint, Google Slides)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piiratud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0943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Kujundustööriistad (vestlus, mallid, fondid)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t-E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 dirty="0">
                          <a:effectLst/>
                        </a:rPr>
                        <a:t>+</a:t>
                      </a:r>
                      <a:endParaRPr lang="et-E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2987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445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08070" y="2605246"/>
          <a:ext cx="4975860" cy="2822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255">
                  <a:extLst>
                    <a:ext uri="{9D8B030D-6E8A-4147-A177-3AD203B41FA5}">
                      <a16:colId xmlns:a16="http://schemas.microsoft.com/office/drawing/2014/main" val="829540824"/>
                    </a:ext>
                  </a:extLst>
                </a:gridCol>
                <a:gridCol w="1000760">
                  <a:extLst>
                    <a:ext uri="{9D8B030D-6E8A-4147-A177-3AD203B41FA5}">
                      <a16:colId xmlns:a16="http://schemas.microsoft.com/office/drawing/2014/main" val="332384155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309966549"/>
                    </a:ext>
                  </a:extLst>
                </a:gridCol>
                <a:gridCol w="1620520">
                  <a:extLst>
                    <a:ext uri="{9D8B030D-6E8A-4147-A177-3AD203B41FA5}">
                      <a16:colId xmlns:a16="http://schemas.microsoft.com/office/drawing/2014/main" val="475481084"/>
                    </a:ext>
                  </a:extLst>
                </a:gridCol>
              </a:tblGrid>
              <a:tr h="514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Funktsioonid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Duolingo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Lingvist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Memrise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68621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Keelte valik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30+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Piiratud (5-10)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16+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76905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Mobiilrakendused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6704021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Videod, kuulamisülesannded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256696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Vestlus AI-ga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626715"/>
                  </a:ext>
                </a:extLst>
              </a:tr>
              <a:tr h="621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Kohanemine kasutaja tasandil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Jah, algajatele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Jah, täiustatud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 dirty="0">
                          <a:effectLst/>
                        </a:rPr>
                        <a:t>Jah, arendamise fookus kõnelejaoskustele</a:t>
                      </a:r>
                      <a:endParaRPr lang="et-E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2794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65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85381" y="1809572"/>
          <a:ext cx="4621237" cy="4372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456">
                  <a:extLst>
                    <a:ext uri="{9D8B030D-6E8A-4147-A177-3AD203B41FA5}">
                      <a16:colId xmlns:a16="http://schemas.microsoft.com/office/drawing/2014/main" val="4069861139"/>
                    </a:ext>
                  </a:extLst>
                </a:gridCol>
                <a:gridCol w="1195252">
                  <a:extLst>
                    <a:ext uri="{9D8B030D-6E8A-4147-A177-3AD203B41FA5}">
                      <a16:colId xmlns:a16="http://schemas.microsoft.com/office/drawing/2014/main" val="2700741372"/>
                    </a:ext>
                  </a:extLst>
                </a:gridCol>
                <a:gridCol w="1007285">
                  <a:extLst>
                    <a:ext uri="{9D8B030D-6E8A-4147-A177-3AD203B41FA5}">
                      <a16:colId xmlns:a16="http://schemas.microsoft.com/office/drawing/2014/main" val="1788118218"/>
                    </a:ext>
                  </a:extLst>
                </a:gridCol>
                <a:gridCol w="1378244">
                  <a:extLst>
                    <a:ext uri="{9D8B030D-6E8A-4147-A177-3AD203B41FA5}">
                      <a16:colId xmlns:a16="http://schemas.microsoft.com/office/drawing/2014/main" val="144939988"/>
                    </a:ext>
                  </a:extLst>
                </a:gridCol>
              </a:tblGrid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Funktsioonid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QuillBot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DeepL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Grammarly</a:t>
                      </a:r>
                      <a:endParaRPr lang="et-EE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b"/>
                </a:tc>
                <a:extLst>
                  <a:ext uri="{0D108BD9-81ED-4DB2-BD59-A6C34878D82A}">
                    <a16:rowId xmlns:a16="http://schemas.microsoft.com/office/drawing/2014/main" val="1862534710"/>
                  </a:ext>
                </a:extLst>
              </a:tr>
              <a:tr h="315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Tõlkimine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3325654856"/>
                  </a:ext>
                </a:extLst>
              </a:tr>
              <a:tr h="569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Ümberjutustamine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+/-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Piiratud ümberjutustamine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3122999320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Grammatikakontroll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Põhikontroll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Põhikontroll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Täiustatud grammatikakontroll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1652181367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Kokkuvõtte kirjutamine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-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+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910977373"/>
                  </a:ext>
                </a:extLst>
              </a:tr>
              <a:tr h="630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Keskkond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Veeb, mobiilrakendused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Veeb, mobiilrakendused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Veeb, mobiilrakendused, IDE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3573977962"/>
                  </a:ext>
                </a:extLst>
              </a:tr>
              <a:tr h="945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Piirangud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Ei tunne alati parafraseerides nüansse ära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>
                          <a:effectLst/>
                        </a:rPr>
                        <a:t>Toetab väikest hulka keeli</a:t>
                      </a:r>
                      <a:endParaRPr lang="et-E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000" dirty="0">
                          <a:effectLst/>
                        </a:rPr>
                        <a:t>Ei märka kontekstiga seotud vigu</a:t>
                      </a:r>
                      <a:endParaRPr lang="et-E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07" marR="59707" marT="0" marB="0" anchor="ctr"/>
                </a:tc>
                <a:extLst>
                  <a:ext uri="{0D108BD9-81ED-4DB2-BD59-A6C34878D82A}">
                    <a16:rowId xmlns:a16="http://schemas.microsoft.com/office/drawing/2014/main" val="90893905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 smtClean="0" bmk="_Toc16633232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Tabel 3. Kirjutamis- ja tõlkemisassistendid</a:t>
            </a:r>
            <a:endParaRPr kumimoji="0" lang="et-EE" altLang="et-E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alt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51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87215" y="2056289"/>
          <a:ext cx="3417570" cy="3890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7440">
                  <a:extLst>
                    <a:ext uri="{9D8B030D-6E8A-4147-A177-3AD203B41FA5}">
                      <a16:colId xmlns:a16="http://schemas.microsoft.com/office/drawing/2014/main" val="634557478"/>
                    </a:ext>
                  </a:extLst>
                </a:gridCol>
                <a:gridCol w="595630">
                  <a:extLst>
                    <a:ext uri="{9D8B030D-6E8A-4147-A177-3AD203B41FA5}">
                      <a16:colId xmlns:a16="http://schemas.microsoft.com/office/drawing/2014/main" val="2366894242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3885580360"/>
                    </a:ext>
                  </a:extLst>
                </a:gridCol>
                <a:gridCol w="995045">
                  <a:extLst>
                    <a:ext uri="{9D8B030D-6E8A-4147-A177-3AD203B41FA5}">
                      <a16:colId xmlns:a16="http://schemas.microsoft.com/office/drawing/2014/main" val="207896729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Funktsioonid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GitHub Copilot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ChatGPT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Black Box</a:t>
                      </a:r>
                      <a:endParaRPr lang="et-EE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91845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Juturobot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Ei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Jah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0993147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Spetsiaalne silumisfunktsioon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+/-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76279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Koodiennustused kodeerimiseks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+/-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Kui IDE, siis +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694266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Lingid allikatele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>
                          <a:effectLst/>
                        </a:rPr>
                        <a:t>-</a:t>
                      </a:r>
                      <a:endParaRPr lang="et-EE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t-EE" sz="1100" dirty="0">
                          <a:effectLst/>
                        </a:rPr>
                        <a:t>+</a:t>
                      </a:r>
                      <a:endParaRPr lang="et-E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569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07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2789" y="1825625"/>
            <a:ext cx="414642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2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473</Words>
  <Application>Microsoft Office PowerPoint</Application>
  <PresentationFormat>Widescreen</PresentationFormat>
  <Paragraphs>189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Artificial intelligence, labour and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Viies</dc:creator>
  <cp:lastModifiedBy>Vladimir Viies</cp:lastModifiedBy>
  <cp:revision>8</cp:revision>
  <dcterms:created xsi:type="dcterms:W3CDTF">2024-08-29T14:01:26Z</dcterms:created>
  <dcterms:modified xsi:type="dcterms:W3CDTF">2024-10-21T11:12:13Z</dcterms:modified>
</cp:coreProperties>
</file>