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48" r:id="rId1"/>
  </p:sldMasterIdLst>
  <p:sldIdLst>
    <p:sldId id="268" r:id="rId2"/>
    <p:sldId id="274" r:id="rId3"/>
    <p:sldId id="273" r:id="rId4"/>
    <p:sldId id="272" r:id="rId5"/>
    <p:sldId id="271" r:id="rId6"/>
    <p:sldId id="270" r:id="rId7"/>
    <p:sldId id="269" r:id="rId8"/>
    <p:sldId id="258" r:id="rId9"/>
    <p:sldId id="262" r:id="rId10"/>
    <p:sldId id="266" r:id="rId11"/>
    <p:sldId id="263" r:id="rId12"/>
    <p:sldId id="267" r:id="rId13"/>
    <p:sldId id="265" r:id="rId14"/>
    <p:sldId id="257" r:id="rId15"/>
    <p:sldId id="261" r:id="rId16"/>
    <p:sldId id="259" r:id="rId17"/>
    <p:sldId id="264" r:id="rId18"/>
    <p:sldId id="260" r:id="rId19"/>
  </p:sldIdLst>
  <p:sldSz cx="12192000" cy="6858000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0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96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D646D-E618-4FBD-9564-5A216D338BED}" type="datetimeFigureOut">
              <a:rPr lang="et-EE" smtClean="0"/>
              <a:t>21.10.2024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4A1D7-0677-463A-A3AE-B713AC308A85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217156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D646D-E618-4FBD-9564-5A216D338BED}" type="datetimeFigureOut">
              <a:rPr lang="et-EE" smtClean="0"/>
              <a:t>21.10.2024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4A1D7-0677-463A-A3AE-B713AC308A85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040951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D646D-E618-4FBD-9564-5A216D338BED}" type="datetimeFigureOut">
              <a:rPr lang="et-EE" smtClean="0"/>
              <a:t>21.10.2024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4A1D7-0677-463A-A3AE-B713AC308A85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558568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D646D-E618-4FBD-9564-5A216D338BED}" type="datetimeFigureOut">
              <a:rPr lang="et-EE" smtClean="0"/>
              <a:t>21.10.2024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4A1D7-0677-463A-A3AE-B713AC308A85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861346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D646D-E618-4FBD-9564-5A216D338BED}" type="datetimeFigureOut">
              <a:rPr lang="et-EE" smtClean="0"/>
              <a:t>21.10.2024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4A1D7-0677-463A-A3AE-B713AC308A85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743917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D646D-E618-4FBD-9564-5A216D338BED}" type="datetimeFigureOut">
              <a:rPr lang="et-EE" smtClean="0"/>
              <a:t>21.10.2024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4A1D7-0677-463A-A3AE-B713AC308A85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45224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D646D-E618-4FBD-9564-5A216D338BED}" type="datetimeFigureOut">
              <a:rPr lang="et-EE" smtClean="0"/>
              <a:t>21.10.2024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4A1D7-0677-463A-A3AE-B713AC308A85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940842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D646D-E618-4FBD-9564-5A216D338BED}" type="datetimeFigureOut">
              <a:rPr lang="et-EE" smtClean="0"/>
              <a:t>21.10.2024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4A1D7-0677-463A-A3AE-B713AC308A85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786266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D646D-E618-4FBD-9564-5A216D338BED}" type="datetimeFigureOut">
              <a:rPr lang="et-EE" smtClean="0"/>
              <a:t>21.10.2024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4A1D7-0677-463A-A3AE-B713AC308A85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640383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D646D-E618-4FBD-9564-5A216D338BED}" type="datetimeFigureOut">
              <a:rPr lang="et-EE" smtClean="0"/>
              <a:t>21.10.2024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4A1D7-0677-463A-A3AE-B713AC308A85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068057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D646D-E618-4FBD-9564-5A216D338BED}" type="datetimeFigureOut">
              <a:rPr lang="et-EE" smtClean="0"/>
              <a:t>21.10.2024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4A1D7-0677-463A-A3AE-B713AC308A85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289314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4D646D-E618-4FBD-9564-5A216D338BED}" type="datetimeFigureOut">
              <a:rPr lang="et-EE" smtClean="0"/>
              <a:t>21.10.2024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74A1D7-0677-463A-A3AE-B713AC308A85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878640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Artificial intelligence, </a:t>
            </a:r>
            <a:r>
              <a:rPr lang="en-US" dirty="0" err="1"/>
              <a:t>labour</a:t>
            </a:r>
            <a:r>
              <a:rPr lang="en-US" dirty="0"/>
              <a:t> and society</a:t>
            </a:r>
            <a:endParaRPr lang="et-E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t-EE" dirty="0"/>
              <a:t>: </a:t>
            </a:r>
            <a:r>
              <a:rPr lang="et-EE" dirty="0" err="1"/>
              <a:t>Ponce</a:t>
            </a:r>
            <a:r>
              <a:rPr lang="et-EE" dirty="0"/>
              <a:t> </a:t>
            </a:r>
            <a:r>
              <a:rPr lang="et-EE" dirty="0" err="1"/>
              <a:t>del</a:t>
            </a:r>
            <a:r>
              <a:rPr lang="et-EE" dirty="0"/>
              <a:t> </a:t>
            </a:r>
            <a:r>
              <a:rPr lang="et-EE" dirty="0" err="1"/>
              <a:t>Castillo</a:t>
            </a:r>
            <a:r>
              <a:rPr lang="et-EE" dirty="0"/>
              <a:t> A. (</a:t>
            </a:r>
            <a:r>
              <a:rPr lang="et-EE" dirty="0" err="1"/>
              <a:t>ed</a:t>
            </a:r>
            <a:r>
              <a:rPr lang="et-EE" dirty="0"/>
              <a:t>.) (2024) </a:t>
            </a:r>
            <a:r>
              <a:rPr lang="et-EE" dirty="0" err="1"/>
              <a:t>Artificial</a:t>
            </a:r>
            <a:r>
              <a:rPr lang="et-EE" dirty="0"/>
              <a:t> </a:t>
            </a:r>
            <a:r>
              <a:rPr lang="et-EE" dirty="0" err="1"/>
              <a:t>intelligence</a:t>
            </a:r>
            <a:r>
              <a:rPr lang="et-EE" dirty="0"/>
              <a:t>, </a:t>
            </a:r>
            <a:r>
              <a:rPr lang="et-EE" dirty="0" err="1"/>
              <a:t>labour</a:t>
            </a:r>
            <a:r>
              <a:rPr lang="et-EE" dirty="0"/>
              <a:t> and </a:t>
            </a:r>
            <a:r>
              <a:rPr lang="et-EE" dirty="0" err="1"/>
              <a:t>society</a:t>
            </a:r>
            <a:r>
              <a:rPr lang="et-EE" dirty="0"/>
              <a:t>, ETUI. © Publisher: ETUI </a:t>
            </a:r>
            <a:r>
              <a:rPr lang="et-EE" dirty="0" err="1"/>
              <a:t>aisbl</a:t>
            </a:r>
            <a:r>
              <a:rPr lang="et-EE" dirty="0"/>
              <a:t>, </a:t>
            </a:r>
            <a:r>
              <a:rPr lang="et-EE" dirty="0" err="1"/>
              <a:t>Brussels</a:t>
            </a:r>
            <a:r>
              <a:rPr lang="et-EE" dirty="0"/>
              <a:t>, 2024 All </a:t>
            </a:r>
            <a:r>
              <a:rPr lang="et-EE" dirty="0" err="1"/>
              <a:t>rights</a:t>
            </a:r>
            <a:r>
              <a:rPr lang="et-EE" dirty="0"/>
              <a:t> </a:t>
            </a:r>
            <a:r>
              <a:rPr lang="et-EE" dirty="0" err="1"/>
              <a:t>reserved</a:t>
            </a:r>
            <a:r>
              <a:rPr lang="et-EE" dirty="0"/>
              <a:t> Print: ETUI </a:t>
            </a:r>
            <a:r>
              <a:rPr lang="et-EE" dirty="0" err="1"/>
              <a:t>Printshop</a:t>
            </a:r>
            <a:r>
              <a:rPr lang="et-EE" dirty="0"/>
              <a:t>, </a:t>
            </a:r>
            <a:r>
              <a:rPr lang="et-EE" dirty="0" err="1"/>
              <a:t>Brussels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8443245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7527" y="1885950"/>
            <a:ext cx="8666715" cy="3071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71160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86521" y="1825625"/>
            <a:ext cx="4018958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82270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387215" y="2056289"/>
          <a:ext cx="3417570" cy="38900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07440">
                  <a:extLst>
                    <a:ext uri="{9D8B030D-6E8A-4147-A177-3AD203B41FA5}">
                      <a16:colId xmlns:a16="http://schemas.microsoft.com/office/drawing/2014/main" val="3661280326"/>
                    </a:ext>
                  </a:extLst>
                </a:gridCol>
                <a:gridCol w="595630">
                  <a:extLst>
                    <a:ext uri="{9D8B030D-6E8A-4147-A177-3AD203B41FA5}">
                      <a16:colId xmlns:a16="http://schemas.microsoft.com/office/drawing/2014/main" val="1241480422"/>
                    </a:ext>
                  </a:extLst>
                </a:gridCol>
                <a:gridCol w="719455">
                  <a:extLst>
                    <a:ext uri="{9D8B030D-6E8A-4147-A177-3AD203B41FA5}">
                      <a16:colId xmlns:a16="http://schemas.microsoft.com/office/drawing/2014/main" val="3990269038"/>
                    </a:ext>
                  </a:extLst>
                </a:gridCol>
                <a:gridCol w="995045">
                  <a:extLst>
                    <a:ext uri="{9D8B030D-6E8A-4147-A177-3AD203B41FA5}">
                      <a16:colId xmlns:a16="http://schemas.microsoft.com/office/drawing/2014/main" val="803052448"/>
                    </a:ext>
                  </a:extLst>
                </a:gridCol>
              </a:tblGrid>
              <a:tr h="7239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100">
                          <a:effectLst/>
                        </a:rPr>
                        <a:t>Funktsioonid</a:t>
                      </a:r>
                      <a:endParaRPr lang="et-EE" sz="11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100">
                          <a:effectLst/>
                        </a:rPr>
                        <a:t>GitHub Copilot</a:t>
                      </a:r>
                      <a:endParaRPr lang="et-EE" sz="11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100">
                          <a:effectLst/>
                        </a:rPr>
                        <a:t>ChatGPT</a:t>
                      </a:r>
                      <a:endParaRPr lang="et-EE" sz="11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100">
                          <a:effectLst/>
                        </a:rPr>
                        <a:t>Black Box</a:t>
                      </a:r>
                      <a:endParaRPr lang="et-EE" sz="11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49003127"/>
                  </a:ext>
                </a:extLst>
              </a:tr>
              <a:tr h="5429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100">
                          <a:effectLst/>
                        </a:rPr>
                        <a:t>Juturobot</a:t>
                      </a:r>
                      <a:endParaRPr lang="et-E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100">
                          <a:effectLst/>
                        </a:rPr>
                        <a:t>Ei</a:t>
                      </a:r>
                      <a:endParaRPr lang="et-E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100">
                          <a:effectLst/>
                        </a:rPr>
                        <a:t>Jah</a:t>
                      </a:r>
                      <a:endParaRPr lang="et-E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100">
                          <a:effectLst/>
                        </a:rPr>
                        <a:t>Jah</a:t>
                      </a:r>
                      <a:endParaRPr lang="et-E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96725912"/>
                  </a:ext>
                </a:extLst>
              </a:tr>
              <a:tr h="6324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100">
                          <a:effectLst/>
                        </a:rPr>
                        <a:t>Spetsiaalne silumisfunktsioon</a:t>
                      </a:r>
                      <a:endParaRPr lang="et-E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100">
                          <a:effectLst/>
                        </a:rPr>
                        <a:t>+/-</a:t>
                      </a:r>
                      <a:endParaRPr lang="et-E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100">
                          <a:effectLst/>
                        </a:rPr>
                        <a:t>-</a:t>
                      </a:r>
                      <a:endParaRPr lang="et-E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100">
                          <a:effectLst/>
                        </a:rPr>
                        <a:t>+</a:t>
                      </a:r>
                      <a:endParaRPr lang="et-E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35732792"/>
                  </a:ext>
                </a:extLst>
              </a:tr>
              <a:tr h="9048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100">
                          <a:effectLst/>
                        </a:rPr>
                        <a:t>Koodiennustused kodeerimiseks</a:t>
                      </a:r>
                      <a:endParaRPr lang="et-E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100">
                          <a:effectLst/>
                        </a:rPr>
                        <a:t>+</a:t>
                      </a:r>
                      <a:endParaRPr lang="et-E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100">
                          <a:effectLst/>
                        </a:rPr>
                        <a:t>-</a:t>
                      </a:r>
                      <a:endParaRPr lang="et-E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100">
                          <a:effectLst/>
                        </a:rPr>
                        <a:t>+/-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100">
                          <a:effectLst/>
                        </a:rPr>
                        <a:t>Kui IDE, siis +</a:t>
                      </a:r>
                      <a:endParaRPr lang="et-E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94589590"/>
                  </a:ext>
                </a:extLst>
              </a:tr>
              <a:tr h="10858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100">
                          <a:effectLst/>
                        </a:rPr>
                        <a:t>Lingid allikatele</a:t>
                      </a:r>
                      <a:endParaRPr lang="et-E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100">
                          <a:effectLst/>
                        </a:rPr>
                        <a:t>-</a:t>
                      </a:r>
                      <a:endParaRPr lang="et-E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100">
                          <a:effectLst/>
                        </a:rPr>
                        <a:t>-</a:t>
                      </a:r>
                      <a:endParaRPr lang="et-E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100" dirty="0">
                          <a:effectLst/>
                        </a:rPr>
                        <a:t>+</a:t>
                      </a:r>
                      <a:endParaRPr lang="et-EE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277647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40847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03220" y="1825625"/>
            <a:ext cx="5385560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32789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785381" y="1809572"/>
          <a:ext cx="4621237" cy="43834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40456">
                  <a:extLst>
                    <a:ext uri="{9D8B030D-6E8A-4147-A177-3AD203B41FA5}">
                      <a16:colId xmlns:a16="http://schemas.microsoft.com/office/drawing/2014/main" val="718788858"/>
                    </a:ext>
                  </a:extLst>
                </a:gridCol>
                <a:gridCol w="1195252">
                  <a:extLst>
                    <a:ext uri="{9D8B030D-6E8A-4147-A177-3AD203B41FA5}">
                      <a16:colId xmlns:a16="http://schemas.microsoft.com/office/drawing/2014/main" val="862984050"/>
                    </a:ext>
                  </a:extLst>
                </a:gridCol>
                <a:gridCol w="1007285">
                  <a:extLst>
                    <a:ext uri="{9D8B030D-6E8A-4147-A177-3AD203B41FA5}">
                      <a16:colId xmlns:a16="http://schemas.microsoft.com/office/drawing/2014/main" val="879901634"/>
                    </a:ext>
                  </a:extLst>
                </a:gridCol>
                <a:gridCol w="1378244">
                  <a:extLst>
                    <a:ext uri="{9D8B030D-6E8A-4147-A177-3AD203B41FA5}">
                      <a16:colId xmlns:a16="http://schemas.microsoft.com/office/drawing/2014/main" val="1555436510"/>
                    </a:ext>
                  </a:extLst>
                </a:gridCol>
              </a:tblGrid>
              <a:tr h="6302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000">
                          <a:effectLst/>
                        </a:rPr>
                        <a:t>Funktsioonid</a:t>
                      </a:r>
                      <a:endParaRPr lang="et-EE" sz="1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707" marR="5970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000">
                          <a:effectLst/>
                        </a:rPr>
                        <a:t>QuillBot</a:t>
                      </a:r>
                      <a:endParaRPr lang="et-EE" sz="1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707" marR="5970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000">
                          <a:effectLst/>
                        </a:rPr>
                        <a:t>DeepL</a:t>
                      </a:r>
                      <a:endParaRPr lang="et-EE" sz="1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707" marR="5970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000">
                          <a:effectLst/>
                        </a:rPr>
                        <a:t>Grammarly</a:t>
                      </a:r>
                      <a:endParaRPr lang="et-EE" sz="1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707" marR="59707" marT="0" marB="0" anchor="b"/>
                </a:tc>
                <a:extLst>
                  <a:ext uri="{0D108BD9-81ED-4DB2-BD59-A6C34878D82A}">
                    <a16:rowId xmlns:a16="http://schemas.microsoft.com/office/drawing/2014/main" val="2507308696"/>
                  </a:ext>
                </a:extLst>
              </a:tr>
              <a:tr h="3151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000">
                          <a:effectLst/>
                        </a:rPr>
                        <a:t>Tõlkimine</a:t>
                      </a:r>
                      <a:endParaRPr lang="et-E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707" marR="5970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000">
                          <a:effectLst/>
                        </a:rPr>
                        <a:t>-</a:t>
                      </a:r>
                      <a:endParaRPr lang="et-E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707" marR="5970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000">
                          <a:effectLst/>
                        </a:rPr>
                        <a:t>+</a:t>
                      </a:r>
                      <a:endParaRPr lang="et-E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707" marR="5970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000">
                          <a:effectLst/>
                        </a:rPr>
                        <a:t>-</a:t>
                      </a:r>
                      <a:endParaRPr lang="et-E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707" marR="59707" marT="0" marB="0" anchor="ctr"/>
                </a:tc>
                <a:extLst>
                  <a:ext uri="{0D108BD9-81ED-4DB2-BD59-A6C34878D82A}">
                    <a16:rowId xmlns:a16="http://schemas.microsoft.com/office/drawing/2014/main" val="2260166545"/>
                  </a:ext>
                </a:extLst>
              </a:tr>
              <a:tr h="5698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000">
                          <a:effectLst/>
                        </a:rPr>
                        <a:t>Ümberjutustamine</a:t>
                      </a:r>
                      <a:endParaRPr lang="et-E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707" marR="5970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000">
                          <a:effectLst/>
                        </a:rPr>
                        <a:t>+</a:t>
                      </a:r>
                      <a:endParaRPr lang="et-E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707" marR="5970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000">
                          <a:effectLst/>
                        </a:rPr>
                        <a:t>-</a:t>
                      </a:r>
                      <a:endParaRPr lang="et-E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707" marR="5970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000">
                          <a:effectLst/>
                        </a:rPr>
                        <a:t>+/- 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000">
                          <a:effectLst/>
                        </a:rPr>
                        <a:t>Piiratud ümberjutustamine</a:t>
                      </a:r>
                      <a:endParaRPr lang="et-E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707" marR="59707" marT="0" marB="0" anchor="ctr"/>
                </a:tc>
                <a:extLst>
                  <a:ext uri="{0D108BD9-81ED-4DB2-BD59-A6C34878D82A}">
                    <a16:rowId xmlns:a16="http://schemas.microsoft.com/office/drawing/2014/main" val="937229008"/>
                  </a:ext>
                </a:extLst>
              </a:tr>
              <a:tr h="6302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000">
                          <a:effectLst/>
                        </a:rPr>
                        <a:t>Grammatikakontroll</a:t>
                      </a:r>
                      <a:endParaRPr lang="et-E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707" marR="5970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000">
                          <a:effectLst/>
                        </a:rPr>
                        <a:t>+/-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000">
                          <a:effectLst/>
                        </a:rPr>
                        <a:t>Põhikontroll</a:t>
                      </a:r>
                      <a:endParaRPr lang="et-E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707" marR="5970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000">
                          <a:effectLst/>
                        </a:rPr>
                        <a:t>+/-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000">
                          <a:effectLst/>
                        </a:rPr>
                        <a:t>Põhikontroll</a:t>
                      </a:r>
                      <a:endParaRPr lang="et-E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707" marR="5970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000">
                          <a:effectLst/>
                        </a:rPr>
                        <a:t>+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000">
                          <a:effectLst/>
                        </a:rPr>
                        <a:t>Täiustatud grammatikakontroll</a:t>
                      </a:r>
                      <a:endParaRPr lang="et-E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707" marR="59707" marT="0" marB="0" anchor="ctr"/>
                </a:tc>
                <a:extLst>
                  <a:ext uri="{0D108BD9-81ED-4DB2-BD59-A6C34878D82A}">
                    <a16:rowId xmlns:a16="http://schemas.microsoft.com/office/drawing/2014/main" val="1225699423"/>
                  </a:ext>
                </a:extLst>
              </a:tr>
              <a:tr h="6302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000">
                          <a:effectLst/>
                        </a:rPr>
                        <a:t>Kokkuvõtte kirjutamine</a:t>
                      </a:r>
                      <a:endParaRPr lang="et-E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707" marR="5970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000">
                          <a:effectLst/>
                        </a:rPr>
                        <a:t>+</a:t>
                      </a:r>
                      <a:endParaRPr lang="et-E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707" marR="5970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000">
                          <a:effectLst/>
                        </a:rPr>
                        <a:t>-</a:t>
                      </a:r>
                      <a:endParaRPr lang="et-E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707" marR="5970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000">
                          <a:effectLst/>
                        </a:rPr>
                        <a:t>+</a:t>
                      </a:r>
                      <a:endParaRPr lang="et-E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707" marR="59707" marT="0" marB="0" anchor="ctr"/>
                </a:tc>
                <a:extLst>
                  <a:ext uri="{0D108BD9-81ED-4DB2-BD59-A6C34878D82A}">
                    <a16:rowId xmlns:a16="http://schemas.microsoft.com/office/drawing/2014/main" val="466627873"/>
                  </a:ext>
                </a:extLst>
              </a:tr>
              <a:tr h="6302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000">
                          <a:effectLst/>
                        </a:rPr>
                        <a:t>Keskkond</a:t>
                      </a:r>
                      <a:endParaRPr lang="et-E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707" marR="5970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000">
                          <a:effectLst/>
                        </a:rPr>
                        <a:t>Veeb, mobiilrakendused</a:t>
                      </a:r>
                      <a:endParaRPr lang="et-E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707" marR="5970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000">
                          <a:effectLst/>
                        </a:rPr>
                        <a:t>Veeb, mobiilrakendused</a:t>
                      </a:r>
                      <a:endParaRPr lang="et-E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707" marR="5970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000">
                          <a:effectLst/>
                        </a:rPr>
                        <a:t>Veeb, mobiilrakendused, IDE</a:t>
                      </a:r>
                      <a:endParaRPr lang="et-E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707" marR="59707" marT="0" marB="0" anchor="ctr"/>
                </a:tc>
                <a:extLst>
                  <a:ext uri="{0D108BD9-81ED-4DB2-BD59-A6C34878D82A}">
                    <a16:rowId xmlns:a16="http://schemas.microsoft.com/office/drawing/2014/main" val="1143399739"/>
                  </a:ext>
                </a:extLst>
              </a:tr>
              <a:tr h="9453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000">
                          <a:effectLst/>
                        </a:rPr>
                        <a:t>Piirangud</a:t>
                      </a:r>
                      <a:endParaRPr lang="et-E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707" marR="5970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000">
                          <a:effectLst/>
                        </a:rPr>
                        <a:t>Ei tunne alati parafraseerides nüansse ära</a:t>
                      </a:r>
                      <a:endParaRPr lang="et-E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707" marR="5970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000">
                          <a:effectLst/>
                        </a:rPr>
                        <a:t>Toetab väikest hulka keeli</a:t>
                      </a:r>
                      <a:endParaRPr lang="et-E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707" marR="5970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000" dirty="0">
                          <a:effectLst/>
                        </a:rPr>
                        <a:t>Ei märka kontekstiga seotud vigu</a:t>
                      </a:r>
                      <a:endParaRPr lang="et-EE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707" marR="59707" marT="0" marB="0" anchor="ctr"/>
                </a:tc>
                <a:extLst>
                  <a:ext uri="{0D108BD9-81ED-4DB2-BD59-A6C34878D82A}">
                    <a16:rowId xmlns:a16="http://schemas.microsoft.com/office/drawing/2014/main" val="14546584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47703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t-EE" b="1" dirty="0" err="1"/>
              <a:t>Koodiülevaatamine</a:t>
            </a:r>
            <a:endParaRPr lang="et-EE" b="1" dirty="0"/>
          </a:p>
          <a:p>
            <a:pPr lvl="0"/>
            <a:r>
              <a:rPr lang="et-EE" dirty="0"/>
              <a:t>Esitage 2–3 näidet, mis näitavad teie või kellegi teise loodud koodi.</a:t>
            </a:r>
          </a:p>
          <a:p>
            <a:pPr lvl="0"/>
            <a:r>
              <a:rPr lang="et-EE" dirty="0"/>
              <a:t>Selgitage lühidalt selle koodi eesmärki. Küsige soovitusi, milles võib viga olla ja kuidas seda parandada.</a:t>
            </a:r>
          </a:p>
          <a:p>
            <a:pPr lvl="0"/>
            <a:r>
              <a:rPr lang="et-EE" dirty="0"/>
              <a:t>Tooge näiteid servajuhtumite, vigade (tõrketeadete) ja piirtingimuste kohta, mida soovite, et loogika käsitleks.</a:t>
            </a:r>
          </a:p>
          <a:p>
            <a:pPr lvl="0"/>
            <a:r>
              <a:rPr lang="et-EE" dirty="0"/>
              <a:t>Paluge tehisintellektil esitada selged kommentaarid ja analüüsid, mis selgitavad koodi iga osa koos parandusettepanekutega. </a:t>
            </a:r>
          </a:p>
          <a:p>
            <a:pPr lvl="0"/>
            <a:r>
              <a:rPr lang="et-EE" dirty="0"/>
              <a:t>Kasutage koodi muutmiseks antud teadmisi.</a:t>
            </a:r>
          </a:p>
        </p:txBody>
      </p:sp>
    </p:spTree>
    <p:extLst>
      <p:ext uri="{BB962C8B-B14F-4D97-AF65-F5344CB8AC3E}">
        <p14:creationId xmlns:p14="http://schemas.microsoft.com/office/powerpoint/2010/main" val="36179676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t-EE" dirty="0"/>
              <a:t>Töö vajalikud sammud:</a:t>
            </a:r>
          </a:p>
          <a:p>
            <a:pPr lvl="0"/>
            <a:r>
              <a:rPr lang="et-EE" dirty="0"/>
              <a:t>Võtke erinevaid harjutusi.</a:t>
            </a:r>
          </a:p>
          <a:p>
            <a:pPr lvl="0"/>
            <a:r>
              <a:rPr lang="et-EE" dirty="0"/>
              <a:t>Viige end selle funktsiooniga kurssi.</a:t>
            </a:r>
          </a:p>
          <a:p>
            <a:pPr lvl="0"/>
            <a:r>
              <a:rPr lang="et-EE" dirty="0"/>
              <a:t>Koostage korrelatsiooniskeem (UML-algoritm), mis sisaldab harjutuste jaoks vajalikke objekte, alamfunktsioone, klasse jne.</a:t>
            </a:r>
          </a:p>
          <a:p>
            <a:pPr lvl="0"/>
            <a:r>
              <a:rPr lang="et-EE" dirty="0" err="1"/>
              <a:t>Pseudokoodi</a:t>
            </a:r>
            <a:r>
              <a:rPr lang="et-EE" dirty="0"/>
              <a:t> saamiseks pöörduge tehisintellekti poole.</a:t>
            </a:r>
          </a:p>
          <a:p>
            <a:pPr lvl="0"/>
            <a:r>
              <a:rPr lang="et-EE" dirty="0"/>
              <a:t>Kontrollige saadud koodi õigsust.</a:t>
            </a:r>
          </a:p>
          <a:p>
            <a:pPr lvl="0"/>
            <a:r>
              <a:rPr lang="et-EE" dirty="0"/>
              <a:t>Vajadusel korrake punkti 4. sammu.</a:t>
            </a:r>
          </a:p>
          <a:p>
            <a:pPr lvl="0"/>
            <a:r>
              <a:rPr lang="et-EE" dirty="0"/>
              <a:t>Vahetage tulemusi oma partneriga ja meeskonnakaaslase koodi vastu.</a:t>
            </a:r>
          </a:p>
          <a:p>
            <a:pPr lvl="0"/>
            <a:r>
              <a:rPr lang="et-EE" dirty="0"/>
              <a:t>Kasutage tehisintellekti näpunäiteid ja kirjutage/paluge tehisintellektil kirjutada töötav programmikood programmeerimiskeeles.</a:t>
            </a:r>
          </a:p>
        </p:txBody>
      </p:sp>
    </p:spTree>
    <p:extLst>
      <p:ext uri="{BB962C8B-B14F-4D97-AF65-F5344CB8AC3E}">
        <p14:creationId xmlns:p14="http://schemas.microsoft.com/office/powerpoint/2010/main" val="38486583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52525" y="2207165"/>
            <a:ext cx="7641717" cy="3683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4682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90257" y="1825625"/>
            <a:ext cx="4611485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2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/>
          </a:p>
        </p:txBody>
      </p:sp>
      <p:pic>
        <p:nvPicPr>
          <p:cNvPr id="4" name="Content Placeholder 3" descr="A diagram of a system&#10;&#10;Description automatically generated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4112" y="1948656"/>
            <a:ext cx="7343775" cy="4105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8592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/>
          </a:p>
        </p:txBody>
      </p:sp>
      <p:pic>
        <p:nvPicPr>
          <p:cNvPr id="4" name="Content Placeholder 3" descr="A diagram of a company's timeline&#10;&#10;Description automatically generated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2435" y="1825625"/>
            <a:ext cx="6927130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45698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387215" y="2056289"/>
          <a:ext cx="3417570" cy="38900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07440">
                  <a:extLst>
                    <a:ext uri="{9D8B030D-6E8A-4147-A177-3AD203B41FA5}">
                      <a16:colId xmlns:a16="http://schemas.microsoft.com/office/drawing/2014/main" val="2092879102"/>
                    </a:ext>
                  </a:extLst>
                </a:gridCol>
                <a:gridCol w="595630">
                  <a:extLst>
                    <a:ext uri="{9D8B030D-6E8A-4147-A177-3AD203B41FA5}">
                      <a16:colId xmlns:a16="http://schemas.microsoft.com/office/drawing/2014/main" val="2432275417"/>
                    </a:ext>
                  </a:extLst>
                </a:gridCol>
                <a:gridCol w="719455">
                  <a:extLst>
                    <a:ext uri="{9D8B030D-6E8A-4147-A177-3AD203B41FA5}">
                      <a16:colId xmlns:a16="http://schemas.microsoft.com/office/drawing/2014/main" val="1879296493"/>
                    </a:ext>
                  </a:extLst>
                </a:gridCol>
                <a:gridCol w="995045">
                  <a:extLst>
                    <a:ext uri="{9D8B030D-6E8A-4147-A177-3AD203B41FA5}">
                      <a16:colId xmlns:a16="http://schemas.microsoft.com/office/drawing/2014/main" val="4285464146"/>
                    </a:ext>
                  </a:extLst>
                </a:gridCol>
              </a:tblGrid>
              <a:tr h="7239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100">
                          <a:effectLst/>
                        </a:rPr>
                        <a:t>Funktsioonid</a:t>
                      </a:r>
                      <a:endParaRPr lang="et-EE" sz="11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100">
                          <a:effectLst/>
                        </a:rPr>
                        <a:t>GitHub Copilot</a:t>
                      </a:r>
                      <a:endParaRPr lang="et-EE" sz="11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100">
                          <a:effectLst/>
                        </a:rPr>
                        <a:t>ChatGPT</a:t>
                      </a:r>
                      <a:endParaRPr lang="et-EE" sz="11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100">
                          <a:effectLst/>
                        </a:rPr>
                        <a:t>Black Box</a:t>
                      </a:r>
                      <a:endParaRPr lang="et-EE" sz="11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25935024"/>
                  </a:ext>
                </a:extLst>
              </a:tr>
              <a:tr h="5429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100">
                          <a:effectLst/>
                        </a:rPr>
                        <a:t>Juturobot</a:t>
                      </a:r>
                      <a:endParaRPr lang="et-E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100">
                          <a:effectLst/>
                        </a:rPr>
                        <a:t>Ei</a:t>
                      </a:r>
                      <a:endParaRPr lang="et-E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100">
                          <a:effectLst/>
                        </a:rPr>
                        <a:t>Jah</a:t>
                      </a:r>
                      <a:endParaRPr lang="et-E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100">
                          <a:effectLst/>
                        </a:rPr>
                        <a:t>Jah</a:t>
                      </a:r>
                      <a:endParaRPr lang="et-E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80725238"/>
                  </a:ext>
                </a:extLst>
              </a:tr>
              <a:tr h="6324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100">
                          <a:effectLst/>
                        </a:rPr>
                        <a:t>Spetsiaalne silumisfunktsioon</a:t>
                      </a:r>
                      <a:endParaRPr lang="et-E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100">
                          <a:effectLst/>
                        </a:rPr>
                        <a:t>+/-</a:t>
                      </a:r>
                      <a:endParaRPr lang="et-E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100">
                          <a:effectLst/>
                        </a:rPr>
                        <a:t>-</a:t>
                      </a:r>
                      <a:endParaRPr lang="et-E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100">
                          <a:effectLst/>
                        </a:rPr>
                        <a:t>+</a:t>
                      </a:r>
                      <a:endParaRPr lang="et-E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47095803"/>
                  </a:ext>
                </a:extLst>
              </a:tr>
              <a:tr h="9048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100">
                          <a:effectLst/>
                        </a:rPr>
                        <a:t>Koodiennustused kodeerimiseks</a:t>
                      </a:r>
                      <a:endParaRPr lang="et-E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100">
                          <a:effectLst/>
                        </a:rPr>
                        <a:t>+</a:t>
                      </a:r>
                      <a:endParaRPr lang="et-E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100">
                          <a:effectLst/>
                        </a:rPr>
                        <a:t>-</a:t>
                      </a:r>
                      <a:endParaRPr lang="et-E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100">
                          <a:effectLst/>
                        </a:rPr>
                        <a:t>+/-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100">
                          <a:effectLst/>
                        </a:rPr>
                        <a:t>Kui IDE, siis +</a:t>
                      </a:r>
                      <a:endParaRPr lang="et-E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64335997"/>
                  </a:ext>
                </a:extLst>
              </a:tr>
              <a:tr h="10858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100">
                          <a:effectLst/>
                        </a:rPr>
                        <a:t>Lingid allikatele</a:t>
                      </a:r>
                      <a:endParaRPr lang="et-E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100">
                          <a:effectLst/>
                        </a:rPr>
                        <a:t>-</a:t>
                      </a:r>
                      <a:endParaRPr lang="et-E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100">
                          <a:effectLst/>
                        </a:rPr>
                        <a:t>-</a:t>
                      </a:r>
                      <a:endParaRPr lang="et-E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100" dirty="0">
                          <a:effectLst/>
                        </a:rPr>
                        <a:t>+</a:t>
                      </a:r>
                      <a:endParaRPr lang="et-EE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418418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09653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207192" y="2140426"/>
          <a:ext cx="3777615" cy="37217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05560">
                  <a:extLst>
                    <a:ext uri="{9D8B030D-6E8A-4147-A177-3AD203B41FA5}">
                      <a16:colId xmlns:a16="http://schemas.microsoft.com/office/drawing/2014/main" val="3424003995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501836747"/>
                    </a:ext>
                  </a:extLst>
                </a:gridCol>
                <a:gridCol w="899795">
                  <a:extLst>
                    <a:ext uri="{9D8B030D-6E8A-4147-A177-3AD203B41FA5}">
                      <a16:colId xmlns:a16="http://schemas.microsoft.com/office/drawing/2014/main" val="2732268847"/>
                    </a:ext>
                  </a:extLst>
                </a:gridCol>
                <a:gridCol w="810260">
                  <a:extLst>
                    <a:ext uri="{9D8B030D-6E8A-4147-A177-3AD203B41FA5}">
                      <a16:colId xmlns:a16="http://schemas.microsoft.com/office/drawing/2014/main" val="2276136745"/>
                    </a:ext>
                  </a:extLst>
                </a:gridCol>
              </a:tblGrid>
              <a:tr h="7239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100">
                          <a:effectLst/>
                        </a:rPr>
                        <a:t>Funktsioonid</a:t>
                      </a:r>
                      <a:endParaRPr lang="et-EE" sz="11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100">
                          <a:effectLst/>
                        </a:rPr>
                        <a:t>Bing Image</a:t>
                      </a:r>
                      <a:endParaRPr lang="et-EE" sz="11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100">
                          <a:effectLst/>
                        </a:rPr>
                        <a:t>Canva</a:t>
                      </a:r>
                      <a:endParaRPr lang="et-EE" sz="11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100">
                          <a:effectLst/>
                        </a:rPr>
                        <a:t>Pitch</a:t>
                      </a:r>
                      <a:endParaRPr lang="et-EE" sz="11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0052537"/>
                  </a:ext>
                </a:extLst>
              </a:tr>
              <a:tr h="5429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100">
                          <a:effectLst/>
                        </a:rPr>
                        <a:t>Pildi generaator</a:t>
                      </a:r>
                      <a:endParaRPr lang="et-E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100">
                          <a:effectLst/>
                        </a:rPr>
                        <a:t>Jah</a:t>
                      </a:r>
                      <a:endParaRPr lang="et-E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100">
                          <a:effectLst/>
                        </a:rPr>
                        <a:t>Jah</a:t>
                      </a:r>
                      <a:endParaRPr lang="et-E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100">
                          <a:effectLst/>
                        </a:rPr>
                        <a:t>Ei</a:t>
                      </a:r>
                      <a:endParaRPr lang="et-E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72339414"/>
                  </a:ext>
                </a:extLst>
              </a:tr>
              <a:tr h="5429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100">
                          <a:effectLst/>
                        </a:rPr>
                        <a:t>Esitluse generaator</a:t>
                      </a:r>
                      <a:endParaRPr lang="et-E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100">
                          <a:effectLst/>
                        </a:rPr>
                        <a:t>Ei</a:t>
                      </a:r>
                      <a:endParaRPr lang="et-E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100">
                          <a:effectLst/>
                        </a:rPr>
                        <a:t>Jah</a:t>
                      </a:r>
                      <a:endParaRPr lang="et-E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100">
                          <a:effectLst/>
                        </a:rPr>
                        <a:t>Jah</a:t>
                      </a:r>
                      <a:endParaRPr lang="et-E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49845898"/>
                  </a:ext>
                </a:extLst>
              </a:tr>
              <a:tr h="10071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100">
                          <a:effectLst/>
                        </a:rPr>
                        <a:t>Integratsiooni võimalused (PowerPoint, Google Slides)</a:t>
                      </a:r>
                      <a:endParaRPr lang="et-E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100">
                          <a:effectLst/>
                        </a:rPr>
                        <a:t>-</a:t>
                      </a:r>
                      <a:endParaRPr lang="et-E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100">
                          <a:effectLst/>
                        </a:rPr>
                        <a:t>+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100">
                          <a:effectLst/>
                        </a:rPr>
                        <a:t>piiratud</a:t>
                      </a:r>
                      <a:endParaRPr lang="et-E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100">
                          <a:effectLst/>
                        </a:rPr>
                        <a:t>+</a:t>
                      </a:r>
                      <a:endParaRPr lang="et-E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73809430"/>
                  </a:ext>
                </a:extLst>
              </a:tr>
              <a:tr h="9048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100">
                          <a:effectLst/>
                        </a:rPr>
                        <a:t>Kujundustööriistad (vestlus, mallid, fondid)</a:t>
                      </a:r>
                      <a:endParaRPr lang="et-E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t-EE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100">
                          <a:effectLst/>
                        </a:rPr>
                        <a:t>+</a:t>
                      </a:r>
                      <a:endParaRPr lang="et-E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100" dirty="0">
                          <a:effectLst/>
                        </a:rPr>
                        <a:t>+</a:t>
                      </a:r>
                      <a:endParaRPr lang="et-EE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529874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34459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608070" y="2605246"/>
          <a:ext cx="4975860" cy="28223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78255">
                  <a:extLst>
                    <a:ext uri="{9D8B030D-6E8A-4147-A177-3AD203B41FA5}">
                      <a16:colId xmlns:a16="http://schemas.microsoft.com/office/drawing/2014/main" val="829540824"/>
                    </a:ext>
                  </a:extLst>
                </a:gridCol>
                <a:gridCol w="1000760">
                  <a:extLst>
                    <a:ext uri="{9D8B030D-6E8A-4147-A177-3AD203B41FA5}">
                      <a16:colId xmlns:a16="http://schemas.microsoft.com/office/drawing/2014/main" val="3323841552"/>
                    </a:ext>
                  </a:extLst>
                </a:gridCol>
                <a:gridCol w="1076325">
                  <a:extLst>
                    <a:ext uri="{9D8B030D-6E8A-4147-A177-3AD203B41FA5}">
                      <a16:colId xmlns:a16="http://schemas.microsoft.com/office/drawing/2014/main" val="3309966549"/>
                    </a:ext>
                  </a:extLst>
                </a:gridCol>
                <a:gridCol w="1620520">
                  <a:extLst>
                    <a:ext uri="{9D8B030D-6E8A-4147-A177-3AD203B41FA5}">
                      <a16:colId xmlns:a16="http://schemas.microsoft.com/office/drawing/2014/main" val="475481084"/>
                    </a:ext>
                  </a:extLst>
                </a:gridCol>
              </a:tblGrid>
              <a:tr h="5149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100">
                          <a:effectLst/>
                        </a:rPr>
                        <a:t>Funktsioonid</a:t>
                      </a:r>
                      <a:endParaRPr lang="et-EE" sz="11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100">
                          <a:effectLst/>
                        </a:rPr>
                        <a:t>Duolingo</a:t>
                      </a:r>
                      <a:endParaRPr lang="et-EE" sz="11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100">
                          <a:effectLst/>
                        </a:rPr>
                        <a:t>Lingvist</a:t>
                      </a:r>
                      <a:endParaRPr lang="et-EE" sz="11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100">
                          <a:effectLst/>
                        </a:rPr>
                        <a:t>Memrise</a:t>
                      </a:r>
                      <a:endParaRPr lang="et-EE" sz="11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47686219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100">
                          <a:effectLst/>
                        </a:rPr>
                        <a:t>Keelte valik</a:t>
                      </a:r>
                      <a:endParaRPr lang="et-E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100">
                          <a:effectLst/>
                        </a:rPr>
                        <a:t>30+</a:t>
                      </a:r>
                      <a:endParaRPr lang="et-E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100">
                          <a:effectLst/>
                        </a:rPr>
                        <a:t>Piiratud (5-10)</a:t>
                      </a:r>
                      <a:endParaRPr lang="et-E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100">
                          <a:effectLst/>
                        </a:rPr>
                        <a:t>16+</a:t>
                      </a:r>
                      <a:endParaRPr lang="et-E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04769053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100">
                          <a:effectLst/>
                        </a:rPr>
                        <a:t>Mobiilrakendused</a:t>
                      </a:r>
                      <a:endParaRPr lang="et-E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100">
                          <a:effectLst/>
                        </a:rPr>
                        <a:t>+</a:t>
                      </a:r>
                      <a:endParaRPr lang="et-E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100">
                          <a:effectLst/>
                        </a:rPr>
                        <a:t>+</a:t>
                      </a:r>
                      <a:endParaRPr lang="et-E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100">
                          <a:effectLst/>
                        </a:rPr>
                        <a:t>+</a:t>
                      </a:r>
                      <a:endParaRPr lang="et-E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46704021"/>
                  </a:ext>
                </a:extLst>
              </a:tr>
              <a:tr h="5359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100">
                          <a:effectLst/>
                        </a:rPr>
                        <a:t>Videod, kuulamisülesannded</a:t>
                      </a:r>
                      <a:endParaRPr lang="et-E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100">
                          <a:effectLst/>
                        </a:rPr>
                        <a:t>+</a:t>
                      </a:r>
                      <a:endParaRPr lang="et-E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100">
                          <a:effectLst/>
                        </a:rPr>
                        <a:t>-</a:t>
                      </a:r>
                      <a:endParaRPr lang="et-E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100">
                          <a:effectLst/>
                        </a:rPr>
                        <a:t>+</a:t>
                      </a:r>
                      <a:endParaRPr lang="et-E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86256696"/>
                  </a:ext>
                </a:extLst>
              </a:tr>
              <a:tr h="3543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100">
                          <a:effectLst/>
                        </a:rPr>
                        <a:t>Vestlus AI-ga</a:t>
                      </a:r>
                      <a:endParaRPr lang="et-E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100">
                          <a:effectLst/>
                        </a:rPr>
                        <a:t>-</a:t>
                      </a:r>
                      <a:endParaRPr lang="et-E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100">
                          <a:effectLst/>
                        </a:rPr>
                        <a:t>-</a:t>
                      </a:r>
                      <a:endParaRPr lang="et-E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100">
                          <a:effectLst/>
                        </a:rPr>
                        <a:t>+</a:t>
                      </a:r>
                      <a:endParaRPr lang="et-E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39626715"/>
                  </a:ext>
                </a:extLst>
              </a:tr>
              <a:tr h="6210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100">
                          <a:effectLst/>
                        </a:rPr>
                        <a:t>Kohanemine kasutaja tasandil</a:t>
                      </a:r>
                      <a:endParaRPr lang="et-E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100">
                          <a:effectLst/>
                        </a:rPr>
                        <a:t>Jah, algajatele</a:t>
                      </a:r>
                      <a:endParaRPr lang="et-E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100">
                          <a:effectLst/>
                        </a:rPr>
                        <a:t>Jah, täiustatud</a:t>
                      </a:r>
                      <a:endParaRPr lang="et-E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100" dirty="0">
                          <a:effectLst/>
                        </a:rPr>
                        <a:t>Jah, arendamise fookus kõnelejaoskustele</a:t>
                      </a:r>
                      <a:endParaRPr lang="et-EE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327946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36554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785381" y="1809572"/>
          <a:ext cx="4621237" cy="43723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40456">
                  <a:extLst>
                    <a:ext uri="{9D8B030D-6E8A-4147-A177-3AD203B41FA5}">
                      <a16:colId xmlns:a16="http://schemas.microsoft.com/office/drawing/2014/main" val="4069861139"/>
                    </a:ext>
                  </a:extLst>
                </a:gridCol>
                <a:gridCol w="1195252">
                  <a:extLst>
                    <a:ext uri="{9D8B030D-6E8A-4147-A177-3AD203B41FA5}">
                      <a16:colId xmlns:a16="http://schemas.microsoft.com/office/drawing/2014/main" val="2700741372"/>
                    </a:ext>
                  </a:extLst>
                </a:gridCol>
                <a:gridCol w="1007285">
                  <a:extLst>
                    <a:ext uri="{9D8B030D-6E8A-4147-A177-3AD203B41FA5}">
                      <a16:colId xmlns:a16="http://schemas.microsoft.com/office/drawing/2014/main" val="1788118218"/>
                    </a:ext>
                  </a:extLst>
                </a:gridCol>
                <a:gridCol w="1378244">
                  <a:extLst>
                    <a:ext uri="{9D8B030D-6E8A-4147-A177-3AD203B41FA5}">
                      <a16:colId xmlns:a16="http://schemas.microsoft.com/office/drawing/2014/main" val="144939988"/>
                    </a:ext>
                  </a:extLst>
                </a:gridCol>
              </a:tblGrid>
              <a:tr h="6302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000">
                          <a:effectLst/>
                        </a:rPr>
                        <a:t>Funktsioonid</a:t>
                      </a:r>
                      <a:endParaRPr lang="et-EE" sz="1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707" marR="5970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000">
                          <a:effectLst/>
                        </a:rPr>
                        <a:t>QuillBot</a:t>
                      </a:r>
                      <a:endParaRPr lang="et-EE" sz="1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707" marR="5970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000">
                          <a:effectLst/>
                        </a:rPr>
                        <a:t>DeepL</a:t>
                      </a:r>
                      <a:endParaRPr lang="et-EE" sz="1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707" marR="5970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000">
                          <a:effectLst/>
                        </a:rPr>
                        <a:t>Grammarly</a:t>
                      </a:r>
                      <a:endParaRPr lang="et-EE" sz="1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707" marR="59707" marT="0" marB="0" anchor="b"/>
                </a:tc>
                <a:extLst>
                  <a:ext uri="{0D108BD9-81ED-4DB2-BD59-A6C34878D82A}">
                    <a16:rowId xmlns:a16="http://schemas.microsoft.com/office/drawing/2014/main" val="1862534710"/>
                  </a:ext>
                </a:extLst>
              </a:tr>
              <a:tr h="3151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000">
                          <a:effectLst/>
                        </a:rPr>
                        <a:t>Tõlkimine</a:t>
                      </a:r>
                      <a:endParaRPr lang="et-E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707" marR="5970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000">
                          <a:effectLst/>
                        </a:rPr>
                        <a:t>-</a:t>
                      </a:r>
                      <a:endParaRPr lang="et-E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707" marR="5970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000">
                          <a:effectLst/>
                        </a:rPr>
                        <a:t>+</a:t>
                      </a:r>
                      <a:endParaRPr lang="et-E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707" marR="5970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000">
                          <a:effectLst/>
                        </a:rPr>
                        <a:t>-</a:t>
                      </a:r>
                      <a:endParaRPr lang="et-E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707" marR="59707" marT="0" marB="0" anchor="ctr"/>
                </a:tc>
                <a:extLst>
                  <a:ext uri="{0D108BD9-81ED-4DB2-BD59-A6C34878D82A}">
                    <a16:rowId xmlns:a16="http://schemas.microsoft.com/office/drawing/2014/main" val="3325654856"/>
                  </a:ext>
                </a:extLst>
              </a:tr>
              <a:tr h="5698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000">
                          <a:effectLst/>
                        </a:rPr>
                        <a:t>Ümberjutustamine</a:t>
                      </a:r>
                      <a:endParaRPr lang="et-E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707" marR="5970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000">
                          <a:effectLst/>
                        </a:rPr>
                        <a:t>+</a:t>
                      </a:r>
                      <a:endParaRPr lang="et-E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707" marR="5970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000">
                          <a:effectLst/>
                        </a:rPr>
                        <a:t>-</a:t>
                      </a:r>
                      <a:endParaRPr lang="et-E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707" marR="5970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000">
                          <a:effectLst/>
                        </a:rPr>
                        <a:t>+/- 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000">
                          <a:effectLst/>
                        </a:rPr>
                        <a:t>Piiratud ümberjutustamine</a:t>
                      </a:r>
                      <a:endParaRPr lang="et-E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707" marR="59707" marT="0" marB="0" anchor="ctr"/>
                </a:tc>
                <a:extLst>
                  <a:ext uri="{0D108BD9-81ED-4DB2-BD59-A6C34878D82A}">
                    <a16:rowId xmlns:a16="http://schemas.microsoft.com/office/drawing/2014/main" val="3122999320"/>
                  </a:ext>
                </a:extLst>
              </a:tr>
              <a:tr h="6302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000">
                          <a:effectLst/>
                        </a:rPr>
                        <a:t>Grammatikakontroll</a:t>
                      </a:r>
                      <a:endParaRPr lang="et-E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707" marR="5970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000">
                          <a:effectLst/>
                        </a:rPr>
                        <a:t>+/-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000">
                          <a:effectLst/>
                        </a:rPr>
                        <a:t>Põhikontroll</a:t>
                      </a:r>
                      <a:endParaRPr lang="et-E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707" marR="5970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000">
                          <a:effectLst/>
                        </a:rPr>
                        <a:t>+/-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000">
                          <a:effectLst/>
                        </a:rPr>
                        <a:t>Põhikontroll</a:t>
                      </a:r>
                      <a:endParaRPr lang="et-E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707" marR="5970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000">
                          <a:effectLst/>
                        </a:rPr>
                        <a:t>+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000">
                          <a:effectLst/>
                        </a:rPr>
                        <a:t>Täiustatud grammatikakontroll</a:t>
                      </a:r>
                      <a:endParaRPr lang="et-E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707" marR="59707" marT="0" marB="0" anchor="ctr"/>
                </a:tc>
                <a:extLst>
                  <a:ext uri="{0D108BD9-81ED-4DB2-BD59-A6C34878D82A}">
                    <a16:rowId xmlns:a16="http://schemas.microsoft.com/office/drawing/2014/main" val="1652181367"/>
                  </a:ext>
                </a:extLst>
              </a:tr>
              <a:tr h="6302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000">
                          <a:effectLst/>
                        </a:rPr>
                        <a:t>Kokkuvõtte kirjutamine</a:t>
                      </a:r>
                      <a:endParaRPr lang="et-E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707" marR="5970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000">
                          <a:effectLst/>
                        </a:rPr>
                        <a:t>+</a:t>
                      </a:r>
                      <a:endParaRPr lang="et-E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707" marR="5970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000">
                          <a:effectLst/>
                        </a:rPr>
                        <a:t>-</a:t>
                      </a:r>
                      <a:endParaRPr lang="et-E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707" marR="5970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000">
                          <a:effectLst/>
                        </a:rPr>
                        <a:t>+</a:t>
                      </a:r>
                      <a:endParaRPr lang="et-E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707" marR="59707" marT="0" marB="0" anchor="ctr"/>
                </a:tc>
                <a:extLst>
                  <a:ext uri="{0D108BD9-81ED-4DB2-BD59-A6C34878D82A}">
                    <a16:rowId xmlns:a16="http://schemas.microsoft.com/office/drawing/2014/main" val="910977373"/>
                  </a:ext>
                </a:extLst>
              </a:tr>
              <a:tr h="6302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000">
                          <a:effectLst/>
                        </a:rPr>
                        <a:t>Keskkond</a:t>
                      </a:r>
                      <a:endParaRPr lang="et-E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707" marR="5970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000">
                          <a:effectLst/>
                        </a:rPr>
                        <a:t>Veeb, mobiilrakendused</a:t>
                      </a:r>
                      <a:endParaRPr lang="et-E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707" marR="5970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000">
                          <a:effectLst/>
                        </a:rPr>
                        <a:t>Veeb, mobiilrakendused</a:t>
                      </a:r>
                      <a:endParaRPr lang="et-E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707" marR="5970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000">
                          <a:effectLst/>
                        </a:rPr>
                        <a:t>Veeb, mobiilrakendused, IDE</a:t>
                      </a:r>
                      <a:endParaRPr lang="et-E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707" marR="59707" marT="0" marB="0" anchor="ctr"/>
                </a:tc>
                <a:extLst>
                  <a:ext uri="{0D108BD9-81ED-4DB2-BD59-A6C34878D82A}">
                    <a16:rowId xmlns:a16="http://schemas.microsoft.com/office/drawing/2014/main" val="3573977962"/>
                  </a:ext>
                </a:extLst>
              </a:tr>
              <a:tr h="9453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000">
                          <a:effectLst/>
                        </a:rPr>
                        <a:t>Piirangud</a:t>
                      </a:r>
                      <a:endParaRPr lang="et-E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707" marR="5970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000">
                          <a:effectLst/>
                        </a:rPr>
                        <a:t>Ei tunne alati parafraseerides nüansse ära</a:t>
                      </a:r>
                      <a:endParaRPr lang="et-E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707" marR="5970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000">
                          <a:effectLst/>
                        </a:rPr>
                        <a:t>Toetab väikest hulka keeli</a:t>
                      </a:r>
                      <a:endParaRPr lang="et-E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707" marR="5970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000" dirty="0">
                          <a:effectLst/>
                        </a:rPr>
                        <a:t>Ei märka kontekstiga seotud vigu</a:t>
                      </a:r>
                      <a:endParaRPr lang="et-EE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707" marR="59707" marT="0" marB="0" anchor="ctr"/>
                </a:tc>
                <a:extLst>
                  <a:ext uri="{0D108BD9-81ED-4DB2-BD59-A6C34878D82A}">
                    <a16:rowId xmlns:a16="http://schemas.microsoft.com/office/drawing/2014/main" val="908939057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t-EE" altLang="et-EE" sz="1000" b="0" i="0" u="none" strike="noStrike" cap="none" normalizeH="0" baseline="0" smtClean="0" bmk="_Toc16633232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Tabel 3. Kirjutamis- ja tõlkemisassistendid</a:t>
            </a:r>
            <a:endParaRPr kumimoji="0" lang="et-EE" altLang="et-EE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t-EE" altLang="et-E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55111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387215" y="2056289"/>
          <a:ext cx="3417570" cy="38900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07440">
                  <a:extLst>
                    <a:ext uri="{9D8B030D-6E8A-4147-A177-3AD203B41FA5}">
                      <a16:colId xmlns:a16="http://schemas.microsoft.com/office/drawing/2014/main" val="634557478"/>
                    </a:ext>
                  </a:extLst>
                </a:gridCol>
                <a:gridCol w="595630">
                  <a:extLst>
                    <a:ext uri="{9D8B030D-6E8A-4147-A177-3AD203B41FA5}">
                      <a16:colId xmlns:a16="http://schemas.microsoft.com/office/drawing/2014/main" val="2366894242"/>
                    </a:ext>
                  </a:extLst>
                </a:gridCol>
                <a:gridCol w="719455">
                  <a:extLst>
                    <a:ext uri="{9D8B030D-6E8A-4147-A177-3AD203B41FA5}">
                      <a16:colId xmlns:a16="http://schemas.microsoft.com/office/drawing/2014/main" val="3885580360"/>
                    </a:ext>
                  </a:extLst>
                </a:gridCol>
                <a:gridCol w="995045">
                  <a:extLst>
                    <a:ext uri="{9D8B030D-6E8A-4147-A177-3AD203B41FA5}">
                      <a16:colId xmlns:a16="http://schemas.microsoft.com/office/drawing/2014/main" val="2078967295"/>
                    </a:ext>
                  </a:extLst>
                </a:gridCol>
              </a:tblGrid>
              <a:tr h="7239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100">
                          <a:effectLst/>
                        </a:rPr>
                        <a:t>Funktsioonid</a:t>
                      </a:r>
                      <a:endParaRPr lang="et-EE" sz="11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100">
                          <a:effectLst/>
                        </a:rPr>
                        <a:t>GitHub Copilot</a:t>
                      </a:r>
                      <a:endParaRPr lang="et-EE" sz="11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100">
                          <a:effectLst/>
                        </a:rPr>
                        <a:t>ChatGPT</a:t>
                      </a:r>
                      <a:endParaRPr lang="et-EE" sz="11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100">
                          <a:effectLst/>
                        </a:rPr>
                        <a:t>Black Box</a:t>
                      </a:r>
                      <a:endParaRPr lang="et-EE" sz="11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95918450"/>
                  </a:ext>
                </a:extLst>
              </a:tr>
              <a:tr h="5429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100">
                          <a:effectLst/>
                        </a:rPr>
                        <a:t>Juturobot</a:t>
                      </a:r>
                      <a:endParaRPr lang="et-E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100">
                          <a:effectLst/>
                        </a:rPr>
                        <a:t>Ei</a:t>
                      </a:r>
                      <a:endParaRPr lang="et-E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100">
                          <a:effectLst/>
                        </a:rPr>
                        <a:t>Jah</a:t>
                      </a:r>
                      <a:endParaRPr lang="et-E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100">
                          <a:effectLst/>
                        </a:rPr>
                        <a:t>Jah</a:t>
                      </a:r>
                      <a:endParaRPr lang="et-E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50993147"/>
                  </a:ext>
                </a:extLst>
              </a:tr>
              <a:tr h="6324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100">
                          <a:effectLst/>
                        </a:rPr>
                        <a:t>Spetsiaalne silumisfunktsioon</a:t>
                      </a:r>
                      <a:endParaRPr lang="et-E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100">
                          <a:effectLst/>
                        </a:rPr>
                        <a:t>+/-</a:t>
                      </a:r>
                      <a:endParaRPr lang="et-E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100">
                          <a:effectLst/>
                        </a:rPr>
                        <a:t>-</a:t>
                      </a:r>
                      <a:endParaRPr lang="et-E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100">
                          <a:effectLst/>
                        </a:rPr>
                        <a:t>+</a:t>
                      </a:r>
                      <a:endParaRPr lang="et-E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07762793"/>
                  </a:ext>
                </a:extLst>
              </a:tr>
              <a:tr h="9048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100">
                          <a:effectLst/>
                        </a:rPr>
                        <a:t>Koodiennustused kodeerimiseks</a:t>
                      </a:r>
                      <a:endParaRPr lang="et-E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100">
                          <a:effectLst/>
                        </a:rPr>
                        <a:t>+</a:t>
                      </a:r>
                      <a:endParaRPr lang="et-E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100">
                          <a:effectLst/>
                        </a:rPr>
                        <a:t>-</a:t>
                      </a:r>
                      <a:endParaRPr lang="et-E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100">
                          <a:effectLst/>
                        </a:rPr>
                        <a:t>+/-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100">
                          <a:effectLst/>
                        </a:rPr>
                        <a:t>Kui IDE, siis +</a:t>
                      </a:r>
                      <a:endParaRPr lang="et-E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66694266"/>
                  </a:ext>
                </a:extLst>
              </a:tr>
              <a:tr h="10858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100">
                          <a:effectLst/>
                        </a:rPr>
                        <a:t>Lingid allikatele</a:t>
                      </a:r>
                      <a:endParaRPr lang="et-E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100">
                          <a:effectLst/>
                        </a:rPr>
                        <a:t>-</a:t>
                      </a:r>
                      <a:endParaRPr lang="et-E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100">
                          <a:effectLst/>
                        </a:rPr>
                        <a:t>-</a:t>
                      </a:r>
                      <a:endParaRPr lang="et-E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t-EE" sz="1100" dirty="0">
                          <a:effectLst/>
                        </a:rPr>
                        <a:t>+</a:t>
                      </a:r>
                      <a:endParaRPr lang="et-EE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56988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20763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22789" y="1825625"/>
            <a:ext cx="4146421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82271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473</Words>
  <Application>Microsoft Office PowerPoint</Application>
  <PresentationFormat>Widescreen</PresentationFormat>
  <Paragraphs>189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Office Theme</vt:lpstr>
      <vt:lpstr>Artificial intelligence, labour and society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Tallinn University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Vladimir Viies</dc:creator>
  <cp:lastModifiedBy>Vladimir Viies</cp:lastModifiedBy>
  <cp:revision>8</cp:revision>
  <dcterms:created xsi:type="dcterms:W3CDTF">2024-08-29T14:01:26Z</dcterms:created>
  <dcterms:modified xsi:type="dcterms:W3CDTF">2024-10-21T11:12:13Z</dcterms:modified>
</cp:coreProperties>
</file>