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9" r:id="rId3"/>
    <p:sldId id="330" r:id="rId4"/>
    <p:sldId id="331" r:id="rId5"/>
    <p:sldId id="321" r:id="rId6"/>
    <p:sldId id="345" r:id="rId7"/>
    <p:sldId id="322" r:id="rId8"/>
    <p:sldId id="341" r:id="rId9"/>
    <p:sldId id="327" r:id="rId10"/>
    <p:sldId id="328" r:id="rId11"/>
    <p:sldId id="323" r:id="rId12"/>
    <p:sldId id="336" r:id="rId13"/>
    <p:sldId id="337" r:id="rId14"/>
    <p:sldId id="342" r:id="rId15"/>
    <p:sldId id="343" r:id="rId16"/>
    <p:sldId id="344" r:id="rId17"/>
    <p:sldId id="324" r:id="rId18"/>
    <p:sldId id="325" r:id="rId19"/>
    <p:sldId id="326" r:id="rId20"/>
    <p:sldId id="334" r:id="rId21"/>
    <p:sldId id="339" r:id="rId22"/>
    <p:sldId id="340" r:id="rId23"/>
    <p:sldId id="293" r:id="rId24"/>
  </p:sldIdLst>
  <p:sldSz cx="9144000" cy="6858000" type="screen4x3"/>
  <p:notesSz cx="6888163" cy="9623425"/>
  <p:defaultTextStyle>
    <a:defPPr>
      <a:defRPr lang="en-GB"/>
    </a:defPPr>
    <a:lvl1pPr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0143"/>
    <a:srgbClr val="930042"/>
    <a:srgbClr val="969595"/>
    <a:srgbClr val="CFCECE"/>
    <a:srgbClr val="969594"/>
    <a:srgbClr val="C2C2C1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82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dirty="0" smtClean="0"/>
              <a:t>OSAKAALUD</a:t>
            </a:r>
            <a:endParaRPr lang="et-E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05-4452-9CB0-3477B6AA44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05-4452-9CB0-3477B6AA44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D05-4452-9CB0-3477B6AA443E}"/>
              </c:ext>
            </c:extLst>
          </c:dPt>
          <c:val>
            <c:numRef>
              <c:f>Sheet1!$B$8:$B$10</c:f>
              <c:numCache>
                <c:formatCode>General</c:formatCode>
                <c:ptCount val="3"/>
                <c:pt idx="0">
                  <c:v>20</c:v>
                </c:pt>
                <c:pt idx="1">
                  <c:v>55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05-4452-9CB0-3477B6AA4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0.39116</cdr:x>
      <cdr:y>0.62121</cdr:y>
    </cdr:from>
    <cdr:to>
      <cdr:x>0.62269</cdr:x>
      <cdr:y>0.81818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84641" y="2952318"/>
          <a:ext cx="1944199" cy="9361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LAHENDUSE TASE </a:t>
          </a:r>
          <a:r>
            <a:rPr lang="et-EE" dirty="0" smtClean="0"/>
            <a:t>50p</a:t>
          </a:r>
          <a:r>
            <a:rPr lang="et-EE" sz="1100" dirty="0" smtClean="0"/>
            <a:t>,</a:t>
          </a:r>
        </a:p>
        <a:p xmlns:a="http://schemas.openxmlformats.org/drawingml/2006/main">
          <a:r>
            <a:rPr lang="et-EE" dirty="0"/>
            <a:t>n</a:t>
          </a:r>
          <a:r>
            <a:rPr lang="et-EE" dirty="0" smtClean="0"/>
            <a:t>endest 10p esitlus hinne ja 40p töö hinne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0.33113</cdr:x>
      <cdr:y>0.18182</cdr:y>
    </cdr:from>
    <cdr:to>
      <cdr:x>0.50263</cdr:x>
      <cdr:y>0.4697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80556" y="864105"/>
          <a:ext cx="1440160" cy="13681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Osavõtt õppetööst </a:t>
          </a:r>
          <a:r>
            <a:rPr lang="et-EE" dirty="0" smtClean="0"/>
            <a:t>juhendaja arvamus  15</a:t>
          </a:r>
          <a:r>
            <a:rPr lang="et-EE" sz="1100" dirty="0" smtClean="0"/>
            <a:t>p,rühmaliikmete hinne üksteisele 15p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0.27273</cdr:y>
    </cdr:from>
    <cdr:to>
      <cdr:x>0.63984</cdr:x>
      <cdr:y>0.36364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64732" y="1296144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0.22727</cdr:y>
    </cdr:from>
    <cdr:to>
      <cdr:x>0.62269</cdr:x>
      <cdr:y>0.34848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64732" y="1080120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0.51121</cdr:x>
      <cdr:y>0.22727</cdr:y>
    </cdr:from>
    <cdr:to>
      <cdr:x>0.70844</cdr:x>
      <cdr:y>0.59091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92722" y="1080107"/>
          <a:ext cx="1656186" cy="1728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dirty="0" smtClean="0"/>
            <a:t>Retsensioon enda</a:t>
          </a:r>
          <a:r>
            <a:rPr lang="et-EE" sz="1100" dirty="0" smtClean="0"/>
            <a:t>  tööle</a:t>
          </a:r>
          <a:r>
            <a:rPr lang="et-EE" dirty="0" smtClean="0"/>
            <a:t>10p,</a:t>
          </a:r>
          <a:r>
            <a:rPr lang="et-EE" sz="1100" dirty="0" smtClean="0"/>
            <a:t>  seminarides osalemine,</a:t>
          </a:r>
          <a:r>
            <a:rPr lang="et-EE" dirty="0" smtClean="0"/>
            <a:t>retsenseerimine10p</a:t>
          </a:r>
          <a:endParaRPr lang="et-EE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fld id="{8C990DD4-39AA-4270-9724-3A072DD3E1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16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20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22D6E6A-686C-490C-B57D-1884A2CFCE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24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56" descr="ttum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5250"/>
            <a:ext cx="3057525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45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pic>
        <p:nvPicPr>
          <p:cNvPr id="6" name="Picture 1061" descr="TTYlogo_eng_vrv_u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549275"/>
            <a:ext cx="54721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371600" y="3733800"/>
            <a:ext cx="7315200" cy="1447800"/>
          </a:xfrm>
          <a:ln w="76200" cmpd="tri"/>
        </p:spPr>
        <p:txBody>
          <a:bodyPr anchor="b"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7315200" cy="685800"/>
          </a:xfrm>
          <a:ln w="6350"/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solidFill>
                  <a:srgbClr val="940143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9D18C6B-6719-4BBE-8C52-E138B57B8C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3FF00-5F42-4A75-ACED-2B5B50316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81000"/>
            <a:ext cx="2047875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81000"/>
            <a:ext cx="599122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93BC-239D-48F8-9F70-3AF816A953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C9AAE-4C28-4D81-90C2-6DC021E00B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8D97C-3AF0-42FA-946A-0CDCD460A4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8730-561E-4A3F-89AD-54687372F8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B78AC-71EE-4144-8263-120E2C0DA3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F7D4E-E287-4884-87D7-6B59D8B91C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12C89-D73E-4FAF-AD73-70F72C77D6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14354-0950-4AD0-A5E8-8E76A42782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C1A7D-F842-445E-9B86-3642A9E96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86" descr="ttumark2"/>
          <p:cNvPicPr>
            <a:picLocks noChangeAspect="1" noChangeArrowheads="1"/>
          </p:cNvPicPr>
          <p:nvPr/>
        </p:nvPicPr>
        <p:blipFill>
          <a:blip r:embed="rId13">
            <a:lum bright="6000"/>
          </a:blip>
          <a:srcRect/>
          <a:stretch>
            <a:fillRect/>
          </a:stretch>
        </p:blipFill>
        <p:spPr bwMode="auto">
          <a:xfrm>
            <a:off x="0" y="171450"/>
            <a:ext cx="203835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73" name="Rectangle 17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7A92409-DA91-492A-B173-C43F0FC52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764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2537" name="Picture 188" descr="TTYlogo_eng_vrv_uu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24525" y="5822950"/>
            <a:ext cx="29464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p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£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Vladimir.Viies/materials/TarkvaraProjektIXX1410/TDprojekt.odp" TargetMode="External"/><Relationship Id="rId2" Type="http://schemas.openxmlformats.org/officeDocument/2006/relationships/hyperlink" Target="http://www.tud.ttu.ee/im/Vladimir.Viies/materials/TarkvaraProjektIXX1410/Tahvlikell.pdf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1428750"/>
            <a:ext cx="8329612" cy="714375"/>
          </a:xfrm>
          <a:ln w="9525" cmpd="sng"/>
        </p:spPr>
        <p:txBody>
          <a:bodyPr/>
          <a:lstStyle/>
          <a:p>
            <a:pPr algn="ctr" eaLnBrk="1" hangingPunct="1"/>
            <a:r>
              <a:rPr lang="et-EE" sz="2800" dirty="0" smtClean="0"/>
              <a:t>IXX1410 „Tarkvara-projekt“ - </a:t>
            </a:r>
            <a:r>
              <a:rPr lang="et-EE" sz="2800" dirty="0"/>
              <a:t>6</a:t>
            </a:r>
            <a:r>
              <a:rPr lang="et-EE" sz="2800" dirty="0" smtClean="0"/>
              <a:t>EAP</a:t>
            </a:r>
            <a:endParaRPr lang="en-US" sz="28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71813" y="4929188"/>
            <a:ext cx="2500312" cy="685800"/>
          </a:xfrm>
          <a:ln w="9525"/>
        </p:spPr>
        <p:txBody>
          <a:bodyPr/>
          <a:lstStyle/>
          <a:p>
            <a:pPr eaLnBrk="1" hangingPunct="1"/>
            <a:r>
              <a:rPr lang="et-EE" sz="3600" dirty="0" smtClean="0"/>
              <a:t> </a:t>
            </a:r>
            <a:r>
              <a:rPr lang="et-EE" dirty="0" smtClean="0"/>
              <a:t>Tallinn </a:t>
            </a:r>
            <a:r>
              <a:rPr lang="et-EE" sz="2400" dirty="0" smtClean="0"/>
              <a:t>2022</a:t>
            </a:r>
          </a:p>
          <a:p>
            <a:pPr eaLnBrk="1" hangingPunct="1"/>
            <a:endParaRPr lang="et-EE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    </a:t>
            </a:r>
            <a:endParaRPr lang="en-US" dirty="0" smtClean="0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11561" y="2643188"/>
            <a:ext cx="7389440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1800" dirty="0" smtClean="0"/>
              <a:t>Andres </a:t>
            </a:r>
            <a:r>
              <a:rPr lang="et-EE" sz="1800" dirty="0" err="1" smtClean="0"/>
              <a:t>Eek</a:t>
            </a:r>
            <a:r>
              <a:rPr lang="et-EE" sz="1800" dirty="0" smtClean="0"/>
              <a:t> ,Vladimir </a:t>
            </a:r>
            <a:r>
              <a:rPr lang="et-EE" sz="1800" dirty="0"/>
              <a:t>Viies, Lembit </a:t>
            </a:r>
            <a:r>
              <a:rPr lang="et-EE" sz="1800" dirty="0" smtClean="0"/>
              <a:t>Jürimägi</a:t>
            </a:r>
            <a:r>
              <a:rPr lang="et-EE" sz="1800" dirty="0"/>
              <a:t>, </a:t>
            </a:r>
            <a:r>
              <a:rPr lang="et-EE" sz="1800" dirty="0" smtClean="0"/>
              <a:t> </a:t>
            </a:r>
          </a:p>
          <a:p>
            <a:r>
              <a:rPr lang="et-EE" sz="1800" dirty="0" smtClean="0"/>
              <a:t> Rein Paluoja, </a:t>
            </a:r>
            <a:r>
              <a:rPr lang="et-EE" sz="1800" dirty="0" smtClean="0"/>
              <a:t>Viktor </a:t>
            </a:r>
            <a:r>
              <a:rPr lang="et-EE" sz="1800" dirty="0" err="1"/>
              <a:t>L</a:t>
            </a:r>
            <a:r>
              <a:rPr lang="et-EE" sz="1800" dirty="0" err="1" smtClean="0"/>
              <a:t>eppikson</a:t>
            </a:r>
            <a:endParaRPr lang="et-EE" sz="1800" dirty="0" smtClean="0"/>
          </a:p>
          <a:p>
            <a:r>
              <a:rPr lang="et-EE" sz="2800" dirty="0" smtClean="0"/>
              <a:t> </a:t>
            </a:r>
            <a:r>
              <a:rPr lang="et-EE" sz="1800" dirty="0" smtClean="0"/>
              <a:t>vladimir.viies@gmail.com</a:t>
            </a:r>
            <a:endParaRPr lang="et-EE" sz="1800" dirty="0"/>
          </a:p>
        </p:txBody>
      </p:sp>
      <p:pic>
        <p:nvPicPr>
          <p:cNvPr id="24581" name="Picture 5" descr="X:\Logod, reklaam\EL-Struktuur_2008\EL_Sotsiaalfond_horisonta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652963"/>
            <a:ext cx="25955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kaitsmine </a:t>
            </a:r>
            <a:r>
              <a:rPr lang="et-EE" dirty="0" smtClean="0"/>
              <a:t>II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844824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/>
              <a:t>Projektide kaitsmine toimub avalikult õppesemestri viimastel </a:t>
            </a:r>
            <a:r>
              <a:rPr lang="et-EE" sz="4000" dirty="0" smtClean="0"/>
              <a:t>nädalatel(06.05;13.05) </a:t>
            </a:r>
            <a:r>
              <a:rPr lang="et-EE" sz="4000" dirty="0"/>
              <a:t>teiste antud eriala üliõpilaste osalusel</a:t>
            </a:r>
            <a:r>
              <a:rPr lang="et-E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80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teema valik </a:t>
            </a:r>
            <a:endParaRPr lang="et-EE" dirty="0"/>
          </a:p>
        </p:txBody>
      </p:sp>
      <p:pic>
        <p:nvPicPr>
          <p:cNvPr id="3" name="Picture 2" descr="http://hkinks.com/upload/01665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064896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81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</a:t>
            </a:r>
            <a:endParaRPr lang="et-E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548221"/>
            <a:ext cx="6120680" cy="37615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537321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Pilvandmetöötluse avalik teenus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873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000" dirty="0"/>
              <a:t>Pilvandmetöötluse avalik </a:t>
            </a:r>
            <a:r>
              <a:rPr lang="et-EE" sz="2000" dirty="0" smtClean="0"/>
              <a:t>teenus( näiteks kui pikalt KUU paistab)</a:t>
            </a:r>
            <a:r>
              <a:rPr lang="et-EE" sz="2000" dirty="0"/>
              <a:t/>
            </a:r>
            <a:br>
              <a:rPr lang="et-EE" sz="2000" dirty="0"/>
            </a:br>
            <a:endParaRPr lang="et-EE" sz="2000" dirty="0"/>
          </a:p>
        </p:txBody>
      </p:sp>
      <p:pic>
        <p:nvPicPr>
          <p:cNvPr id="3" name="Pilt 3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927" y="1983105"/>
            <a:ext cx="3700145" cy="28917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11560" y="515719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u="sng" dirty="0">
                <a:solidFill>
                  <a:schemeClr val="accent2">
                    <a:lumMod val="50000"/>
                  </a:schemeClr>
                </a:solidFill>
              </a:rPr>
              <a:t>http://</a:t>
            </a:r>
            <a:r>
              <a:rPr lang="et-EE" u="sng" dirty="0" smtClean="0">
                <a:solidFill>
                  <a:schemeClr val="accent2">
                    <a:lumMod val="50000"/>
                  </a:schemeClr>
                </a:solidFill>
              </a:rPr>
              <a:t>www.tud.ttu.ee/im/Vladimir.Viies/materials/TarkvaraProjektIXX1410/projekt19/PilvandmetNaide.docx</a:t>
            </a:r>
            <a:endParaRPr lang="et-EE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212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II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683568" y="2276872"/>
            <a:ext cx="7848872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/>
              <a:t>Kaasaskantav </a:t>
            </a:r>
            <a:r>
              <a:rPr lang="et-EE" dirty="0" err="1"/>
              <a:t>serial</a:t>
            </a:r>
            <a:r>
              <a:rPr lang="et-EE" dirty="0"/>
              <a:t> monitor, mida saaks kasutada tingimustes kus üle võrgu andmete logimine on võimatu.</a:t>
            </a:r>
          </a:p>
          <a:p>
            <a:r>
              <a:rPr lang="et-EE" dirty="0"/>
              <a:t>Seade, millega saab jälgida ja logida </a:t>
            </a:r>
            <a:r>
              <a:rPr lang="et-EE" dirty="0" err="1"/>
              <a:t>UARTi</a:t>
            </a:r>
            <a:r>
              <a:rPr lang="et-EE" dirty="0"/>
              <a:t> kaudu liikuvat </a:t>
            </a:r>
            <a:r>
              <a:rPr lang="et-EE" dirty="0" err="1"/>
              <a:t>datat</a:t>
            </a:r>
            <a:r>
              <a:rPr lang="et-EE" dirty="0"/>
              <a:t>.</a:t>
            </a:r>
          </a:p>
          <a:p>
            <a:r>
              <a:rPr lang="et-EE" dirty="0"/>
              <a:t>Logitud infot saab salvestatakse SD kaardi peale.</a:t>
            </a:r>
          </a:p>
          <a:p>
            <a:r>
              <a:rPr lang="et-EE" dirty="0"/>
              <a:t>Kasutaja saab muuta "</a:t>
            </a:r>
            <a:r>
              <a:rPr lang="et-EE" dirty="0" err="1"/>
              <a:t>baud-rate</a:t>
            </a:r>
            <a:r>
              <a:rPr lang="et-EE" dirty="0"/>
              <a:t>" ja teisi seadistusi vastavalt vajadusele. </a:t>
            </a:r>
          </a:p>
          <a:p>
            <a:r>
              <a:rPr lang="et-EE" dirty="0"/>
              <a:t>Seadmel peab olema ka ekraan ning eraldi toiteallikas.</a:t>
            </a:r>
          </a:p>
        </p:txBody>
      </p:sp>
    </p:spTree>
    <p:extLst>
      <p:ext uri="{BB962C8B-B14F-4D97-AF65-F5344CB8AC3E}">
        <p14:creationId xmlns:p14="http://schemas.microsoft.com/office/powerpoint/2010/main" val="3980620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III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323528" y="1700808"/>
            <a:ext cx="8820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/>
              <a:t>Rakenduse ja süsteemi </a:t>
            </a:r>
            <a:r>
              <a:rPr lang="et-EE" dirty="0" err="1"/>
              <a:t>resursside</a:t>
            </a:r>
            <a:r>
              <a:rPr lang="et-EE" dirty="0"/>
              <a:t> </a:t>
            </a:r>
            <a:r>
              <a:rPr lang="et-EE" dirty="0" err="1"/>
              <a:t>monitoorimine</a:t>
            </a:r>
            <a:endParaRPr lang="et-EE" dirty="0"/>
          </a:p>
          <a:p>
            <a:r>
              <a:rPr lang="et-EE" dirty="0"/>
              <a:t>Analüüsima ning andma soovitusi, kuidas saaks teha koodi kiiremaks. Algselt peaks toetama C ja </a:t>
            </a:r>
            <a:r>
              <a:rPr lang="et-EE" dirty="0" err="1"/>
              <a:t>Pythoni</a:t>
            </a:r>
            <a:r>
              <a:rPr lang="et-EE" dirty="0"/>
              <a:t> keeli.</a:t>
            </a:r>
          </a:p>
          <a:p>
            <a:r>
              <a:rPr lang="et-EE" dirty="0"/>
              <a:t>Rakendus jälgib, kuidas mingi programm kasutab süsteemi </a:t>
            </a:r>
            <a:r>
              <a:rPr lang="et-EE" dirty="0" err="1"/>
              <a:t>resursse</a:t>
            </a:r>
            <a:r>
              <a:rPr lang="et-EE" dirty="0"/>
              <a:t>:</a:t>
            </a:r>
          </a:p>
          <a:p>
            <a:r>
              <a:rPr lang="et-EE" dirty="0" smtClean="0"/>
              <a:t>Protsessor  Mälu  Graafikakaart  Ketas Võrk</a:t>
            </a:r>
            <a:endParaRPr lang="et-EE" dirty="0"/>
          </a:p>
          <a:p>
            <a:r>
              <a:rPr lang="et-EE" dirty="0"/>
              <a:t>Mõõdetakse kui palju võtab aega mõni protsess. Vajadusel logida andmed, mida hiljem saaks kasutada analüüsiks.</a:t>
            </a:r>
          </a:p>
          <a:p>
            <a:r>
              <a:rPr lang="et-EE" dirty="0"/>
              <a:t>Peab töötama nii Windowsi kui ka Linuxi keskkonnas.</a:t>
            </a:r>
          </a:p>
        </p:txBody>
      </p:sp>
    </p:spTree>
    <p:extLst>
      <p:ext uri="{BB962C8B-B14F-4D97-AF65-F5344CB8AC3E}">
        <p14:creationId xmlns:p14="http://schemas.microsoft.com/office/powerpoint/2010/main" val="202548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V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536174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/>
              <a:t>Pilditöötluse programm</a:t>
            </a:r>
          </a:p>
          <a:p>
            <a:r>
              <a:rPr lang="et-EE" dirty="0"/>
              <a:t>Graafiline kasutajaliides.</a:t>
            </a:r>
          </a:p>
          <a:p>
            <a:r>
              <a:rPr lang="et-EE" dirty="0"/>
              <a:t>Toetab erinevaid formaate.</a:t>
            </a:r>
          </a:p>
          <a:p>
            <a:r>
              <a:rPr lang="et-EE" dirty="0"/>
              <a:t>Peaks toetama vähemalt 25 erinevat pilditöötluse metoodikat.</a:t>
            </a:r>
          </a:p>
          <a:p>
            <a:r>
              <a:rPr lang="et-EE" dirty="0"/>
              <a:t>Lisaks peab rakendus toetama ka konverteerimise võimalust.</a:t>
            </a:r>
          </a:p>
          <a:p>
            <a:r>
              <a:rPr lang="et-EE" dirty="0"/>
              <a:t>Peab töötama nii Windowsi kui ka Linuxi keskkonnas.</a:t>
            </a:r>
          </a:p>
        </p:txBody>
      </p:sp>
    </p:spTree>
    <p:extLst>
      <p:ext uri="{BB962C8B-B14F-4D97-AF65-F5344CB8AC3E}">
        <p14:creationId xmlns:p14="http://schemas.microsoft.com/office/powerpoint/2010/main" val="2775380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VI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628800"/>
            <a:ext cx="771520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1.Vaba   teema,  millel   hilisemalt  võib  baseeruda  lõputöö : </a:t>
            </a:r>
          </a:p>
          <a:p>
            <a:r>
              <a:rPr lang="et-EE" dirty="0" smtClean="0"/>
              <a:t> * </a:t>
            </a:r>
            <a:r>
              <a:rPr lang="et-EE" dirty="0"/>
              <a:t>Tundide arvestamise tarkvara* Varalaegas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54" y="2305910"/>
            <a:ext cx="5761526" cy="360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237" y="3302292"/>
            <a:ext cx="5761526" cy="2534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48221" y="3198168"/>
            <a:ext cx="1847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/>
              <a:t>* Tark peegel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2132856"/>
            <a:ext cx="4572000" cy="90486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t-EE" dirty="0"/>
          </a:p>
          <a:p>
            <a:r>
              <a:rPr lang="et-EE" dirty="0"/>
              <a:t>* </a:t>
            </a:r>
            <a:r>
              <a:rPr lang="et-EE" dirty="0" smtClean="0"/>
              <a:t>Aktsiate jälgimine  </a:t>
            </a:r>
            <a:endParaRPr lang="et-EE" dirty="0"/>
          </a:p>
        </p:txBody>
      </p:sp>
      <p:sp>
        <p:nvSpPr>
          <p:cNvPr id="8" name="Rectangle 7"/>
          <p:cNvSpPr/>
          <p:nvPr/>
        </p:nvSpPr>
        <p:spPr>
          <a:xfrm>
            <a:off x="755576" y="3731548"/>
            <a:ext cx="793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508761" y="3623869"/>
            <a:ext cx="6768752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800" dirty="0"/>
              <a:t>*</a:t>
            </a:r>
            <a:r>
              <a:rPr lang="et-EE" sz="1800" dirty="0" smtClean="0"/>
              <a:t>RUUNI KALENDER  *UKSETELEFON *SÜNKROONTÕLKE APP</a:t>
            </a:r>
            <a:endParaRPr lang="et-EE" sz="1800" dirty="0"/>
          </a:p>
          <a:p>
            <a:r>
              <a:rPr lang="et-EE" sz="1800" dirty="0" smtClean="0"/>
              <a:t>*ASI </a:t>
            </a:r>
            <a:r>
              <a:rPr lang="et-EE" sz="1800" dirty="0"/>
              <a:t>LÕPUTÖÖDE </a:t>
            </a:r>
            <a:r>
              <a:rPr lang="et-EE" sz="1800" dirty="0" smtClean="0"/>
              <a:t>APP*VIRTUAALNE KONTROLLER</a:t>
            </a:r>
          </a:p>
          <a:p>
            <a:r>
              <a:rPr lang="et-EE" sz="1800" dirty="0" smtClean="0"/>
              <a:t>*MIKROTEENUSTE ORKESTREERIMINE</a:t>
            </a: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19534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meeskond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179512" y="1975480"/>
            <a:ext cx="8424936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t-EE" sz="2800" dirty="0" smtClean="0"/>
              <a:t>Üldjuhul </a:t>
            </a:r>
            <a:r>
              <a:rPr lang="et-EE" sz="2800" dirty="0"/>
              <a:t>üliõpilastele antakse kollektiivne ülesanne, moodustatakse meeskond ja määratakse iga liikme kohustused. Meeskond valib endale ise juhi; </a:t>
            </a:r>
            <a:endParaRPr lang="et-EE" sz="2800" dirty="0" smtClean="0"/>
          </a:p>
          <a:p>
            <a:r>
              <a:rPr lang="et-EE" sz="2800" dirty="0" smtClean="0"/>
              <a:t>2</a:t>
            </a:r>
            <a:r>
              <a:rPr lang="et-EE" sz="2800" dirty="0"/>
              <a:t>. </a:t>
            </a:r>
            <a:r>
              <a:rPr lang="et-EE" sz="2800" dirty="0" smtClean="0"/>
              <a:t> Üliõpilastel </a:t>
            </a:r>
            <a:r>
              <a:rPr lang="et-EE" sz="2800" dirty="0"/>
              <a:t>on õigus kooskõlastatult juhendava õppejõuga pakkuda välja projekti ülesanne ja moodustada ise meeskond projekti tegemiseks; </a:t>
            </a:r>
            <a:endParaRPr lang="et-EE" sz="2800" dirty="0" smtClean="0"/>
          </a:p>
          <a:p>
            <a:r>
              <a:rPr lang="et-EE" sz="2800" dirty="0" smtClean="0"/>
              <a:t>3</a:t>
            </a:r>
            <a:r>
              <a:rPr lang="et-EE" sz="2800" dirty="0"/>
              <a:t>. Projekti täitmisega võib seonduda koostöö tellijaga ja sellest tulenevad täiendavad </a:t>
            </a:r>
            <a:r>
              <a:rPr lang="et-EE" sz="2800" dirty="0" smtClean="0"/>
              <a:t>tingimused.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6193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täitmise kord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0" y="1268760"/>
            <a:ext cx="896448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/>
              <a:t>1.Projektide </a:t>
            </a:r>
            <a:r>
              <a:rPr lang="et-EE" dirty="0"/>
              <a:t>täitmiseks on tunniplaanis </a:t>
            </a:r>
            <a:r>
              <a:rPr lang="et-EE"/>
              <a:t>harjutustunnid </a:t>
            </a:r>
            <a:r>
              <a:rPr lang="et-EE" smtClean="0"/>
              <a:t>4 </a:t>
            </a:r>
            <a:r>
              <a:rPr lang="et-EE" dirty="0"/>
              <a:t>tundi nädalas. Harjutustundides analüüsitakse erinevate projektide arenguid ja </a:t>
            </a:r>
            <a:r>
              <a:rPr lang="et-EE" dirty="0" smtClean="0"/>
              <a:t>probleeme;</a:t>
            </a:r>
          </a:p>
          <a:p>
            <a:r>
              <a:rPr lang="et-EE" dirty="0" smtClean="0"/>
              <a:t>2. </a:t>
            </a:r>
            <a:r>
              <a:rPr lang="et-EE" dirty="0"/>
              <a:t>Üliõpilased esinevad lühiettekannetega ( a`5 min) projektide teemadel. Lühiettekande käigus saadud tagasisidet tuleb võtta arvesse projekti tegemisel ja aruande </a:t>
            </a:r>
            <a:r>
              <a:rPr lang="et-EE" dirty="0" smtClean="0"/>
              <a:t>koostamisel ;</a:t>
            </a:r>
          </a:p>
          <a:p>
            <a:r>
              <a:rPr lang="et-EE" dirty="0" smtClean="0"/>
              <a:t>3. </a:t>
            </a:r>
            <a:r>
              <a:rPr lang="et-EE" dirty="0"/>
              <a:t>Projektide kohta koostatakse nõuetekohased aruanded, milles on täpselt kirjas iga meeskonna liikme kohustused ja saavutused antud projekti </a:t>
            </a:r>
            <a:r>
              <a:rPr lang="et-EE" dirty="0" smtClean="0"/>
              <a:t>teemal ;</a:t>
            </a:r>
          </a:p>
          <a:p>
            <a:r>
              <a:rPr lang="et-EE" dirty="0" smtClean="0"/>
              <a:t>4. </a:t>
            </a:r>
            <a:r>
              <a:rPr lang="et-EE" dirty="0"/>
              <a:t>Projektide kaitsmine on avalik ja sellel võivad osaleda ka teised sama eriala üliõpilased. </a:t>
            </a:r>
          </a:p>
        </p:txBody>
      </p:sp>
    </p:spTree>
    <p:extLst>
      <p:ext uri="{BB962C8B-B14F-4D97-AF65-F5344CB8AC3E}">
        <p14:creationId xmlns:p14="http://schemas.microsoft.com/office/powerpoint/2010/main" val="12837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eesmärgid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00393"/>
              </p:ext>
            </p:extLst>
          </p:nvPr>
        </p:nvGraphicFramePr>
        <p:xfrm>
          <a:off x="107504" y="-171400"/>
          <a:ext cx="9036496" cy="8431480"/>
        </p:xfrm>
        <a:graphic>
          <a:graphicData uri="http://schemas.openxmlformats.org/drawingml/2006/table">
            <a:tbl>
              <a:tblPr/>
              <a:tblGrid>
                <a:gridCol w="271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5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31480">
                <a:tc>
                  <a:txBody>
                    <a:bodyPr/>
                    <a:lstStyle/>
                    <a:p>
                      <a:endParaRPr lang="et-EE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Teoreetiliste teadmiste ja praktiliste oskuste süvendamine tarkvara arendamise alal: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algoritmide </a:t>
                      </a:r>
                      <a:r>
                        <a:rPr lang="et-EE" sz="2000" dirty="0"/>
                        <a:t>koostamine ja andmestruktuuride valik ning realiseerimine programmeerimiskeeltes;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2</a:t>
                      </a:r>
                      <a:r>
                        <a:rPr lang="et-EE" sz="2000" dirty="0"/>
                        <a:t>) tarkvara analüüs ja probleemi lahendamiseks sobivaima tarkvara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3</a:t>
                      </a:r>
                      <a:r>
                        <a:rPr lang="et-EE" sz="2000" dirty="0" smtClean="0"/>
                        <a:t>)  </a:t>
                      </a:r>
                      <a:r>
                        <a:rPr lang="et-EE" sz="2000" dirty="0"/>
                        <a:t>sõltuvalt rakedusvaldkonnast ja lahendatavast probleemist sobiva tarkvaratehnika metoodika valik ja rakendamine (sh reaalaja tarkvaratehnika meetodite valik ja rakendamine); 4) tarkvara arendusprotsessi planeerimine;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meeskonnatöö oskuste andmine;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6</a:t>
                      </a:r>
                      <a:r>
                        <a:rPr lang="et-EE" sz="2000" dirty="0"/>
                        <a:t>) tarkvara arendusprojekti vormistamine ja kaitsmine</a:t>
                      </a:r>
                      <a:r>
                        <a:rPr lang="et-EE" sz="20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5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Prrojekti näited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-252536" y="2204865"/>
            <a:ext cx="9073008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</a:t>
            </a:r>
            <a:r>
              <a:rPr lang="et-EE" dirty="0" smtClean="0">
                <a:hlinkClick r:id="rId2"/>
              </a:rPr>
              <a:t>www.tud.ttu.ee/im/Vladimir.Viies/materials/TarkvaraProjektIXX1410/Tahvlikell.pdf</a:t>
            </a:r>
            <a:endParaRPr lang="et-EE" dirty="0" smtClean="0"/>
          </a:p>
          <a:p>
            <a:r>
              <a:rPr lang="et-EE" dirty="0">
                <a:hlinkClick r:id="rId3"/>
              </a:rPr>
              <a:t>http://</a:t>
            </a:r>
            <a:r>
              <a:rPr lang="et-EE" dirty="0" smtClean="0">
                <a:hlinkClick r:id="rId3"/>
              </a:rPr>
              <a:t>www.tud.ttu.ee/im/Vladimir.Viies/materials/TarkvaraProjektIXX1410/TDprojekt.odp</a:t>
            </a:r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070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Järgmiseks korraks vastake järgmistele küsimustele I: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Mis vajadust projekt rahuldab või mis probleemi lahendab?</a:t>
            </a:r>
          </a:p>
          <a:p>
            <a:r>
              <a:rPr lang="et-EE" smtClean="0"/>
              <a:t>Kellele see mõeldud on, kes on kasutaja(d)?</a:t>
            </a:r>
          </a:p>
          <a:p>
            <a:r>
              <a:rPr lang="et-EE" smtClean="0"/>
              <a:t>Kes sellest projektist kasu saab?</a:t>
            </a:r>
          </a:p>
          <a:p>
            <a:r>
              <a:rPr lang="et-EE" smtClean="0"/>
              <a:t>Mis projekti nimi on?</a:t>
            </a:r>
          </a:p>
          <a:p>
            <a:r>
              <a:rPr lang="et-EE" smtClean="0"/>
              <a:t>Mille poolest erineb konkurendist?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03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Järgmiseks korraks vastake järgmistele küsimustele II: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Mis on projekti eesmärgid / kuidas saaks mõõta, et projekt oli edukas?</a:t>
            </a:r>
          </a:p>
          <a:p>
            <a:pPr marL="742950" lvl="2" indent="-342900">
              <a:buFont typeface="Wingdings" pitchFamily="2" charset="2"/>
              <a:buChar char="n"/>
            </a:pPr>
            <a:r>
              <a:rPr lang="et-EE"/>
              <a:t>defineerige 4 mõõdikut hindamaks, et projekti eesmärgid on saavutatud</a:t>
            </a:r>
          </a:p>
          <a:p>
            <a:endParaRPr lang="et-EE" smtClean="0"/>
          </a:p>
          <a:p>
            <a:r>
              <a:rPr lang="et-EE" smtClean="0"/>
              <a:t>Eesmärk peaks olema</a:t>
            </a:r>
          </a:p>
          <a:p>
            <a:pPr lvl="1"/>
            <a:r>
              <a:rPr lang="et-EE" smtClean="0"/>
              <a:t>spetsiifiline</a:t>
            </a:r>
          </a:p>
          <a:p>
            <a:pPr lvl="1"/>
            <a:r>
              <a:rPr lang="et-EE" smtClean="0"/>
              <a:t>mõõdetav</a:t>
            </a:r>
          </a:p>
          <a:p>
            <a:pPr lvl="1"/>
            <a:r>
              <a:rPr lang="et-EE" smtClean="0"/>
              <a:t>realistlik</a:t>
            </a:r>
          </a:p>
          <a:p>
            <a:pPr lvl="1"/>
            <a:r>
              <a:rPr lang="et-EE" smtClean="0"/>
              <a:t>ajaliselt piiritletud</a:t>
            </a:r>
          </a:p>
        </p:txBody>
      </p:sp>
    </p:spTree>
    <p:extLst>
      <p:ext uri="{BB962C8B-B14F-4D97-AF65-F5344CB8AC3E}">
        <p14:creationId xmlns:p14="http://schemas.microsoft.com/office/powerpoint/2010/main" val="120470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241"/>
              </p:ext>
            </p:extLst>
          </p:nvPr>
        </p:nvGraphicFramePr>
        <p:xfrm>
          <a:off x="-77788" y="-198438"/>
          <a:ext cx="9272588" cy="696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4" name="Slide" r:id="rId4" imgW="3653107" imgH="2738536" progId="PowerPoint.Slide.8">
                  <p:embed/>
                </p:oleObj>
              </mc:Choice>
              <mc:Fallback>
                <p:oleObj name="Slide" r:id="rId4" imgW="3653107" imgH="2738536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7788" y="-198438"/>
                        <a:ext cx="9272588" cy="696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7772400" y="152400"/>
          <a:ext cx="5524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5" name="Clip" r:id="rId6" imgW="1295640" imgH="3934080" progId="MS_ClipArt_Gallery.5">
                  <p:embed/>
                </p:oleObj>
              </mc:Choice>
              <mc:Fallback>
                <p:oleObj name="Clip" r:id="rId6" imgW="1295640" imgH="393408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52400"/>
                        <a:ext cx="55245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õpiväljundid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07853"/>
              </p:ext>
            </p:extLst>
          </p:nvPr>
        </p:nvGraphicFramePr>
        <p:xfrm>
          <a:off x="107504" y="1676400"/>
          <a:ext cx="9028756" cy="3657600"/>
        </p:xfrm>
        <a:graphic>
          <a:graphicData uri="http://schemas.openxmlformats.org/drawingml/2006/table">
            <a:tbl>
              <a:tblPr/>
              <a:tblGrid>
                <a:gridCol w="2392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8379">
                <a:tc>
                  <a:txBody>
                    <a:bodyPr/>
                    <a:lstStyle/>
                    <a:p>
                      <a:endParaRPr lang="et-EE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 projekti sooritanud üliõpilane: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Oskab </a:t>
                      </a:r>
                      <a:r>
                        <a:rPr lang="et-EE" sz="2000" dirty="0"/>
                        <a:t>leida püstitatud probleemile sobiva algoritmilise lahenduse ja valida andmestruktuurid algoritmi realiseerimiseks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2) Oskab analüüsida erinevaid tarkvaralahendusi ja arenduse meetoodikaid ning valida sobivaim konkreetse probleemi lahendamiseks;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3</a:t>
                      </a:r>
                      <a:r>
                        <a:rPr lang="et-EE" sz="2000" dirty="0"/>
                        <a:t>) Oskab planeerida tarkvara arendusprotsessi;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4</a:t>
                      </a:r>
                      <a:r>
                        <a:rPr lang="et-EE" sz="2000" dirty="0"/>
                        <a:t>) Oskab töötada tellijaga ja/või meeskonnas;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Oskab vormistada arendusprojekti ja koostada tarkvara dokumentatsiooni. </a:t>
                      </a:r>
                      <a:br>
                        <a:rPr lang="et-EE" sz="2000" dirty="0"/>
                      </a:b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1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</a:t>
            </a:r>
            <a:r>
              <a:rPr lang="fi-FI" dirty="0" smtClean="0"/>
              <a:t>ppeaine  </a:t>
            </a:r>
            <a:r>
              <a:rPr lang="fi-FI" dirty="0"/>
              <a:t>lühikirjeldus </a:t>
            </a:r>
            <a:br>
              <a:rPr lang="fi-FI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36126"/>
              </p:ext>
            </p:extLst>
          </p:nvPr>
        </p:nvGraphicFramePr>
        <p:xfrm>
          <a:off x="495300" y="1676400"/>
          <a:ext cx="8640960" cy="3962400"/>
        </p:xfrm>
        <a:graphic>
          <a:graphicData uri="http://schemas.openxmlformats.org/drawingml/2006/table">
            <a:tbl>
              <a:tblPr/>
              <a:tblGrid>
                <a:gridCol w="228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5308">
                <a:tc>
                  <a:txBody>
                    <a:bodyPr/>
                    <a:lstStyle/>
                    <a:p>
                      <a:endParaRPr lang="fi-FI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Tarkvara-projekt sisaldab infotehnoloogilise ülesande (näit. mini-infosüsteemi loomine, modelleerimisülesanne, uuringuandmete töötlus jt.) kollektiivset lahendamist.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Üliõpilased </a:t>
                      </a:r>
                      <a:r>
                        <a:rPr lang="et-EE" sz="2000" dirty="0"/>
                        <a:t>teevad kollektiivselt läbi tarkvaraarenduse etapid: ülesande analüüs ja sobiva tarkvara põhjendatud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Ülesande </a:t>
                      </a:r>
                      <a:r>
                        <a:rPr lang="et-EE" sz="2000" dirty="0"/>
                        <a:t>keerukuse taandamine, jagamisega alamülesanneteks ning meeskonnatöö kasutamine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Tarkvaraprojekti </a:t>
                      </a:r>
                      <a:r>
                        <a:rPr lang="et-EE" sz="2000" dirty="0"/>
                        <a:t>vormistamine, presenteerimine ja kaitsmine. Projektirühma liikmete töömeetod võib olla kas klassikaline voomeetod, iteratiivne meetod või agiilmeetod.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0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 hindamine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597501"/>
              </p:ext>
            </p:extLst>
          </p:nvPr>
        </p:nvGraphicFramePr>
        <p:xfrm>
          <a:off x="495300" y="1196752"/>
          <a:ext cx="83971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8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671736"/>
          </a:xfrm>
        </p:spPr>
        <p:txBody>
          <a:bodyPr/>
          <a:lstStyle/>
          <a:p>
            <a:r>
              <a:rPr lang="et-EE" sz="2400" b="0" dirty="0"/>
              <a:t>P</a:t>
            </a:r>
            <a:r>
              <a:rPr lang="et-EE" sz="2400" b="0" dirty="0" smtClean="0"/>
              <a:t>rojekti ajakava</a:t>
            </a:r>
            <a:endParaRPr lang="et-E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24744"/>
            <a:ext cx="8153400" cy="4896544"/>
          </a:xfrm>
        </p:spPr>
        <p:txBody>
          <a:bodyPr/>
          <a:lstStyle/>
          <a:p>
            <a:pPr marL="0" indent="0">
              <a:buNone/>
            </a:pPr>
            <a:r>
              <a:rPr lang="et-EE" sz="1800" u="sng" dirty="0" smtClean="0"/>
              <a:t>SEMESTRI NÄDAL                 NÄDALA  TEGEVUSED                                  .                                    </a:t>
            </a:r>
          </a:p>
          <a:p>
            <a:r>
              <a:rPr lang="et-EE" sz="1800" dirty="0" smtClean="0"/>
              <a:t>1</a:t>
            </a:r>
            <a:r>
              <a:rPr lang="et-EE" sz="1800" dirty="0"/>
              <a:t>. Sissejuhatus (reeglid), protsessi </a:t>
            </a:r>
            <a:r>
              <a:rPr lang="et-EE" sz="1800" dirty="0" err="1" smtClean="0"/>
              <a:t>käik,mis</a:t>
            </a:r>
            <a:r>
              <a:rPr lang="et-EE" sz="1800" dirty="0" smtClean="0"/>
              <a:t> </a:t>
            </a:r>
            <a:r>
              <a:rPr lang="et-EE" sz="1800" dirty="0"/>
              <a:t>asi on projekt, kuidas seda teha, mida </a:t>
            </a:r>
            <a:r>
              <a:rPr lang="et-EE" sz="1800" dirty="0" smtClean="0"/>
              <a:t>jälgida </a:t>
            </a:r>
            <a:r>
              <a:rPr lang="et-EE" sz="1800" dirty="0" err="1" smtClean="0"/>
              <a:t>välisjuhendajad</a:t>
            </a:r>
            <a:r>
              <a:rPr lang="et-EE" sz="1800" dirty="0" smtClean="0"/>
              <a:t> </a:t>
            </a:r>
            <a:r>
              <a:rPr lang="et-EE" sz="1800" dirty="0"/>
              <a:t>projektil </a:t>
            </a:r>
            <a:r>
              <a:rPr lang="et-EE" sz="1800" dirty="0" err="1"/>
              <a:t>ok</a:t>
            </a:r>
            <a:r>
              <a:rPr lang="et-EE" sz="1800" dirty="0"/>
              <a:t> (majasisene</a:t>
            </a:r>
            <a:r>
              <a:rPr lang="et-EE" sz="1800" dirty="0" smtClean="0"/>
              <a:t>).</a:t>
            </a:r>
            <a:endParaRPr lang="et-EE" sz="1800" dirty="0"/>
          </a:p>
          <a:p>
            <a:r>
              <a:rPr lang="et-EE" sz="1800" dirty="0"/>
              <a:t>2. </a:t>
            </a:r>
            <a:r>
              <a:rPr lang="et-EE" sz="1800" dirty="0" smtClean="0"/>
              <a:t>Näidisprojekti </a:t>
            </a:r>
            <a:r>
              <a:rPr lang="et-EE" sz="1800" dirty="0"/>
              <a:t>analüüs, vormistus ja esitlus, </a:t>
            </a:r>
            <a:r>
              <a:rPr lang="et-EE" sz="1800" dirty="0" err="1" smtClean="0"/>
              <a:t>riskianalüüs,meeskondade</a:t>
            </a:r>
            <a:r>
              <a:rPr lang="et-EE" sz="1800" dirty="0" smtClean="0"/>
              <a:t> </a:t>
            </a:r>
            <a:r>
              <a:rPr lang="et-EE" sz="1800" dirty="0"/>
              <a:t>koostamine, millised rollid on meeskonnas, kes mida </a:t>
            </a:r>
            <a:r>
              <a:rPr lang="et-EE" sz="1800" dirty="0" smtClean="0"/>
              <a:t>teeb rühmatöö </a:t>
            </a:r>
            <a:r>
              <a:rPr lang="et-EE" sz="1800" dirty="0"/>
              <a:t>teemade valimise protsessi </a:t>
            </a:r>
            <a:r>
              <a:rPr lang="et-EE" sz="1800" dirty="0" smtClean="0"/>
              <a:t>algus.</a:t>
            </a:r>
          </a:p>
          <a:p>
            <a:r>
              <a:rPr lang="et-EE" sz="1800" dirty="0" smtClean="0"/>
              <a:t>3.Etteantud </a:t>
            </a:r>
            <a:r>
              <a:rPr lang="et-EE" sz="1800" dirty="0"/>
              <a:t>näidisprojektide analüüs koos, kuidas teha </a:t>
            </a:r>
            <a:r>
              <a:rPr lang="et-EE" sz="1800" dirty="0" smtClean="0"/>
              <a:t>spetsifikatsiooni nõuete </a:t>
            </a:r>
            <a:r>
              <a:rPr lang="et-EE" sz="1800" dirty="0"/>
              <a:t>koostamine (mida klient </a:t>
            </a:r>
            <a:r>
              <a:rPr lang="et-EE" sz="1800" dirty="0" smtClean="0"/>
              <a:t>tahab),juhendajapoolne </a:t>
            </a:r>
            <a:r>
              <a:rPr lang="et-EE" sz="1800" dirty="0"/>
              <a:t>kinnitus </a:t>
            </a:r>
            <a:r>
              <a:rPr lang="et-EE" sz="1800" dirty="0" smtClean="0"/>
              <a:t>teemale.</a:t>
            </a:r>
            <a:endParaRPr lang="et-EE" sz="1800" dirty="0"/>
          </a:p>
          <a:p>
            <a:r>
              <a:rPr lang="et-EE" sz="1800" dirty="0"/>
              <a:t>4. </a:t>
            </a:r>
            <a:r>
              <a:rPr lang="et-EE" sz="1800" dirty="0" smtClean="0"/>
              <a:t>Spetsifikatsiooni </a:t>
            </a:r>
            <a:r>
              <a:rPr lang="et-EE" sz="1800" dirty="0"/>
              <a:t>esitlus (lahendatava ülesande püstitus</a:t>
            </a:r>
            <a:r>
              <a:rPr lang="et-EE" sz="1800" dirty="0" smtClean="0"/>
              <a:t>).</a:t>
            </a:r>
          </a:p>
          <a:p>
            <a:r>
              <a:rPr lang="et-EE" sz="1800" dirty="0"/>
              <a:t>5</a:t>
            </a:r>
            <a:r>
              <a:rPr lang="fi-FI" sz="1800" dirty="0" smtClean="0"/>
              <a:t>. </a:t>
            </a:r>
            <a:r>
              <a:rPr lang="et-EE" sz="1800" dirty="0"/>
              <a:t>T</a:t>
            </a:r>
            <a:r>
              <a:rPr lang="fi-FI" sz="1800" dirty="0" smtClean="0"/>
              <a:t>öövahendid</a:t>
            </a:r>
            <a:r>
              <a:rPr lang="fi-FI" sz="1800" dirty="0"/>
              <a:t>, tööplaan, rollide jaotus meeskonnas, </a:t>
            </a:r>
            <a:r>
              <a:rPr lang="fi-FI" sz="1800" dirty="0" smtClean="0"/>
              <a:t>ajakava</a:t>
            </a:r>
            <a:r>
              <a:rPr lang="et-EE" sz="1800" dirty="0" smtClean="0"/>
              <a:t>.</a:t>
            </a:r>
          </a:p>
          <a:p>
            <a:r>
              <a:rPr lang="et-EE" sz="1800" dirty="0"/>
              <a:t>8. </a:t>
            </a:r>
            <a:r>
              <a:rPr lang="et-EE" sz="1800" dirty="0" smtClean="0"/>
              <a:t>Avalik </a:t>
            </a:r>
            <a:r>
              <a:rPr lang="et-EE" sz="1800" dirty="0"/>
              <a:t>sprindikoosolek, </a:t>
            </a:r>
            <a:r>
              <a:rPr lang="et-EE" sz="1800" dirty="0" smtClean="0"/>
              <a:t> </a:t>
            </a:r>
            <a:r>
              <a:rPr lang="et-EE" sz="1800" dirty="0"/>
              <a:t>millised on riskid ja mida te nendega teete!</a:t>
            </a:r>
          </a:p>
          <a:p>
            <a:pPr marL="0" indent="0">
              <a:buNone/>
            </a:pPr>
            <a:r>
              <a:rPr lang="et-EE" sz="1800" dirty="0" smtClean="0"/>
              <a:t>   10</a:t>
            </a:r>
            <a:r>
              <a:rPr lang="et-EE" sz="1800" dirty="0"/>
              <a:t>. </a:t>
            </a:r>
            <a:r>
              <a:rPr lang="et-EE" sz="1800" dirty="0" smtClean="0"/>
              <a:t>Avalik sprindikoosolek.</a:t>
            </a:r>
          </a:p>
          <a:p>
            <a:pPr marL="0" indent="0">
              <a:buNone/>
            </a:pPr>
            <a:r>
              <a:rPr lang="et-EE" sz="1800" dirty="0" smtClean="0"/>
              <a:t>   12. </a:t>
            </a:r>
            <a:r>
              <a:rPr lang="et-EE" sz="1800" dirty="0"/>
              <a:t>A</a:t>
            </a:r>
            <a:r>
              <a:rPr lang="et-EE" sz="1800" dirty="0" smtClean="0"/>
              <a:t>valik sprindikoosolek.</a:t>
            </a:r>
          </a:p>
          <a:p>
            <a:pPr marL="0" indent="0">
              <a:buNone/>
            </a:pPr>
            <a:r>
              <a:rPr lang="et-EE" sz="1800" dirty="0" smtClean="0"/>
              <a:t>   14</a:t>
            </a:r>
            <a:r>
              <a:rPr lang="et-EE" sz="1800" dirty="0"/>
              <a:t>. </a:t>
            </a:r>
            <a:r>
              <a:rPr lang="et-EE" sz="1800" dirty="0" smtClean="0"/>
              <a:t>Aruande esitamistähtaeg, </a:t>
            </a:r>
            <a:r>
              <a:rPr lang="et-EE" sz="1800" dirty="0"/>
              <a:t>valitakse retsensendid teiste </a:t>
            </a:r>
            <a:r>
              <a:rPr lang="et-EE" sz="1800" dirty="0" smtClean="0"/>
              <a:t>töödele</a:t>
            </a:r>
            <a:r>
              <a:rPr lang="et-EE" dirty="0" smtClean="0"/>
              <a:t>.</a:t>
            </a:r>
          </a:p>
          <a:p>
            <a:r>
              <a:rPr lang="et-EE" sz="1800" dirty="0"/>
              <a:t>15 - 16. kaitsmine (avalik</a:t>
            </a:r>
            <a:r>
              <a:rPr lang="et-EE" sz="1800" dirty="0" smtClean="0"/>
              <a:t>), </a:t>
            </a:r>
            <a:r>
              <a:rPr lang="et-EE" sz="1800" dirty="0"/>
              <a:t>teise rühma aruande retsensiooni </a:t>
            </a:r>
            <a:r>
              <a:rPr lang="et-EE" sz="1800" dirty="0" smtClean="0"/>
              <a:t>tähtaeg. </a:t>
            </a:r>
            <a:r>
              <a:rPr lang="et-EE" sz="1800" dirty="0"/>
              <a:t>K</a:t>
            </a:r>
            <a:r>
              <a:rPr lang="et-EE" sz="1800" dirty="0" smtClean="0"/>
              <a:t>aitsmisel küsimusi </a:t>
            </a:r>
            <a:r>
              <a:rPr lang="et-EE" sz="1800" dirty="0" err="1" smtClean="0"/>
              <a:t>esitlejatelt</a:t>
            </a:r>
            <a:r>
              <a:rPr lang="et-EE" sz="1800" dirty="0" smtClean="0"/>
              <a:t>,</a:t>
            </a:r>
            <a:r>
              <a:rPr lang="et-EE" sz="1800" dirty="0"/>
              <a:t> </a:t>
            </a:r>
            <a:r>
              <a:rPr lang="et-EE" sz="1800" dirty="0" smtClean="0"/>
              <a:t>potentsiaalse kliendi rollis.</a:t>
            </a:r>
            <a:endParaRPr lang="et-EE" sz="1800" dirty="0"/>
          </a:p>
          <a:p>
            <a:pPr marL="0" indent="0">
              <a:buNone/>
            </a:pPr>
            <a:r>
              <a:rPr lang="et-EE" dirty="0"/>
              <a:t> </a:t>
            </a:r>
          </a:p>
          <a:p>
            <a:pPr marL="0" indent="0">
              <a:buNone/>
            </a:pP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244290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hinne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533400" y="1735042"/>
            <a:ext cx="8153400" cy="4039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800" i="0" dirty="0" smtClean="0"/>
              <a:t>R1-Retsensiooni </a:t>
            </a:r>
            <a:r>
              <a:rPr lang="et-EE" sz="2800" i="0" dirty="0"/>
              <a:t>koostamine teisele rühmale 10p</a:t>
            </a:r>
          </a:p>
          <a:p>
            <a:r>
              <a:rPr lang="et-EE" sz="2800" i="0" dirty="0" smtClean="0"/>
              <a:t>R2-Retsensioonis </a:t>
            </a:r>
            <a:r>
              <a:rPr lang="et-EE" sz="2800" i="0" dirty="0"/>
              <a:t>esitatud arvamus rühmale </a:t>
            </a:r>
            <a:r>
              <a:rPr lang="et-EE" sz="2800" i="0" dirty="0" smtClean="0"/>
              <a:t>10p</a:t>
            </a:r>
          </a:p>
          <a:p>
            <a:r>
              <a:rPr lang="et-EE" sz="2800" i="0" dirty="0" smtClean="0"/>
              <a:t>J-Juhendaja </a:t>
            </a:r>
            <a:r>
              <a:rPr lang="et-EE" sz="2800" i="0" dirty="0"/>
              <a:t>arvamus rühmale </a:t>
            </a:r>
            <a:r>
              <a:rPr lang="et-EE" sz="2800" i="0" dirty="0" smtClean="0"/>
              <a:t>15p</a:t>
            </a:r>
          </a:p>
          <a:p>
            <a:r>
              <a:rPr lang="et-EE" sz="2800" i="0" dirty="0" smtClean="0"/>
              <a:t>RH-Rühmaliikmete </a:t>
            </a:r>
            <a:r>
              <a:rPr lang="et-EE" sz="2800" i="0" dirty="0"/>
              <a:t>hinne üksteisele 15p</a:t>
            </a:r>
          </a:p>
          <a:p>
            <a:r>
              <a:rPr lang="et-EE" sz="2800" i="0" dirty="0" err="1" smtClean="0"/>
              <a:t>T-Töö</a:t>
            </a:r>
            <a:r>
              <a:rPr lang="et-EE" sz="2800" i="0" dirty="0" smtClean="0"/>
              <a:t> </a:t>
            </a:r>
            <a:r>
              <a:rPr lang="et-EE" sz="2800" i="0" dirty="0"/>
              <a:t>hinne 50p (10p esitlus, 40p töö)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t-EE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MAXKOONDTULEMUS</a:t>
            </a:r>
            <a:r>
              <a:rPr lang="et-EE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t-EE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R1+R2+J+RH+T=10+10+15+15+50=&gt;100</a:t>
            </a:r>
            <a:endParaRPr lang="et-EE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Hinne: 90..100 =&gt; „5“ ;   80..89 =&gt; „4“ ;     70..79=&gt; „3“;   60..69=&gt; „2“;  50..59=&gt; „1“;   0..49=&gt; „0“</a:t>
            </a:r>
            <a:endParaRPr lang="et-E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Tähtsad kuupäevad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844824"/>
            <a:ext cx="6552728" cy="3834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 smtClean="0"/>
              <a:t>1.Teema valik ja projektigrupi moodustamine  </a:t>
            </a:r>
            <a:r>
              <a:rPr lang="et-EE" sz="3200" dirty="0" smtClean="0">
                <a:solidFill>
                  <a:srgbClr val="0070C0"/>
                </a:solidFill>
              </a:rPr>
              <a:t>28.01-04.02</a:t>
            </a:r>
          </a:p>
          <a:p>
            <a:r>
              <a:rPr lang="et-EE" sz="3200" dirty="0" smtClean="0"/>
              <a:t>      2.Projekti ülesande püstitus koos mõõdikutega     </a:t>
            </a:r>
            <a:r>
              <a:rPr lang="et-EE" sz="3200" dirty="0" smtClean="0">
                <a:solidFill>
                  <a:srgbClr val="940143"/>
                </a:solidFill>
              </a:rPr>
              <a:t>11.02</a:t>
            </a:r>
          </a:p>
          <a:p>
            <a:r>
              <a:rPr lang="et-EE" sz="3200" dirty="0" smtClean="0"/>
              <a:t>3.Projektikäigu tutvustus ja korrigeerimine   </a:t>
            </a:r>
            <a:r>
              <a:rPr lang="et-EE" sz="3200" dirty="0" smtClean="0">
                <a:solidFill>
                  <a:srgbClr val="940143"/>
                </a:solidFill>
              </a:rPr>
              <a:t>08.04</a:t>
            </a:r>
          </a:p>
          <a:p>
            <a:r>
              <a:rPr lang="et-EE" sz="3200" dirty="0" smtClean="0"/>
              <a:t>4.Projekti kaitsmine </a:t>
            </a:r>
            <a:r>
              <a:rPr lang="et-EE" sz="3200" dirty="0" smtClean="0">
                <a:solidFill>
                  <a:srgbClr val="C00000"/>
                </a:solidFill>
              </a:rPr>
              <a:t>06,13.05</a:t>
            </a:r>
            <a:endParaRPr lang="et-E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964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kaitsmine 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776864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>
                <a:solidFill>
                  <a:srgbClr val="930042"/>
                </a:solidFill>
              </a:rPr>
              <a:t>Projekti kaitsmisele pääsemise </a:t>
            </a:r>
            <a:r>
              <a:rPr lang="et-EE" sz="3200" dirty="0" smtClean="0">
                <a:solidFill>
                  <a:srgbClr val="930042"/>
                </a:solidFill>
              </a:rPr>
              <a:t>eeldused</a:t>
            </a:r>
            <a:r>
              <a:rPr lang="et-EE" sz="3200" dirty="0" smtClean="0"/>
              <a:t>:</a:t>
            </a:r>
          </a:p>
          <a:p>
            <a:r>
              <a:rPr lang="et-EE" sz="3200" dirty="0" smtClean="0"/>
              <a:t> </a:t>
            </a:r>
            <a:r>
              <a:rPr lang="et-EE" sz="3200" dirty="0"/>
              <a:t>1. Osavõtt projekti harjutustundidest ja 3 lühiettekannet projekti teemal semestri jooksul; </a:t>
            </a:r>
            <a:endParaRPr lang="et-EE" sz="3200" dirty="0" smtClean="0"/>
          </a:p>
          <a:p>
            <a:r>
              <a:rPr lang="et-EE" sz="3200" dirty="0" smtClean="0"/>
              <a:t>2</a:t>
            </a:r>
            <a:r>
              <a:rPr lang="et-EE" sz="3200" dirty="0"/>
              <a:t>. Nõuetekohane ja tähtaegselt esitatud </a:t>
            </a:r>
            <a:r>
              <a:rPr lang="et-EE" sz="3200" dirty="0" smtClean="0"/>
              <a:t>aruanne.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2059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DDDDDD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EBEBEB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</TotalTime>
  <Words>1039</Words>
  <Application>Microsoft Office PowerPoint</Application>
  <PresentationFormat>On-screen Show (4:3)</PresentationFormat>
  <Paragraphs>127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Office Theme</vt:lpstr>
      <vt:lpstr>Slide</vt:lpstr>
      <vt:lpstr>Clip</vt:lpstr>
      <vt:lpstr>IXX1410 „Tarkvara-projekt“ - 6EAP</vt:lpstr>
      <vt:lpstr>Õppeaine eesmärgid  </vt:lpstr>
      <vt:lpstr>Õppeaine õpiväljundid  </vt:lpstr>
      <vt:lpstr>Õppeaine  lühikirjeldus  </vt:lpstr>
      <vt:lpstr>Projekti  hindamine</vt:lpstr>
      <vt:lpstr>Projekti ajakava</vt:lpstr>
      <vt:lpstr>Projekti hinne</vt:lpstr>
      <vt:lpstr>Tähtsad kuupäevad</vt:lpstr>
      <vt:lpstr>Projekti kaitsmine I</vt:lpstr>
      <vt:lpstr>Projekti kaitsmine II</vt:lpstr>
      <vt:lpstr>Projekti teema valik </vt:lpstr>
      <vt:lpstr>Projekti teema valik I</vt:lpstr>
      <vt:lpstr>Pilvandmetöötluse avalik teenus( näiteks kui pikalt KUU paistab) </vt:lpstr>
      <vt:lpstr>Projekti teema valik II</vt:lpstr>
      <vt:lpstr>Projekti teema valik III</vt:lpstr>
      <vt:lpstr>Projekti teema valik V</vt:lpstr>
      <vt:lpstr>Projekti teema valik VI</vt:lpstr>
      <vt:lpstr>Projekti meeskond</vt:lpstr>
      <vt:lpstr>Projekti täitmise kord</vt:lpstr>
      <vt:lpstr>Prrojekti näited</vt:lpstr>
      <vt:lpstr>Järgmiseks korraks vastake järgmistele küsimustele I:</vt:lpstr>
      <vt:lpstr>Järgmiseks korraks vastake järgmistele küsimustele II:</vt:lpstr>
      <vt:lpstr>PowerPoint Presentation</vt:lpstr>
    </vt:vector>
  </TitlesOfParts>
  <Company>TTU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TTU</dc:creator>
  <cp:lastModifiedBy>Vladimir Viies</cp:lastModifiedBy>
  <cp:revision>166</cp:revision>
  <dcterms:created xsi:type="dcterms:W3CDTF">2003-04-07T14:12:11Z</dcterms:created>
  <dcterms:modified xsi:type="dcterms:W3CDTF">2022-01-28T05:46:36Z</dcterms:modified>
</cp:coreProperties>
</file>