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329" r:id="rId3"/>
    <p:sldId id="330" r:id="rId4"/>
    <p:sldId id="331" r:id="rId5"/>
    <p:sldId id="321" r:id="rId6"/>
    <p:sldId id="322" r:id="rId7"/>
    <p:sldId id="327" r:id="rId8"/>
    <p:sldId id="328" r:id="rId9"/>
    <p:sldId id="323" r:id="rId10"/>
    <p:sldId id="336" r:id="rId11"/>
    <p:sldId id="337" r:id="rId12"/>
    <p:sldId id="324" r:id="rId13"/>
    <p:sldId id="338" r:id="rId14"/>
    <p:sldId id="325" r:id="rId15"/>
    <p:sldId id="326" r:id="rId16"/>
    <p:sldId id="334" r:id="rId17"/>
    <p:sldId id="339" r:id="rId18"/>
    <p:sldId id="340" r:id="rId19"/>
    <p:sldId id="293" r:id="rId20"/>
  </p:sldIdLst>
  <p:sldSz cx="9144000" cy="6858000" type="screen4x3"/>
  <p:notesSz cx="6888163" cy="9623425"/>
  <p:defaultTextStyle>
    <a:defPPr>
      <a:defRPr lang="en-GB"/>
    </a:defPPr>
    <a:lvl1pPr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0143"/>
    <a:srgbClr val="930042"/>
    <a:srgbClr val="969595"/>
    <a:srgbClr val="CFCECE"/>
    <a:srgbClr val="969594"/>
    <a:srgbClr val="C2C2C1"/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t-EE" dirty="0" smtClean="0"/>
              <a:t>OSAKAALUD</a:t>
            </a:r>
            <a:endParaRPr lang="et-E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05-4452-9CB0-3477B6AA44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D05-4452-9CB0-3477B6AA44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D05-4452-9CB0-3477B6AA443E}"/>
              </c:ext>
            </c:extLst>
          </c:dPt>
          <c:val>
            <c:numRef>
              <c:f>Sheet1!$B$8:$B$10</c:f>
              <c:numCache>
                <c:formatCode>General</c:formatCode>
                <c:ptCount val="3"/>
                <c:pt idx="0">
                  <c:v>20</c:v>
                </c:pt>
                <c:pt idx="1">
                  <c:v>60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05-4452-9CB0-3477B6AA44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0.39116</cdr:x>
      <cdr:y>0.62121</cdr:y>
    </cdr:from>
    <cdr:to>
      <cdr:x>0.62269</cdr:x>
      <cdr:y>0.71212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84612" y="2952328"/>
          <a:ext cx="194421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LAHENDUSE TASE 60%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0.34828</cdr:x>
      <cdr:y>0.25758</cdr:y>
    </cdr:from>
    <cdr:to>
      <cdr:x>0.48548</cdr:x>
      <cdr:y>0.36364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24572" y="1224136"/>
          <a:ext cx="115212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Osavõtt õppetööst 20%</a:t>
          </a:r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0.27273</cdr:y>
    </cdr:from>
    <cdr:to>
      <cdr:x>0.63984</cdr:x>
      <cdr:y>0.36364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64732" y="1296144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0.51979</cdr:x>
      <cdr:y>0.22727</cdr:y>
    </cdr:from>
    <cdr:to>
      <cdr:x>0.62269</cdr:x>
      <cdr:y>0.34848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64732" y="1080120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t-EE" sz="1100" dirty="0"/>
        </a:p>
      </cdr:txBody>
    </cdr:sp>
  </cdr:relSizeAnchor>
  <cdr:relSizeAnchor xmlns:cdr="http://schemas.openxmlformats.org/drawingml/2006/chartDrawing">
    <cdr:from>
      <cdr:x>0.51121</cdr:x>
      <cdr:y>0.22727</cdr:y>
    </cdr:from>
    <cdr:to>
      <cdr:x>0.66556</cdr:x>
      <cdr:y>0.34848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92724" y="1080120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t-EE" sz="1100" dirty="0" smtClean="0"/>
            <a:t>Esitluse tase 20%</a:t>
          </a:r>
          <a:endParaRPr lang="et-EE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l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142413"/>
            <a:ext cx="29845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i="0">
                <a:latin typeface="Times New Roman" charset="0"/>
              </a:defRPr>
            </a:lvl1pPr>
          </a:lstStyle>
          <a:p>
            <a:pPr>
              <a:defRPr/>
            </a:pPr>
            <a:fld id="{8C990DD4-39AA-4270-9724-3A072DD3E1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6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72000"/>
            <a:ext cx="5029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44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22D6E6A-686C-490C-B57D-1884A2CFCE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24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56" descr="ttum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5250"/>
            <a:ext cx="3057525" cy="630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045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pic>
        <p:nvPicPr>
          <p:cNvPr id="6" name="Picture 1061" descr="TTYlogo_eng_vrv_u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549275"/>
            <a:ext cx="547211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371600" y="3733800"/>
            <a:ext cx="7315200" cy="1447800"/>
          </a:xfrm>
          <a:ln w="76200" cmpd="tri"/>
        </p:spPr>
        <p:txBody>
          <a:bodyPr anchor="b"/>
          <a:lstStyle>
            <a:lvl1pPr algn="r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7315200" cy="685800"/>
          </a:xfrm>
          <a:ln w="6350"/>
        </p:spPr>
        <p:txBody>
          <a:bodyPr/>
          <a:lstStyle>
            <a:lvl1pPr marL="0" indent="0" algn="r">
              <a:buFont typeface="Wingdings" pitchFamily="2" charset="2"/>
              <a:buNone/>
              <a:defRPr>
                <a:solidFill>
                  <a:srgbClr val="940143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9D18C6B-6719-4BBE-8C52-E138B57B8C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3FF00-5F42-4A75-ACED-2B5B50316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81000"/>
            <a:ext cx="2047875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381000"/>
            <a:ext cx="5991225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A93BC-239D-48F8-9F70-3AF816A953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C9AAE-4C28-4D81-90C2-6DC021E00B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8D97C-3AF0-42FA-946A-0CDCD460A4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8730-561E-4A3F-89AD-54687372F8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B78AC-71EE-4144-8263-120E2C0DA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F7D4E-E287-4884-87D7-6B59D8B91C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12C89-D73E-4FAF-AD73-70F72C77D6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14354-0950-4AD0-A5E8-8E76A42782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1A7D-F842-445E-9B86-3642A9E96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86" descr="ttumark2"/>
          <p:cNvPicPr>
            <a:picLocks noChangeAspect="1" noChangeArrowheads="1"/>
          </p:cNvPicPr>
          <p:nvPr/>
        </p:nvPicPr>
        <p:blipFill>
          <a:blip r:embed="rId13">
            <a:lum bright="6000"/>
          </a:blip>
          <a:srcRect/>
          <a:stretch>
            <a:fillRect/>
          </a:stretch>
        </p:blipFill>
        <p:spPr bwMode="auto">
          <a:xfrm>
            <a:off x="0" y="171450"/>
            <a:ext cx="2038350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73" name="Rectangle 17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96959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t-EE">
              <a:latin typeface="Times New Roman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7A92409-DA91-492A-B173-C43F0FC529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76400"/>
            <a:ext cx="815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2537" name="Picture 188" descr="TTYlogo_eng_vrv_uus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724525" y="5822950"/>
            <a:ext cx="29464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94014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p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£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Vladimir.Viies/materials/TarkvaraProjektIXX1410/TDprojekt.odp" TargetMode="External"/><Relationship Id="rId2" Type="http://schemas.openxmlformats.org/officeDocument/2006/relationships/hyperlink" Target="http://www.tud.ttu.ee/im/Vladimir.Viies/materials/TarkvaraProjektIXX1410/Tahvlikell.pdf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428750"/>
            <a:ext cx="8329612" cy="714375"/>
          </a:xfrm>
          <a:ln w="9525" cmpd="sng"/>
        </p:spPr>
        <p:txBody>
          <a:bodyPr/>
          <a:lstStyle/>
          <a:p>
            <a:pPr algn="ctr" eaLnBrk="1" hangingPunct="1"/>
            <a:r>
              <a:rPr lang="et-EE" sz="2800" dirty="0" smtClean="0"/>
              <a:t>IXX1410 „Tarkvara-projekt“ - </a:t>
            </a:r>
            <a:r>
              <a:rPr lang="et-EE" sz="2800" dirty="0"/>
              <a:t>6</a:t>
            </a:r>
            <a:r>
              <a:rPr lang="et-EE" sz="2800" dirty="0" smtClean="0"/>
              <a:t>EAP</a:t>
            </a:r>
            <a:endParaRPr lang="en-US" sz="28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71813" y="4929188"/>
            <a:ext cx="2500312" cy="685800"/>
          </a:xfrm>
          <a:ln w="9525"/>
        </p:spPr>
        <p:txBody>
          <a:bodyPr/>
          <a:lstStyle/>
          <a:p>
            <a:pPr eaLnBrk="1" hangingPunct="1"/>
            <a:r>
              <a:rPr lang="et-EE" sz="3600" dirty="0" smtClean="0"/>
              <a:t> </a:t>
            </a:r>
            <a:r>
              <a:rPr lang="et-EE" dirty="0" smtClean="0"/>
              <a:t>Tallinn </a:t>
            </a:r>
            <a:r>
              <a:rPr lang="et-EE" sz="2400" dirty="0" smtClean="0"/>
              <a:t>2020</a:t>
            </a:r>
            <a:endParaRPr lang="et-EE" sz="2400" dirty="0" smtClean="0"/>
          </a:p>
          <a:p>
            <a:pPr eaLnBrk="1" hangingPunct="1"/>
            <a:endParaRPr lang="et-EE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    </a:t>
            </a:r>
            <a:endParaRPr lang="en-US" dirty="0" smtClean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11561" y="2643188"/>
            <a:ext cx="7389440" cy="121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1800" dirty="0"/>
              <a:t>Eduard </a:t>
            </a:r>
            <a:r>
              <a:rPr lang="et-EE" sz="1800" dirty="0" err="1"/>
              <a:t>Petlenkov</a:t>
            </a:r>
            <a:r>
              <a:rPr lang="et-EE" sz="1800" dirty="0"/>
              <a:t> </a:t>
            </a:r>
            <a:r>
              <a:rPr lang="et-EE" sz="1800" dirty="0" smtClean="0"/>
              <a:t>,Vladimir </a:t>
            </a:r>
            <a:r>
              <a:rPr lang="et-EE" sz="1800" dirty="0"/>
              <a:t>Viies, Lembit </a:t>
            </a:r>
            <a:r>
              <a:rPr lang="et-EE" sz="1800" dirty="0" smtClean="0"/>
              <a:t>Jürimägi</a:t>
            </a:r>
            <a:r>
              <a:rPr lang="et-EE" sz="1800" dirty="0"/>
              <a:t>, Viktor </a:t>
            </a:r>
            <a:r>
              <a:rPr lang="et-EE" sz="1800" dirty="0" err="1"/>
              <a:t>Leppikson</a:t>
            </a:r>
            <a:r>
              <a:rPr lang="et-EE" sz="1800" dirty="0"/>
              <a:t> </a:t>
            </a:r>
            <a:r>
              <a:rPr lang="et-EE" sz="1800" dirty="0" smtClean="0"/>
              <a:t>,</a:t>
            </a:r>
          </a:p>
          <a:p>
            <a:r>
              <a:rPr lang="et-EE" sz="1800" dirty="0" smtClean="0"/>
              <a:t> Risto </a:t>
            </a:r>
            <a:r>
              <a:rPr lang="et-EE" sz="1800" dirty="0" err="1" smtClean="0"/>
              <a:t>Heinsar</a:t>
            </a:r>
            <a:r>
              <a:rPr lang="et-EE" sz="1800" dirty="0" smtClean="0"/>
              <a:t>, </a:t>
            </a:r>
            <a:r>
              <a:rPr lang="et-EE" sz="1800" dirty="0" err="1" smtClean="0"/>
              <a:t>Elmet</a:t>
            </a:r>
            <a:r>
              <a:rPr lang="et-EE" sz="1800" dirty="0" smtClean="0"/>
              <a:t> </a:t>
            </a:r>
            <a:r>
              <a:rPr lang="et-EE" sz="1800" dirty="0" err="1" smtClean="0"/>
              <a:t>Orasson</a:t>
            </a:r>
            <a:r>
              <a:rPr lang="et-EE" sz="1800" dirty="0" smtClean="0"/>
              <a:t> </a:t>
            </a:r>
          </a:p>
          <a:p>
            <a:r>
              <a:rPr lang="et-EE" sz="2800" dirty="0" smtClean="0"/>
              <a:t> vladimir.viies@gmail.com</a:t>
            </a:r>
            <a:endParaRPr lang="et-EE" sz="2800" dirty="0"/>
          </a:p>
        </p:txBody>
      </p:sp>
      <p:pic>
        <p:nvPicPr>
          <p:cNvPr id="24581" name="Picture 5" descr="X:\Logod, reklaam\EL-Struktuur_2008\EL_Sotsiaalfond_horisonta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652963"/>
            <a:ext cx="2595562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</a:t>
            </a:r>
            <a:endParaRPr lang="et-EE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548221"/>
            <a:ext cx="6120680" cy="376155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5373216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Pilvandmetöötluse avalik teenus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873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000" dirty="0"/>
              <a:t>Pilvandmetöötluse avalik </a:t>
            </a:r>
            <a:r>
              <a:rPr lang="et-EE" sz="2000" dirty="0" smtClean="0"/>
              <a:t>teenus( näiteks kui pikalt KUU paistab)</a:t>
            </a:r>
            <a:r>
              <a:rPr lang="et-EE" sz="2000" dirty="0"/>
              <a:t/>
            </a:r>
            <a:br>
              <a:rPr lang="et-EE" sz="2000" dirty="0"/>
            </a:br>
            <a:endParaRPr lang="et-EE" sz="2000" dirty="0"/>
          </a:p>
        </p:txBody>
      </p:sp>
      <p:pic>
        <p:nvPicPr>
          <p:cNvPr id="3" name="Pilt 3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927" y="1983105"/>
            <a:ext cx="3700145" cy="28917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11560" y="5157192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u="sng" dirty="0">
                <a:solidFill>
                  <a:schemeClr val="accent2">
                    <a:lumMod val="50000"/>
                  </a:schemeClr>
                </a:solidFill>
              </a:rPr>
              <a:t>http://</a:t>
            </a:r>
            <a:r>
              <a:rPr lang="et-EE" u="sng" dirty="0" smtClean="0">
                <a:solidFill>
                  <a:schemeClr val="accent2">
                    <a:lumMod val="50000"/>
                  </a:schemeClr>
                </a:solidFill>
              </a:rPr>
              <a:t>www.tud.ttu.ee/im/Vladimir.Viies/materials/TarkvaraProjektIXX1410/projekt19/PilvandmetNaide.docx</a:t>
            </a:r>
            <a:endParaRPr lang="et-EE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21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teema valik </a:t>
            </a:r>
            <a:r>
              <a:rPr lang="et-EE" dirty="0" smtClean="0"/>
              <a:t>II 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1628800"/>
            <a:ext cx="7715200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1.Vaba   teema,  millel   hilisemalt  võib  baseeruda  lõputöö </a:t>
            </a:r>
            <a:r>
              <a:rPr lang="et-EE" dirty="0" smtClean="0"/>
              <a:t>: </a:t>
            </a:r>
            <a:endParaRPr lang="et-EE" dirty="0" smtClean="0"/>
          </a:p>
          <a:p>
            <a:r>
              <a:rPr lang="et-EE" dirty="0" smtClean="0"/>
              <a:t> * </a:t>
            </a:r>
            <a:r>
              <a:rPr lang="et-EE" dirty="0"/>
              <a:t>Tundide arvestamise tarkvara* Varalaegas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54" y="2305910"/>
            <a:ext cx="5761526" cy="3600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237" y="3302292"/>
            <a:ext cx="5761526" cy="2534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48221" y="3198168"/>
            <a:ext cx="1847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dirty="0"/>
              <a:t>* Tark peegel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2132856"/>
            <a:ext cx="4572000" cy="90486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t-EE" dirty="0"/>
          </a:p>
          <a:p>
            <a:r>
              <a:rPr lang="et-EE" dirty="0"/>
              <a:t>* </a:t>
            </a:r>
            <a:r>
              <a:rPr lang="et-EE" dirty="0" smtClean="0"/>
              <a:t>Aktsiate jälgimine  </a:t>
            </a:r>
            <a:endParaRPr lang="et-EE" dirty="0"/>
          </a:p>
        </p:txBody>
      </p:sp>
      <p:sp>
        <p:nvSpPr>
          <p:cNvPr id="8" name="Rectangle 7"/>
          <p:cNvSpPr/>
          <p:nvPr/>
        </p:nvSpPr>
        <p:spPr>
          <a:xfrm>
            <a:off x="755576" y="3731548"/>
            <a:ext cx="7931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9" name="TextBox 8"/>
          <p:cNvSpPr txBox="1"/>
          <p:nvPr/>
        </p:nvSpPr>
        <p:spPr>
          <a:xfrm>
            <a:off x="508761" y="3623869"/>
            <a:ext cx="6768752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800" dirty="0"/>
              <a:t>*</a:t>
            </a:r>
            <a:r>
              <a:rPr lang="et-EE" sz="1800" dirty="0" smtClean="0"/>
              <a:t>RUUNI KALENDER  *UKSETELEFON *SÜNKROONTÕLKE APP</a:t>
            </a:r>
            <a:endParaRPr lang="et-EE" sz="1800" dirty="0"/>
          </a:p>
          <a:p>
            <a:r>
              <a:rPr lang="et-EE" sz="1800" dirty="0" smtClean="0"/>
              <a:t>*ASI </a:t>
            </a:r>
            <a:r>
              <a:rPr lang="et-EE" sz="1800" dirty="0"/>
              <a:t>LÕPUTÖÖDE </a:t>
            </a:r>
            <a:r>
              <a:rPr lang="et-EE" sz="1800" dirty="0" smtClean="0"/>
              <a:t>APP*VIRTUAALNE KONTROLLER</a:t>
            </a:r>
          </a:p>
          <a:p>
            <a:r>
              <a:rPr lang="et-EE" sz="1800" dirty="0" smtClean="0"/>
              <a:t>*MIKROTEENUSTE ORKESTREERIMINE</a:t>
            </a:r>
            <a:endParaRPr lang="et-EE" sz="1800" dirty="0"/>
          </a:p>
        </p:txBody>
      </p:sp>
    </p:spTree>
    <p:extLst>
      <p:ext uri="{BB962C8B-B14F-4D97-AF65-F5344CB8AC3E}">
        <p14:creationId xmlns:p14="http://schemas.microsoft.com/office/powerpoint/2010/main" val="19534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lisateemad </a:t>
            </a:r>
            <a:r>
              <a:rPr lang="et-EE" dirty="0" smtClean="0"/>
              <a:t>III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395536" y="1657714"/>
            <a:ext cx="784887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*Brauseri 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põhise loogika operatsioonide kalkulaatori koos süsteemide vahelise teisendamise ning lisaks võiks sisaldada ka loogilist ja aritmeetilist </a:t>
            </a:r>
            <a:r>
              <a:rPr lang="et-EE" sz="1800" i="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nihutamist.Võib</a:t>
            </a:r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teha selle programmi ka .</a:t>
            </a:r>
            <a:r>
              <a:rPr lang="et-EE" sz="1800" i="0" dirty="0" err="1">
                <a:solidFill>
                  <a:srgbClr val="222222"/>
                </a:solidFill>
                <a:latin typeface="Arial" panose="020B0604020202020204" pitchFamily="34" charset="0"/>
              </a:rPr>
              <a:t>exe'na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, ei pea olema brauseris, näiteks kasutades </a:t>
            </a:r>
            <a:r>
              <a:rPr lang="et-EE" sz="1800" i="0" dirty="0" err="1">
                <a:solidFill>
                  <a:srgbClr val="222222"/>
                </a:solidFill>
                <a:latin typeface="Arial" panose="020B0604020202020204" pitchFamily="34" charset="0"/>
              </a:rPr>
              <a:t>C'd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 eks see ole loeb rohkem nendest kes selle idee valiks.</a:t>
            </a:r>
          </a:p>
          <a:p>
            <a:pPr algn="l"/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/>
            </a:r>
            <a:b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*Androidi 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või </a:t>
            </a:r>
            <a:r>
              <a:rPr lang="et-EE" sz="1800" i="0" dirty="0" err="1">
                <a:solidFill>
                  <a:srgbClr val="222222"/>
                </a:solidFill>
                <a:latin typeface="Arial" panose="020B0604020202020204" pitchFamily="34" charset="0"/>
              </a:rPr>
              <a:t>iOS'i</a:t>
            </a:r>
            <a:r>
              <a:rPr lang="et-EE" sz="1800" i="0" dirty="0">
                <a:solidFill>
                  <a:srgbClr val="222222"/>
                </a:solidFill>
                <a:latin typeface="Arial" panose="020B0604020202020204" pitchFamily="34" charset="0"/>
              </a:rPr>
              <a:t> põhine SI-süsteemi teisendamis </a:t>
            </a:r>
            <a:r>
              <a:rPr lang="et-EE" sz="1800" i="0" dirty="0" smtClean="0">
                <a:solidFill>
                  <a:srgbClr val="222222"/>
                </a:solidFill>
                <a:latin typeface="Arial" panose="020B0604020202020204" pitchFamily="34" charset="0"/>
              </a:rPr>
              <a:t>programm,(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telefoni </a:t>
            </a:r>
            <a:r>
              <a:rPr lang="et-EE" sz="1600" dirty="0" err="1">
                <a:solidFill>
                  <a:srgbClr val="222222"/>
                </a:solidFill>
                <a:latin typeface="Arial" panose="020B0604020202020204" pitchFamily="34" charset="0"/>
              </a:rPr>
              <a:t>appide</a:t>
            </a:r>
            <a:r>
              <a:rPr lang="et-EE" sz="1600" dirty="0">
                <a:solidFill>
                  <a:srgbClr val="222222"/>
                </a:solidFill>
                <a:latin typeface="Arial" panose="020B0604020202020204" pitchFamily="34" charset="0"/>
              </a:rPr>
              <a:t> tegemine on keerulisem kui arvutile. 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)</a:t>
            </a:r>
          </a:p>
          <a:p>
            <a:pPr algn="l"/>
            <a:endParaRPr lang="et-EE" sz="1600" b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t-EE" sz="1600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Juh.Trevor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 Kallaste+ </a:t>
            </a:r>
            <a:r>
              <a:rPr lang="et-EE" sz="1600" dirty="0">
                <a:solidFill>
                  <a:srgbClr val="222222"/>
                </a:solidFill>
                <a:latin typeface="Arial" panose="020B0604020202020204" pitchFamily="34" charset="0"/>
              </a:rPr>
              <a:t>(</a:t>
            </a:r>
            <a:r>
              <a:rPr lang="et-EE" sz="1600" dirty="0" smtClean="0">
                <a:solidFill>
                  <a:srgbClr val="222222"/>
                </a:solidFill>
                <a:latin typeface="Arial" panose="020B0604020202020204" pitchFamily="34" charset="0"/>
              </a:rPr>
              <a:t>Vladimir Viies)</a:t>
            </a:r>
            <a:endParaRPr lang="et-EE" sz="1600" b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284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meeskond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179512" y="1975480"/>
            <a:ext cx="8424936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t-EE" sz="2800" dirty="0" smtClean="0"/>
              <a:t>Üldjuhul </a:t>
            </a:r>
            <a:r>
              <a:rPr lang="et-EE" sz="2800" dirty="0"/>
              <a:t>üliõpilastele antakse kollektiivne ülesanne, moodustatakse meeskond ja määratakse iga liikme kohustused. Meeskond valib endale ise juhi; </a:t>
            </a:r>
            <a:endParaRPr lang="et-EE" sz="2800" dirty="0" smtClean="0"/>
          </a:p>
          <a:p>
            <a:r>
              <a:rPr lang="et-EE" sz="2800" dirty="0" smtClean="0"/>
              <a:t>2</a:t>
            </a:r>
            <a:r>
              <a:rPr lang="et-EE" sz="2800" dirty="0"/>
              <a:t>. </a:t>
            </a:r>
            <a:r>
              <a:rPr lang="et-EE" sz="2800" dirty="0" smtClean="0"/>
              <a:t> Üliõpilastel </a:t>
            </a:r>
            <a:r>
              <a:rPr lang="et-EE" sz="2800" dirty="0"/>
              <a:t>on õigus kooskõlastatult juhendava õppejõuga pakkuda välja projekti ülesanne ja moodustada ise meeskond projekti tegemiseks; </a:t>
            </a:r>
            <a:endParaRPr lang="et-EE" sz="2800" dirty="0" smtClean="0"/>
          </a:p>
          <a:p>
            <a:r>
              <a:rPr lang="et-EE" sz="2800" dirty="0" smtClean="0"/>
              <a:t>3</a:t>
            </a:r>
            <a:r>
              <a:rPr lang="et-EE" sz="2800" dirty="0"/>
              <a:t>. Projekti täitmisega võib seonduda koostöö tellijaga ja sellest tulenevad täiendavad </a:t>
            </a:r>
            <a:r>
              <a:rPr lang="et-EE" sz="2800" dirty="0" smtClean="0"/>
              <a:t>tingimused.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16193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täitmise kord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0" y="1268760"/>
            <a:ext cx="8964488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/>
              <a:t>1.Projektide </a:t>
            </a:r>
            <a:r>
              <a:rPr lang="et-EE" dirty="0"/>
              <a:t>täitmiseks on tunniplaanis </a:t>
            </a:r>
            <a:r>
              <a:rPr lang="et-EE"/>
              <a:t>harjutustunnid </a:t>
            </a:r>
            <a:r>
              <a:rPr lang="et-EE" smtClean="0"/>
              <a:t>4 </a:t>
            </a:r>
            <a:r>
              <a:rPr lang="et-EE" dirty="0"/>
              <a:t>tundi nädalas. Harjutustundides analüüsitakse erinevate projektide arenguid ja </a:t>
            </a:r>
            <a:r>
              <a:rPr lang="et-EE" dirty="0" smtClean="0"/>
              <a:t>probleeme;</a:t>
            </a:r>
          </a:p>
          <a:p>
            <a:r>
              <a:rPr lang="et-EE" dirty="0" smtClean="0"/>
              <a:t>2. </a:t>
            </a:r>
            <a:r>
              <a:rPr lang="et-EE" dirty="0"/>
              <a:t>Üliõpilased esinevad lühiettekannetega ( a`5 min) projektide teemadel. Lühiettekande käigus saadud tagasisidet tuleb võtta arvesse projekti tegemisel ja aruande </a:t>
            </a:r>
            <a:r>
              <a:rPr lang="et-EE" dirty="0" smtClean="0"/>
              <a:t>koostamisel ;</a:t>
            </a:r>
          </a:p>
          <a:p>
            <a:r>
              <a:rPr lang="et-EE" dirty="0" smtClean="0"/>
              <a:t>3. </a:t>
            </a:r>
            <a:r>
              <a:rPr lang="et-EE" dirty="0"/>
              <a:t>Projektide kohta koostatakse nõuetekohased aruanded, milles on täpselt kirjas iga meeskonna liikme kohustused ja saavutused antud projekti </a:t>
            </a:r>
            <a:r>
              <a:rPr lang="et-EE" dirty="0" smtClean="0"/>
              <a:t>teemal ;</a:t>
            </a:r>
          </a:p>
          <a:p>
            <a:r>
              <a:rPr lang="et-EE" dirty="0" smtClean="0"/>
              <a:t>4. </a:t>
            </a:r>
            <a:r>
              <a:rPr lang="et-EE" dirty="0"/>
              <a:t>Projektide kaitsmine on avalik ja sellel võivad osaleda ka teised sama eriala üliõpilased. </a:t>
            </a:r>
          </a:p>
        </p:txBody>
      </p:sp>
    </p:spTree>
    <p:extLst>
      <p:ext uri="{BB962C8B-B14F-4D97-AF65-F5344CB8AC3E}">
        <p14:creationId xmlns:p14="http://schemas.microsoft.com/office/powerpoint/2010/main" val="12837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Prrojekti näited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-252536" y="2204865"/>
            <a:ext cx="9073008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</a:t>
            </a:r>
            <a:r>
              <a:rPr lang="et-EE" dirty="0" smtClean="0">
                <a:hlinkClick r:id="rId2"/>
              </a:rPr>
              <a:t>www.tud.ttu.ee/im/Vladimir.Viies/materials/TarkvaraProjektIXX1410/Tahvlikell.pdf</a:t>
            </a:r>
            <a:endParaRPr lang="et-EE" dirty="0" smtClean="0"/>
          </a:p>
          <a:p>
            <a:r>
              <a:rPr lang="et-EE" dirty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www.tud.ttu.ee/im/Vladimir.Viies/materials/TarkvaraProjektIXX1410/TDprojekt.odp</a:t>
            </a:r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0708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Järgmiseks korraks vastake järgmistele küsimustele I: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Mis vajadust projekt rahuldab või mis probleemi lahendab?</a:t>
            </a:r>
          </a:p>
          <a:p>
            <a:r>
              <a:rPr lang="et-EE" smtClean="0"/>
              <a:t>Kellele see mõeldud on, kes on kasutaja(d)?</a:t>
            </a:r>
          </a:p>
          <a:p>
            <a:r>
              <a:rPr lang="et-EE" smtClean="0"/>
              <a:t>Kes sellest projektist kasu saab?</a:t>
            </a:r>
          </a:p>
          <a:p>
            <a:r>
              <a:rPr lang="et-EE" smtClean="0"/>
              <a:t>Mis projekti nimi on?</a:t>
            </a:r>
          </a:p>
          <a:p>
            <a:r>
              <a:rPr lang="et-EE" smtClean="0"/>
              <a:t>Mille poolest erineb konkurendist?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03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Järgmiseks korraks vastake järgmistele küsimustele II: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Mis on projekti eesmärgid / kuidas saaks mõõta, et projekt oli edukas?</a:t>
            </a:r>
          </a:p>
          <a:p>
            <a:pPr marL="742950" lvl="2" indent="-342900">
              <a:buFont typeface="Wingdings" pitchFamily="2" charset="2"/>
              <a:buChar char="n"/>
            </a:pPr>
            <a:r>
              <a:rPr lang="et-EE"/>
              <a:t>defineerige 4 mõõdikut hindamaks, et projekti eesmärgid on saavutatud</a:t>
            </a:r>
          </a:p>
          <a:p>
            <a:endParaRPr lang="et-EE" smtClean="0"/>
          </a:p>
          <a:p>
            <a:r>
              <a:rPr lang="et-EE" smtClean="0"/>
              <a:t>Eesmärk peaks olema</a:t>
            </a:r>
          </a:p>
          <a:p>
            <a:pPr lvl="1"/>
            <a:r>
              <a:rPr lang="et-EE" smtClean="0"/>
              <a:t>spetsiifiline</a:t>
            </a:r>
          </a:p>
          <a:p>
            <a:pPr lvl="1"/>
            <a:r>
              <a:rPr lang="et-EE" smtClean="0"/>
              <a:t>mõõdetav</a:t>
            </a:r>
          </a:p>
          <a:p>
            <a:pPr lvl="1"/>
            <a:r>
              <a:rPr lang="et-EE" smtClean="0"/>
              <a:t>realistlik</a:t>
            </a:r>
          </a:p>
          <a:p>
            <a:pPr lvl="1"/>
            <a:r>
              <a:rPr lang="et-EE" smtClean="0"/>
              <a:t>ajaliselt piiritletud</a:t>
            </a:r>
          </a:p>
        </p:txBody>
      </p:sp>
    </p:spTree>
    <p:extLst>
      <p:ext uri="{BB962C8B-B14F-4D97-AF65-F5344CB8AC3E}">
        <p14:creationId xmlns:p14="http://schemas.microsoft.com/office/powerpoint/2010/main" val="12047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6241"/>
              </p:ext>
            </p:extLst>
          </p:nvPr>
        </p:nvGraphicFramePr>
        <p:xfrm>
          <a:off x="-77788" y="-198438"/>
          <a:ext cx="9272588" cy="696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0" name="Slide" r:id="rId4" imgW="3653107" imgH="2738536" progId="PowerPoint.Slide.8">
                  <p:embed/>
                </p:oleObj>
              </mc:Choice>
              <mc:Fallback>
                <p:oleObj name="Slide" r:id="rId4" imgW="3653107" imgH="2738536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7788" y="-198438"/>
                        <a:ext cx="9272588" cy="696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7772400" y="152400"/>
          <a:ext cx="5524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1" name="Clip" r:id="rId6" imgW="1295640" imgH="3934080" progId="MS_ClipArt_Gallery.5">
                  <p:embed/>
                </p:oleObj>
              </mc:Choice>
              <mc:Fallback>
                <p:oleObj name="Clip" r:id="rId6" imgW="1295640" imgH="393408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52400"/>
                        <a:ext cx="55245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eesmärgid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800393"/>
              </p:ext>
            </p:extLst>
          </p:nvPr>
        </p:nvGraphicFramePr>
        <p:xfrm>
          <a:off x="107504" y="-171400"/>
          <a:ext cx="9036496" cy="8431480"/>
        </p:xfrm>
        <a:graphic>
          <a:graphicData uri="http://schemas.openxmlformats.org/drawingml/2006/table">
            <a:tbl>
              <a:tblPr/>
              <a:tblGrid>
                <a:gridCol w="271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5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31480">
                <a:tc>
                  <a:txBody>
                    <a:bodyPr/>
                    <a:lstStyle/>
                    <a:p>
                      <a:endParaRPr lang="et-EE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Teoreetiliste teadmiste ja praktiliste oskuste süvendamine tarkvara arendamise alal: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algoritmide </a:t>
                      </a:r>
                      <a:r>
                        <a:rPr lang="et-EE" sz="2000" dirty="0"/>
                        <a:t>koostamine ja andmestruktuuride valik ning realiseerimine programmeerimiskeeltes;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2</a:t>
                      </a:r>
                      <a:r>
                        <a:rPr lang="et-EE" sz="2000" dirty="0"/>
                        <a:t>) tarkvara analüüs ja probleemi lahendamiseks sobivaima tarkvara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3</a:t>
                      </a:r>
                      <a:r>
                        <a:rPr lang="et-EE" sz="2000" dirty="0" smtClean="0"/>
                        <a:t>)  </a:t>
                      </a:r>
                      <a:r>
                        <a:rPr lang="et-EE" sz="2000" dirty="0"/>
                        <a:t>sõltuvalt rakedusvaldkonnast ja lahendatavast probleemist sobiva tarkvaratehnika metoodika valik ja rakendamine (sh reaalaja tarkvaratehnika meetodite valik ja rakendamine); 4) tarkvara arendusprotsessi planeerimine;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meeskonnatöö oskuste andmine;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6</a:t>
                      </a:r>
                      <a:r>
                        <a:rPr lang="et-EE" sz="2000" dirty="0"/>
                        <a:t>) tarkvara arendusprojekti vormistamine ja kaitsmine</a:t>
                      </a:r>
                      <a:r>
                        <a:rPr lang="et-EE" sz="2000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50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Õppeaine </a:t>
            </a:r>
            <a:r>
              <a:rPr lang="et-EE" dirty="0"/>
              <a:t>õpiväljundid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907853"/>
              </p:ext>
            </p:extLst>
          </p:nvPr>
        </p:nvGraphicFramePr>
        <p:xfrm>
          <a:off x="107504" y="1676400"/>
          <a:ext cx="9028756" cy="3657600"/>
        </p:xfrm>
        <a:graphic>
          <a:graphicData uri="http://schemas.openxmlformats.org/drawingml/2006/table">
            <a:tbl>
              <a:tblPr/>
              <a:tblGrid>
                <a:gridCol w="2392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6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8379">
                <a:tc>
                  <a:txBody>
                    <a:bodyPr/>
                    <a:lstStyle/>
                    <a:p>
                      <a:endParaRPr lang="et-EE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 projekti sooritanud üliõpilane: </a:t>
                      </a:r>
                      <a:endParaRPr lang="et-EE" sz="2000" dirty="0" smtClean="0"/>
                    </a:p>
                    <a:p>
                      <a:pPr marL="228600" indent="-228600">
                        <a:buAutoNum type="arabicParenR"/>
                      </a:pPr>
                      <a:r>
                        <a:rPr lang="et-EE" sz="2000" dirty="0" smtClean="0"/>
                        <a:t>Oskab </a:t>
                      </a:r>
                      <a:r>
                        <a:rPr lang="et-EE" sz="2000" dirty="0"/>
                        <a:t>leida püstitatud probleemile sobiva algoritmilise lahenduse ja valida andmestruktuurid algoritmi realiseerimiseks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 </a:t>
                      </a:r>
                      <a:r>
                        <a:rPr lang="et-EE" sz="2000" dirty="0"/>
                        <a:t>2) Oskab analüüsida erinevaid tarkvaralahendusi ja arenduse meetoodikaid ning valida sobivaim konkreetse probleemi lahendamiseks; </a:t>
                      </a:r>
                      <a:endParaRPr lang="et-EE" sz="2000" dirty="0" smtClean="0"/>
                    </a:p>
                    <a:p>
                      <a:pPr marL="0" indent="0">
                        <a:buNone/>
                      </a:pPr>
                      <a:r>
                        <a:rPr lang="et-EE" sz="2000" dirty="0" smtClean="0"/>
                        <a:t>3</a:t>
                      </a:r>
                      <a:r>
                        <a:rPr lang="et-EE" sz="2000" dirty="0"/>
                        <a:t>) Oskab planeerida tarkvara arendusprotsessi;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4</a:t>
                      </a:r>
                      <a:r>
                        <a:rPr lang="et-EE" sz="2000" dirty="0"/>
                        <a:t>) Oskab töötada tellijaga ja/või meeskonnas;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5</a:t>
                      </a:r>
                      <a:r>
                        <a:rPr lang="et-EE" sz="2000" dirty="0"/>
                        <a:t>) Oskab vormistada arendusprojekti ja koostada tarkvara dokumentatsiooni. </a:t>
                      </a:r>
                      <a:br>
                        <a:rPr lang="et-EE" sz="2000" dirty="0"/>
                      </a:br>
                      <a:endParaRPr lang="et-EE" sz="20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1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Õ</a:t>
            </a:r>
            <a:r>
              <a:rPr lang="fi-FI" dirty="0" smtClean="0"/>
              <a:t>ppeaine  </a:t>
            </a:r>
            <a:r>
              <a:rPr lang="fi-FI" dirty="0"/>
              <a:t>lühikirjeldus </a:t>
            </a:r>
            <a:br>
              <a:rPr lang="fi-FI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36126"/>
              </p:ext>
            </p:extLst>
          </p:nvPr>
        </p:nvGraphicFramePr>
        <p:xfrm>
          <a:off x="495300" y="1676400"/>
          <a:ext cx="8640960" cy="3962400"/>
        </p:xfrm>
        <a:graphic>
          <a:graphicData uri="http://schemas.openxmlformats.org/drawingml/2006/table">
            <a:tbl>
              <a:tblPr/>
              <a:tblGrid>
                <a:gridCol w="2289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1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5308">
                <a:tc>
                  <a:txBody>
                    <a:bodyPr/>
                    <a:lstStyle/>
                    <a:p>
                      <a:endParaRPr lang="fi-FI" sz="20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t-EE" sz="2000" dirty="0"/>
                        <a:t>Tarkvara-projekt sisaldab infotehnoloogilise ülesande (näit. mini-infosüsteemi loomine, modelleerimisülesanne, uuringuandmete töötlus jt.) kollektiivset lahendamist. </a:t>
                      </a:r>
                      <a:endParaRPr lang="et-EE" sz="2000" dirty="0" smtClean="0"/>
                    </a:p>
                    <a:p>
                      <a:r>
                        <a:rPr lang="et-EE" sz="2000" dirty="0" smtClean="0"/>
                        <a:t>Üliõpilased </a:t>
                      </a:r>
                      <a:r>
                        <a:rPr lang="et-EE" sz="2000" dirty="0"/>
                        <a:t>teevad kollektiivselt läbi tarkvaraarenduse etapid: ülesande analüüs ja sobiva tarkvara põhjendatud valik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Ülesande </a:t>
                      </a:r>
                      <a:r>
                        <a:rPr lang="et-EE" sz="2000" dirty="0"/>
                        <a:t>keerukuse taandamine, jagamisega alamülesanneteks ning meeskonnatöö kasutamine</a:t>
                      </a:r>
                      <a:r>
                        <a:rPr lang="et-EE" sz="2000" dirty="0" smtClean="0"/>
                        <a:t>;</a:t>
                      </a:r>
                    </a:p>
                    <a:p>
                      <a:r>
                        <a:rPr lang="et-EE" sz="2000" dirty="0" smtClean="0"/>
                        <a:t>Tarkvaraprojekti </a:t>
                      </a:r>
                      <a:r>
                        <a:rPr lang="et-EE" sz="2000" dirty="0"/>
                        <a:t>vormistamine, presenteerimine ja kaitsmine. Projektirühma liikmete töömeetod võib olla kas klassikaline voomeetod, iteratiivne meetod või agiilmeetod.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0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 hindamine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787680"/>
              </p:ext>
            </p:extLst>
          </p:nvPr>
        </p:nvGraphicFramePr>
        <p:xfrm>
          <a:off x="495300" y="1196752"/>
          <a:ext cx="839718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8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hinne</a:t>
            </a:r>
            <a:endParaRPr lang="et-EE" dirty="0"/>
          </a:p>
        </p:txBody>
      </p:sp>
      <p:sp>
        <p:nvSpPr>
          <p:cNvPr id="3" name="Rectangle 2"/>
          <p:cNvSpPr/>
          <p:nvPr/>
        </p:nvSpPr>
        <p:spPr>
          <a:xfrm>
            <a:off x="533400" y="1735042"/>
            <a:ext cx="7927032" cy="3833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KOONDTULEMUS= H1* 60 + H2*20 +H3*20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{H1,H2,H3 }= 0..1   </a:t>
            </a:r>
            <a:endParaRPr lang="et-EE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Hinne: 90..100 =&gt; „5“ ;   80..89 =&gt; „4“ ;     70..79=&gt; „3“;   60..69=&gt; „2“;  50..59=&gt; „1“;   0..49=&gt; „0“</a:t>
            </a:r>
            <a:endParaRPr lang="et-EE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kaitsmine 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776864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200" dirty="0">
                <a:solidFill>
                  <a:srgbClr val="930042"/>
                </a:solidFill>
              </a:rPr>
              <a:t>Projekti kaitsmisele pääsemise </a:t>
            </a:r>
            <a:r>
              <a:rPr lang="et-EE" sz="3200" dirty="0" smtClean="0">
                <a:solidFill>
                  <a:srgbClr val="930042"/>
                </a:solidFill>
              </a:rPr>
              <a:t>eeldused</a:t>
            </a:r>
            <a:r>
              <a:rPr lang="et-EE" sz="3200" dirty="0" smtClean="0"/>
              <a:t>:</a:t>
            </a:r>
          </a:p>
          <a:p>
            <a:r>
              <a:rPr lang="et-EE" sz="3200" dirty="0" smtClean="0"/>
              <a:t> </a:t>
            </a:r>
            <a:r>
              <a:rPr lang="et-EE" sz="3200" dirty="0"/>
              <a:t>1. Osavõtt projekti harjutustundidest ja 3 lühiettekannet projekti teemal semestri jooksul; </a:t>
            </a:r>
            <a:endParaRPr lang="et-EE" sz="3200" dirty="0" smtClean="0"/>
          </a:p>
          <a:p>
            <a:r>
              <a:rPr lang="et-EE" sz="3200" dirty="0" smtClean="0"/>
              <a:t>2</a:t>
            </a:r>
            <a:r>
              <a:rPr lang="et-EE" sz="3200" dirty="0"/>
              <a:t>. Nõuetekohane ja tähtaegselt esitatud </a:t>
            </a:r>
            <a:r>
              <a:rPr lang="et-EE" sz="3200" dirty="0" smtClean="0"/>
              <a:t>aruanne.</a:t>
            </a:r>
            <a:endParaRPr lang="et-EE" sz="3200" dirty="0"/>
          </a:p>
        </p:txBody>
      </p:sp>
    </p:spTree>
    <p:extLst>
      <p:ext uri="{BB962C8B-B14F-4D97-AF65-F5344CB8AC3E}">
        <p14:creationId xmlns:p14="http://schemas.microsoft.com/office/powerpoint/2010/main" val="2059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Projekti kaitsmine </a:t>
            </a:r>
            <a:r>
              <a:rPr lang="et-EE" dirty="0" smtClean="0"/>
              <a:t>II</a:t>
            </a:r>
            <a:endParaRPr lang="et-EE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844824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dirty="0"/>
              <a:t>Projektide kaitsmine toimub avalikult õppesemestri viimastel </a:t>
            </a:r>
            <a:r>
              <a:rPr lang="et-EE" sz="4000" dirty="0" smtClean="0"/>
              <a:t>nädalatel(06.05;13.05</a:t>
            </a:r>
            <a:r>
              <a:rPr lang="et-EE" sz="4000" dirty="0" smtClean="0"/>
              <a:t>) </a:t>
            </a:r>
            <a:r>
              <a:rPr lang="et-EE" sz="4000" dirty="0"/>
              <a:t>teiste antud eriala üliõpilaste osalusel</a:t>
            </a:r>
            <a:r>
              <a:rPr lang="et-EE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809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Projekti teema valik </a:t>
            </a:r>
            <a:endParaRPr lang="et-EE" dirty="0"/>
          </a:p>
        </p:txBody>
      </p:sp>
      <p:pic>
        <p:nvPicPr>
          <p:cNvPr id="3" name="Picture 2" descr="http://hkinks.com/upload/01665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064896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81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DDDDDD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EBEBEB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</TotalTime>
  <Words>734</Words>
  <Application>Microsoft Office PowerPoint</Application>
  <PresentationFormat>On-screen Show (4:3)</PresentationFormat>
  <Paragraphs>90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Slide</vt:lpstr>
      <vt:lpstr>Clip</vt:lpstr>
      <vt:lpstr>IXX1410 „Tarkvara-projekt“ - 6EAP</vt:lpstr>
      <vt:lpstr>Õppeaine eesmärgid  </vt:lpstr>
      <vt:lpstr>Õppeaine õpiväljundid  </vt:lpstr>
      <vt:lpstr>Õppeaine  lühikirjeldus  </vt:lpstr>
      <vt:lpstr>Projekti  hindamine</vt:lpstr>
      <vt:lpstr>Projekti hinne</vt:lpstr>
      <vt:lpstr>Projekti kaitsmine I</vt:lpstr>
      <vt:lpstr>Projekti kaitsmine II</vt:lpstr>
      <vt:lpstr>Projekti teema valik </vt:lpstr>
      <vt:lpstr>Projekti teema valik I</vt:lpstr>
      <vt:lpstr>Pilvandmetöötluse avalik teenus( näiteks kui pikalt KUU paistab) </vt:lpstr>
      <vt:lpstr>Projekti teema valik II </vt:lpstr>
      <vt:lpstr>Projekti lisateemad III</vt:lpstr>
      <vt:lpstr>Projekti meeskond</vt:lpstr>
      <vt:lpstr>Projekti täitmise kord</vt:lpstr>
      <vt:lpstr>Prrojekti näited</vt:lpstr>
      <vt:lpstr>Järgmiseks korraks vastake järgmistele küsimustele I:</vt:lpstr>
      <vt:lpstr>Järgmiseks korraks vastake järgmistele küsimustele II:</vt:lpstr>
      <vt:lpstr>PowerPoint Presentation</vt:lpstr>
    </vt:vector>
  </TitlesOfParts>
  <Company>TTU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TTU</dc:creator>
  <cp:lastModifiedBy>Vladimir Viies</cp:lastModifiedBy>
  <cp:revision>146</cp:revision>
  <dcterms:created xsi:type="dcterms:W3CDTF">2003-04-07T14:12:11Z</dcterms:created>
  <dcterms:modified xsi:type="dcterms:W3CDTF">2020-01-29T11:50:18Z</dcterms:modified>
</cp:coreProperties>
</file>