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embeddedFontLst>
    <p:embeddedFont>
      <p:font typeface="Average"/>
      <p:regular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Oswald-regular.fntdata"/><Relationship Id="rId16" Type="http://schemas.openxmlformats.org/officeDocument/2006/relationships/slide" Target="slides/slide12.xml"/><Relationship Id="rId38" Type="http://schemas.openxmlformats.org/officeDocument/2006/relationships/font" Target="fonts/Averag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3807170"/>
            <a:ext cx="443589" cy="140843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pivotaltracker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codeborne/git-committers-indicator" TargetMode="External"/><Relationship Id="rId4" Type="http://schemas.openxmlformats.org/officeDocument/2006/relationships/hyperlink" Target="http://selenide.org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uides.github.com/introduction/flow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vali-it.e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agilemanifesto.or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1016267"/>
            <a:ext cx="7801500" cy="23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Craftsmanship</a:t>
            </a:r>
            <a:endParaRPr sz="5600"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Codeborne way</a:t>
            </a:r>
            <a:endParaRPr sz="3000"/>
          </a:p>
        </p:txBody>
      </p:sp>
      <p:sp>
        <p:nvSpPr>
          <p:cNvPr id="61" name="Shape 61"/>
          <p:cNvSpPr txBox="1"/>
          <p:nvPr/>
        </p:nvSpPr>
        <p:spPr>
          <a:xfrm>
            <a:off x="1200525" y="5685800"/>
            <a:ext cx="67830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Anton Keks 	</a:t>
            </a:r>
            <a:r>
              <a:rPr lang="en" sz="3000">
                <a:solidFill>
                  <a:srgbClr val="00FFFF"/>
                </a:solidFill>
                <a:latin typeface="Average"/>
                <a:ea typeface="Average"/>
                <a:cs typeface="Average"/>
                <a:sym typeface="Average"/>
              </a:rPr>
              <a:t>			       @antonkeks</a:t>
            </a:r>
            <a:endParaRPr sz="3000">
              <a:solidFill>
                <a:srgbClr val="00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400"/>
            <a:ext cx="9144000" cy="573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038614" y="2878820"/>
            <a:ext cx="10719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40" y="0"/>
            <a:ext cx="82635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craftsman should be able to</a:t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Talk to customer directly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Understand the underlying problem, </a:t>
            </a:r>
            <a:br>
              <a:rPr lang="en" sz="2200"/>
            </a:br>
            <a:r>
              <a:rPr lang="en" sz="2200"/>
              <a:t>not how customer proposes to solve it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Propose solutions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Break the problem into small chunks, </a:t>
            </a:r>
            <a:br>
              <a:rPr lang="en" sz="2200"/>
            </a:br>
            <a:r>
              <a:rPr lang="en" sz="2200"/>
              <a:t>write down as user-centric stories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Design UI flow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Write working code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Write automated tests to avoid regressions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Deploy the system to the end users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Evolve the system design/architecture by refactoring when needed</a:t>
            </a:r>
            <a:endParaRPr sz="2200"/>
          </a:p>
        </p:txBody>
      </p:sp>
      <p:sp>
        <p:nvSpPr>
          <p:cNvPr id="129" name="Shape 129"/>
          <p:cNvSpPr txBox="1"/>
          <p:nvPr/>
        </p:nvSpPr>
        <p:spPr>
          <a:xfrm>
            <a:off x="4042325" y="4021267"/>
            <a:ext cx="51885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Old-fashioned</a:t>
            </a:r>
            <a:r>
              <a:rPr lang="en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software developer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0" name="Shape 130"/>
          <p:cNvCxnSpPr/>
          <p:nvPr/>
        </p:nvCxnSpPr>
        <p:spPr>
          <a:xfrm flipH="1">
            <a:off x="3348750" y="4333533"/>
            <a:ext cx="702600" cy="16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Usually staffed with 2-4-6 people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Who are responsible for everything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routine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Before start: make sure we have </a:t>
            </a:r>
            <a:r>
              <a:rPr b="1" lang="en" sz="2200"/>
              <a:t>business</a:t>
            </a:r>
            <a:r>
              <a:rPr lang="en" sz="2200"/>
              <a:t> and </a:t>
            </a:r>
            <a:r>
              <a:rPr b="1" lang="en" sz="2200"/>
              <a:t>tech</a:t>
            </a:r>
            <a:r>
              <a:rPr lang="en" sz="2200"/>
              <a:t> contacts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Kick-off meeting with them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Storytelling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Iterations (1 week)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Stand-up meetings (mostly over video)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Developers focus on user stories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Continuous integration server builds and tests every change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Continuous delivery to a demo server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Iteration planning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Demo</a:t>
            </a:r>
            <a:endParaRPr sz="22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Prioritization &amp; storytelling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Until agreed deadline or can finish anytime for any reason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0px-Scrum_process.svg.pn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00" y="701233"/>
            <a:ext cx="8452450" cy="42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stories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Systems evolve implementing user stories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400"/>
              <a:t>“As a bank’s customer I can pay for my mobile phone”</a:t>
            </a:r>
            <a:br>
              <a:rPr i="1" lang="en" sz="2400"/>
            </a:br>
            <a:r>
              <a:rPr i="1" lang="en" sz="2400"/>
              <a:t>“Customer can pay for mobile phone”</a:t>
            </a:r>
            <a:endParaRPr i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Every new functionality must benefit someone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This benefit should be verifiable (definition of done)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 story must be smaller than the iteration (1w)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We don’t waste too much time estimating, S/M/L is enough </a:t>
            </a:r>
            <a:br>
              <a:rPr lang="en" sz="2400"/>
            </a:br>
            <a:r>
              <a:rPr lang="en" sz="2400"/>
              <a:t>- see #noestimates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Pivotal Tracker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www.pivotaltracker.com</a:t>
            </a:r>
            <a:endParaRPr sz="3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(Forget JIRA!)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Launching big things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Pilot / POC (Proof of Concept)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Internal launch for big/existing organizations ASAP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MVP (Minimal Viable Product) </a:t>
            </a:r>
            <a:br>
              <a:rPr lang="en" sz="3000"/>
            </a:br>
            <a:r>
              <a:rPr lang="en" sz="3000"/>
              <a:t>to the end-users ASAP</a:t>
            </a:r>
            <a:endParaRPr sz="3000"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Iterative improvement based on user feedback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They come and go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Every team chooses programming language, frameworks, libraries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We use Java, Ruby, Python, Scala, Kotlin, C</a:t>
            </a:r>
            <a:br>
              <a:rPr lang="en" sz="2400"/>
            </a:br>
            <a:r>
              <a:rPr lang="en" sz="2400"/>
              <a:t>	+ JavaScript and HTML/CSS, etc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Clean code is more important than else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“Leave the campground cleaner than you found it”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final-negative.pn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026" y="2422664"/>
            <a:ext cx="6531752" cy="10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excellence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 Agile methodology works without this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Collective code ownership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Continuous integration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Repeatable builds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TDD - Test Driven Development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JED - Just Enough Design, Refactoring, YAGNI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Simplicity, KISS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Automation (no repetitive tasks, DRY)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steps for everything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Small and frequent commits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Small and completable user stories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Small (short) iterations</a:t>
            </a:r>
            <a:endParaRPr sz="3000"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Small and regular releases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tools matter</a:t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Linux workstations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Git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Intellij IDEA and other JetBrains IDEs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Pivotal Tracker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Make your own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e.g. CI alert screen,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Git author selector</a:t>
            </a:r>
            <a:r>
              <a:rPr lang="en" sz="3000"/>
              <a:t> for pair programming, </a:t>
            </a:r>
            <a:r>
              <a:rPr lang="en" sz="3000" u="sng">
                <a:solidFill>
                  <a:schemeClr val="hlink"/>
                </a:solidFill>
                <a:hlinkClick r:id="rId4"/>
              </a:rPr>
              <a:t>Selenide</a:t>
            </a:r>
            <a:r>
              <a:rPr lang="en" sz="3000"/>
              <a:t> for concise UI testing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1275"/>
            <a:ext cx="9144000" cy="409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Pair Programming</a:t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Nearly </a:t>
            </a:r>
            <a:r>
              <a:rPr lang="en" sz="2400"/>
              <a:t>100% of the time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Extreme code review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Two heads are always better than one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Knowledge sharing / Mentoring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Focus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TDD enforcement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Fun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king-agile-code-review.jp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7550"/>
            <a:ext cx="91440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code reviews</a:t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2318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even bigger teams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Mainline based development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Single integration branch</a:t>
            </a:r>
            <a:br>
              <a:rPr lang="en" sz="2400"/>
            </a:br>
            <a:r>
              <a:rPr lang="en" sz="2400"/>
              <a:t>	Good for CI</a:t>
            </a:r>
            <a:br>
              <a:rPr lang="en" sz="2400"/>
            </a:br>
            <a:r>
              <a:rPr lang="en" sz="2400"/>
              <a:t>	Nobody is working on old code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Feature branches only when absolutely necessary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Release anytime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Feature toggling if necessary</a:t>
            </a:r>
            <a:br>
              <a:rPr lang="en" sz="2400"/>
            </a:br>
            <a:r>
              <a:rPr lang="en" sz="2400"/>
              <a:t>	e.g. new features are first visible to a group of users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GitHub Flow (usable w/o GitHub)</a:t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our largest team (12+6), to save time on code reviews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https://guides.github.com/introduction/flow/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All development in feature branches, followed by Pull-Requests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CI builds all branches and PRs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Master is deployable to production at any time, contains only reviewed and accepted code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21884_10151847595872049_790973544_n.jpg"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Tarkvarakool - Software School</a:t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Facebook works better than newspapers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School for non-IT people experienced in something else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IT in Estonia really needs many more good specialists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Many existing ones are spoiled with ineffective processes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Many students want to become managers instead</a:t>
            </a:r>
            <a:br>
              <a:rPr lang="en" sz="2400"/>
            </a:br>
            <a:r>
              <a:rPr lang="en" sz="2400"/>
              <a:t>(there are too many useless managers everywhere)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e-Estonia image needs to be maintained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Has inspired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Vali-IT</a:t>
            </a:r>
            <a:r>
              <a:rPr lang="en" sz="2400"/>
              <a:t> government program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80px-Hansabank_headquarters_-_panoramio_-_Aulo_Aasmaa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" y="0"/>
            <a:ext cx="9144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540300" y="2650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all started in Hansapank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level of professionalism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You are very good at doing it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You are so good, so you can innovate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You are so good, so you can teach others to innovate, too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	(then your innovation becomes the norm)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company culture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Daily company standup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TEX (TEchnology EXchange) weekly meetings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Month’s Last Friday lunch + retro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Fullmoon pub crawling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Out of office working week in Summer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679936_1263005400390763_5556021575773157928_o.jpg"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"/>
            <a:ext cx="9144003" cy="685801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type="title"/>
          </p:nvPr>
        </p:nvSpPr>
        <p:spPr>
          <a:xfrm>
            <a:off x="311700" y="5012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Retros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2345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FF"/>
                </a:solidFill>
              </a:rPr>
              <a:t>codeborne.com/2015/08/10/working-agile.html</a:t>
            </a:r>
            <a:endParaRPr sz="2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6909_162369243787723_858776_n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487" y="1356875"/>
            <a:ext cx="7781513" cy="55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March 2010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people left Swedbank to start Codeborne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joined from HireRight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logo-final-negative.png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351" y="5538731"/>
            <a:ext cx="6531752" cy="10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Codeborne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Locally owned old-fashioned business (not a startup)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3x Äripäev top 3 IT company in Estonia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Present and past customers in Estonia: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Eesti Energia, Swedbank, LHV, Telia, Starman, Ericsson, Elering, Regio, ABB, Luminor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Plus many from Russia, Norway, Sweden, Japan, Czech Republic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Sponsor of Devclub, Agile Saturday, Tartu Maraton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Codeborne in 2018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4604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33 people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1 CEO/sales</a:t>
            </a:r>
            <a:br>
              <a:rPr lang="en" sz="3000"/>
            </a:br>
            <a:r>
              <a:rPr lang="en" sz="3000"/>
              <a:t>1 office manager</a:t>
            </a:r>
            <a:br>
              <a:rPr lang="en" sz="3000"/>
            </a:br>
            <a:r>
              <a:rPr lang="en" sz="3000"/>
              <a:t>2 designers/front-end</a:t>
            </a:r>
            <a:br>
              <a:rPr lang="en" sz="3000"/>
            </a:br>
            <a:r>
              <a:rPr lang="en" sz="3000"/>
              <a:t>24 software craftsmen</a:t>
            </a:r>
            <a:br>
              <a:rPr lang="en" sz="3000"/>
            </a:br>
            <a:r>
              <a:rPr lang="en" sz="3000"/>
              <a:t>5 software craftswomen</a:t>
            </a:r>
            <a:br>
              <a:rPr lang="en" sz="3000"/>
            </a:br>
            <a:r>
              <a:rPr lang="en" sz="3000"/>
              <a:t>0 project managers</a:t>
            </a:r>
            <a:br>
              <a:rPr lang="en" sz="3000"/>
            </a:br>
            <a:r>
              <a:rPr lang="en" sz="3000"/>
              <a:t>0 analysts</a:t>
            </a:r>
            <a:br>
              <a:rPr lang="en" sz="3000"/>
            </a:br>
            <a:r>
              <a:rPr lang="en" sz="3000"/>
              <a:t>0 testers</a:t>
            </a:r>
            <a:br>
              <a:rPr lang="en" sz="3000"/>
            </a:b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10548717_860344033990237_5184460248287032152_o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4" y="0"/>
            <a:ext cx="121287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manifesto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Individuals and interactions </a:t>
            </a:r>
            <a:r>
              <a:rPr i="1" lang="en" sz="2400"/>
              <a:t>over</a:t>
            </a:r>
            <a:r>
              <a:rPr lang="en" sz="2400"/>
              <a:t> processes and tools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Working software </a:t>
            </a:r>
            <a:r>
              <a:rPr i="1" lang="en" sz="2400"/>
              <a:t>over</a:t>
            </a:r>
            <a:r>
              <a:rPr lang="en" sz="2400"/>
              <a:t> comprehensive documentation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Customer collaboration </a:t>
            </a:r>
            <a:r>
              <a:rPr i="1" lang="en" sz="2400"/>
              <a:t>over</a:t>
            </a:r>
            <a:r>
              <a:rPr lang="en" sz="2400"/>
              <a:t> contract negotiation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Responding to change </a:t>
            </a:r>
            <a:r>
              <a:rPr i="1" lang="en" sz="2400"/>
              <a:t>over</a:t>
            </a:r>
            <a:r>
              <a:rPr lang="en" sz="2400"/>
              <a:t> following a plan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That is, while there is value in the items on the right, </a:t>
            </a:r>
            <a:br>
              <a:rPr lang="en" sz="2400"/>
            </a:br>
            <a:r>
              <a:rPr lang="en" sz="2400"/>
              <a:t>we value the items on the left more. 				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http://www.agilemanifesto.org/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999625" y="2046600"/>
            <a:ext cx="3143700" cy="21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xplogo-copie-300x180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2286000"/>
            <a:ext cx="2857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