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91" r:id="rId3"/>
    <p:sldId id="292" r:id="rId4"/>
    <p:sldId id="293" r:id="rId5"/>
    <p:sldId id="294" r:id="rId6"/>
    <p:sldId id="295" r:id="rId7"/>
    <p:sldId id="296" r:id="rId8"/>
    <p:sldId id="280" r:id="rId9"/>
    <p:sldId id="281" r:id="rId10"/>
    <p:sldId id="282" r:id="rId11"/>
    <p:sldId id="288" r:id="rId12"/>
    <p:sldId id="289" r:id="rId13"/>
    <p:sldId id="283" r:id="rId14"/>
    <p:sldId id="297" r:id="rId15"/>
    <p:sldId id="298" r:id="rId16"/>
    <p:sldId id="299" r:id="rId17"/>
    <p:sldId id="285" r:id="rId18"/>
    <p:sldId id="284" r:id="rId19"/>
    <p:sldId id="286" r:id="rId20"/>
    <p:sldId id="287" r:id="rId21"/>
  </p:sldIdLst>
  <p:sldSz cx="11520488" cy="71993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9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061" y="1178222"/>
            <a:ext cx="8640366" cy="2506427"/>
          </a:xfrm>
        </p:spPr>
        <p:txBody>
          <a:bodyPr anchor="b"/>
          <a:lstStyle>
            <a:lvl1pPr algn="ctr">
              <a:defRPr sz="566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061" y="3781306"/>
            <a:ext cx="8640366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08" indent="0" algn="ctr">
              <a:buNone/>
              <a:defRPr sz="1890"/>
            </a:lvl2pPr>
            <a:lvl3pPr marL="864017" indent="0" algn="ctr">
              <a:buNone/>
              <a:defRPr sz="1701"/>
            </a:lvl3pPr>
            <a:lvl4pPr marL="1296025" indent="0" algn="ctr">
              <a:buNone/>
              <a:defRPr sz="1512"/>
            </a:lvl4pPr>
            <a:lvl5pPr marL="1728033" indent="0" algn="ctr">
              <a:buNone/>
              <a:defRPr sz="1512"/>
            </a:lvl5pPr>
            <a:lvl6pPr marL="2160041" indent="0" algn="ctr">
              <a:buNone/>
              <a:defRPr sz="1512"/>
            </a:lvl6pPr>
            <a:lvl7pPr marL="2592050" indent="0" algn="ctr">
              <a:buNone/>
              <a:defRPr sz="1512"/>
            </a:lvl7pPr>
            <a:lvl8pPr marL="3024058" indent="0" algn="ctr">
              <a:buNone/>
              <a:defRPr sz="1512"/>
            </a:lvl8pPr>
            <a:lvl9pPr marL="3456066" indent="0" algn="ctr">
              <a:buNone/>
              <a:defRPr sz="151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AABB-2BD6-407C-82BF-3BB14AFA2BA7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19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AABB-2BD6-407C-82BF-3BB14AFA2BA7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06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9999" y="360000"/>
            <a:ext cx="10800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9999" y="1619999"/>
            <a:ext cx="1080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000" y="6660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5AABB-2BD6-407C-82BF-3BB14AFA2BA7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39999" y="6660000"/>
            <a:ext cx="68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60000" y="6660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2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4" indent="-216004" algn="l" defTabSz="864017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1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021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29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037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u="sng" dirty="0" smtClean="0"/>
              <a:t>Andmetüübid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u="sng" dirty="0"/>
              <a:t>L</a:t>
            </a:r>
            <a:r>
              <a:rPr lang="et-EE" u="sng" dirty="0" smtClean="0"/>
              <a:t>ihttüübid</a:t>
            </a:r>
          </a:p>
          <a:p>
            <a:pPr lvl="1"/>
            <a:r>
              <a:rPr lang="et-EE" dirty="0" smtClean="0"/>
              <a:t>täisarvud</a:t>
            </a:r>
          </a:p>
          <a:p>
            <a:pPr lvl="1"/>
            <a:r>
              <a:rPr lang="et-EE" dirty="0" smtClean="0"/>
              <a:t>reaalarvud</a:t>
            </a:r>
          </a:p>
          <a:p>
            <a:pPr lvl="1"/>
            <a:r>
              <a:rPr lang="et-EE" dirty="0" smtClean="0"/>
              <a:t>tähed / sümbolid</a:t>
            </a:r>
          </a:p>
          <a:p>
            <a:r>
              <a:rPr lang="et-EE" u="sng" dirty="0" smtClean="0"/>
              <a:t>Komplekstüübid</a:t>
            </a:r>
          </a:p>
          <a:p>
            <a:pPr lvl="1"/>
            <a:r>
              <a:rPr lang="et-EE" dirty="0" smtClean="0"/>
              <a:t>massiivid</a:t>
            </a:r>
          </a:p>
          <a:p>
            <a:pPr lvl="1"/>
            <a:r>
              <a:rPr lang="et-EE" dirty="0" smtClean="0"/>
              <a:t>tähtede massiiv on erijuht – tekst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680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Kahendsüsteem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/>
              <a:t>Transistor on seade, millel on 2 olekut, lubab voolu läbi või ei luba. Need olekud saab ära kodeerida väärtustega 1 ja 0.</a:t>
            </a:r>
          </a:p>
          <a:p>
            <a:r>
              <a:rPr lang="et-EE"/>
              <a:t>Kuna transistor on kogu arvutitehnika alus, siis on arvutis kasutusel </a:t>
            </a:r>
            <a:r>
              <a:rPr lang="et-EE" smtClean="0"/>
              <a:t>kahendsüsteem.</a:t>
            </a:r>
          </a:p>
          <a:p>
            <a:r>
              <a:rPr lang="et-EE" smtClean="0"/>
              <a:t>Kümnendsüsteemi arv 147.23 on kahendsüsteemis oluliselt pikem:</a:t>
            </a:r>
          </a:p>
          <a:p>
            <a:r>
              <a:rPr lang="et-EE" smtClean="0"/>
              <a:t>1001 0011.0011 1010 on 1·2</a:t>
            </a:r>
            <a:r>
              <a:rPr lang="et-EE" baseline="30000" smtClean="0"/>
              <a:t>7</a:t>
            </a:r>
            <a:r>
              <a:rPr lang="et-EE" smtClean="0"/>
              <a:t> + 1·2</a:t>
            </a:r>
            <a:r>
              <a:rPr lang="et-EE" baseline="30000" smtClean="0"/>
              <a:t>4</a:t>
            </a:r>
            <a:r>
              <a:rPr lang="et-EE" smtClean="0"/>
              <a:t> + 1·2</a:t>
            </a:r>
            <a:r>
              <a:rPr lang="et-EE" baseline="30000" smtClean="0"/>
              <a:t>1</a:t>
            </a:r>
            <a:r>
              <a:rPr lang="et-EE" smtClean="0"/>
              <a:t> + 1·2</a:t>
            </a:r>
            <a:r>
              <a:rPr lang="et-EE" baseline="30000" smtClean="0"/>
              <a:t>0</a:t>
            </a:r>
            <a:r>
              <a:rPr lang="et-EE" smtClean="0"/>
              <a:t> + 1·2</a:t>
            </a:r>
            <a:r>
              <a:rPr lang="et-EE" baseline="30000" smtClean="0"/>
              <a:t>-3</a:t>
            </a:r>
            <a:r>
              <a:rPr lang="et-EE" smtClean="0"/>
              <a:t> + 1·2</a:t>
            </a:r>
            <a:r>
              <a:rPr lang="et-EE" baseline="30000" smtClean="0"/>
              <a:t>-4</a:t>
            </a:r>
            <a:r>
              <a:rPr lang="et-EE" smtClean="0"/>
              <a:t> + 1·2</a:t>
            </a:r>
            <a:r>
              <a:rPr lang="et-EE" baseline="30000" smtClean="0"/>
              <a:t>-5</a:t>
            </a:r>
            <a:r>
              <a:rPr lang="et-EE" smtClean="0"/>
              <a:t> + 1·2</a:t>
            </a:r>
            <a:r>
              <a:rPr lang="et-EE" baseline="30000" smtClean="0"/>
              <a:t>-7</a:t>
            </a:r>
            <a:r>
              <a:rPr lang="et-EE" smtClean="0"/>
              <a:t> </a:t>
            </a:r>
          </a:p>
          <a:p>
            <a:r>
              <a:rPr lang="et-EE" smtClean="0"/>
              <a:t>Aga kui see kokku liita saame: 128 + 16 + 2 + 1 + 0.125 + 0.0625 + 0.03125 + 0.0078125 = 147.2265625, mis ei võrdu 147.23-ga.</a:t>
            </a:r>
          </a:p>
          <a:p>
            <a:r>
              <a:rPr lang="et-EE" smtClean="0"/>
              <a:t>Seetõttu peaks reaalarvude võrdlemisega olema arvutis ettevaatlik, eriti kui need on saadud mingi pika teheteahela tulemusena.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056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Arvu pikkus eri süsteemides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smtClean="0"/>
              <a:t>Kahendsüsteemis oli see väike arv 147 juba kaheksakohaline.</a:t>
            </a:r>
          </a:p>
          <a:p>
            <a:r>
              <a:rPr lang="et-EE" smtClean="0"/>
              <a:t>Võib tunduda, et 2 on eriti ebaefektiivne alus.</a:t>
            </a:r>
          </a:p>
          <a:p>
            <a:r>
              <a:rPr lang="et-EE" smtClean="0"/>
              <a:t>Aga astmed, ehk positsioonide väärtused kasvavad eksponentsiaalselt.</a:t>
            </a:r>
          </a:p>
          <a:p>
            <a:r>
              <a:rPr lang="et-EE" smtClean="0"/>
              <a:t>Isegi alusel 2 kasvab eksponentsiaalfunktsioon väga kiiresti.</a:t>
            </a:r>
          </a:p>
          <a:p>
            <a:r>
              <a:rPr lang="et-EE" smtClean="0"/>
              <a:t>Arvu esitamiseks vaja minevate bittide arv kasvab eksponentsiaali vastandi, ehk logaritmfunktsiooni järgi.</a:t>
            </a:r>
          </a:p>
          <a:p>
            <a:r>
              <a:rPr lang="et-EE" smtClean="0"/>
              <a:t>1000 esitamiseks on vaja log</a:t>
            </a:r>
            <a:r>
              <a:rPr lang="et-EE" baseline="-25000" smtClean="0"/>
              <a:t>2</a:t>
            </a:r>
            <a:r>
              <a:rPr lang="et-EE" smtClean="0"/>
              <a:t>1000 ≈ 10 bitti.</a:t>
            </a:r>
          </a:p>
          <a:p>
            <a:r>
              <a:rPr lang="et-EE" smtClean="0"/>
              <a:t>1 000 000 esitamiseks on vaja log</a:t>
            </a:r>
            <a:r>
              <a:rPr lang="et-EE" baseline="-25000" smtClean="0"/>
              <a:t>2</a:t>
            </a:r>
            <a:r>
              <a:rPr lang="et-EE" smtClean="0"/>
              <a:t>1 000 000 </a:t>
            </a:r>
            <a:r>
              <a:rPr lang="et-EE"/>
              <a:t>≈ </a:t>
            </a:r>
            <a:r>
              <a:rPr lang="et-EE" smtClean="0"/>
              <a:t>20 bitti</a:t>
            </a:r>
          </a:p>
          <a:p>
            <a:r>
              <a:rPr lang="et-EE" smtClean="0"/>
              <a:t>Üldiselt vastab ühele kümnendkohale </a:t>
            </a:r>
            <a:r>
              <a:rPr lang="et-EE"/>
              <a:t>≈ </a:t>
            </a:r>
            <a:r>
              <a:rPr lang="et-EE" smtClean="0"/>
              <a:t>3.3 kahendkohta ja 10 kahendkohale </a:t>
            </a:r>
            <a:r>
              <a:rPr lang="et-EE"/>
              <a:t>≈ </a:t>
            </a:r>
            <a:r>
              <a:rPr lang="et-EE" smtClean="0"/>
              <a:t>3 kümnendkohta</a:t>
            </a:r>
          </a:p>
          <a:p>
            <a:r>
              <a:rPr lang="et-EE" smtClean="0"/>
              <a:t>64 bitile vastab seega</a:t>
            </a:r>
            <a:r>
              <a:rPr lang="et-EE"/>
              <a:t> ≈ </a:t>
            </a:r>
            <a:r>
              <a:rPr lang="et-EE" smtClean="0"/>
              <a:t>6·3 + 4/3.3</a:t>
            </a:r>
            <a:r>
              <a:rPr lang="et-EE"/>
              <a:t> ≈ </a:t>
            </a:r>
            <a:r>
              <a:rPr lang="et-EE" smtClean="0"/>
              <a:t>natuke üle 19 kümnendkoha.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75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Kümnest suuremad arvusüsteemide alused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smtClean="0"/>
              <a:t>Numbrid on meil 0, 1, 2, 3, 4, 5, 6, 7, 8 ja 9</a:t>
            </a:r>
          </a:p>
          <a:p>
            <a:r>
              <a:rPr lang="et-EE" smtClean="0"/>
              <a:t>Seni kuni alus on väiksem 10-st saame neid kenasti kasutada.</a:t>
            </a:r>
          </a:p>
          <a:p>
            <a:r>
              <a:rPr lang="et-EE" smtClean="0"/>
              <a:t>Kui alus on suurem kui 10, siis neist enam kordajate tähistamiseks ei piisa.</a:t>
            </a:r>
          </a:p>
          <a:p>
            <a:r>
              <a:rPr lang="et-EE" smtClean="0"/>
              <a:t>Siis võetakse appi tähed ja kodeeritakse reeglina järgmiselt</a:t>
            </a:r>
          </a:p>
          <a:p>
            <a:pPr lvl="1"/>
            <a:r>
              <a:rPr lang="et-EE" smtClean="0"/>
              <a:t>A – 10 </a:t>
            </a:r>
          </a:p>
          <a:p>
            <a:pPr lvl="1"/>
            <a:r>
              <a:rPr lang="et-EE" smtClean="0"/>
              <a:t>B – 11</a:t>
            </a:r>
          </a:p>
          <a:p>
            <a:pPr lvl="1"/>
            <a:r>
              <a:rPr lang="et-EE" smtClean="0"/>
              <a:t>jne..</a:t>
            </a:r>
            <a:endParaRPr lang="et-EE"/>
          </a:p>
          <a:p>
            <a:r>
              <a:rPr lang="et-EE" smtClean="0"/>
              <a:t>Näiteks 16-ndsüsteemi puhul on kordajad 0..9 ja A..F</a:t>
            </a:r>
          </a:p>
          <a:p>
            <a:r>
              <a:rPr lang="et-EE" smtClean="0"/>
              <a:t>16-ndsüsteem on üsna levinud arvutivaldkonnas, kuna ühe baidi väärtused saab kuvada kahe sümboliga.</a:t>
            </a:r>
          </a:p>
          <a:p>
            <a:r>
              <a:rPr lang="et-EE" smtClean="0"/>
              <a:t>16-ndsüsteemile vastab täpselt 4 kahendsüsteemi kohta ja teisendamiseks tuleb 16-ndsüsteemi kordaja välja kirjutada kahendsüsteemis kasutades 4 kohta.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49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X-süsteemi arvu lugemine, täisosa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Täisosa lugemisel võib alustada algusest või lõpust.</a:t>
            </a:r>
          </a:p>
          <a:p>
            <a:r>
              <a:rPr lang="et-EE" smtClean="0"/>
              <a:t>Algusest alustades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Võtame arvuks 0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Korrutame arvu alusega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Liidame käesoleva kordaja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Liigume lõpu poole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Kui </a:t>
            </a:r>
            <a:r>
              <a:rPr lang="et-EE"/>
              <a:t>on veel kordajaid, siis tagasi punkti 2, muul juhul vastus </a:t>
            </a:r>
            <a:r>
              <a:rPr lang="et-EE" smtClean="0"/>
              <a:t>käes</a:t>
            </a:r>
          </a:p>
          <a:p>
            <a:r>
              <a:rPr lang="et-EE" smtClean="0"/>
              <a:t>Lõpust alustades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Võtame arvuks 0, positsiooni_väärtuseks 1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Korrutame käesolevat kordajat positsiooni_väärtusega ja liidame arvule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Liigume alguse poole ja korrutame positsiooni_väärtust alusega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Kui on veel kordajaid, siis tagasi punkti 2, muul juhul vastus käes</a:t>
            </a:r>
          </a:p>
        </p:txBody>
      </p:sp>
    </p:spTree>
    <p:extLst>
      <p:ext uri="{BB962C8B-B14F-4D97-AF65-F5344CB8AC3E}">
        <p14:creationId xmlns:p14="http://schemas.microsoft.com/office/powerpoint/2010/main" val="3753429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Teisendamised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b="1" dirty="0"/>
              <a:t>Süsteemis alusega </a:t>
            </a:r>
            <a:r>
              <a:rPr lang="et-EE" sz="2800" b="1" i="1" dirty="0"/>
              <a:t>p</a:t>
            </a:r>
            <a:r>
              <a:rPr lang="et-EE" sz="2800" b="1" dirty="0"/>
              <a:t> arv </a:t>
            </a:r>
            <a:r>
              <a:rPr lang="et-EE" sz="2800" b="1" i="1" dirty="0"/>
              <a:t>A</a:t>
            </a:r>
            <a:r>
              <a:rPr lang="et-EE" sz="2800" b="1" dirty="0"/>
              <a:t> omab kuju</a:t>
            </a:r>
            <a:r>
              <a:rPr lang="et-EE" sz="2800" b="1" i="1" dirty="0" smtClean="0"/>
              <a:t>:</a:t>
            </a:r>
            <a:endParaRPr lang="et-EE" sz="2800" dirty="0"/>
          </a:p>
          <a:p>
            <a:r>
              <a:rPr lang="et-EE" sz="2800" b="1" i="1" dirty="0"/>
              <a:t>A = </a:t>
            </a:r>
            <a:r>
              <a:rPr lang="et-EE" sz="2800" b="1" i="1" dirty="0" err="1"/>
              <a:t>a</a:t>
            </a:r>
            <a:r>
              <a:rPr lang="et-EE" sz="2800" b="1" i="1" baseline="-25000" dirty="0" err="1"/>
              <a:t>n</a:t>
            </a:r>
            <a:r>
              <a:rPr lang="et-EE" sz="2800" b="1" i="1" dirty="0" err="1"/>
              <a:t>p</a:t>
            </a:r>
            <a:r>
              <a:rPr lang="et-EE" sz="2800" b="1" i="1" baseline="30000" dirty="0" err="1"/>
              <a:t>n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n-1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n-1</a:t>
            </a:r>
            <a:r>
              <a:rPr lang="et-EE" sz="2800" b="1" i="1" dirty="0"/>
              <a:t> + ... + a</a:t>
            </a:r>
            <a:r>
              <a:rPr lang="et-EE" sz="2800" b="1" i="1" baseline="-25000" dirty="0"/>
              <a:t>2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2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1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1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0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0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-1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-1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-2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-2</a:t>
            </a:r>
            <a:r>
              <a:rPr lang="et-EE" sz="2800" b="1" i="1" dirty="0"/>
              <a:t>  + ... + a</a:t>
            </a:r>
            <a:r>
              <a:rPr lang="et-EE" sz="2800" b="1" i="1" baseline="-25000" dirty="0"/>
              <a:t>-</a:t>
            </a:r>
            <a:r>
              <a:rPr lang="et-EE" sz="2800" b="1" i="1" baseline="-25000" dirty="0" err="1"/>
              <a:t>m</a:t>
            </a:r>
            <a:r>
              <a:rPr lang="et-EE" sz="2800" b="1" i="1" dirty="0" err="1"/>
              <a:t>p</a:t>
            </a:r>
            <a:r>
              <a:rPr lang="et-EE" sz="2800" b="1" i="1" baseline="30000" dirty="0"/>
              <a:t>-m</a:t>
            </a:r>
            <a:r>
              <a:rPr lang="et-EE" sz="2800" b="1" dirty="0"/>
              <a:t> </a:t>
            </a:r>
            <a:r>
              <a:rPr lang="et-EE" sz="2800" b="1" i="1" dirty="0"/>
              <a:t>=   </a:t>
            </a:r>
            <a:r>
              <a:rPr lang="et-EE" sz="2800" b="1" dirty="0">
                <a:sym typeface="Symbol" panose="05050102010706020507" pitchFamily="18" charset="2"/>
              </a:rPr>
              <a:t></a:t>
            </a:r>
            <a:r>
              <a:rPr lang="et-EE" sz="2800" b="1" i="1" dirty="0"/>
              <a:t>    a</a:t>
            </a:r>
            <a:r>
              <a:rPr lang="et-EE" sz="2800" b="1" i="1" baseline="-25000" dirty="0"/>
              <a:t>i </a:t>
            </a:r>
            <a:r>
              <a:rPr lang="et-EE" sz="2800" b="1" i="1" dirty="0" err="1"/>
              <a:t>p</a:t>
            </a:r>
            <a:r>
              <a:rPr lang="et-EE" sz="2800" b="1" i="1" baseline="30000" dirty="0" err="1"/>
              <a:t>i</a:t>
            </a:r>
            <a:r>
              <a:rPr lang="et-EE" sz="2800" b="1" i="1" dirty="0"/>
              <a:t>	</a:t>
            </a:r>
            <a:r>
              <a:rPr lang="et-EE" sz="2800" b="1" i="1" dirty="0" smtClean="0"/>
              <a:t>, </a:t>
            </a:r>
            <a:r>
              <a:rPr lang="et-EE" sz="2800" i="1" dirty="0" smtClean="0"/>
              <a:t>i= -</a:t>
            </a:r>
            <a:r>
              <a:rPr lang="et-EE" sz="2800" i="1" dirty="0" err="1" smtClean="0"/>
              <a:t>m,n</a:t>
            </a:r>
            <a:r>
              <a:rPr lang="et-EE" sz="2800" i="1" dirty="0"/>
              <a:t>	</a:t>
            </a:r>
            <a:r>
              <a:rPr lang="et-EE" sz="2800" b="1" i="1" dirty="0"/>
              <a:t>					 </a:t>
            </a:r>
            <a:r>
              <a:rPr lang="et-EE" sz="2800" b="1" i="1" dirty="0" smtClean="0"/>
              <a:t>                                                                      </a:t>
            </a:r>
            <a:r>
              <a:rPr lang="et-EE" sz="2800" b="1" i="1" baseline="30000" dirty="0" smtClean="0"/>
              <a:t> </a:t>
            </a:r>
            <a:r>
              <a:rPr lang="et-EE" sz="2800" b="1" i="1" baseline="30000" dirty="0"/>
              <a:t>_______________</a:t>
            </a:r>
            <a:endParaRPr lang="et-EE" sz="2800" dirty="0"/>
          </a:p>
          <a:p>
            <a:r>
              <a:rPr lang="et-EE" sz="2800" b="1" dirty="0"/>
              <a:t>Kümnendarvu teisendamiseks süsteemi alusega </a:t>
            </a:r>
            <a:r>
              <a:rPr lang="et-EE" sz="2800" b="1" i="1" dirty="0"/>
              <a:t>p</a:t>
            </a:r>
            <a:r>
              <a:rPr lang="et-EE" sz="2800" b="1" dirty="0"/>
              <a:t> eraldame arvu </a:t>
            </a:r>
            <a:r>
              <a:rPr lang="et-EE" sz="2800" b="1" i="1" dirty="0"/>
              <a:t>A</a:t>
            </a:r>
            <a:r>
              <a:rPr lang="et-EE" sz="2800" b="1" dirty="0"/>
              <a:t> täisosa </a:t>
            </a:r>
            <a:r>
              <a:rPr lang="et-EE" sz="2800" b="1" i="1" dirty="0"/>
              <a:t>B</a:t>
            </a:r>
            <a:r>
              <a:rPr lang="et-EE" sz="2800" b="1" dirty="0"/>
              <a:t> ja murdosa </a:t>
            </a:r>
            <a:r>
              <a:rPr lang="et-EE" sz="2800" b="1" i="1" dirty="0"/>
              <a:t>C</a:t>
            </a:r>
            <a:r>
              <a:rPr lang="et-EE" sz="2800" b="1" i="1" dirty="0" smtClean="0"/>
              <a:t>.</a:t>
            </a:r>
            <a:endParaRPr lang="et-EE" sz="2800" dirty="0"/>
          </a:p>
          <a:p>
            <a:r>
              <a:rPr lang="et-EE" sz="2800" b="1" i="1" dirty="0" smtClean="0"/>
              <a:t>B </a:t>
            </a:r>
            <a:r>
              <a:rPr lang="et-EE" sz="2800" b="1" i="1" dirty="0"/>
              <a:t>= </a:t>
            </a:r>
            <a:r>
              <a:rPr lang="et-EE" sz="2800" b="1" i="1" dirty="0" err="1"/>
              <a:t>a</a:t>
            </a:r>
            <a:r>
              <a:rPr lang="et-EE" sz="2800" b="1" i="1" baseline="-25000" dirty="0" err="1"/>
              <a:t>n</a:t>
            </a:r>
            <a:r>
              <a:rPr lang="et-EE" sz="2800" b="1" i="1" dirty="0" err="1"/>
              <a:t>p</a:t>
            </a:r>
            <a:r>
              <a:rPr lang="et-EE" sz="2800" b="1" i="1" baseline="30000" dirty="0" err="1"/>
              <a:t>n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n-1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n-1</a:t>
            </a:r>
            <a:r>
              <a:rPr lang="et-EE" sz="2800" b="1" i="1" dirty="0"/>
              <a:t> + ... + a</a:t>
            </a:r>
            <a:r>
              <a:rPr lang="et-EE" sz="2800" b="1" i="1" baseline="-25000" dirty="0"/>
              <a:t>2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2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1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1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0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0</a:t>
            </a:r>
            <a:r>
              <a:rPr lang="et-EE" sz="2800" b="1" i="1" dirty="0"/>
              <a:t> =   </a:t>
            </a:r>
            <a:r>
              <a:rPr lang="et-EE" sz="2800" b="1" dirty="0">
                <a:sym typeface="Symbol" panose="05050102010706020507" pitchFamily="18" charset="2"/>
              </a:rPr>
              <a:t></a:t>
            </a:r>
            <a:r>
              <a:rPr lang="et-EE" sz="2800" b="1" i="1" dirty="0"/>
              <a:t>    a</a:t>
            </a:r>
            <a:r>
              <a:rPr lang="et-EE" sz="2800" b="1" i="1" baseline="-25000" dirty="0"/>
              <a:t>i </a:t>
            </a:r>
            <a:r>
              <a:rPr lang="et-EE" sz="2800" b="1" i="1" dirty="0" err="1"/>
              <a:t>p</a:t>
            </a:r>
            <a:r>
              <a:rPr lang="et-EE" sz="2800" b="1" i="1" baseline="30000" dirty="0" err="1"/>
              <a:t>i</a:t>
            </a:r>
            <a:r>
              <a:rPr lang="et-EE" sz="2800" b="1" i="1" dirty="0"/>
              <a:t>		</a:t>
            </a:r>
            <a:r>
              <a:rPr lang="et-EE" sz="2800" b="1" i="1" baseline="30000" dirty="0" smtClean="0"/>
              <a:t>                                                                                </a:t>
            </a:r>
            <a:endParaRPr lang="et-EE" sz="2800" dirty="0"/>
          </a:p>
          <a:p>
            <a:pPr marL="0" indent="0">
              <a:buNone/>
            </a:pPr>
            <a:r>
              <a:rPr lang="et-EE" sz="2800" b="1" dirty="0"/>
              <a:t>ja</a:t>
            </a:r>
            <a:endParaRPr lang="et-EE" sz="2800" dirty="0"/>
          </a:p>
          <a:p>
            <a:r>
              <a:rPr lang="en-GB" sz="2800" b="1" i="1" dirty="0"/>
              <a:t>C </a:t>
            </a:r>
            <a:r>
              <a:rPr lang="et-EE" sz="2800" b="1" i="1" dirty="0"/>
              <a:t>= a</a:t>
            </a:r>
            <a:r>
              <a:rPr lang="et-EE" sz="2800" b="1" i="1" baseline="-25000" dirty="0"/>
              <a:t>-1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-1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-2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-2</a:t>
            </a:r>
            <a:r>
              <a:rPr lang="et-EE" sz="2800" b="1" i="1" dirty="0"/>
              <a:t>  + ... + a</a:t>
            </a:r>
            <a:r>
              <a:rPr lang="et-EE" sz="2800" b="1" i="1" baseline="-25000" dirty="0"/>
              <a:t>-</a:t>
            </a:r>
            <a:r>
              <a:rPr lang="et-EE" sz="2800" b="1" i="1" baseline="-25000" dirty="0" err="1"/>
              <a:t>m</a:t>
            </a:r>
            <a:r>
              <a:rPr lang="et-EE" sz="2800" b="1" i="1" dirty="0" err="1"/>
              <a:t>p</a:t>
            </a:r>
            <a:r>
              <a:rPr lang="et-EE" sz="2800" b="1" i="1" baseline="30000" dirty="0"/>
              <a:t>-m</a:t>
            </a:r>
            <a:r>
              <a:rPr lang="en-GB" sz="2800" dirty="0"/>
              <a:t> =   </a:t>
            </a:r>
            <a:r>
              <a:rPr lang="et-EE" sz="2800" b="1" dirty="0">
                <a:sym typeface="Symbol" panose="05050102010706020507" pitchFamily="18" charset="2"/>
              </a:rPr>
              <a:t></a:t>
            </a:r>
            <a:r>
              <a:rPr lang="et-EE" sz="2800" b="1" i="1" dirty="0"/>
              <a:t>    a</a:t>
            </a:r>
            <a:r>
              <a:rPr lang="et-EE" sz="2800" b="1" i="1" baseline="-25000" dirty="0"/>
              <a:t>i </a:t>
            </a:r>
            <a:r>
              <a:rPr lang="et-EE" sz="2800" b="1" i="1" dirty="0" err="1"/>
              <a:t>p</a:t>
            </a:r>
            <a:r>
              <a:rPr lang="et-EE" sz="2800" b="1" i="1" baseline="30000" dirty="0" err="1"/>
              <a:t>i</a:t>
            </a:r>
            <a:r>
              <a:rPr lang="et-EE" b="1" i="1" dirty="0"/>
              <a:t>			</a:t>
            </a:r>
            <a:r>
              <a:rPr lang="et-EE" b="1" i="1" baseline="30000" dirty="0" smtClean="0"/>
              <a:t> </a:t>
            </a:r>
            <a:endParaRPr lang="et-EE" dirty="0"/>
          </a:p>
          <a:p>
            <a:endParaRPr lang="et-EE" sz="2000" b="1" i="1" baseline="30000" dirty="0"/>
          </a:p>
        </p:txBody>
      </p:sp>
    </p:spTree>
    <p:extLst>
      <p:ext uri="{BB962C8B-B14F-4D97-AF65-F5344CB8AC3E}">
        <p14:creationId xmlns:p14="http://schemas.microsoft.com/office/powerpoint/2010/main" val="2108324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Üleminekud  2-nd alusega süsteemides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t-EE" sz="3100" b="1" dirty="0"/>
              <a:t>Kaheksand- ja kuueteistkümnendsüsteemi on kergem minna üle </a:t>
            </a:r>
            <a:r>
              <a:rPr lang="et-EE" sz="3100" b="1" dirty="0" err="1"/>
              <a:t>kahendsüsteemi</a:t>
            </a:r>
            <a:r>
              <a:rPr lang="et-EE" sz="3100" b="1" dirty="0"/>
              <a:t> kaudu </a:t>
            </a:r>
            <a:r>
              <a:rPr lang="et-EE" sz="3100" b="1" dirty="0" err="1"/>
              <a:t>gruppeerides</a:t>
            </a:r>
            <a:r>
              <a:rPr lang="et-EE" sz="3100" b="1" dirty="0"/>
              <a:t> </a:t>
            </a:r>
            <a:r>
              <a:rPr lang="et-EE" sz="3100" b="1" dirty="0" err="1"/>
              <a:t>kahendjärgud</a:t>
            </a:r>
            <a:r>
              <a:rPr lang="et-EE" sz="3100" b="1" dirty="0"/>
              <a:t> vastavalt kolme (8 = 2</a:t>
            </a:r>
            <a:r>
              <a:rPr lang="et-EE" sz="3100" b="1" baseline="30000" dirty="0"/>
              <a:t>3</a:t>
            </a:r>
            <a:r>
              <a:rPr lang="et-EE" sz="3100" b="1" dirty="0"/>
              <a:t>) ja nelja (16 = 2</a:t>
            </a:r>
            <a:r>
              <a:rPr lang="et-EE" sz="3100" b="1" baseline="30000" dirty="0"/>
              <a:t>4</a:t>
            </a:r>
            <a:r>
              <a:rPr lang="et-EE" sz="3100" b="1" dirty="0"/>
              <a:t>) kaupa, mõlemas suunas täis- ja murdosa eraldavast punktist. Kaheksandsüsteemis on kasutusel numbrid</a:t>
            </a:r>
          </a:p>
          <a:p>
            <a:r>
              <a:rPr lang="et-EE" b="1" dirty="0"/>
              <a:t> </a:t>
            </a:r>
          </a:p>
          <a:p>
            <a:r>
              <a:rPr lang="et-EE" b="1" dirty="0"/>
              <a:t>Näiteks, üleminek </a:t>
            </a:r>
            <a:r>
              <a:rPr lang="et-EE" b="1" dirty="0" err="1"/>
              <a:t>kahendsüsteemilt</a:t>
            </a:r>
            <a:r>
              <a:rPr lang="et-EE" b="1" dirty="0"/>
              <a:t> kaheksandsüsteemi:</a:t>
            </a:r>
          </a:p>
          <a:p>
            <a:r>
              <a:rPr lang="et-EE" b="1" dirty="0"/>
              <a:t>a</a:t>
            </a:r>
            <a:r>
              <a:rPr lang="et-EE" b="1" baseline="-25000" dirty="0"/>
              <a:t>4</a:t>
            </a:r>
            <a:r>
              <a:rPr lang="et-EE" b="1" dirty="0"/>
              <a:t>2</a:t>
            </a:r>
            <a:r>
              <a:rPr lang="et-EE" b="1" baseline="30000" dirty="0"/>
              <a:t>4</a:t>
            </a:r>
            <a:r>
              <a:rPr lang="et-EE" b="1" dirty="0"/>
              <a:t> + a</a:t>
            </a:r>
            <a:r>
              <a:rPr lang="et-EE" b="1" baseline="-25000" dirty="0"/>
              <a:t>3</a:t>
            </a:r>
            <a:r>
              <a:rPr lang="et-EE" b="1" dirty="0"/>
              <a:t>2</a:t>
            </a:r>
            <a:r>
              <a:rPr lang="et-EE" b="1" baseline="30000" dirty="0"/>
              <a:t>3</a:t>
            </a:r>
            <a:r>
              <a:rPr lang="et-EE" b="1" dirty="0"/>
              <a:t> + a</a:t>
            </a:r>
            <a:r>
              <a:rPr lang="et-EE" b="1" baseline="-25000" dirty="0"/>
              <a:t>2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1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0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 + a</a:t>
            </a:r>
            <a:r>
              <a:rPr lang="et-EE" b="1" baseline="-25000" dirty="0"/>
              <a:t>-1</a:t>
            </a:r>
            <a:r>
              <a:rPr lang="et-EE" b="1" dirty="0"/>
              <a:t>2</a:t>
            </a:r>
            <a:r>
              <a:rPr lang="et-EE" b="1" baseline="30000" dirty="0"/>
              <a:t>-1</a:t>
            </a:r>
            <a:r>
              <a:rPr lang="et-EE" b="1" dirty="0"/>
              <a:t> + a</a:t>
            </a:r>
            <a:r>
              <a:rPr lang="et-EE" b="1" baseline="-25000" dirty="0"/>
              <a:t>-2</a:t>
            </a:r>
            <a:r>
              <a:rPr lang="et-EE" b="1" dirty="0"/>
              <a:t>2</a:t>
            </a:r>
            <a:r>
              <a:rPr lang="et-EE" b="1" baseline="30000" dirty="0"/>
              <a:t>-2</a:t>
            </a:r>
            <a:r>
              <a:rPr lang="et-EE" b="1" dirty="0"/>
              <a:t> + a</a:t>
            </a:r>
            <a:r>
              <a:rPr lang="et-EE" b="1" baseline="-25000" dirty="0"/>
              <a:t>-3</a:t>
            </a:r>
            <a:r>
              <a:rPr lang="et-EE" b="1" dirty="0"/>
              <a:t>2</a:t>
            </a:r>
            <a:r>
              <a:rPr lang="et-EE" b="1" baseline="30000" dirty="0"/>
              <a:t>-3</a:t>
            </a:r>
            <a:r>
              <a:rPr lang="et-EE" b="1" dirty="0"/>
              <a:t> + a</a:t>
            </a:r>
            <a:r>
              <a:rPr lang="et-EE" b="1" baseline="-25000" dirty="0"/>
              <a:t>-4</a:t>
            </a:r>
            <a:r>
              <a:rPr lang="et-EE" b="1" dirty="0"/>
              <a:t>2</a:t>
            </a:r>
            <a:r>
              <a:rPr lang="et-EE" b="1" baseline="30000" dirty="0"/>
              <a:t>-4</a:t>
            </a:r>
            <a:r>
              <a:rPr lang="et-EE" b="1" dirty="0"/>
              <a:t> + a</a:t>
            </a:r>
            <a:r>
              <a:rPr lang="et-EE" b="1" baseline="-25000" dirty="0"/>
              <a:t>-5</a:t>
            </a:r>
            <a:r>
              <a:rPr lang="et-EE" b="1" dirty="0"/>
              <a:t>2</a:t>
            </a:r>
            <a:r>
              <a:rPr lang="et-EE" b="1" baseline="30000" dirty="0"/>
              <a:t>-5</a:t>
            </a:r>
            <a:r>
              <a:rPr lang="et-EE" b="1" dirty="0"/>
              <a:t> =</a:t>
            </a:r>
          </a:p>
          <a:p>
            <a:r>
              <a:rPr lang="et-EE" b="1" dirty="0"/>
              <a:t>= (a</a:t>
            </a:r>
            <a:r>
              <a:rPr lang="et-EE" b="1" baseline="-25000" dirty="0"/>
              <a:t>4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3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)*2</a:t>
            </a:r>
            <a:r>
              <a:rPr lang="et-EE" b="1" baseline="30000" dirty="0"/>
              <a:t>3</a:t>
            </a:r>
            <a:r>
              <a:rPr lang="et-EE" b="1" dirty="0"/>
              <a:t> + (a</a:t>
            </a:r>
            <a:r>
              <a:rPr lang="et-EE" b="1" baseline="-25000" dirty="0"/>
              <a:t>2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1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0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)*2</a:t>
            </a:r>
            <a:r>
              <a:rPr lang="et-EE" b="1" baseline="30000" dirty="0"/>
              <a:t>0 </a:t>
            </a:r>
            <a:r>
              <a:rPr lang="et-EE" b="1" dirty="0"/>
              <a:t>+</a:t>
            </a:r>
          </a:p>
          <a:p>
            <a:r>
              <a:rPr lang="et-EE" b="1" dirty="0"/>
              <a:t>+ (a</a:t>
            </a:r>
            <a:r>
              <a:rPr lang="et-EE" b="1" baseline="-25000" dirty="0"/>
              <a:t>-1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-2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-3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  )*2</a:t>
            </a:r>
            <a:r>
              <a:rPr lang="et-EE" b="1" baseline="30000" dirty="0"/>
              <a:t>-3</a:t>
            </a:r>
            <a:r>
              <a:rPr lang="et-EE" b="1" dirty="0"/>
              <a:t> + (a</a:t>
            </a:r>
            <a:r>
              <a:rPr lang="et-EE" b="1" baseline="-25000" dirty="0"/>
              <a:t>-4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-5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)*2</a:t>
            </a:r>
            <a:r>
              <a:rPr lang="et-EE" b="1" baseline="30000" dirty="0"/>
              <a:t>-6</a:t>
            </a:r>
            <a:r>
              <a:rPr lang="et-EE" b="1" dirty="0"/>
              <a:t> = </a:t>
            </a:r>
          </a:p>
          <a:p>
            <a:r>
              <a:rPr lang="et-EE" b="1" dirty="0"/>
              <a:t>= (a</a:t>
            </a:r>
            <a:r>
              <a:rPr lang="et-EE" b="1" baseline="-25000" dirty="0"/>
              <a:t>4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3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)*8</a:t>
            </a:r>
            <a:r>
              <a:rPr lang="et-EE" b="1" baseline="30000" dirty="0"/>
              <a:t>1</a:t>
            </a:r>
            <a:r>
              <a:rPr lang="et-EE" b="1" dirty="0"/>
              <a:t> + (a</a:t>
            </a:r>
            <a:r>
              <a:rPr lang="et-EE" b="1" baseline="-25000" dirty="0"/>
              <a:t>2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1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0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)*8</a:t>
            </a:r>
            <a:r>
              <a:rPr lang="et-EE" b="1" baseline="30000" dirty="0"/>
              <a:t>0 </a:t>
            </a:r>
            <a:r>
              <a:rPr lang="et-EE" b="1" dirty="0"/>
              <a:t>+ </a:t>
            </a:r>
          </a:p>
          <a:p>
            <a:r>
              <a:rPr lang="et-EE" b="1" dirty="0"/>
              <a:t>+ (a</a:t>
            </a:r>
            <a:r>
              <a:rPr lang="et-EE" b="1" baseline="-25000" dirty="0"/>
              <a:t>-1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-2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-3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  )*8</a:t>
            </a:r>
            <a:r>
              <a:rPr lang="et-EE" b="1" baseline="30000" dirty="0"/>
              <a:t>-1</a:t>
            </a:r>
            <a:r>
              <a:rPr lang="et-EE" b="1" dirty="0"/>
              <a:t> + (a</a:t>
            </a:r>
            <a:r>
              <a:rPr lang="et-EE" b="1" baseline="-25000" dirty="0"/>
              <a:t>-4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-5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)*8</a:t>
            </a:r>
            <a:r>
              <a:rPr lang="et-EE" b="1" baseline="30000" dirty="0"/>
              <a:t>-2</a:t>
            </a:r>
            <a:endParaRPr lang="et-EE" b="1" dirty="0"/>
          </a:p>
          <a:p>
            <a:pPr marL="0" indent="0">
              <a:buNone/>
            </a:pPr>
            <a:r>
              <a:rPr lang="et-EE" b="1" dirty="0"/>
              <a:t>ja kuueteistkümnendsüsteemi:</a:t>
            </a:r>
            <a:endParaRPr lang="et-EE" dirty="0"/>
          </a:p>
          <a:p>
            <a:r>
              <a:rPr lang="et-EE" b="1" dirty="0"/>
              <a:t>a</a:t>
            </a:r>
            <a:r>
              <a:rPr lang="et-EE" b="1" baseline="-25000" dirty="0"/>
              <a:t>4</a:t>
            </a:r>
            <a:r>
              <a:rPr lang="et-EE" b="1" dirty="0"/>
              <a:t>2</a:t>
            </a:r>
            <a:r>
              <a:rPr lang="et-EE" b="1" baseline="30000" dirty="0"/>
              <a:t>4</a:t>
            </a:r>
            <a:r>
              <a:rPr lang="et-EE" b="1" dirty="0"/>
              <a:t> + a</a:t>
            </a:r>
            <a:r>
              <a:rPr lang="et-EE" b="1" baseline="-25000" dirty="0"/>
              <a:t>3</a:t>
            </a:r>
            <a:r>
              <a:rPr lang="et-EE" b="1" dirty="0"/>
              <a:t>2</a:t>
            </a:r>
            <a:r>
              <a:rPr lang="et-EE" b="1" baseline="30000" dirty="0"/>
              <a:t>3</a:t>
            </a:r>
            <a:r>
              <a:rPr lang="et-EE" b="1" dirty="0"/>
              <a:t> + a</a:t>
            </a:r>
            <a:r>
              <a:rPr lang="et-EE" b="1" baseline="-25000" dirty="0"/>
              <a:t>2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1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0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 + a</a:t>
            </a:r>
            <a:r>
              <a:rPr lang="et-EE" b="1" baseline="-25000" dirty="0"/>
              <a:t>-1</a:t>
            </a:r>
            <a:r>
              <a:rPr lang="et-EE" b="1" dirty="0"/>
              <a:t>2</a:t>
            </a:r>
            <a:r>
              <a:rPr lang="et-EE" b="1" baseline="30000" dirty="0"/>
              <a:t>-1</a:t>
            </a:r>
            <a:r>
              <a:rPr lang="et-EE" b="1" dirty="0"/>
              <a:t> + a</a:t>
            </a:r>
            <a:r>
              <a:rPr lang="et-EE" b="1" baseline="-25000" dirty="0"/>
              <a:t>-2</a:t>
            </a:r>
            <a:r>
              <a:rPr lang="et-EE" b="1" dirty="0"/>
              <a:t>2</a:t>
            </a:r>
            <a:r>
              <a:rPr lang="et-EE" b="1" baseline="30000" dirty="0"/>
              <a:t>-2</a:t>
            </a:r>
            <a:r>
              <a:rPr lang="et-EE" b="1" dirty="0"/>
              <a:t> + a</a:t>
            </a:r>
            <a:r>
              <a:rPr lang="et-EE" b="1" baseline="-25000" dirty="0"/>
              <a:t>-3</a:t>
            </a:r>
            <a:r>
              <a:rPr lang="et-EE" b="1" dirty="0"/>
              <a:t>2</a:t>
            </a:r>
            <a:r>
              <a:rPr lang="et-EE" b="1" baseline="30000" dirty="0"/>
              <a:t>-3</a:t>
            </a:r>
            <a:r>
              <a:rPr lang="et-EE" b="1" dirty="0"/>
              <a:t> + a</a:t>
            </a:r>
            <a:r>
              <a:rPr lang="et-EE" b="1" baseline="-25000" dirty="0"/>
              <a:t>-4</a:t>
            </a:r>
            <a:r>
              <a:rPr lang="et-EE" b="1" dirty="0"/>
              <a:t>2</a:t>
            </a:r>
            <a:r>
              <a:rPr lang="et-EE" b="1" baseline="30000" dirty="0"/>
              <a:t>-4</a:t>
            </a:r>
            <a:r>
              <a:rPr lang="et-EE" b="1" dirty="0"/>
              <a:t> + a</a:t>
            </a:r>
            <a:r>
              <a:rPr lang="et-EE" b="1" baseline="-25000" dirty="0"/>
              <a:t>-5</a:t>
            </a:r>
            <a:r>
              <a:rPr lang="et-EE" b="1" dirty="0"/>
              <a:t>2</a:t>
            </a:r>
            <a:r>
              <a:rPr lang="et-EE" b="1" baseline="30000" dirty="0"/>
              <a:t>-5</a:t>
            </a:r>
            <a:r>
              <a:rPr lang="et-EE" b="1" dirty="0"/>
              <a:t> =</a:t>
            </a:r>
          </a:p>
          <a:p>
            <a:r>
              <a:rPr lang="en-GB" b="1" dirty="0"/>
              <a:t>= (a</a:t>
            </a:r>
            <a:r>
              <a:rPr lang="en-GB" b="1" baseline="-25000" dirty="0"/>
              <a:t>4</a:t>
            </a:r>
            <a:r>
              <a:rPr lang="en-GB" b="1" dirty="0"/>
              <a:t>2</a:t>
            </a:r>
            <a:r>
              <a:rPr lang="en-GB" b="1" baseline="30000" dirty="0"/>
              <a:t>0</a:t>
            </a:r>
            <a:r>
              <a:rPr lang="en-GB" b="1" dirty="0"/>
              <a:t>)*2</a:t>
            </a:r>
            <a:r>
              <a:rPr lang="en-GB" b="1" baseline="30000" dirty="0"/>
              <a:t>4</a:t>
            </a:r>
            <a:r>
              <a:rPr lang="en-GB" b="1" dirty="0"/>
              <a:t> + (a</a:t>
            </a:r>
            <a:r>
              <a:rPr lang="en-GB" b="1" baseline="-25000" dirty="0"/>
              <a:t>3</a:t>
            </a:r>
            <a:r>
              <a:rPr lang="en-GB" b="1" dirty="0"/>
              <a:t>2</a:t>
            </a:r>
            <a:r>
              <a:rPr lang="en-GB" b="1" baseline="30000" dirty="0"/>
              <a:t>3</a:t>
            </a:r>
            <a:r>
              <a:rPr lang="en-GB" b="1" dirty="0"/>
              <a:t> + a</a:t>
            </a:r>
            <a:r>
              <a:rPr lang="en-GB" b="1" baseline="-25000" dirty="0"/>
              <a:t>2</a:t>
            </a:r>
            <a:r>
              <a:rPr lang="en-GB" b="1" dirty="0"/>
              <a:t>2</a:t>
            </a:r>
            <a:r>
              <a:rPr lang="en-GB" b="1" baseline="30000" dirty="0"/>
              <a:t>2</a:t>
            </a:r>
            <a:r>
              <a:rPr lang="en-GB" b="1" dirty="0"/>
              <a:t> + a</a:t>
            </a:r>
            <a:r>
              <a:rPr lang="en-GB" b="1" baseline="-25000" dirty="0"/>
              <a:t>1</a:t>
            </a:r>
            <a:r>
              <a:rPr lang="en-GB" b="1" dirty="0"/>
              <a:t>2</a:t>
            </a:r>
            <a:r>
              <a:rPr lang="en-GB" b="1" baseline="30000" dirty="0"/>
              <a:t>1</a:t>
            </a:r>
            <a:r>
              <a:rPr lang="en-GB" b="1" dirty="0"/>
              <a:t> + a</a:t>
            </a:r>
            <a:r>
              <a:rPr lang="en-GB" b="1" baseline="-25000" dirty="0"/>
              <a:t>0</a:t>
            </a:r>
            <a:r>
              <a:rPr lang="en-GB" b="1" dirty="0"/>
              <a:t>2</a:t>
            </a:r>
            <a:r>
              <a:rPr lang="en-GB" b="1" baseline="30000" dirty="0"/>
              <a:t>0</a:t>
            </a:r>
            <a:r>
              <a:rPr lang="en-GB" b="1" dirty="0"/>
              <a:t>)*2</a:t>
            </a:r>
            <a:r>
              <a:rPr lang="en-GB" b="1" baseline="30000" dirty="0"/>
              <a:t>4</a:t>
            </a:r>
            <a:r>
              <a:rPr lang="en-GB" b="1" dirty="0"/>
              <a:t> +</a:t>
            </a:r>
            <a:endParaRPr lang="et-EE" dirty="0"/>
          </a:p>
          <a:p>
            <a:r>
              <a:rPr lang="en-GB" b="1" dirty="0"/>
              <a:t>+ (a</a:t>
            </a:r>
            <a:r>
              <a:rPr lang="en-GB" b="1" baseline="-25000" dirty="0"/>
              <a:t>-1</a:t>
            </a:r>
            <a:r>
              <a:rPr lang="en-GB" b="1" dirty="0"/>
              <a:t>2</a:t>
            </a:r>
            <a:r>
              <a:rPr lang="en-GB" b="1" baseline="30000" dirty="0"/>
              <a:t>3</a:t>
            </a:r>
            <a:r>
              <a:rPr lang="en-GB" b="1" dirty="0"/>
              <a:t> + a</a:t>
            </a:r>
            <a:r>
              <a:rPr lang="en-GB" b="1" baseline="-25000" dirty="0"/>
              <a:t>-2</a:t>
            </a:r>
            <a:r>
              <a:rPr lang="en-GB" b="1" dirty="0"/>
              <a:t>2</a:t>
            </a:r>
            <a:r>
              <a:rPr lang="en-GB" b="1" baseline="30000" dirty="0"/>
              <a:t>2</a:t>
            </a:r>
            <a:r>
              <a:rPr lang="en-GB" b="1" dirty="0"/>
              <a:t> + a</a:t>
            </a:r>
            <a:r>
              <a:rPr lang="en-GB" b="1" baseline="-25000" dirty="0"/>
              <a:t>-3</a:t>
            </a:r>
            <a:r>
              <a:rPr lang="en-GB" b="1" dirty="0"/>
              <a:t>2</a:t>
            </a:r>
            <a:r>
              <a:rPr lang="en-GB" b="1" baseline="30000" dirty="0"/>
              <a:t>1</a:t>
            </a:r>
            <a:r>
              <a:rPr lang="en-GB" b="1" dirty="0"/>
              <a:t> + a</a:t>
            </a:r>
            <a:r>
              <a:rPr lang="en-GB" b="1" baseline="-25000" dirty="0"/>
              <a:t>-4</a:t>
            </a:r>
            <a:r>
              <a:rPr lang="en-GB" b="1" dirty="0"/>
              <a:t>2</a:t>
            </a:r>
            <a:r>
              <a:rPr lang="en-GB" b="1" baseline="30000" dirty="0"/>
              <a:t>0</a:t>
            </a:r>
            <a:r>
              <a:rPr lang="en-GB" b="1" dirty="0"/>
              <a:t>)*2</a:t>
            </a:r>
            <a:r>
              <a:rPr lang="en-GB" b="1" baseline="30000" dirty="0"/>
              <a:t>-4</a:t>
            </a:r>
            <a:r>
              <a:rPr lang="en-GB" b="1" dirty="0"/>
              <a:t> + ( a</a:t>
            </a:r>
            <a:r>
              <a:rPr lang="en-GB" b="1" baseline="-25000" dirty="0"/>
              <a:t>-5 </a:t>
            </a:r>
            <a:r>
              <a:rPr lang="en-GB" b="1" dirty="0"/>
              <a:t>2</a:t>
            </a:r>
            <a:r>
              <a:rPr lang="en-GB" b="1" baseline="30000" dirty="0"/>
              <a:t>3</a:t>
            </a:r>
            <a:r>
              <a:rPr lang="en-GB" b="1" dirty="0"/>
              <a:t>)*2</a:t>
            </a:r>
            <a:r>
              <a:rPr lang="en-GB" b="1" baseline="30000" dirty="0"/>
              <a:t>-8</a:t>
            </a:r>
            <a:endParaRPr lang="et-EE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250294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Kaheksand</a:t>
            </a:r>
            <a:r>
              <a:rPr lang="en-GB" dirty="0"/>
              <a:t>-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kuueteistkümnendnumbrite</a:t>
            </a:r>
            <a:r>
              <a:rPr lang="en-GB" dirty="0"/>
              <a:t> </a:t>
            </a:r>
            <a:r>
              <a:rPr lang="en-GB" dirty="0" err="1"/>
              <a:t>kahendkoodide</a:t>
            </a:r>
            <a:r>
              <a:rPr lang="en-GB" dirty="0"/>
              <a:t> </a:t>
            </a:r>
            <a:r>
              <a:rPr lang="en-GB" dirty="0" err="1"/>
              <a:t>tabel</a:t>
            </a:r>
            <a:endParaRPr lang="et-E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634350"/>
              </p:ext>
            </p:extLst>
          </p:nvPr>
        </p:nvGraphicFramePr>
        <p:xfrm>
          <a:off x="2257062" y="1906583"/>
          <a:ext cx="6157732" cy="4899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9433">
                  <a:extLst>
                    <a:ext uri="{9D8B030D-6E8A-4147-A177-3AD203B41FA5}">
                      <a16:colId xmlns:a16="http://schemas.microsoft.com/office/drawing/2014/main" val="3066968312"/>
                    </a:ext>
                  </a:extLst>
                </a:gridCol>
                <a:gridCol w="1539433">
                  <a:extLst>
                    <a:ext uri="{9D8B030D-6E8A-4147-A177-3AD203B41FA5}">
                      <a16:colId xmlns:a16="http://schemas.microsoft.com/office/drawing/2014/main" val="418745003"/>
                    </a:ext>
                  </a:extLst>
                </a:gridCol>
                <a:gridCol w="1539433">
                  <a:extLst>
                    <a:ext uri="{9D8B030D-6E8A-4147-A177-3AD203B41FA5}">
                      <a16:colId xmlns:a16="http://schemas.microsoft.com/office/drawing/2014/main" val="4072173559"/>
                    </a:ext>
                  </a:extLst>
                </a:gridCol>
                <a:gridCol w="1539433">
                  <a:extLst>
                    <a:ext uri="{9D8B030D-6E8A-4147-A177-3AD203B41FA5}">
                      <a16:colId xmlns:a16="http://schemas.microsoft.com/office/drawing/2014/main" val="1226045095"/>
                    </a:ext>
                  </a:extLst>
                </a:gridCol>
              </a:tblGrid>
              <a:tr h="27218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Arvusüsteem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447802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2-nd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8-nd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2-nd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16-nd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515324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000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0000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4696310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010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0001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7450607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011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0010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4938841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0011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8063871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0100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14280083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0101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6705732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0110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32197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0111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6336486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1000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8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448823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1001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9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74985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1010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7392744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1011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195573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1100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0958040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1101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D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5401675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1110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618363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1111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F</a:t>
                      </a:r>
                      <a:endParaRPr lang="et-E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777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038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X-süsteemi a</a:t>
            </a:r>
            <a:r>
              <a:rPr lang="et-EE" smtClean="0"/>
              <a:t>rvu lugemine, murdosa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Seda on mugavam algusest teha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Võtame arvuks 0, positsiooni_väärtuseks 1 / alus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Korrutame käesolevat kordajat positsiooni_väärtusega ja liidame </a:t>
            </a:r>
            <a:r>
              <a:rPr lang="et-EE" smtClean="0"/>
              <a:t>arvule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Liigume </a:t>
            </a:r>
            <a:r>
              <a:rPr lang="et-EE" smtClean="0"/>
              <a:t>lõpu </a:t>
            </a:r>
            <a:r>
              <a:rPr lang="et-EE"/>
              <a:t>poole ja </a:t>
            </a:r>
            <a:r>
              <a:rPr lang="et-EE" smtClean="0"/>
              <a:t>jagame </a:t>
            </a:r>
            <a:r>
              <a:rPr lang="et-EE"/>
              <a:t>positsiooni_väärtust </a:t>
            </a:r>
            <a:r>
              <a:rPr lang="et-EE" smtClean="0"/>
              <a:t>alusega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Kui on veel kordajaid, siis tagasi punkti 2, muul juhul vastus käes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67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Arvu kuvamine x-süsteemis, täisosa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Seda on mugavam teha lõpust, kuid siis saame vastupidises järjekorras arvu kätte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Liigume massiivi algusesse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Leiame jäägi arvu jagamisel alusega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Salvestame selle jäägi massiivi, liigume järgmisele kohale massiivis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Jagame arvu alusega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Kui arv &gt; 0, siis tagasi punkti 2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Liigume eelmisele kohale massiivis ja kuvame sealt kordaja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Kui me pole massiivi alguses, siis tagasi punkti 6, muul juhul vastus kuvatud</a:t>
            </a:r>
            <a:endParaRPr lang="et-EE"/>
          </a:p>
          <a:p>
            <a:endParaRPr lang="et-EE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09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Arvu </a:t>
            </a:r>
            <a:r>
              <a:rPr lang="et-EE" smtClean="0"/>
              <a:t>kuvamine</a:t>
            </a:r>
            <a:r>
              <a:rPr lang="et-EE"/>
              <a:t> x-süsteemis</a:t>
            </a:r>
            <a:r>
              <a:rPr lang="et-EE" smtClean="0"/>
              <a:t>, </a:t>
            </a:r>
            <a:r>
              <a:rPr lang="et-EE"/>
              <a:t>täisosa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Saab ka algusest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Võtame positsiooni_väärtuseks 1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K</a:t>
            </a:r>
            <a:r>
              <a:rPr lang="et-EE" smtClean="0"/>
              <a:t>ui arv / </a:t>
            </a:r>
            <a:r>
              <a:rPr lang="et-EE"/>
              <a:t>positsiooni_väärtus</a:t>
            </a:r>
            <a:r>
              <a:rPr lang="et-EE" smtClean="0"/>
              <a:t> on suurem kui alus, siis punkti 3, muidu punkti 4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K</a:t>
            </a:r>
            <a:r>
              <a:rPr lang="et-EE" smtClean="0"/>
              <a:t>orrutame positsiooni_väärtust alusega ja lähme punkti 2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L</a:t>
            </a:r>
            <a:r>
              <a:rPr lang="et-EE" smtClean="0"/>
              <a:t>eiame kordaja jagades arvu positsiooni_väärtusega, kuvame selle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L</a:t>
            </a:r>
            <a:r>
              <a:rPr lang="et-EE" smtClean="0"/>
              <a:t>ahutame arvust kordaja korda positsiooni_väärtuse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Jagame positsiooni_väärtust alusega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K</a:t>
            </a:r>
            <a:r>
              <a:rPr lang="et-EE" smtClean="0"/>
              <a:t>ui positsiooni_väärtus &gt; 0, siis tagasi punkti 4, muidu vastus kuvatud</a:t>
            </a:r>
            <a:endParaRPr lang="et-EE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38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Positiivsete täisarvude piirkond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Muutujate deklareerimisel tuleb meeles pidada, et andmetüüp määrab, mis on maksimaalne positiivne arv, mida sellega esitada saab.</a:t>
            </a:r>
          </a:p>
          <a:p>
            <a:r>
              <a:rPr lang="et-EE" smtClean="0"/>
              <a:t>1 bait / 8 bitti. C tüüp: unsigned char. </a:t>
            </a:r>
            <a:br>
              <a:rPr lang="et-EE" smtClean="0"/>
            </a:br>
            <a:r>
              <a:rPr lang="et-EE" smtClean="0"/>
              <a:t>Vahemik 0 .. 255</a:t>
            </a:r>
          </a:p>
          <a:p>
            <a:r>
              <a:rPr lang="et-EE" smtClean="0"/>
              <a:t>2 baiti / 16 bitti. C tüüp: unsigned short int (unsigned short).</a:t>
            </a:r>
            <a:br>
              <a:rPr lang="et-EE" smtClean="0"/>
            </a:br>
            <a:r>
              <a:rPr lang="et-EE" smtClean="0"/>
              <a:t>Vahemik 0 .. 65535</a:t>
            </a:r>
          </a:p>
          <a:p>
            <a:r>
              <a:rPr lang="et-EE" smtClean="0"/>
              <a:t>4 baiti / 32 bitti. C tüüp: unsigned long int (unsigned long, unsigned int).</a:t>
            </a:r>
            <a:br>
              <a:rPr lang="et-EE" smtClean="0"/>
            </a:br>
            <a:r>
              <a:rPr lang="et-EE" smtClean="0"/>
              <a:t>Vahemik 0 .. 4294967295 ~ 0 .. 4,29*10</a:t>
            </a:r>
            <a:r>
              <a:rPr lang="et-EE" baseline="30000" smtClean="0"/>
              <a:t>9</a:t>
            </a:r>
          </a:p>
          <a:p>
            <a:r>
              <a:rPr lang="et-EE" smtClean="0"/>
              <a:t>8 baiti / 64 bitti. C tüüp: unsigned long long int (unsigned long long).</a:t>
            </a:r>
            <a:br>
              <a:rPr lang="et-EE" smtClean="0"/>
            </a:br>
            <a:r>
              <a:rPr lang="et-EE" smtClean="0"/>
              <a:t>Vahemik 0 .. 18446744073709551615 ~ 0 .. 18,4*10</a:t>
            </a:r>
            <a:r>
              <a:rPr lang="et-EE" baseline="30000" smtClean="0"/>
              <a:t>18</a:t>
            </a:r>
            <a:endParaRPr lang="en-US" baseline="30000"/>
          </a:p>
        </p:txBody>
      </p:sp>
    </p:spTree>
    <p:extLst>
      <p:ext uri="{BB962C8B-B14F-4D97-AF65-F5344CB8AC3E}">
        <p14:creationId xmlns:p14="http://schemas.microsoft.com/office/powerpoint/2010/main" val="411114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Arvu kuvamine</a:t>
            </a:r>
            <a:r>
              <a:rPr lang="et-EE"/>
              <a:t> x-süsteemis</a:t>
            </a:r>
            <a:r>
              <a:rPr lang="et-EE" smtClean="0"/>
              <a:t>, murdosa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Seda on mõistlik algusest teha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K</a:t>
            </a:r>
            <a:r>
              <a:rPr lang="et-EE" smtClean="0"/>
              <a:t>orrutame arvu alusega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Kuvame täisosa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Lahutame arvust täisosa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Kui arv on suurem nullist ja kui on ruumi*, siis tagasi punkti 1, muidu murdosa käes</a:t>
            </a:r>
            <a:endParaRPr lang="et-EE"/>
          </a:p>
          <a:p>
            <a:r>
              <a:rPr lang="et-EE" smtClean="0"/>
              <a:t>Ruumi all mõeldud, et mitu kohta peale koma me tahame kuvada</a:t>
            </a:r>
          </a:p>
          <a:p>
            <a:r>
              <a:rPr lang="et-EE" smtClean="0"/>
              <a:t>Näiteks 0.5 kuvamisel kolmendsüsteemis jääb arv alati suuremaks nullist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66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59999" y="1619999"/>
            <a:ext cx="10800000" cy="4860000"/>
          </a:xfrm>
        </p:spPr>
        <p:txBody>
          <a:bodyPr/>
          <a:lstStyle/>
          <a:p>
            <a:r>
              <a:rPr lang="et-EE" smtClean="0"/>
              <a:t>Mis saab siis, kui operatsiooni tulemusena ei mahu vastus enam kasutuses olevasse andmetüüpi ära?</a:t>
            </a:r>
          </a:p>
          <a:p>
            <a:r>
              <a:rPr lang="et-EE" smtClean="0"/>
              <a:t>Näiteks: 8-bitised positiivsed täisarvud ja liidetakse numbrid 1 ja 255.</a:t>
            </a:r>
          </a:p>
          <a:p>
            <a:r>
              <a:rPr lang="et-EE" smtClean="0"/>
              <a:t>Tekib ületäitumine ja kõige kõrgem bitt läheb kaduma.</a:t>
            </a:r>
          </a:p>
          <a:p>
            <a:r>
              <a:rPr lang="et-EE" smtClean="0"/>
              <a:t>Vastus on jääk jagamistehtest (vastus / 256)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Ületäitumine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23298" y="4165676"/>
          <a:ext cx="4223766" cy="19023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667">
                  <a:extLst>
                    <a:ext uri="{9D8B030D-6E8A-4147-A177-3AD203B41FA5}">
                      <a16:colId xmlns:a16="http://schemas.microsoft.com/office/drawing/2014/main" val="329264004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704798041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19647828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31199751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216383457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657202423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698018770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474870882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703567187"/>
                    </a:ext>
                  </a:extLst>
                </a:gridCol>
                <a:gridCol w="213064">
                  <a:extLst>
                    <a:ext uri="{9D8B030D-6E8A-4147-A177-3AD203B41FA5}">
                      <a16:colId xmlns:a16="http://schemas.microsoft.com/office/drawing/2014/main" val="1151091347"/>
                    </a:ext>
                  </a:extLst>
                </a:gridCol>
                <a:gridCol w="557699">
                  <a:extLst>
                    <a:ext uri="{9D8B030D-6E8A-4147-A177-3AD203B41FA5}">
                      <a16:colId xmlns:a16="http://schemas.microsoft.com/office/drawing/2014/main" val="528782432"/>
                    </a:ext>
                  </a:extLst>
                </a:gridCol>
              </a:tblGrid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5083675"/>
                  </a:ext>
                </a:extLst>
              </a:tr>
              <a:tr h="342320">
                <a:tc rowSpan="2"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+</a:t>
                      </a:r>
                      <a:endParaRPr lang="en-US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1</a:t>
                      </a:r>
                      <a:endParaRPr lang="en-US" sz="1700"/>
                    </a:p>
                  </a:txBody>
                  <a:tcPr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42259"/>
                  </a:ext>
                </a:extLst>
              </a:tr>
              <a:tr h="342320">
                <a:tc v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255</a:t>
                      </a:r>
                      <a:endParaRPr lang="en-US" sz="17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40944359"/>
                  </a:ext>
                </a:extLst>
              </a:tr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</a:t>
                      </a:r>
                      <a:endParaRPr lang="en-US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0</a:t>
                      </a:r>
                      <a:endParaRPr lang="en-US" sz="17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04190611"/>
                  </a:ext>
                </a:extLst>
              </a:tr>
              <a:tr h="165803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=</a:t>
                      </a:r>
                      <a:endParaRPr lang="en-US" sz="10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3065201669"/>
                  </a:ext>
                </a:extLst>
              </a:tr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256</a:t>
                      </a:r>
                      <a:endParaRPr lang="en-US" sz="10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128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64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32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16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8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4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2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709635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864299" y="4165676"/>
          <a:ext cx="4223766" cy="19023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667">
                  <a:extLst>
                    <a:ext uri="{9D8B030D-6E8A-4147-A177-3AD203B41FA5}">
                      <a16:colId xmlns:a16="http://schemas.microsoft.com/office/drawing/2014/main" val="329264004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704798041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19647828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31199751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216383457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657202423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698018770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474870882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703567187"/>
                    </a:ext>
                  </a:extLst>
                </a:gridCol>
                <a:gridCol w="213064">
                  <a:extLst>
                    <a:ext uri="{9D8B030D-6E8A-4147-A177-3AD203B41FA5}">
                      <a16:colId xmlns:a16="http://schemas.microsoft.com/office/drawing/2014/main" val="1151091347"/>
                    </a:ext>
                  </a:extLst>
                </a:gridCol>
                <a:gridCol w="557699">
                  <a:extLst>
                    <a:ext uri="{9D8B030D-6E8A-4147-A177-3AD203B41FA5}">
                      <a16:colId xmlns:a16="http://schemas.microsoft.com/office/drawing/2014/main" val="528782432"/>
                    </a:ext>
                  </a:extLst>
                </a:gridCol>
              </a:tblGrid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5083675"/>
                  </a:ext>
                </a:extLst>
              </a:tr>
              <a:tr h="342320">
                <a:tc rowSpan="2"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+</a:t>
                      </a:r>
                      <a:endParaRPr lang="en-US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57</a:t>
                      </a:r>
                      <a:endParaRPr lang="en-US" sz="1700"/>
                    </a:p>
                  </a:txBody>
                  <a:tcPr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42259"/>
                  </a:ext>
                </a:extLst>
              </a:tr>
              <a:tr h="342320">
                <a:tc v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240</a:t>
                      </a:r>
                      <a:endParaRPr lang="en-US" sz="17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40944359"/>
                  </a:ext>
                </a:extLst>
              </a:tr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</a:t>
                      </a:r>
                      <a:endParaRPr lang="en-US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41</a:t>
                      </a:r>
                      <a:endParaRPr lang="en-US" sz="17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04190611"/>
                  </a:ext>
                </a:extLst>
              </a:tr>
              <a:tr h="165803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=</a:t>
                      </a:r>
                      <a:endParaRPr lang="en-US" sz="10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3065201669"/>
                  </a:ext>
                </a:extLst>
              </a:tr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256</a:t>
                      </a:r>
                      <a:endParaRPr lang="en-US" sz="10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128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64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32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16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8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4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2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7096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380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Märgiga täisarvude piirkond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Taaskord tuleb meeles pidada, et muutuja andmetüüp määrab minimaalse negatiivse ja maksimaalse positiivse arvu, mida sellega esitada saab.</a:t>
            </a:r>
          </a:p>
          <a:p>
            <a:r>
              <a:rPr lang="et-EE" smtClean="0"/>
              <a:t>1 bait / 8 bitti. C tüüp: char. </a:t>
            </a:r>
            <a:br>
              <a:rPr lang="et-EE" smtClean="0"/>
            </a:br>
            <a:r>
              <a:rPr lang="et-EE" smtClean="0"/>
              <a:t>Vahemik -128 .. 127</a:t>
            </a:r>
          </a:p>
          <a:p>
            <a:r>
              <a:rPr lang="et-EE" smtClean="0"/>
              <a:t>2 baiti / 16 bitti. C tüüp: short int (short).</a:t>
            </a:r>
            <a:br>
              <a:rPr lang="et-EE" smtClean="0"/>
            </a:br>
            <a:r>
              <a:rPr lang="et-EE" smtClean="0"/>
              <a:t>Vahemik -32768 .. 32767</a:t>
            </a:r>
          </a:p>
          <a:p>
            <a:r>
              <a:rPr lang="et-EE" smtClean="0"/>
              <a:t>4 baiti / 32 bitti. C tüüp: long int (long, int).</a:t>
            </a:r>
            <a:br>
              <a:rPr lang="et-EE" smtClean="0"/>
            </a:br>
            <a:r>
              <a:rPr lang="et-EE" smtClean="0"/>
              <a:t>Vahemik -2147483648 .. 2147483647 ~ -2.1*10</a:t>
            </a:r>
            <a:r>
              <a:rPr lang="et-EE" baseline="30000" smtClean="0"/>
              <a:t>9</a:t>
            </a:r>
            <a:r>
              <a:rPr lang="et-EE" smtClean="0"/>
              <a:t> .. 2,1*10</a:t>
            </a:r>
            <a:r>
              <a:rPr lang="et-EE" baseline="30000" smtClean="0"/>
              <a:t>9</a:t>
            </a:r>
          </a:p>
          <a:p>
            <a:r>
              <a:rPr lang="et-EE" smtClean="0"/>
              <a:t>8 baiti / 64 bitti. C tüüp: long long int (long long).</a:t>
            </a:r>
            <a:br>
              <a:rPr lang="et-EE" smtClean="0"/>
            </a:br>
            <a:r>
              <a:rPr lang="et-EE" smtClean="0"/>
              <a:t>Vahemik -9223372036854775808 .. 9223372036854775807 </a:t>
            </a:r>
            <a:br>
              <a:rPr lang="et-EE" smtClean="0"/>
            </a:br>
            <a:r>
              <a:rPr lang="et-EE" smtClean="0"/>
              <a:t>~ -9,2*10</a:t>
            </a:r>
            <a:r>
              <a:rPr lang="et-EE" baseline="30000" smtClean="0"/>
              <a:t>18</a:t>
            </a:r>
            <a:r>
              <a:rPr lang="et-EE" smtClean="0"/>
              <a:t> .. 9,2*10</a:t>
            </a:r>
            <a:r>
              <a:rPr lang="et-EE" baseline="30000" smtClean="0"/>
              <a:t>18</a:t>
            </a:r>
            <a:endParaRPr lang="en-US" baseline="30000"/>
          </a:p>
        </p:txBody>
      </p:sp>
    </p:spTree>
    <p:extLst>
      <p:ext uri="{BB962C8B-B14F-4D97-AF65-F5344CB8AC3E}">
        <p14:creationId xmlns:p14="http://schemas.microsoft.com/office/powerpoint/2010/main" val="77746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Ujukomaarvude piirkond ja täpsus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999" y="1619998"/>
            <a:ext cx="10800000" cy="5275653"/>
          </a:xfrm>
        </p:spPr>
        <p:txBody>
          <a:bodyPr>
            <a:normAutofit/>
          </a:bodyPr>
          <a:lstStyle/>
          <a:p>
            <a:r>
              <a:rPr lang="et-EE" smtClean="0"/>
              <a:t>Ujukomaarvude piirkond on hiiglaslik, aga täpsus kannatab</a:t>
            </a:r>
          </a:p>
          <a:p>
            <a:r>
              <a:rPr lang="et-EE" smtClean="0"/>
              <a:t>2 baiti / 16 bitti. (Half precision) C-s vaste puudub.</a:t>
            </a:r>
            <a:br>
              <a:rPr lang="et-EE" smtClean="0"/>
            </a:br>
            <a:r>
              <a:rPr lang="et-EE" smtClean="0"/>
              <a:t>Märk 1 bitt, aste 5 bitti, kordaja 10 + 1 bitti</a:t>
            </a:r>
            <a:br>
              <a:rPr lang="et-EE" smtClean="0"/>
            </a:br>
            <a:r>
              <a:rPr lang="et-EE" smtClean="0"/>
              <a:t>Vahemik 10</a:t>
            </a:r>
            <a:r>
              <a:rPr lang="et-EE" baseline="30000" smtClean="0"/>
              <a:t>-5</a:t>
            </a:r>
            <a:r>
              <a:rPr lang="et-EE" smtClean="0"/>
              <a:t> .. 10</a:t>
            </a:r>
            <a:r>
              <a:rPr lang="et-EE" baseline="30000" smtClean="0"/>
              <a:t>5</a:t>
            </a:r>
            <a:r>
              <a:rPr lang="et-EE" smtClean="0"/>
              <a:t>, ~3 kehtivat 10ndkohta</a:t>
            </a:r>
          </a:p>
          <a:p>
            <a:r>
              <a:rPr lang="et-EE" smtClean="0"/>
              <a:t>4 baiti / 32 bitti. (Single precision) C tüüp: float.</a:t>
            </a:r>
            <a:br>
              <a:rPr lang="et-EE" smtClean="0"/>
            </a:br>
            <a:r>
              <a:rPr lang="et-EE" smtClean="0"/>
              <a:t>Märk 1 bitt, aste 8 bitti, kordaja 23 + 1 bitti</a:t>
            </a:r>
            <a:br>
              <a:rPr lang="et-EE" smtClean="0"/>
            </a:br>
            <a:r>
              <a:rPr lang="et-EE" smtClean="0"/>
              <a:t>Vahemik 10</a:t>
            </a:r>
            <a:r>
              <a:rPr lang="et-EE" baseline="30000" smtClean="0"/>
              <a:t>-38</a:t>
            </a:r>
            <a:r>
              <a:rPr lang="et-EE" smtClean="0"/>
              <a:t> .. 10</a:t>
            </a:r>
            <a:r>
              <a:rPr lang="et-EE" baseline="30000" smtClean="0"/>
              <a:t>38</a:t>
            </a:r>
            <a:r>
              <a:rPr lang="et-EE" smtClean="0"/>
              <a:t>, ~7 kehtivat 10ndkohta</a:t>
            </a:r>
          </a:p>
          <a:p>
            <a:r>
              <a:rPr lang="et-EE" smtClean="0"/>
              <a:t>8 </a:t>
            </a:r>
            <a:r>
              <a:rPr lang="et-EE"/>
              <a:t>baiti / </a:t>
            </a:r>
            <a:r>
              <a:rPr lang="et-EE" smtClean="0"/>
              <a:t>64 </a:t>
            </a:r>
            <a:r>
              <a:rPr lang="et-EE"/>
              <a:t>bitti. </a:t>
            </a:r>
            <a:r>
              <a:rPr lang="et-EE" smtClean="0"/>
              <a:t>(Double </a:t>
            </a:r>
            <a:r>
              <a:rPr lang="et-EE"/>
              <a:t>precision) C tüüp: </a:t>
            </a:r>
            <a:r>
              <a:rPr lang="et-EE" smtClean="0"/>
              <a:t>double.</a:t>
            </a:r>
            <a:r>
              <a:rPr lang="et-EE"/>
              <a:t/>
            </a:r>
            <a:br>
              <a:rPr lang="et-EE"/>
            </a:br>
            <a:r>
              <a:rPr lang="et-EE"/>
              <a:t>Märk 1 bitt, aste </a:t>
            </a:r>
            <a:r>
              <a:rPr lang="et-EE" smtClean="0"/>
              <a:t>11 </a:t>
            </a:r>
            <a:r>
              <a:rPr lang="et-EE"/>
              <a:t>bitti, kordaja </a:t>
            </a:r>
            <a:r>
              <a:rPr lang="et-EE" smtClean="0"/>
              <a:t>52 </a:t>
            </a:r>
            <a:r>
              <a:rPr lang="et-EE"/>
              <a:t>+ 1 bitti</a:t>
            </a:r>
            <a:br>
              <a:rPr lang="et-EE"/>
            </a:br>
            <a:r>
              <a:rPr lang="et-EE"/>
              <a:t>Vahemik </a:t>
            </a:r>
            <a:r>
              <a:rPr lang="et-EE" smtClean="0"/>
              <a:t>10</a:t>
            </a:r>
            <a:r>
              <a:rPr lang="et-EE" baseline="30000" smtClean="0"/>
              <a:t>-308</a:t>
            </a:r>
            <a:r>
              <a:rPr lang="et-EE" smtClean="0"/>
              <a:t> </a:t>
            </a:r>
            <a:r>
              <a:rPr lang="et-EE"/>
              <a:t>.. </a:t>
            </a:r>
            <a:r>
              <a:rPr lang="et-EE" smtClean="0"/>
              <a:t>10</a:t>
            </a:r>
            <a:r>
              <a:rPr lang="et-EE" baseline="30000" smtClean="0"/>
              <a:t>308</a:t>
            </a:r>
            <a:r>
              <a:rPr lang="et-EE"/>
              <a:t>, </a:t>
            </a:r>
            <a:r>
              <a:rPr lang="et-EE" smtClean="0"/>
              <a:t>~16 </a:t>
            </a:r>
            <a:r>
              <a:rPr lang="et-EE"/>
              <a:t>kehtivat 10ndkohta</a:t>
            </a:r>
          </a:p>
          <a:p>
            <a:r>
              <a:rPr lang="et-EE" smtClean="0"/>
              <a:t>10 </a:t>
            </a:r>
            <a:r>
              <a:rPr lang="et-EE"/>
              <a:t>baiti / </a:t>
            </a:r>
            <a:r>
              <a:rPr lang="et-EE" smtClean="0"/>
              <a:t>80 </a:t>
            </a:r>
            <a:r>
              <a:rPr lang="et-EE"/>
              <a:t>bitti. </a:t>
            </a:r>
            <a:r>
              <a:rPr lang="et-EE" smtClean="0"/>
              <a:t>(Extended) </a:t>
            </a:r>
            <a:r>
              <a:rPr lang="et-EE"/>
              <a:t>C tüüp: </a:t>
            </a:r>
            <a:r>
              <a:rPr lang="et-EE" smtClean="0"/>
              <a:t>long double.</a:t>
            </a:r>
            <a:r>
              <a:rPr lang="et-EE"/>
              <a:t/>
            </a:r>
            <a:br>
              <a:rPr lang="et-EE"/>
            </a:br>
            <a:r>
              <a:rPr lang="et-EE"/>
              <a:t>Märk 1 bitt, aste </a:t>
            </a:r>
            <a:r>
              <a:rPr lang="et-EE" smtClean="0"/>
              <a:t>15 </a:t>
            </a:r>
            <a:r>
              <a:rPr lang="et-EE"/>
              <a:t>bitti, kordaja </a:t>
            </a:r>
            <a:r>
              <a:rPr lang="et-EE" smtClean="0"/>
              <a:t>63 </a:t>
            </a:r>
            <a:r>
              <a:rPr lang="et-EE"/>
              <a:t>+ 1 bitti</a:t>
            </a:r>
            <a:br>
              <a:rPr lang="et-EE"/>
            </a:br>
            <a:r>
              <a:rPr lang="et-EE"/>
              <a:t>Vahemik </a:t>
            </a:r>
            <a:r>
              <a:rPr lang="et-EE" smtClean="0"/>
              <a:t>10</a:t>
            </a:r>
            <a:r>
              <a:rPr lang="et-EE" baseline="30000" smtClean="0"/>
              <a:t>-4932</a:t>
            </a:r>
            <a:r>
              <a:rPr lang="et-EE" smtClean="0"/>
              <a:t> </a:t>
            </a:r>
            <a:r>
              <a:rPr lang="et-EE"/>
              <a:t>.. </a:t>
            </a:r>
            <a:r>
              <a:rPr lang="et-EE" smtClean="0"/>
              <a:t>10</a:t>
            </a:r>
            <a:r>
              <a:rPr lang="et-EE" baseline="30000" smtClean="0"/>
              <a:t>4932</a:t>
            </a:r>
            <a:r>
              <a:rPr lang="et-EE" smtClean="0"/>
              <a:t>, ~19 </a:t>
            </a:r>
            <a:r>
              <a:rPr lang="et-EE"/>
              <a:t>kehtivat </a:t>
            </a:r>
            <a:r>
              <a:rPr lang="et-EE" smtClean="0"/>
              <a:t>10ndkohta</a:t>
            </a:r>
          </a:p>
          <a:p>
            <a:endParaRPr lang="et-EE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9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Geograafilised koordinaadid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Geograafilisi koordinaate esitatakse tihti 32-bitiste reaalarvudega</a:t>
            </a:r>
          </a:p>
          <a:p>
            <a:r>
              <a:rPr lang="et-EE" smtClean="0"/>
              <a:t>Laiuskraad -90 .. 90</a:t>
            </a:r>
          </a:p>
          <a:p>
            <a:r>
              <a:rPr lang="et-EE" smtClean="0"/>
              <a:t>Pikkuskraad -180 .. 180</a:t>
            </a:r>
          </a:p>
          <a:p>
            <a:r>
              <a:rPr lang="et-EE" smtClean="0"/>
              <a:t>Maakera ümbermõõt on ~ 40 tuhat kilomeetrit</a:t>
            </a:r>
          </a:p>
          <a:p>
            <a:r>
              <a:rPr lang="et-EE" smtClean="0"/>
              <a:t>40 000 000 / (360/512 * 2^24) = 3.55 m</a:t>
            </a:r>
          </a:p>
          <a:p>
            <a:r>
              <a:rPr lang="et-EE" smtClean="0"/>
              <a:t>Kui pikkuskraad on &gt;128 või &lt; 128, siis 3.55m ekvaatoril suurim täpsus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23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Tähed / sümbolid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ASCII standard kodeerib ära ladina tähed, numbrid ja kirjavahemärgid, ning seab neile vastavusse 7-bitised numbrid.</a:t>
            </a:r>
          </a:p>
          <a:p>
            <a:r>
              <a:rPr lang="et-EE" smtClean="0"/>
              <a:t>Näiteks sümbol "1" on kodeeritud väärtusega 49</a:t>
            </a:r>
          </a:p>
          <a:p>
            <a:r>
              <a:rPr lang="et-EE" smtClean="0"/>
              <a:t>Erisümbolite jaoks kasutatakse kahest sümbolist koosnevat tähistust</a:t>
            </a:r>
          </a:p>
          <a:p>
            <a:pPr lvl="1"/>
            <a:r>
              <a:rPr lang="et-EE" smtClean="0"/>
              <a:t>\n on reavahetus</a:t>
            </a:r>
          </a:p>
          <a:p>
            <a:pPr lvl="1"/>
            <a:r>
              <a:rPr lang="et-EE" smtClean="0"/>
              <a:t>\" on jutumärk</a:t>
            </a:r>
          </a:p>
          <a:p>
            <a:pPr lvl="1"/>
            <a:r>
              <a:rPr lang="et-EE"/>
              <a:t>\t on tab</a:t>
            </a:r>
          </a:p>
          <a:p>
            <a:pPr lvl="1"/>
            <a:r>
              <a:rPr lang="et-EE" smtClean="0"/>
              <a:t>\\ on tagurpidi kaldkriips ise</a:t>
            </a:r>
          </a:p>
          <a:p>
            <a:r>
              <a:rPr lang="et-EE" smtClean="0"/>
              <a:t>Sümboli C andmetüüp on char, ehk märgiga 8-bitine täisarv</a:t>
            </a:r>
          </a:p>
          <a:p>
            <a:r>
              <a:rPr lang="et-EE" smtClean="0"/>
              <a:t>Lubatud on tehted sümboliga kui täisarvuga</a:t>
            </a:r>
          </a:p>
          <a:p>
            <a:r>
              <a:rPr lang="et-EE" smtClean="0"/>
              <a:t>Üksik sümbol eristatakse ühekordsete jutumärkidega: 'A'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0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Arvude esitamine arvutis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Eri ülesannetes oleme me vaadanud täisarve ja reaalarve.</a:t>
            </a:r>
          </a:p>
          <a:p>
            <a:r>
              <a:rPr lang="et-EE" smtClean="0"/>
              <a:t>Kui arv on esitatud ekraanil või kui me seda ka sisestame klaviatuurilt, siis tegemist on sümbolite jada, ehk tekstiga.</a:t>
            </a:r>
          </a:p>
          <a:p>
            <a:r>
              <a:rPr lang="et-EE" smtClean="0"/>
              <a:t>Tehete ja muude operatsioonide jaoks tuleb see sümbolite jada teisendada.</a:t>
            </a:r>
          </a:p>
          <a:p>
            <a:r>
              <a:rPr lang="et-EE" smtClean="0"/>
              <a:t>Eri funktsioonid, nagu scanf ja printf teevad seda meie eest. On ka otsesed teisendusfunktsioonid nagu atoi ja atof.</a:t>
            </a:r>
          </a:p>
          <a:p>
            <a:r>
              <a:rPr lang="et-EE" smtClean="0"/>
              <a:t>Aga kuidas need töötavad?</a:t>
            </a:r>
          </a:p>
          <a:p>
            <a:r>
              <a:rPr lang="et-EE" smtClean="0"/>
              <a:t>Selleks tuleb rääkida paar sõna arvusüsteemidest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55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Arvusüsteemid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mtClean="0"/>
              <a:t>Igapäevaselt kasutuses olev kümnendsüsteem on positsiooniline arvusüsteem, mille aluseks on 10.</a:t>
            </a:r>
          </a:p>
          <a:p>
            <a:r>
              <a:rPr lang="et-EE" smtClean="0"/>
              <a:t>Positsioonilises arvusüsteemis on positsioonidel väärtused, mis vastavad aluse astemetele ja positsioonis asuv number on selle positsiooni väärtuse kordaja. Arv on nende summa.</a:t>
            </a:r>
          </a:p>
          <a:p>
            <a:r>
              <a:rPr lang="et-EE" smtClean="0"/>
              <a:t>Näiteks 147.23 on 1·10</a:t>
            </a:r>
            <a:r>
              <a:rPr lang="et-EE" baseline="30000" smtClean="0"/>
              <a:t>2</a:t>
            </a:r>
            <a:r>
              <a:rPr lang="et-EE" smtClean="0"/>
              <a:t> + 4</a:t>
            </a:r>
            <a:r>
              <a:rPr lang="et-EE"/>
              <a:t>·</a:t>
            </a:r>
            <a:r>
              <a:rPr lang="et-EE" smtClean="0"/>
              <a:t>10</a:t>
            </a:r>
            <a:r>
              <a:rPr lang="et-EE" baseline="30000" smtClean="0"/>
              <a:t>1</a:t>
            </a:r>
            <a:r>
              <a:rPr lang="et-EE" smtClean="0"/>
              <a:t> + 7·10</a:t>
            </a:r>
            <a:r>
              <a:rPr lang="et-EE" baseline="30000" smtClean="0"/>
              <a:t>0</a:t>
            </a:r>
            <a:r>
              <a:rPr lang="et-EE" smtClean="0"/>
              <a:t> + 2·10</a:t>
            </a:r>
            <a:r>
              <a:rPr lang="et-EE" baseline="30000" smtClean="0"/>
              <a:t>-1</a:t>
            </a:r>
            <a:r>
              <a:rPr lang="et-EE" smtClean="0"/>
              <a:t> + 3·10</a:t>
            </a:r>
            <a:r>
              <a:rPr lang="et-EE" baseline="30000" smtClean="0"/>
              <a:t>-2</a:t>
            </a:r>
            <a:r>
              <a:rPr lang="et-EE" smtClean="0"/>
              <a:t> </a:t>
            </a:r>
          </a:p>
          <a:p>
            <a:r>
              <a:rPr lang="et-EE" smtClean="0"/>
              <a:t>Lubatud kordajad kümnendsüsteemis on 0, 1, 2, 3, 4, 5, 6, 7, 8 ja 9. </a:t>
            </a:r>
          </a:p>
          <a:p>
            <a:r>
              <a:rPr lang="et-EE" smtClean="0"/>
              <a:t>On ka mittepositsioonilisi arvusüsteeme. Näiteks Rooma numbrid. I on 1. II aga on 2, mitte 11.</a:t>
            </a:r>
          </a:p>
          <a:p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1453291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17426</TotalTime>
  <Words>1878</Words>
  <Application>Microsoft Office PowerPoint</Application>
  <PresentationFormat>Custom</PresentationFormat>
  <Paragraphs>329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Times New Roman</vt:lpstr>
      <vt:lpstr>Office Theme</vt:lpstr>
      <vt:lpstr>Andmetüübid</vt:lpstr>
      <vt:lpstr>Positiivsete täisarvude piirkond</vt:lpstr>
      <vt:lpstr>Ületäitumine</vt:lpstr>
      <vt:lpstr>Märgiga täisarvude piirkond</vt:lpstr>
      <vt:lpstr>Ujukomaarvude piirkond ja täpsus</vt:lpstr>
      <vt:lpstr>Geograafilised koordinaadid</vt:lpstr>
      <vt:lpstr>Tähed / sümbolid</vt:lpstr>
      <vt:lpstr>Arvude esitamine arvutis</vt:lpstr>
      <vt:lpstr>Arvusüsteemid</vt:lpstr>
      <vt:lpstr>Kahendsüsteem</vt:lpstr>
      <vt:lpstr>Arvu pikkus eri süsteemides</vt:lpstr>
      <vt:lpstr>Kümnest suuremad arvusüsteemide alused</vt:lpstr>
      <vt:lpstr>X-süsteemi arvu lugemine, täisosa</vt:lpstr>
      <vt:lpstr>Teisendamised</vt:lpstr>
      <vt:lpstr>Üleminekud  2-nd alusega süsteemides</vt:lpstr>
      <vt:lpstr>Kaheksand- ja kuueteistkümnendnumbrite kahendkoodide tabel</vt:lpstr>
      <vt:lpstr>X-süsteemi arvu lugemine, murdosa</vt:lpstr>
      <vt:lpstr>Arvu kuvamine x-süsteemis, täisosa</vt:lpstr>
      <vt:lpstr>Arvu kuvamine x-süsteemis, täisosa</vt:lpstr>
      <vt:lpstr>Arvu kuvamine x-süsteemis, murdosa</vt:lpstr>
    </vt:vector>
  </TitlesOfParts>
  <Company>TTÜ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Lembit Jürimägi</dc:creator>
  <cp:lastModifiedBy>Vladimir Viies</cp:lastModifiedBy>
  <cp:revision>119</cp:revision>
  <dcterms:created xsi:type="dcterms:W3CDTF">2020-02-25T00:08:50Z</dcterms:created>
  <dcterms:modified xsi:type="dcterms:W3CDTF">2025-02-13T18:04:28Z</dcterms:modified>
</cp:coreProperties>
</file>