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4" r:id="rId3"/>
    <p:sldId id="295" r:id="rId4"/>
    <p:sldId id="296" r:id="rId5"/>
    <p:sldId id="257" r:id="rId6"/>
    <p:sldId id="276" r:id="rId7"/>
    <p:sldId id="277" r:id="rId8"/>
    <p:sldId id="278" r:id="rId9"/>
    <p:sldId id="279" r:id="rId10"/>
    <p:sldId id="280" r:id="rId11"/>
    <p:sldId id="281" r:id="rId12"/>
    <p:sldId id="282" r:id="rId13"/>
    <p:sldId id="283" r:id="rId14"/>
    <p:sldId id="284" r:id="rId15"/>
    <p:sldId id="285" r:id="rId16"/>
    <p:sldId id="286" r:id="rId17"/>
    <p:sldId id="287" r:id="rId18"/>
    <p:sldId id="288" r:id="rId19"/>
    <p:sldId id="289" r:id="rId20"/>
    <p:sldId id="290" r:id="rId21"/>
    <p:sldId id="291" r:id="rId22"/>
    <p:sldId id="292" r:id="rId23"/>
    <p:sldId id="298" r:id="rId24"/>
    <p:sldId id="297" r:id="rId25"/>
    <p:sldId id="293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20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04B51-DF78-4E51-ACBE-A56241883F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199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59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33182"/>
            <a:ext cx="10515600" cy="548829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43626" y="6356350"/>
            <a:ext cx="1010174" cy="365125"/>
          </a:xfrm>
        </p:spPr>
        <p:txBody>
          <a:bodyPr/>
          <a:lstStyle/>
          <a:p>
            <a:fld id="{B5E04B51-DF78-4E51-ACBE-A56241883F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450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A96283-86CC-4BBE-A105-0752FB968CA9}" type="datetimeFigureOut">
              <a:rPr lang="en-US" smtClean="0"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E04B51-DF78-4E51-ACBE-A56241883F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60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t-EE" dirty="0" smtClean="0"/>
              <a:t>Andmebaasid</a:t>
            </a:r>
            <a:br>
              <a:rPr lang="et-EE" dirty="0" smtClean="0"/>
            </a:br>
            <a:r>
              <a:rPr lang="et-EE" sz="2000" u="sng" dirty="0" smtClean="0"/>
              <a:t>Kirjetöötluse rakendus</a:t>
            </a:r>
            <a:br>
              <a:rPr lang="et-EE" sz="2000" u="sng" dirty="0" smtClean="0"/>
            </a:br>
            <a:r>
              <a:rPr lang="et-EE" sz="2000" u="sng" dirty="0" smtClean="0"/>
              <a:t> </a:t>
            </a:r>
            <a:endParaRPr lang="en-US" sz="2000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t-EE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3905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Andmete sidumine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1:1 </a:t>
            </a:r>
            <a:endParaRPr lang="et-EE" smtClean="0"/>
          </a:p>
          <a:p>
            <a:pPr lvl="1"/>
            <a:r>
              <a:rPr lang="en-US" smtClean="0"/>
              <a:t>mõlemas </a:t>
            </a:r>
            <a:r>
              <a:rPr lang="en-US"/>
              <a:t>tabelis võib kasutada sama primaarvõtit, ühes tabelis lihtsalt vähem </a:t>
            </a:r>
            <a:r>
              <a:rPr lang="en-US" smtClean="0"/>
              <a:t>kirjeid</a:t>
            </a:r>
            <a:endParaRPr lang="et-EE" smtClean="0"/>
          </a:p>
          <a:p>
            <a:r>
              <a:rPr lang="et-EE"/>
              <a:t>1:n</a:t>
            </a:r>
          </a:p>
          <a:p>
            <a:pPr lvl="1"/>
            <a:r>
              <a:rPr lang="et-EE"/>
              <a:t>ühes </a:t>
            </a:r>
            <a:r>
              <a:rPr lang="et-EE" smtClean="0"/>
              <a:t>tabelis primaarvõti</a:t>
            </a:r>
            <a:r>
              <a:rPr lang="et-EE"/>
              <a:t>, teises </a:t>
            </a:r>
            <a:r>
              <a:rPr lang="et-EE" smtClean="0"/>
              <a:t>välisvõti </a:t>
            </a:r>
          </a:p>
          <a:p>
            <a:pPr lvl="1"/>
            <a:r>
              <a:rPr lang="et-EE" smtClean="0"/>
              <a:t>teises </a:t>
            </a:r>
            <a:r>
              <a:rPr lang="et-EE"/>
              <a:t>tabelis </a:t>
            </a:r>
            <a:r>
              <a:rPr lang="et-EE" smtClean="0"/>
              <a:t>on lisaks </a:t>
            </a:r>
            <a:r>
              <a:rPr lang="et-EE"/>
              <a:t>oma </a:t>
            </a:r>
            <a:r>
              <a:rPr lang="et-EE" smtClean="0"/>
              <a:t>primaarvõti</a:t>
            </a:r>
          </a:p>
          <a:p>
            <a:pPr lvl="1"/>
            <a:r>
              <a:rPr lang="et-EE" smtClean="0"/>
              <a:t>teises tabelis võib olla mitu rida, mis välisvõtme kaudu viitavad esimesele tabelile</a:t>
            </a:r>
            <a:endParaRPr lang="et-EE"/>
          </a:p>
          <a:p>
            <a:r>
              <a:rPr lang="et-EE" smtClean="0"/>
              <a:t>n:m</a:t>
            </a:r>
          </a:p>
          <a:p>
            <a:pPr lvl="1"/>
            <a:r>
              <a:rPr lang="fi-FI"/>
              <a:t>kolm tabelit, primaarvõti ühes, primaarvõti </a:t>
            </a:r>
            <a:r>
              <a:rPr lang="fi-FI" smtClean="0"/>
              <a:t>teises </a:t>
            </a:r>
            <a:endParaRPr lang="et-EE" smtClean="0"/>
          </a:p>
          <a:p>
            <a:pPr lvl="1"/>
            <a:r>
              <a:rPr lang="et-EE"/>
              <a:t>s</a:t>
            </a:r>
            <a:r>
              <a:rPr lang="et-EE" smtClean="0"/>
              <a:t>idumiseks </a:t>
            </a:r>
            <a:r>
              <a:rPr lang="fi-FI" smtClean="0"/>
              <a:t>kolmandas </a:t>
            </a:r>
            <a:r>
              <a:rPr lang="et-EE" smtClean="0"/>
              <a:t>tabelis </a:t>
            </a:r>
            <a:r>
              <a:rPr lang="fi-FI" smtClean="0"/>
              <a:t>esimese </a:t>
            </a:r>
            <a:r>
              <a:rPr lang="fi-FI"/>
              <a:t>ja teise </a:t>
            </a:r>
            <a:r>
              <a:rPr lang="et-EE" smtClean="0"/>
              <a:t>tabeli </a:t>
            </a:r>
            <a:r>
              <a:rPr lang="fi-FI" smtClean="0"/>
              <a:t>välisvõt</a:t>
            </a:r>
            <a:r>
              <a:rPr lang="et-EE" smtClean="0"/>
              <a:t>med</a:t>
            </a:r>
          </a:p>
          <a:p>
            <a:pPr lvl="1"/>
            <a:r>
              <a:rPr lang="et-EE" smtClean="0"/>
              <a:t>kolmandas tabelis oma primaarvõti</a:t>
            </a:r>
            <a:endParaRPr lang="et-EE"/>
          </a:p>
          <a:p>
            <a:endParaRPr lang="et-EE" smtClean="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7234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CRUD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/>
              <a:t>Andmete loomine (Create)</a:t>
            </a:r>
          </a:p>
          <a:p>
            <a:r>
              <a:rPr lang="et-EE" smtClean="0"/>
              <a:t>Andmete lugemine (Read)</a:t>
            </a:r>
          </a:p>
          <a:p>
            <a:r>
              <a:rPr lang="et-EE" smtClean="0"/>
              <a:t>Andmete muutmine (Update)</a:t>
            </a:r>
          </a:p>
          <a:p>
            <a:pPr lvl="1"/>
            <a:r>
              <a:rPr lang="et-EE" smtClean="0"/>
              <a:t>võib mõjutada võtmeid / seoseid</a:t>
            </a:r>
          </a:p>
          <a:p>
            <a:r>
              <a:rPr lang="et-EE" smtClean="0"/>
              <a:t>Andmete kustutamine (Delete)</a:t>
            </a:r>
          </a:p>
          <a:p>
            <a:pPr lvl="1"/>
            <a:r>
              <a:rPr lang="et-EE" smtClean="0"/>
              <a:t>andmebaas peab tagama, et pärast kustutamist poleks ühtki välisvõtit, mis viitaks kustutatud kirje primaarvõtmele</a:t>
            </a:r>
          </a:p>
          <a:p>
            <a:pPr lvl="2"/>
            <a:r>
              <a:rPr lang="et-EE" smtClean="0"/>
              <a:t>ei lubata kustutada kui on välisvõtmeid või</a:t>
            </a:r>
          </a:p>
          <a:p>
            <a:pPr lvl="2"/>
            <a:r>
              <a:rPr lang="et-EE" smtClean="0"/>
              <a:t>kustutatakse kõik seotud kirjed (CASCADE)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971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Transaktsioonid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/>
              <a:t>Kõike ei saa atomaarseks teha</a:t>
            </a:r>
          </a:p>
          <a:p>
            <a:pPr lvl="1"/>
            <a:r>
              <a:rPr lang="et-EE"/>
              <a:t>näiteks </a:t>
            </a:r>
            <a:r>
              <a:rPr lang="et-EE" smtClean="0"/>
              <a:t>raha</a:t>
            </a:r>
            <a:endParaRPr lang="et-EE"/>
          </a:p>
          <a:p>
            <a:r>
              <a:rPr lang="et-EE" smtClean="0"/>
              <a:t>T</a:t>
            </a:r>
            <a:r>
              <a:rPr lang="fi-FI" smtClean="0"/>
              <a:t>ransaktsioon </a:t>
            </a:r>
            <a:r>
              <a:rPr lang="fi-FI"/>
              <a:t>on mitu tegevust, mis moodustavad terviku</a:t>
            </a:r>
            <a:endParaRPr lang="et-EE" smtClean="0"/>
          </a:p>
          <a:p>
            <a:pPr lvl="1"/>
            <a:r>
              <a:rPr lang="et-EE" smtClean="0"/>
              <a:t>näiteks rahaülekanne</a:t>
            </a:r>
          </a:p>
          <a:p>
            <a:r>
              <a:rPr lang="et-EE" smtClean="0"/>
              <a:t>Transaktsiooni </a:t>
            </a:r>
            <a:r>
              <a:rPr lang="et-EE"/>
              <a:t>õnnestumisel kinnitatakse kõik tegevused </a:t>
            </a:r>
            <a:r>
              <a:rPr lang="et-EE" smtClean="0"/>
              <a:t>(COMMIT)</a:t>
            </a:r>
          </a:p>
          <a:p>
            <a:r>
              <a:rPr lang="et-EE"/>
              <a:t>E</a:t>
            </a:r>
            <a:r>
              <a:rPr lang="et-EE" smtClean="0"/>
              <a:t>baõnnestumisel </a:t>
            </a:r>
            <a:r>
              <a:rPr lang="et-EE"/>
              <a:t>tühistatakse kõik tegevused </a:t>
            </a:r>
            <a:r>
              <a:rPr lang="et-EE" smtClean="0"/>
              <a:t>(ROLLBACK)</a:t>
            </a:r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0122960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SQL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/>
              <a:t>70ndate algus, tekstiline kasutajaliides relatsioonilisele andmebaasile</a:t>
            </a:r>
          </a:p>
          <a:p>
            <a:r>
              <a:rPr lang="et-EE" smtClean="0"/>
              <a:t>1979 võttis Oracle kasutusele, algas laialdane levik</a:t>
            </a:r>
          </a:p>
          <a:p>
            <a:r>
              <a:rPr lang="et-EE" smtClean="0"/>
              <a:t>80ndatel standardiseerimine</a:t>
            </a:r>
          </a:p>
          <a:p>
            <a:r>
              <a:rPr lang="et-EE" smtClean="0"/>
              <a:t>Igal andmebaasimootori tootjal oma dialekt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213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SQL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DQL</a:t>
            </a:r>
            <a:r>
              <a:rPr lang="en-US"/>
              <a:t>: </a:t>
            </a:r>
            <a:r>
              <a:rPr lang="en-US" smtClean="0"/>
              <a:t>pärimine</a:t>
            </a:r>
            <a:endParaRPr lang="et-EE" smtClean="0"/>
          </a:p>
          <a:p>
            <a:r>
              <a:rPr lang="en-US" smtClean="0"/>
              <a:t>DML</a:t>
            </a:r>
            <a:r>
              <a:rPr lang="en-US"/>
              <a:t>: andmete </a:t>
            </a:r>
            <a:r>
              <a:rPr lang="en-US" smtClean="0"/>
              <a:t>muutmine</a:t>
            </a:r>
            <a:endParaRPr lang="et-EE" smtClean="0"/>
          </a:p>
          <a:p>
            <a:r>
              <a:rPr lang="en-US" smtClean="0"/>
              <a:t>DDL</a:t>
            </a:r>
            <a:r>
              <a:rPr lang="en-US"/>
              <a:t>: andmestrukturide </a:t>
            </a:r>
            <a:r>
              <a:rPr lang="en-US" smtClean="0"/>
              <a:t>defineerimine</a:t>
            </a:r>
            <a:endParaRPr lang="et-EE" smtClean="0"/>
          </a:p>
          <a:p>
            <a:r>
              <a:rPr lang="en-US" smtClean="0"/>
              <a:t>DCL</a:t>
            </a:r>
            <a:r>
              <a:rPr lang="en-US"/>
              <a:t>: õiguste jagamine, transaktsioonid</a:t>
            </a:r>
          </a:p>
        </p:txBody>
      </p:sp>
    </p:spTree>
    <p:extLst>
      <p:ext uri="{BB962C8B-B14F-4D97-AF65-F5344CB8AC3E}">
        <p14:creationId xmlns:p14="http://schemas.microsoft.com/office/powerpoint/2010/main" val="25145458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SQL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/>
              <a:t>Probleemorienteeritud keel</a:t>
            </a:r>
          </a:p>
          <a:p>
            <a:pPr lvl="1"/>
            <a:r>
              <a:rPr lang="et-EE" smtClean="0"/>
              <a:t>kirjeldatakse ülesannet, mitte lahenduskäiku</a:t>
            </a:r>
            <a:endParaRPr lang="et-EE"/>
          </a:p>
          <a:p>
            <a:r>
              <a:rPr lang="et-EE" smtClean="0"/>
              <a:t>Näide</a:t>
            </a:r>
          </a:p>
          <a:p>
            <a:pPr lvl="1"/>
            <a:r>
              <a:rPr lang="en-US"/>
              <a:t>SELECT eesnimi, perenimi FROM isikud WHERE </a:t>
            </a:r>
            <a:r>
              <a:rPr lang="en-US" smtClean="0"/>
              <a:t>perenimi</a:t>
            </a:r>
            <a:r>
              <a:rPr lang="et-EE" smtClean="0"/>
              <a:t> </a:t>
            </a:r>
            <a:r>
              <a:rPr lang="en-US" smtClean="0"/>
              <a:t>=</a:t>
            </a:r>
            <a:r>
              <a:rPr lang="et-EE" smtClean="0"/>
              <a:t> </a:t>
            </a:r>
            <a:r>
              <a:rPr lang="en-US" smtClean="0"/>
              <a:t>'Tamm</a:t>
            </a:r>
            <a:r>
              <a:rPr lang="en-US"/>
              <a:t>' ORDER BY eesnimi;</a:t>
            </a:r>
          </a:p>
        </p:txBody>
      </p:sp>
    </p:spTree>
    <p:extLst>
      <p:ext uri="{BB962C8B-B14F-4D97-AF65-F5344CB8AC3E}">
        <p14:creationId xmlns:p14="http://schemas.microsoft.com/office/powerpoint/2010/main" val="83646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Rakendused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SQL oli ise tekstipõhine kasutajaliides, vajab SQL keele </a:t>
            </a:r>
            <a:r>
              <a:rPr lang="en-US" smtClean="0"/>
              <a:t>oskust</a:t>
            </a:r>
            <a:endParaRPr lang="et-EE" smtClean="0"/>
          </a:p>
          <a:p>
            <a:r>
              <a:rPr lang="et-EE" smtClean="0"/>
              <a:t>T</a:t>
            </a:r>
            <a:r>
              <a:rPr lang="en-US" smtClean="0"/>
              <a:t>änapäeval </a:t>
            </a:r>
            <a:r>
              <a:rPr lang="en-US"/>
              <a:t>tahavad kõik mugavamat </a:t>
            </a:r>
            <a:r>
              <a:rPr lang="en-US" smtClean="0"/>
              <a:t>liidest</a:t>
            </a:r>
            <a:endParaRPr lang="et-EE" smtClean="0"/>
          </a:p>
          <a:p>
            <a:r>
              <a:rPr lang="et-EE" smtClean="0"/>
              <a:t>T</a:t>
            </a:r>
            <a:r>
              <a:rPr lang="en-US" smtClean="0"/>
              <a:t>ulemusena </a:t>
            </a:r>
            <a:r>
              <a:rPr lang="en-US"/>
              <a:t>kasutajaliides on rakenduses, seesmiselt kasutatakse SQL-i andmebaasiga </a:t>
            </a:r>
            <a:r>
              <a:rPr lang="en-US" smtClean="0"/>
              <a:t>suhtlemiseks</a:t>
            </a:r>
            <a:endParaRPr lang="et-EE" smtClean="0"/>
          </a:p>
          <a:p>
            <a:r>
              <a:rPr lang="et-EE" smtClean="0"/>
              <a:t>A</a:t>
            </a:r>
            <a:r>
              <a:rPr lang="en-US" smtClean="0"/>
              <a:t>ndmebaasimootori </a:t>
            </a:r>
            <a:r>
              <a:rPr lang="en-US"/>
              <a:t>võimalusi ei kasutata ära, paralleelselt ei taha keegi arendada</a:t>
            </a:r>
          </a:p>
        </p:txBody>
      </p:sp>
    </p:spTree>
    <p:extLst>
      <p:ext uri="{BB962C8B-B14F-4D97-AF65-F5344CB8AC3E}">
        <p14:creationId xmlns:p14="http://schemas.microsoft.com/office/powerpoint/2010/main" val="1809826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Rakendused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kolmas normaalkuju nõuab väga palju tabeleid, ranget distsipliini </a:t>
            </a:r>
            <a:r>
              <a:rPr lang="en-US" smtClean="0"/>
              <a:t>arendajalt</a:t>
            </a:r>
            <a:endParaRPr lang="et-EE" smtClean="0"/>
          </a:p>
          <a:p>
            <a:r>
              <a:rPr lang="en-US" smtClean="0"/>
              <a:t>iga </a:t>
            </a:r>
            <a:r>
              <a:rPr lang="en-US"/>
              <a:t>tabel teeb süsteemi </a:t>
            </a:r>
            <a:r>
              <a:rPr lang="en-US" smtClean="0"/>
              <a:t>aeglasemaks</a:t>
            </a:r>
            <a:endParaRPr lang="et-EE" smtClean="0"/>
          </a:p>
          <a:p>
            <a:r>
              <a:rPr lang="en-US" smtClean="0"/>
              <a:t>andmed </a:t>
            </a:r>
            <a:r>
              <a:rPr lang="en-US"/>
              <a:t>on seotud </a:t>
            </a:r>
            <a:r>
              <a:rPr lang="en-US" smtClean="0"/>
              <a:t>võtmetega</a:t>
            </a:r>
            <a:endParaRPr lang="et-EE" smtClean="0"/>
          </a:p>
          <a:p>
            <a:pPr lvl="1"/>
            <a:r>
              <a:rPr lang="en-US"/>
              <a:t>võtmetel tavaliselt </a:t>
            </a:r>
            <a:r>
              <a:rPr lang="en-US" smtClean="0"/>
              <a:t>indeksid</a:t>
            </a:r>
            <a:endParaRPr lang="et-EE" smtClean="0"/>
          </a:p>
          <a:p>
            <a:pPr lvl="1"/>
            <a:r>
              <a:rPr lang="en-US"/>
              <a:t>indeksite abil andmete leidmine logaritmilise </a:t>
            </a:r>
            <a:r>
              <a:rPr lang="en-US" smtClean="0"/>
              <a:t>keerukusega</a:t>
            </a:r>
            <a:endParaRPr lang="et-EE" smtClean="0"/>
          </a:p>
          <a:p>
            <a:pPr lvl="1"/>
            <a:r>
              <a:rPr lang="et-EE" smtClean="0"/>
              <a:t>ka logaritmilise keerukusega ülesannete kuhjumisel hakkab aega kuluma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3776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Andmete kuvamine veebis (variant A)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/>
              <a:t>Kasutaja klikib lehel mingit nuppu vms</a:t>
            </a:r>
          </a:p>
          <a:p>
            <a:r>
              <a:rPr lang="et-EE" smtClean="0"/>
              <a:t>B</a:t>
            </a:r>
            <a:r>
              <a:rPr lang="en-US" smtClean="0"/>
              <a:t>rauser </a:t>
            </a:r>
            <a:r>
              <a:rPr lang="en-US"/>
              <a:t>pöördub rakendusserveri </a:t>
            </a:r>
            <a:r>
              <a:rPr lang="en-US" smtClean="0"/>
              <a:t>poole</a:t>
            </a:r>
            <a:endParaRPr lang="et-EE" smtClean="0"/>
          </a:p>
          <a:p>
            <a:r>
              <a:rPr lang="et-EE"/>
              <a:t>R</a:t>
            </a:r>
            <a:r>
              <a:rPr lang="en-US" smtClean="0"/>
              <a:t>akendusserver </a:t>
            </a:r>
            <a:r>
              <a:rPr lang="en-US"/>
              <a:t>pöördub andmebaasiserveri </a:t>
            </a:r>
            <a:r>
              <a:rPr lang="en-US" smtClean="0"/>
              <a:t>poole</a:t>
            </a:r>
            <a:endParaRPr lang="et-EE" smtClean="0"/>
          </a:p>
          <a:p>
            <a:r>
              <a:rPr lang="et-EE"/>
              <a:t>A</a:t>
            </a:r>
            <a:r>
              <a:rPr lang="en-US" smtClean="0"/>
              <a:t>ndmebaasiserver </a:t>
            </a:r>
            <a:r>
              <a:rPr lang="en-US"/>
              <a:t>saadab </a:t>
            </a:r>
            <a:r>
              <a:rPr lang="en-US" smtClean="0"/>
              <a:t>vastuse</a:t>
            </a:r>
            <a:endParaRPr lang="et-EE" smtClean="0"/>
          </a:p>
          <a:p>
            <a:r>
              <a:rPr lang="et-EE"/>
              <a:t>R</a:t>
            </a:r>
            <a:r>
              <a:rPr lang="en-US" smtClean="0"/>
              <a:t>akendusserver </a:t>
            </a:r>
            <a:r>
              <a:rPr lang="en-US"/>
              <a:t>töötleb, edastab </a:t>
            </a:r>
            <a:r>
              <a:rPr lang="en-US" smtClean="0"/>
              <a:t>brauserile</a:t>
            </a:r>
            <a:endParaRPr lang="et-EE" smtClean="0"/>
          </a:p>
          <a:p>
            <a:r>
              <a:rPr lang="et-EE"/>
              <a:t>B</a:t>
            </a:r>
            <a:r>
              <a:rPr lang="en-US" smtClean="0"/>
              <a:t>rauser </a:t>
            </a:r>
            <a:r>
              <a:rPr lang="en-US"/>
              <a:t>kuvab</a:t>
            </a:r>
          </a:p>
        </p:txBody>
      </p:sp>
    </p:spTree>
    <p:extLst>
      <p:ext uri="{BB962C8B-B14F-4D97-AF65-F5344CB8AC3E}">
        <p14:creationId xmlns:p14="http://schemas.microsoft.com/office/powerpoint/2010/main" val="18694948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Andmete kuvamine veebis (variant </a:t>
            </a:r>
            <a:r>
              <a:rPr lang="et-EE" smtClean="0"/>
              <a:t>B)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/>
              <a:t>Kasutaja klikib lehel mingit nuppu vms</a:t>
            </a:r>
          </a:p>
          <a:p>
            <a:r>
              <a:rPr lang="et-EE"/>
              <a:t>B</a:t>
            </a:r>
            <a:r>
              <a:rPr lang="en-US"/>
              <a:t>rauser pöördub rakendusserveri poole</a:t>
            </a:r>
            <a:endParaRPr lang="et-EE"/>
          </a:p>
          <a:p>
            <a:r>
              <a:rPr lang="et-EE"/>
              <a:t>R</a:t>
            </a:r>
            <a:r>
              <a:rPr lang="en-US"/>
              <a:t>akendusserver hoiab andmetest koopiat, töötleb, edastab </a:t>
            </a:r>
            <a:r>
              <a:rPr lang="en-US" smtClean="0"/>
              <a:t>brauserile</a:t>
            </a:r>
            <a:endParaRPr lang="et-EE" smtClean="0"/>
          </a:p>
          <a:p>
            <a:r>
              <a:rPr lang="et-EE" smtClean="0"/>
              <a:t>B</a:t>
            </a:r>
            <a:r>
              <a:rPr lang="en-US"/>
              <a:t>rauser kuvab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5636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Ülesanded erinevate andmetüüpidega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t-EE" sz="3200" u="sng" dirty="0" smtClean="0"/>
              <a:t>*On antud inimeste isikukoodid ja maratonil saadud koht.</a:t>
            </a:r>
          </a:p>
          <a:p>
            <a:r>
              <a:rPr lang="et-EE" dirty="0" smtClean="0"/>
              <a:t>Ülesanne 1 : järjestada võistlejad vanuse järgi, väljastada.</a:t>
            </a:r>
          </a:p>
          <a:p>
            <a:r>
              <a:rPr lang="et-EE" dirty="0" smtClean="0"/>
              <a:t>Saame töötluse aluseks võtta massiivi  </a:t>
            </a:r>
            <a:r>
              <a:rPr lang="et-EE" dirty="0" err="1" smtClean="0"/>
              <a:t>int</a:t>
            </a:r>
            <a:r>
              <a:rPr lang="et-EE" dirty="0" smtClean="0"/>
              <a:t> VO[n][2], kus n võistlejate arv ja esimeses tulbas isikukood ning teises saadud koht.</a:t>
            </a:r>
          </a:p>
          <a:p>
            <a:pPr marL="0" indent="0">
              <a:buNone/>
            </a:pPr>
            <a:r>
              <a:rPr lang="et-EE" u="sng" dirty="0" smtClean="0"/>
              <a:t>*On </a:t>
            </a:r>
            <a:r>
              <a:rPr lang="et-EE" u="sng" dirty="0"/>
              <a:t>antud </a:t>
            </a:r>
            <a:r>
              <a:rPr lang="et-EE" u="sng" dirty="0" smtClean="0"/>
              <a:t>inimeste nimed, </a:t>
            </a:r>
            <a:r>
              <a:rPr lang="et-EE" u="sng" dirty="0"/>
              <a:t>isikukoodid ja maratonil saadud koht</a:t>
            </a:r>
            <a:r>
              <a:rPr lang="et-EE" u="sng" dirty="0" smtClean="0"/>
              <a:t>.</a:t>
            </a:r>
          </a:p>
          <a:p>
            <a:r>
              <a:rPr lang="et-EE" dirty="0"/>
              <a:t>Ülesanne </a:t>
            </a:r>
            <a:r>
              <a:rPr lang="et-EE" dirty="0" smtClean="0"/>
              <a:t>2 </a:t>
            </a:r>
            <a:r>
              <a:rPr lang="et-EE" dirty="0"/>
              <a:t>: </a:t>
            </a:r>
            <a:r>
              <a:rPr lang="et-EE" dirty="0" smtClean="0"/>
              <a:t> koostada võistluste protokoll, </a:t>
            </a:r>
            <a:r>
              <a:rPr lang="et-EE" dirty="0"/>
              <a:t>väljastada</a:t>
            </a:r>
            <a:r>
              <a:rPr lang="et-EE" dirty="0" smtClean="0"/>
              <a:t>.</a:t>
            </a:r>
          </a:p>
          <a:p>
            <a:r>
              <a:rPr lang="et-EE" dirty="0" smtClean="0"/>
              <a:t>Ei saa töötluseks võtta siis </a:t>
            </a:r>
            <a:r>
              <a:rPr lang="et-EE" dirty="0" err="1" smtClean="0"/>
              <a:t>char</a:t>
            </a:r>
            <a:r>
              <a:rPr lang="et-EE" dirty="0" smtClean="0"/>
              <a:t> tüüpi massiivi VO[n][3] ja teha töötluses tüübiteisendusi, sest siin teine mõõde on stringi pikkus. Tuleks kasutada kahte massiivi – eraldi nimede jaoks ja eraldi täisarvude jaoks.</a:t>
            </a:r>
          </a:p>
          <a:p>
            <a:pPr marL="0" indent="0">
              <a:buNone/>
            </a:pPr>
            <a:r>
              <a:rPr lang="et-EE" b="1" i="1" dirty="0" smtClean="0"/>
              <a:t>Võetakse kasutusse uus , eri andmetüüpe ühendav </a:t>
            </a:r>
            <a:r>
              <a:rPr lang="et-EE" b="1" i="1" dirty="0" err="1" smtClean="0"/>
              <a:t>struct</a:t>
            </a:r>
            <a:r>
              <a:rPr lang="et-EE" b="1" i="1" dirty="0" smtClean="0"/>
              <a:t> andmetüüp</a:t>
            </a:r>
            <a:endParaRPr lang="et-EE" b="1" i="1" dirty="0"/>
          </a:p>
          <a:p>
            <a:endParaRPr lang="et-EE" u="sng" dirty="0"/>
          </a:p>
          <a:p>
            <a:endParaRPr lang="et-EE" dirty="0" smtClean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7144639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Andmete ebaõnnestunud muutmine (A)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/>
              <a:t>R</a:t>
            </a:r>
            <a:r>
              <a:rPr lang="en-US" smtClean="0"/>
              <a:t>akenduses </a:t>
            </a:r>
            <a:r>
              <a:rPr lang="en-US"/>
              <a:t>kasutaja kustutab kirje, millele välisvõtmega </a:t>
            </a:r>
            <a:r>
              <a:rPr lang="en-US" smtClean="0"/>
              <a:t>viidatakse</a:t>
            </a:r>
            <a:endParaRPr lang="et-EE" smtClean="0"/>
          </a:p>
          <a:p>
            <a:r>
              <a:rPr lang="et-EE"/>
              <a:t>R</a:t>
            </a:r>
            <a:r>
              <a:rPr lang="en-US" smtClean="0"/>
              <a:t>akendus(server</a:t>
            </a:r>
            <a:r>
              <a:rPr lang="en-US"/>
              <a:t>) edastab vastava SQL lause </a:t>
            </a:r>
            <a:r>
              <a:rPr lang="en-US" smtClean="0"/>
              <a:t>andmebaasiserverile</a:t>
            </a:r>
            <a:endParaRPr lang="et-EE" smtClean="0"/>
          </a:p>
          <a:p>
            <a:r>
              <a:rPr lang="et-EE"/>
              <a:t>A</a:t>
            </a:r>
            <a:r>
              <a:rPr lang="en-US" smtClean="0"/>
              <a:t>ndmebaasiserver </a:t>
            </a:r>
            <a:r>
              <a:rPr lang="en-US"/>
              <a:t>tagastab vea ja põhjuse, miks seda ei saa </a:t>
            </a:r>
            <a:r>
              <a:rPr lang="en-US" smtClean="0"/>
              <a:t>teha</a:t>
            </a:r>
            <a:endParaRPr lang="et-EE" smtClean="0"/>
          </a:p>
          <a:p>
            <a:r>
              <a:rPr lang="et-EE"/>
              <a:t>K</a:t>
            </a:r>
            <a:r>
              <a:rPr lang="en-US" smtClean="0"/>
              <a:t>asutajale </a:t>
            </a:r>
            <a:r>
              <a:rPr lang="en-US"/>
              <a:t>kuvatakse SQL veateade, mis on talle arusaamatu</a:t>
            </a:r>
          </a:p>
        </p:txBody>
      </p:sp>
    </p:spTree>
    <p:extLst>
      <p:ext uri="{BB962C8B-B14F-4D97-AF65-F5344CB8AC3E}">
        <p14:creationId xmlns:p14="http://schemas.microsoft.com/office/powerpoint/2010/main" val="34388754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Andmete ebaõnnestunud muutmine </a:t>
            </a:r>
            <a:r>
              <a:rPr lang="et-EE" smtClean="0"/>
              <a:t>(B)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/>
              <a:t>Rakenduses kasutaja üritab teha keelatud operatsiooni</a:t>
            </a:r>
          </a:p>
          <a:p>
            <a:r>
              <a:rPr lang="et-EE" smtClean="0"/>
              <a:t>Rakendus ise kontrollib, kas seda saab teha või mitte, edastab vastava veateate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011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R</a:t>
            </a:r>
            <a:r>
              <a:rPr lang="en-US" smtClean="0"/>
              <a:t>akendused </a:t>
            </a:r>
            <a:r>
              <a:rPr lang="et-EE" smtClean="0"/>
              <a:t>(</a:t>
            </a:r>
            <a:r>
              <a:rPr lang="en-US" smtClean="0"/>
              <a:t>kokkuvõte</a:t>
            </a:r>
            <a:r>
              <a:rPr lang="et-EE" smtClean="0"/>
              <a:t>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/>
              <a:t>SQL andmebaasiga suhtlemine lisab töösse ajalise viite</a:t>
            </a:r>
          </a:p>
          <a:p>
            <a:r>
              <a:rPr lang="et-EE" smtClean="0"/>
              <a:t>SQL andmebaasi võimalusi ei kasutata ära, kuna sama asja korraldamine rakenduses on nobedam</a:t>
            </a:r>
          </a:p>
          <a:p>
            <a:r>
              <a:rPr lang="et-EE" smtClean="0"/>
              <a:t>Kui SQL andmebaas ainult tööd takistab, siis miks seda üldse vaja?</a:t>
            </a:r>
          </a:p>
          <a:p>
            <a:r>
              <a:rPr lang="et-EE" smtClean="0"/>
              <a:t>Paljude veebirakenduste suund seetõttu dokumendi andmebaasidele, NoSQL, NewSQL jne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4080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/>
              <a:t>Sissejuhatus andmebaasidesse – tunniülesanne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/>
              <a:t>Tunniülesande lahendamiseks on vajalik tabel nimega ’</a:t>
            </a:r>
            <a:r>
              <a:rPr lang="et-EE" dirty="0" err="1"/>
              <a:t>joe_andmed</a:t>
            </a:r>
            <a:r>
              <a:rPr lang="et-EE" dirty="0"/>
              <a:t>’, mis sisaldab endas Eesti jõgesid ja tabel nimega ’</a:t>
            </a:r>
            <a:r>
              <a:rPr lang="et-EE" dirty="0" err="1"/>
              <a:t>seire_jaamad</a:t>
            </a:r>
            <a:r>
              <a:rPr lang="et-EE" dirty="0" smtClean="0"/>
              <a:t>’.</a:t>
            </a:r>
          </a:p>
          <a:p>
            <a:r>
              <a:rPr lang="et-EE" dirty="0" smtClean="0"/>
              <a:t> </a:t>
            </a:r>
            <a:r>
              <a:rPr lang="et-EE" dirty="0"/>
              <a:t>Tabeli ’</a:t>
            </a:r>
            <a:r>
              <a:rPr lang="et-EE" dirty="0" err="1"/>
              <a:t>joe_andmed</a:t>
            </a:r>
            <a:r>
              <a:rPr lang="et-EE" dirty="0"/>
              <a:t>’ väljadest on olulised jõe pikkus (</a:t>
            </a:r>
            <a:r>
              <a:rPr lang="et-EE" dirty="0" err="1"/>
              <a:t>pikkus_km</a:t>
            </a:r>
            <a:r>
              <a:rPr lang="et-EE" dirty="0"/>
              <a:t>) ning jõe algus- ja lõpp-punkti geograafilised koordinaadid ( lon1, lat1 – algus; lon2, lat2 – lõpp</a:t>
            </a:r>
            <a:r>
              <a:rPr lang="et-EE" dirty="0" smtClean="0"/>
              <a:t>).</a:t>
            </a:r>
          </a:p>
          <a:p>
            <a:r>
              <a:rPr lang="et-EE" smtClean="0"/>
              <a:t> </a:t>
            </a:r>
            <a:r>
              <a:rPr lang="et-EE" dirty="0"/>
              <a:t>Igal jõel ja jões toimuvate muutuste jälgimiseks mõeldud seirejaamal on oma identifikaator</a:t>
            </a:r>
            <a:r>
              <a:rPr lang="et-EE"/>
              <a:t>. </a:t>
            </a:r>
            <a:endParaRPr lang="et-EE" smtClean="0"/>
          </a:p>
          <a:p>
            <a:r>
              <a:rPr lang="et-EE" smtClean="0"/>
              <a:t>Tabelid </a:t>
            </a:r>
            <a:r>
              <a:rPr lang="et-EE" dirty="0"/>
              <a:t>’</a:t>
            </a:r>
            <a:r>
              <a:rPr lang="et-EE" dirty="0" err="1"/>
              <a:t>joe_andmed</a:t>
            </a:r>
            <a:r>
              <a:rPr lang="et-EE" dirty="0"/>
              <a:t>’ ja ’</a:t>
            </a:r>
            <a:r>
              <a:rPr lang="et-EE" dirty="0" err="1"/>
              <a:t>seire_jaamad</a:t>
            </a:r>
            <a:r>
              <a:rPr lang="et-EE" dirty="0"/>
              <a:t>’ on omavahel seotud identifikaatori ’</a:t>
            </a:r>
            <a:r>
              <a:rPr lang="et-EE" dirty="0" err="1"/>
              <a:t>id_jogi</a:t>
            </a:r>
            <a:r>
              <a:rPr lang="et-EE" dirty="0"/>
              <a:t>’ abil – st iga seirejaam on seotud ühe kindla jõega, mille ääres ta paikneb.</a:t>
            </a:r>
          </a:p>
        </p:txBody>
      </p:sp>
    </p:spTree>
    <p:extLst>
      <p:ext uri="{BB962C8B-B14F-4D97-AF65-F5344CB8AC3E}">
        <p14:creationId xmlns:p14="http://schemas.microsoft.com/office/powerpoint/2010/main" val="34481235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Ühenduse loomine ABga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et-EE" dirty="0"/>
          </a:p>
          <a:p>
            <a:r>
              <a:rPr lang="et-EE" dirty="0"/>
              <a:t> </a:t>
            </a:r>
            <a:r>
              <a:rPr lang="et-EE" dirty="0" err="1"/>
              <a:t>PGconn</a:t>
            </a:r>
            <a:r>
              <a:rPr lang="et-EE" dirty="0"/>
              <a:t> *</a:t>
            </a:r>
            <a:r>
              <a:rPr lang="et-EE" dirty="0" err="1"/>
              <a:t>conn</a:t>
            </a:r>
            <a:r>
              <a:rPr lang="et-EE" dirty="0" smtClean="0"/>
              <a:t>;//</a:t>
            </a:r>
            <a:r>
              <a:rPr lang="et-EE" b="1" dirty="0" smtClean="0">
                <a:solidFill>
                  <a:schemeClr val="accent1">
                    <a:lumMod val="75000"/>
                  </a:schemeClr>
                </a:solidFill>
              </a:rPr>
              <a:t>Ühenduse loomine</a:t>
            </a:r>
            <a:endParaRPr lang="et-EE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t-EE" dirty="0"/>
              <a:t> </a:t>
            </a:r>
            <a:r>
              <a:rPr lang="et-EE" dirty="0" err="1"/>
              <a:t>conn</a:t>
            </a:r>
            <a:r>
              <a:rPr lang="et-EE" dirty="0"/>
              <a:t> = </a:t>
            </a:r>
            <a:r>
              <a:rPr lang="et-EE" dirty="0" err="1"/>
              <a:t>PQconnectdb</a:t>
            </a:r>
            <a:r>
              <a:rPr lang="et-EE" dirty="0"/>
              <a:t>("</a:t>
            </a:r>
            <a:r>
              <a:rPr lang="et-EE" dirty="0" err="1"/>
              <a:t>dbname</a:t>
            </a:r>
            <a:r>
              <a:rPr lang="et-EE" dirty="0"/>
              <a:t>=&lt;</a:t>
            </a:r>
            <a:r>
              <a:rPr lang="et-EE" dirty="0" err="1"/>
              <a:t>database</a:t>
            </a:r>
            <a:r>
              <a:rPr lang="et-EE" dirty="0"/>
              <a:t> </a:t>
            </a:r>
            <a:r>
              <a:rPr lang="et-EE" dirty="0" err="1"/>
              <a:t>name</a:t>
            </a:r>
            <a:r>
              <a:rPr lang="et-EE" dirty="0"/>
              <a:t>&gt; host=&lt;</a:t>
            </a:r>
            <a:r>
              <a:rPr lang="et-EE" dirty="0" err="1"/>
              <a:t>hostname</a:t>
            </a:r>
            <a:r>
              <a:rPr lang="et-EE" dirty="0"/>
              <a:t>&gt; </a:t>
            </a:r>
            <a:r>
              <a:rPr lang="et-EE" dirty="0" err="1"/>
              <a:t>user</a:t>
            </a:r>
            <a:r>
              <a:rPr lang="et-EE" dirty="0"/>
              <a:t>=&lt;</a:t>
            </a:r>
            <a:r>
              <a:rPr lang="et-EE" dirty="0" err="1"/>
              <a:t>username</a:t>
            </a:r>
            <a:r>
              <a:rPr lang="et-EE" dirty="0"/>
              <a:t>&gt; </a:t>
            </a:r>
          </a:p>
          <a:p>
            <a:r>
              <a:rPr lang="et-EE" dirty="0" err="1"/>
              <a:t>password</a:t>
            </a:r>
            <a:r>
              <a:rPr lang="et-EE" dirty="0"/>
              <a:t>=&lt;</a:t>
            </a:r>
            <a:r>
              <a:rPr lang="et-EE" dirty="0" err="1"/>
              <a:t>password</a:t>
            </a:r>
            <a:r>
              <a:rPr lang="et-EE" dirty="0" smtClean="0"/>
              <a:t>&gt;");   </a:t>
            </a:r>
            <a:r>
              <a:rPr lang="et-EE" dirty="0"/>
              <a:t>//</a:t>
            </a:r>
            <a:r>
              <a:rPr lang="et-EE" dirty="0">
                <a:solidFill>
                  <a:schemeClr val="accent1">
                    <a:lumMod val="75000"/>
                  </a:schemeClr>
                </a:solidFill>
              </a:rPr>
              <a:t>Kontrollime ühendust</a:t>
            </a:r>
          </a:p>
          <a:p>
            <a:r>
              <a:rPr lang="et-EE" dirty="0"/>
              <a:t> </a:t>
            </a:r>
            <a:r>
              <a:rPr lang="et-EE" dirty="0" err="1"/>
              <a:t>if</a:t>
            </a:r>
            <a:r>
              <a:rPr lang="et-EE" dirty="0"/>
              <a:t> (</a:t>
            </a:r>
            <a:r>
              <a:rPr lang="et-EE" dirty="0" err="1"/>
              <a:t>PQstatus</a:t>
            </a:r>
            <a:r>
              <a:rPr lang="et-EE" dirty="0"/>
              <a:t>(</a:t>
            </a:r>
            <a:r>
              <a:rPr lang="et-EE" dirty="0" err="1"/>
              <a:t>conn</a:t>
            </a:r>
            <a:r>
              <a:rPr lang="et-EE" dirty="0"/>
              <a:t>) == CONNECTION_BAD) }</a:t>
            </a:r>
            <a:r>
              <a:rPr lang="et-EE" dirty="0" smtClean="0"/>
              <a:t> </a:t>
            </a:r>
            <a:r>
              <a:rPr lang="et-EE" dirty="0"/>
              <a:t>//</a:t>
            </a:r>
            <a:r>
              <a:rPr lang="et-EE" dirty="0">
                <a:solidFill>
                  <a:schemeClr val="accent1">
                    <a:lumMod val="75000"/>
                  </a:schemeClr>
                </a:solidFill>
              </a:rPr>
              <a:t>Kui ühendus ebaõnnestus</a:t>
            </a:r>
          </a:p>
          <a:p>
            <a:r>
              <a:rPr lang="et-EE" dirty="0"/>
              <a:t> /*</a:t>
            </a:r>
            <a:r>
              <a:rPr lang="et-EE" dirty="0" err="1"/>
              <a:t>Error</a:t>
            </a:r>
            <a:r>
              <a:rPr lang="et-EE" dirty="0"/>
              <a:t> </a:t>
            </a:r>
            <a:r>
              <a:rPr lang="et-EE" dirty="0" err="1"/>
              <a:t>handling</a:t>
            </a:r>
            <a:r>
              <a:rPr lang="et-EE" dirty="0" smtClean="0"/>
              <a:t>*/ </a:t>
            </a:r>
            <a:r>
              <a:rPr lang="et-EE" dirty="0"/>
              <a:t>}</a:t>
            </a:r>
          </a:p>
          <a:p>
            <a:r>
              <a:rPr lang="et-EE" dirty="0"/>
              <a:t> //</a:t>
            </a:r>
            <a:r>
              <a:rPr lang="et-EE" dirty="0">
                <a:solidFill>
                  <a:schemeClr val="accent1">
                    <a:lumMod val="75000"/>
                  </a:schemeClr>
                </a:solidFill>
              </a:rPr>
              <a:t>päringu teostamine, nt pärime 10 esimest kirjet tabelist &lt;tabel&gt;</a:t>
            </a:r>
          </a:p>
          <a:p>
            <a:r>
              <a:rPr lang="et-EE" dirty="0"/>
              <a:t> </a:t>
            </a:r>
            <a:r>
              <a:rPr lang="et-EE" dirty="0" err="1"/>
              <a:t>PGresult</a:t>
            </a:r>
            <a:r>
              <a:rPr lang="et-EE" dirty="0"/>
              <a:t> *</a:t>
            </a:r>
            <a:r>
              <a:rPr lang="et-EE" dirty="0" err="1"/>
              <a:t>res</a:t>
            </a:r>
            <a:r>
              <a:rPr lang="et-EE" dirty="0"/>
              <a:t>;</a:t>
            </a:r>
          </a:p>
          <a:p>
            <a:r>
              <a:rPr lang="et-EE" dirty="0"/>
              <a:t> </a:t>
            </a:r>
            <a:r>
              <a:rPr lang="et-EE" dirty="0" err="1"/>
              <a:t>res</a:t>
            </a:r>
            <a:r>
              <a:rPr lang="et-EE" dirty="0"/>
              <a:t> = </a:t>
            </a:r>
            <a:r>
              <a:rPr lang="et-EE" dirty="0" err="1"/>
              <a:t>PQexec</a:t>
            </a:r>
            <a:r>
              <a:rPr lang="et-EE" dirty="0"/>
              <a:t>(</a:t>
            </a:r>
            <a:r>
              <a:rPr lang="et-EE" dirty="0" err="1"/>
              <a:t>conn</a:t>
            </a:r>
            <a:r>
              <a:rPr lang="et-EE" dirty="0"/>
              <a:t>, "SELECT * FROM &lt;</a:t>
            </a:r>
            <a:r>
              <a:rPr lang="et-EE" dirty="0" err="1"/>
              <a:t>table</a:t>
            </a:r>
            <a:r>
              <a:rPr lang="et-EE" dirty="0"/>
              <a:t>&gt; LIMIT 10</a:t>
            </a:r>
            <a:r>
              <a:rPr lang="et-EE" dirty="0" smtClean="0"/>
              <a:t>;"); </a:t>
            </a:r>
            <a:r>
              <a:rPr lang="et-EE" dirty="0"/>
              <a:t>//</a:t>
            </a:r>
            <a:r>
              <a:rPr lang="et-EE" dirty="0">
                <a:solidFill>
                  <a:schemeClr val="accent1">
                    <a:lumMod val="75000"/>
                  </a:schemeClr>
                </a:solidFill>
              </a:rPr>
              <a:t>Kontrollime tulemust</a:t>
            </a:r>
          </a:p>
          <a:p>
            <a:r>
              <a:rPr lang="et-EE" dirty="0"/>
              <a:t> </a:t>
            </a:r>
            <a:r>
              <a:rPr lang="et-EE" dirty="0" err="1"/>
              <a:t>if</a:t>
            </a:r>
            <a:r>
              <a:rPr lang="et-EE" dirty="0"/>
              <a:t> (</a:t>
            </a:r>
            <a:r>
              <a:rPr lang="et-EE" dirty="0" err="1"/>
              <a:t>PQresultStatus</a:t>
            </a:r>
            <a:r>
              <a:rPr lang="et-EE" dirty="0"/>
              <a:t>(</a:t>
            </a:r>
            <a:r>
              <a:rPr lang="et-EE" dirty="0" err="1"/>
              <a:t>res</a:t>
            </a:r>
            <a:r>
              <a:rPr lang="et-EE" dirty="0"/>
              <a:t>) != PGRES_TUPLES_OK) </a:t>
            </a:r>
            <a:r>
              <a:rPr lang="et-EE" dirty="0" smtClean="0"/>
              <a:t>{ </a:t>
            </a:r>
            <a:r>
              <a:rPr lang="et-EE" dirty="0"/>
              <a:t>//</a:t>
            </a:r>
            <a:r>
              <a:rPr lang="et-EE" dirty="0">
                <a:solidFill>
                  <a:schemeClr val="accent1">
                    <a:lumMod val="75000"/>
                  </a:schemeClr>
                </a:solidFill>
              </a:rPr>
              <a:t>Kirjeid ei tagastatud</a:t>
            </a:r>
          </a:p>
          <a:p>
            <a:r>
              <a:rPr lang="et-EE" dirty="0"/>
              <a:t> /*</a:t>
            </a:r>
            <a:r>
              <a:rPr lang="et-EE" dirty="0" err="1"/>
              <a:t>Error</a:t>
            </a:r>
            <a:r>
              <a:rPr lang="et-EE" dirty="0"/>
              <a:t> </a:t>
            </a:r>
            <a:r>
              <a:rPr lang="et-EE" dirty="0" err="1"/>
              <a:t>handling</a:t>
            </a:r>
            <a:r>
              <a:rPr lang="et-EE" dirty="0" smtClean="0"/>
              <a:t>*/ </a:t>
            </a:r>
            <a:r>
              <a:rPr lang="et-EE" dirty="0"/>
              <a:t>}</a:t>
            </a:r>
          </a:p>
          <a:p>
            <a:r>
              <a:rPr lang="et-EE" dirty="0"/>
              <a:t> //</a:t>
            </a:r>
            <a:r>
              <a:rPr lang="et-EE" dirty="0">
                <a:solidFill>
                  <a:schemeClr val="accent1">
                    <a:lumMod val="75000"/>
                  </a:schemeClr>
                </a:solidFill>
              </a:rPr>
              <a:t>kirjete arvu leidmine</a:t>
            </a:r>
          </a:p>
          <a:p>
            <a:r>
              <a:rPr lang="et-EE" dirty="0"/>
              <a:t> </a:t>
            </a:r>
            <a:r>
              <a:rPr lang="et-EE" dirty="0" err="1"/>
              <a:t>int</a:t>
            </a:r>
            <a:r>
              <a:rPr lang="et-EE" dirty="0"/>
              <a:t> </a:t>
            </a:r>
            <a:r>
              <a:rPr lang="et-EE" dirty="0" err="1"/>
              <a:t>row_count</a:t>
            </a:r>
            <a:r>
              <a:rPr lang="et-EE" dirty="0"/>
              <a:t> = </a:t>
            </a:r>
            <a:r>
              <a:rPr lang="et-EE" dirty="0" err="1"/>
              <a:t>PQntuples</a:t>
            </a:r>
            <a:r>
              <a:rPr lang="et-EE" dirty="0"/>
              <a:t>(</a:t>
            </a:r>
            <a:r>
              <a:rPr lang="et-EE" dirty="0" err="1"/>
              <a:t>res</a:t>
            </a:r>
            <a:r>
              <a:rPr lang="et-EE" dirty="0"/>
              <a:t>);</a:t>
            </a:r>
          </a:p>
          <a:p>
            <a:r>
              <a:rPr lang="et-EE" dirty="0"/>
              <a:t> //</a:t>
            </a:r>
            <a:r>
              <a:rPr lang="et-EE" dirty="0">
                <a:solidFill>
                  <a:schemeClr val="accent1">
                    <a:lumMod val="75000"/>
                  </a:schemeClr>
                </a:solidFill>
              </a:rPr>
              <a:t>väärtuse pärimine vastavast reast ja veerust</a:t>
            </a:r>
          </a:p>
          <a:p>
            <a:r>
              <a:rPr lang="et-EE" dirty="0"/>
              <a:t> </a:t>
            </a:r>
            <a:r>
              <a:rPr lang="et-EE" dirty="0" err="1"/>
              <a:t>char</a:t>
            </a:r>
            <a:r>
              <a:rPr lang="et-EE" dirty="0"/>
              <a:t> *</a:t>
            </a:r>
            <a:r>
              <a:rPr lang="et-EE" dirty="0" err="1"/>
              <a:t>val</a:t>
            </a:r>
            <a:r>
              <a:rPr lang="et-EE" dirty="0"/>
              <a:t>;</a:t>
            </a:r>
          </a:p>
          <a:p>
            <a:r>
              <a:rPr lang="et-EE" dirty="0"/>
              <a:t> </a:t>
            </a:r>
            <a:r>
              <a:rPr lang="et-EE" dirty="0" err="1"/>
              <a:t>val</a:t>
            </a:r>
            <a:r>
              <a:rPr lang="et-EE" dirty="0"/>
              <a:t> = </a:t>
            </a:r>
            <a:r>
              <a:rPr lang="et-EE" dirty="0" err="1"/>
              <a:t>PQgetvalue</a:t>
            </a:r>
            <a:r>
              <a:rPr lang="et-EE" dirty="0"/>
              <a:t>(</a:t>
            </a:r>
            <a:r>
              <a:rPr lang="et-EE" dirty="0" err="1"/>
              <a:t>res</a:t>
            </a:r>
            <a:r>
              <a:rPr lang="et-EE" dirty="0"/>
              <a:t>, 0, 1); //</a:t>
            </a:r>
            <a:r>
              <a:rPr lang="et-EE" dirty="0">
                <a:solidFill>
                  <a:schemeClr val="accent1">
                    <a:lumMod val="75000"/>
                  </a:schemeClr>
                </a:solidFill>
              </a:rPr>
              <a:t>tagastab väärtuse rida 0 veerg </a:t>
            </a:r>
            <a:r>
              <a:rPr lang="et-EE" dirty="0" smtClean="0">
                <a:solidFill>
                  <a:schemeClr val="accent1">
                    <a:lumMod val="75000"/>
                  </a:schemeClr>
                </a:solidFill>
              </a:rPr>
              <a:t>1</a:t>
            </a:r>
            <a:endParaRPr lang="et-EE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t-EE" dirty="0"/>
              <a:t> //</a:t>
            </a:r>
            <a:r>
              <a:rPr lang="et-EE" dirty="0">
                <a:solidFill>
                  <a:schemeClr val="accent1">
                    <a:lumMod val="75000"/>
                  </a:schemeClr>
                </a:solidFill>
              </a:rPr>
              <a:t>Vabasta </a:t>
            </a:r>
            <a:r>
              <a:rPr lang="et-EE" dirty="0" err="1">
                <a:solidFill>
                  <a:schemeClr val="accent1">
                    <a:lumMod val="75000"/>
                  </a:schemeClr>
                </a:solidFill>
              </a:rPr>
              <a:t>PGresult</a:t>
            </a:r>
            <a:r>
              <a:rPr lang="et-EE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t-EE" dirty="0" err="1">
                <a:solidFill>
                  <a:schemeClr val="accent1">
                    <a:lumMod val="75000"/>
                  </a:schemeClr>
                </a:solidFill>
              </a:rPr>
              <a:t>handle</a:t>
            </a:r>
            <a:endParaRPr lang="et-EE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t-EE" dirty="0"/>
              <a:t> </a:t>
            </a:r>
            <a:r>
              <a:rPr lang="et-EE" dirty="0" err="1"/>
              <a:t>PQclear</a:t>
            </a:r>
            <a:r>
              <a:rPr lang="et-EE" dirty="0"/>
              <a:t>(</a:t>
            </a:r>
            <a:r>
              <a:rPr lang="et-EE" dirty="0" err="1"/>
              <a:t>res</a:t>
            </a:r>
            <a:r>
              <a:rPr lang="et-EE" dirty="0" smtClean="0"/>
              <a:t>);</a:t>
            </a:r>
            <a:endParaRPr lang="et-EE" dirty="0"/>
          </a:p>
          <a:p>
            <a:r>
              <a:rPr lang="et-EE" dirty="0"/>
              <a:t> //</a:t>
            </a:r>
            <a:r>
              <a:rPr lang="et-EE" dirty="0">
                <a:solidFill>
                  <a:schemeClr val="accent1">
                    <a:lumMod val="75000"/>
                  </a:schemeClr>
                </a:solidFill>
              </a:rPr>
              <a:t>Katkesta ühendus ja vabasta </a:t>
            </a:r>
            <a:r>
              <a:rPr lang="et-EE" dirty="0" err="1">
                <a:solidFill>
                  <a:schemeClr val="accent1">
                    <a:lumMod val="75000"/>
                  </a:schemeClr>
                </a:solidFill>
              </a:rPr>
              <a:t>PGconn</a:t>
            </a:r>
            <a:r>
              <a:rPr lang="et-EE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t-EE" dirty="0" err="1">
                <a:solidFill>
                  <a:schemeClr val="accent1">
                    <a:lumMod val="75000"/>
                  </a:schemeClr>
                </a:solidFill>
              </a:rPr>
              <a:t>handle</a:t>
            </a:r>
            <a:r>
              <a:rPr lang="et-EE" dirty="0">
                <a:solidFill>
                  <a:schemeClr val="accent1">
                    <a:lumMod val="75000"/>
                  </a:schemeClr>
                </a:solidFill>
              </a:rPr>
              <a:t> poolt hõivatud mälu</a:t>
            </a:r>
          </a:p>
          <a:p>
            <a:r>
              <a:rPr lang="et-EE" dirty="0"/>
              <a:t> </a:t>
            </a:r>
            <a:r>
              <a:rPr lang="et-EE" dirty="0" err="1"/>
              <a:t>PQfinish</a:t>
            </a:r>
            <a:r>
              <a:rPr lang="et-EE" dirty="0"/>
              <a:t>(</a:t>
            </a:r>
            <a:r>
              <a:rPr lang="et-EE" dirty="0" err="1"/>
              <a:t>conn</a:t>
            </a:r>
            <a:r>
              <a:rPr lang="et-EE" dirty="0"/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328797366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Hetkeseis vs versioneerimine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/>
              <a:t>Hetkeseis</a:t>
            </a:r>
          </a:p>
          <a:p>
            <a:pPr lvl="1"/>
            <a:r>
              <a:rPr lang="et-EE" smtClean="0"/>
              <a:t>arendus odavam</a:t>
            </a:r>
          </a:p>
          <a:p>
            <a:pPr lvl="1"/>
            <a:r>
              <a:rPr lang="et-EE" smtClean="0"/>
              <a:t>kiirem</a:t>
            </a:r>
          </a:p>
          <a:p>
            <a:pPr lvl="1"/>
            <a:r>
              <a:rPr lang="et-EE" smtClean="0"/>
              <a:t>tihti piisav</a:t>
            </a:r>
          </a:p>
          <a:p>
            <a:r>
              <a:rPr lang="et-EE" smtClean="0"/>
              <a:t>Versioneerimine</a:t>
            </a:r>
          </a:p>
          <a:p>
            <a:pPr lvl="1"/>
            <a:r>
              <a:rPr lang="et-EE" smtClean="0"/>
              <a:t>andmestruktuur on keerulisem</a:t>
            </a:r>
          </a:p>
          <a:p>
            <a:pPr lvl="2"/>
            <a:r>
              <a:rPr lang="et-EE" smtClean="0"/>
              <a:t>kõik seosed on n:m tüüpi + ajatemplid</a:t>
            </a:r>
          </a:p>
          <a:p>
            <a:pPr lvl="1"/>
            <a:r>
              <a:rPr lang="et-EE" smtClean="0"/>
              <a:t>süsteem on aeglasem</a:t>
            </a:r>
          </a:p>
          <a:p>
            <a:pPr lvl="1"/>
            <a:r>
              <a:rPr lang="et-EE" smtClean="0"/>
              <a:t>kui on vajadus täpse ajaloo järgi, aga mindi odavamat teed, siis pärast on ülikeeruline ja ülikallis ajalugu taastada</a:t>
            </a:r>
          </a:p>
        </p:txBody>
      </p:sp>
    </p:spTree>
    <p:extLst>
      <p:ext uri="{BB962C8B-B14F-4D97-AF65-F5344CB8AC3E}">
        <p14:creationId xmlns:p14="http://schemas.microsoft.com/office/powerpoint/2010/main" val="24118655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Kirjed ehk struktuurid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24126"/>
            <a:ext cx="11217442" cy="5577463"/>
          </a:xfrm>
        </p:spPr>
        <p:txBody>
          <a:bodyPr>
            <a:normAutofit lnSpcReduction="10000"/>
          </a:bodyPr>
          <a:lstStyle/>
          <a:p>
            <a:r>
              <a:rPr lang="en-GB" dirty="0" err="1"/>
              <a:t>Lisaks</a:t>
            </a:r>
            <a:r>
              <a:rPr lang="en-GB" dirty="0"/>
              <a:t> </a:t>
            </a:r>
            <a:r>
              <a:rPr lang="en-GB" dirty="0" err="1"/>
              <a:t>massiivile</a:t>
            </a:r>
            <a:r>
              <a:rPr lang="en-GB" dirty="0"/>
              <a:t>, </a:t>
            </a:r>
            <a:r>
              <a:rPr lang="en-GB" dirty="0" err="1"/>
              <a:t>mis</a:t>
            </a:r>
            <a:r>
              <a:rPr lang="en-GB" dirty="0"/>
              <a:t> </a:t>
            </a:r>
            <a:r>
              <a:rPr lang="en-GB" dirty="0" err="1"/>
              <a:t>sisaldab</a:t>
            </a:r>
            <a:r>
              <a:rPr lang="en-GB" dirty="0"/>
              <a:t> </a:t>
            </a:r>
            <a:r>
              <a:rPr lang="en-GB" dirty="0" err="1"/>
              <a:t>mitut</a:t>
            </a:r>
            <a:r>
              <a:rPr lang="en-GB" dirty="0"/>
              <a:t> </a:t>
            </a:r>
            <a:r>
              <a:rPr lang="en-GB" dirty="0" err="1"/>
              <a:t>sama</a:t>
            </a:r>
            <a:r>
              <a:rPr lang="en-GB" dirty="0"/>
              <a:t> </a:t>
            </a:r>
            <a:r>
              <a:rPr lang="en-GB" dirty="0" err="1"/>
              <a:t>tüüpi</a:t>
            </a:r>
            <a:r>
              <a:rPr lang="en-GB" dirty="0"/>
              <a:t> </a:t>
            </a:r>
            <a:r>
              <a:rPr lang="en-GB" dirty="0" err="1"/>
              <a:t>andmeelementi</a:t>
            </a:r>
            <a:r>
              <a:rPr lang="en-GB" dirty="0"/>
              <a:t>, </a:t>
            </a:r>
            <a:r>
              <a:rPr lang="en-GB" dirty="0" err="1"/>
              <a:t>saab</a:t>
            </a:r>
            <a:r>
              <a:rPr lang="en-GB" dirty="0"/>
              <a:t> </a:t>
            </a:r>
            <a:r>
              <a:rPr lang="en-GB" dirty="0" err="1"/>
              <a:t>andmeid</a:t>
            </a:r>
            <a:r>
              <a:rPr lang="en-GB" dirty="0"/>
              <a:t> </a:t>
            </a:r>
            <a:r>
              <a:rPr lang="en-GB" dirty="0" err="1"/>
              <a:t>koondada</a:t>
            </a:r>
            <a:r>
              <a:rPr lang="en-GB" dirty="0"/>
              <a:t> </a:t>
            </a:r>
            <a:r>
              <a:rPr lang="en-GB" dirty="0" err="1"/>
              <a:t>kokku</a:t>
            </a:r>
            <a:r>
              <a:rPr lang="en-GB" dirty="0"/>
              <a:t> </a:t>
            </a:r>
            <a:r>
              <a:rPr lang="en-GB" dirty="0" err="1"/>
              <a:t>ka</a:t>
            </a:r>
            <a:r>
              <a:rPr lang="en-GB" dirty="0"/>
              <a:t> </a:t>
            </a:r>
            <a:r>
              <a:rPr lang="en-GB" dirty="0" err="1"/>
              <a:t>siis</a:t>
            </a:r>
            <a:r>
              <a:rPr lang="en-GB" dirty="0"/>
              <a:t>, </a:t>
            </a:r>
            <a:r>
              <a:rPr lang="en-GB" dirty="0" err="1"/>
              <a:t>kui</a:t>
            </a:r>
            <a:r>
              <a:rPr lang="en-GB" dirty="0"/>
              <a:t> </a:t>
            </a:r>
            <a:r>
              <a:rPr lang="en-GB" dirty="0" err="1"/>
              <a:t>nende</a:t>
            </a:r>
            <a:r>
              <a:rPr lang="en-GB" dirty="0"/>
              <a:t> </a:t>
            </a:r>
            <a:r>
              <a:rPr lang="en-GB" dirty="0" err="1"/>
              <a:t>tüübid</a:t>
            </a:r>
            <a:r>
              <a:rPr lang="en-GB" dirty="0"/>
              <a:t> on </a:t>
            </a:r>
            <a:r>
              <a:rPr lang="en-GB" dirty="0" err="1"/>
              <a:t>erinevad</a:t>
            </a:r>
            <a:r>
              <a:rPr lang="en-GB" dirty="0"/>
              <a:t>. </a:t>
            </a:r>
            <a:r>
              <a:rPr lang="en-GB" dirty="0" err="1"/>
              <a:t>Selleks</a:t>
            </a:r>
            <a:r>
              <a:rPr lang="en-GB" dirty="0"/>
              <a:t> on C/C++-s </a:t>
            </a:r>
            <a:r>
              <a:rPr lang="en-GB" dirty="0" err="1"/>
              <a:t>mitu</a:t>
            </a:r>
            <a:r>
              <a:rPr lang="en-GB" dirty="0"/>
              <a:t> </a:t>
            </a:r>
            <a:r>
              <a:rPr lang="en-GB" dirty="0" err="1"/>
              <a:t>võimalust</a:t>
            </a:r>
            <a:r>
              <a:rPr lang="en-GB" dirty="0" smtClean="0"/>
              <a:t>.</a:t>
            </a:r>
            <a:endParaRPr lang="et-EE" dirty="0"/>
          </a:p>
          <a:p>
            <a:r>
              <a:rPr lang="en-GB" b="1" dirty="0" err="1"/>
              <a:t>Struktuurid</a:t>
            </a:r>
            <a:endParaRPr lang="et-EE" dirty="0"/>
          </a:p>
          <a:p>
            <a:r>
              <a:rPr lang="et-EE" dirty="0"/>
              <a:t>Andmestruktuuri kirjelduses näidatakse struktuuri komponendid tavaliste deklaratsioonilausetena nii, nagu moodustaksid nad liitlause</a:t>
            </a:r>
            <a:r>
              <a:rPr lang="et-EE" dirty="0" smtClean="0"/>
              <a:t>:</a:t>
            </a:r>
            <a:endParaRPr lang="et-EE" dirty="0"/>
          </a:p>
          <a:p>
            <a:r>
              <a:rPr lang="et-EE" dirty="0" err="1"/>
              <a:t>struct</a:t>
            </a:r>
            <a:r>
              <a:rPr lang="et-EE" dirty="0"/>
              <a:t> nimi1{</a:t>
            </a:r>
          </a:p>
          <a:p>
            <a:r>
              <a:rPr lang="et-EE" dirty="0"/>
              <a:t>	andmetüüp1 muutuja1;</a:t>
            </a:r>
          </a:p>
          <a:p>
            <a:r>
              <a:rPr lang="et-EE" dirty="0"/>
              <a:t>	andmetüüp2 muutuja2;</a:t>
            </a:r>
          </a:p>
          <a:p>
            <a:r>
              <a:rPr lang="et-EE" dirty="0"/>
              <a:t>... }nimi2;</a:t>
            </a:r>
          </a:p>
          <a:p>
            <a:pPr marL="0" indent="0">
              <a:buNone/>
            </a:pPr>
            <a:r>
              <a:rPr lang="et-EE" dirty="0" smtClean="0"/>
              <a:t>Sellest tehakse uus andmetüüp </a:t>
            </a:r>
            <a:r>
              <a:rPr lang="et-EE" b="1" dirty="0" err="1" smtClean="0"/>
              <a:t>typedef</a:t>
            </a:r>
            <a:r>
              <a:rPr lang="et-EE" b="1" dirty="0" smtClean="0"/>
              <a:t> </a:t>
            </a:r>
            <a:r>
              <a:rPr lang="et-EE" b="1" dirty="0" err="1" smtClean="0"/>
              <a:t>struct</a:t>
            </a:r>
            <a:r>
              <a:rPr lang="et-EE" b="1" dirty="0" smtClean="0"/>
              <a:t> </a:t>
            </a:r>
            <a:r>
              <a:rPr lang="et-EE" dirty="0" smtClean="0"/>
              <a:t>nimi{andmetüüp1 muutuja1; </a:t>
            </a:r>
            <a:r>
              <a:rPr lang="et-EE" dirty="0"/>
              <a:t>andmetüüp2 muutuja2</a:t>
            </a:r>
            <a:r>
              <a:rPr lang="et-EE" dirty="0" smtClean="0"/>
              <a:t>;…..</a:t>
            </a:r>
            <a:endParaRPr lang="et-EE" dirty="0"/>
          </a:p>
          <a:p>
            <a:pPr marL="0" indent="0">
              <a:buNone/>
            </a:pPr>
            <a:r>
              <a:rPr lang="et-EE" dirty="0" smtClean="0"/>
              <a:t> } </a:t>
            </a:r>
            <a:r>
              <a:rPr lang="et-EE" b="1" dirty="0" smtClean="0"/>
              <a:t>nimi</a:t>
            </a:r>
            <a:r>
              <a:rPr lang="et-EE" dirty="0" smtClean="0"/>
              <a:t>;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2059187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Kirje kasutusnäide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u="sng" dirty="0"/>
              <a:t>On antud inimeste nimed, isikukoodid ja maratonil saadud koht.</a:t>
            </a:r>
          </a:p>
          <a:p>
            <a:pPr marL="0" indent="0">
              <a:buNone/>
            </a:pPr>
            <a:r>
              <a:rPr lang="et-EE" dirty="0" smtClean="0"/>
              <a:t>Kirjeldame ja loome uue andmetüübi</a:t>
            </a:r>
          </a:p>
          <a:p>
            <a:pPr marL="0" indent="0">
              <a:buNone/>
            </a:pPr>
            <a:r>
              <a:rPr lang="et-EE" dirty="0" err="1"/>
              <a:t>t</a:t>
            </a:r>
            <a:r>
              <a:rPr lang="et-EE" dirty="0" err="1" smtClean="0"/>
              <a:t>ypedef</a:t>
            </a:r>
            <a:r>
              <a:rPr lang="et-EE" dirty="0" smtClean="0"/>
              <a:t> </a:t>
            </a:r>
            <a:r>
              <a:rPr lang="et-EE" dirty="0" err="1" smtClean="0"/>
              <a:t>struct</a:t>
            </a:r>
            <a:r>
              <a:rPr lang="et-EE" dirty="0" smtClean="0"/>
              <a:t> </a:t>
            </a:r>
            <a:r>
              <a:rPr lang="et-EE" sz="2400" dirty="0" smtClean="0"/>
              <a:t>sportlane</a:t>
            </a:r>
            <a:r>
              <a:rPr lang="et-EE" dirty="0" smtClean="0"/>
              <a:t>{</a:t>
            </a:r>
            <a:r>
              <a:rPr lang="et-EE" dirty="0" err="1" smtClean="0"/>
              <a:t>int</a:t>
            </a:r>
            <a:r>
              <a:rPr lang="et-EE" dirty="0" smtClean="0"/>
              <a:t> </a:t>
            </a:r>
            <a:r>
              <a:rPr lang="et-EE" dirty="0" err="1" smtClean="0"/>
              <a:t>isikuk</a:t>
            </a:r>
            <a:r>
              <a:rPr lang="et-EE" dirty="0" smtClean="0"/>
              <a:t>;</a:t>
            </a:r>
          </a:p>
          <a:p>
            <a:pPr marL="0" indent="0">
              <a:buNone/>
            </a:pPr>
            <a:r>
              <a:rPr lang="et-EE" dirty="0"/>
              <a:t> </a:t>
            </a:r>
            <a:r>
              <a:rPr lang="et-EE" dirty="0" smtClean="0"/>
              <a:t>                                          </a:t>
            </a:r>
            <a:r>
              <a:rPr lang="et-EE" dirty="0" err="1" smtClean="0"/>
              <a:t>int</a:t>
            </a:r>
            <a:r>
              <a:rPr lang="et-EE" dirty="0" smtClean="0"/>
              <a:t> koht;</a:t>
            </a:r>
          </a:p>
          <a:p>
            <a:pPr marL="0" indent="0">
              <a:buNone/>
            </a:pPr>
            <a:r>
              <a:rPr lang="et-EE" dirty="0"/>
              <a:t> </a:t>
            </a:r>
            <a:r>
              <a:rPr lang="et-EE" dirty="0" smtClean="0"/>
              <a:t>                                        </a:t>
            </a:r>
            <a:r>
              <a:rPr lang="et-EE" dirty="0" err="1" smtClean="0"/>
              <a:t>char</a:t>
            </a:r>
            <a:r>
              <a:rPr lang="et-EE" dirty="0" smtClean="0"/>
              <a:t>  eesnimi[];</a:t>
            </a:r>
          </a:p>
          <a:p>
            <a:pPr marL="0" indent="0">
              <a:buNone/>
            </a:pPr>
            <a:r>
              <a:rPr lang="et-EE" dirty="0"/>
              <a:t> </a:t>
            </a:r>
            <a:r>
              <a:rPr lang="et-EE" dirty="0" smtClean="0"/>
              <a:t>                                         </a:t>
            </a:r>
            <a:r>
              <a:rPr lang="et-EE" dirty="0" err="1" smtClean="0"/>
              <a:t>char</a:t>
            </a:r>
            <a:r>
              <a:rPr lang="et-EE" dirty="0" smtClean="0"/>
              <a:t> perenimi[];}sportlane;</a:t>
            </a:r>
          </a:p>
          <a:p>
            <a:pPr marL="0" indent="0">
              <a:buNone/>
            </a:pPr>
            <a:r>
              <a:rPr lang="et-EE" dirty="0" smtClean="0"/>
              <a:t>Main() funktsioonis siis kirjelaksime võistlejaid nii:</a:t>
            </a:r>
          </a:p>
          <a:p>
            <a:pPr marL="0" indent="0">
              <a:buNone/>
            </a:pPr>
            <a:r>
              <a:rPr lang="et-EE" dirty="0" err="1"/>
              <a:t>i</a:t>
            </a:r>
            <a:r>
              <a:rPr lang="et-EE" dirty="0" err="1" smtClean="0"/>
              <a:t>nt</a:t>
            </a:r>
            <a:r>
              <a:rPr lang="et-EE" dirty="0" smtClean="0"/>
              <a:t> n; //võistlejate arv</a:t>
            </a:r>
          </a:p>
          <a:p>
            <a:pPr marL="0" indent="0">
              <a:buNone/>
            </a:pPr>
            <a:r>
              <a:rPr lang="et-EE" b="1" dirty="0"/>
              <a:t>s</a:t>
            </a:r>
            <a:r>
              <a:rPr lang="et-EE" b="1" dirty="0" smtClean="0"/>
              <a:t>portlane </a:t>
            </a:r>
            <a:r>
              <a:rPr lang="et-EE" b="1" dirty="0" err="1" smtClean="0"/>
              <a:t>voistleja</a:t>
            </a:r>
            <a:r>
              <a:rPr lang="et-EE" dirty="0" smtClean="0"/>
              <a:t>[n];//kirje väljadele saab edaspidi juurde järgmiselt</a:t>
            </a:r>
          </a:p>
          <a:p>
            <a:pPr marL="0" indent="0">
              <a:buNone/>
            </a:pPr>
            <a:r>
              <a:rPr lang="et-EE" b="1" dirty="0" err="1"/>
              <a:t>v</a:t>
            </a:r>
            <a:r>
              <a:rPr lang="et-EE" b="1" dirty="0" err="1" smtClean="0"/>
              <a:t>oistleja</a:t>
            </a:r>
            <a:r>
              <a:rPr lang="et-EE" dirty="0" smtClean="0"/>
              <a:t>[i].</a:t>
            </a:r>
            <a:r>
              <a:rPr lang="et-EE" dirty="0" err="1" smtClean="0"/>
              <a:t>isikuk</a:t>
            </a:r>
            <a:r>
              <a:rPr lang="et-EE" dirty="0" smtClean="0"/>
              <a:t>    </a:t>
            </a:r>
            <a:r>
              <a:rPr lang="et-EE" b="1" dirty="0" err="1" smtClean="0"/>
              <a:t>voistleja</a:t>
            </a:r>
            <a:r>
              <a:rPr lang="et-EE" dirty="0" smtClean="0"/>
              <a:t>[i].koht       </a:t>
            </a:r>
            <a:r>
              <a:rPr lang="et-EE" b="1" dirty="0" err="1" smtClean="0"/>
              <a:t>voistleja</a:t>
            </a:r>
            <a:r>
              <a:rPr lang="et-EE" dirty="0" smtClean="0"/>
              <a:t>[i].eesnimi </a:t>
            </a:r>
            <a:r>
              <a:rPr lang="et-EE" b="1" dirty="0" err="1" smtClean="0"/>
              <a:t>voistleja</a:t>
            </a:r>
            <a:r>
              <a:rPr lang="et-EE" dirty="0" smtClean="0"/>
              <a:t>[i].perenimi …. , kus i on järjenumber</a:t>
            </a:r>
          </a:p>
          <a:p>
            <a:pPr marL="0" indent="0">
              <a:buNone/>
            </a:pP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4064362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Ajalugu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err="1" smtClean="0"/>
              <a:t>Eritüübilised</a:t>
            </a:r>
            <a:r>
              <a:rPr lang="et-EE" dirty="0" smtClean="0"/>
              <a:t> andmed moodustavad terviku</a:t>
            </a:r>
          </a:p>
          <a:p>
            <a:r>
              <a:rPr lang="et-EE" dirty="0" smtClean="0"/>
              <a:t>A</a:t>
            </a:r>
            <a:r>
              <a:rPr lang="en-US" dirty="0" err="1" smtClean="0"/>
              <a:t>ndmeid</a:t>
            </a:r>
            <a:r>
              <a:rPr lang="en-US" dirty="0" smtClean="0"/>
              <a:t> </a:t>
            </a:r>
            <a:r>
              <a:rPr lang="en-US" dirty="0" err="1"/>
              <a:t>vaja</a:t>
            </a:r>
            <a:r>
              <a:rPr lang="en-US" dirty="0"/>
              <a:t> </a:t>
            </a:r>
            <a:r>
              <a:rPr lang="en-US" dirty="0" err="1" smtClean="0"/>
              <a:t>talletada</a:t>
            </a:r>
            <a:endParaRPr lang="et-EE" dirty="0" smtClean="0"/>
          </a:p>
          <a:p>
            <a:pPr lvl="1"/>
            <a:r>
              <a:rPr lang="fi-FI" dirty="0"/>
              <a:t>andmeid on rohkem kui korraga mällu </a:t>
            </a:r>
            <a:r>
              <a:rPr lang="fi-FI" dirty="0" smtClean="0"/>
              <a:t>mahub</a:t>
            </a:r>
            <a:endParaRPr lang="et-EE" dirty="0" smtClean="0"/>
          </a:p>
          <a:p>
            <a:pPr lvl="1"/>
            <a:r>
              <a:rPr lang="fi-FI" dirty="0"/>
              <a:t>rakendus ei tööta kogu aeg</a:t>
            </a:r>
            <a:endParaRPr lang="et-EE" dirty="0" smtClean="0"/>
          </a:p>
          <a:p>
            <a:r>
              <a:rPr lang="et-EE" dirty="0" smtClean="0"/>
              <a:t>O</a:t>
            </a:r>
            <a:r>
              <a:rPr lang="en-US" dirty="0" err="1" smtClean="0"/>
              <a:t>peratsioonid</a:t>
            </a:r>
            <a:r>
              <a:rPr lang="en-US" dirty="0" smtClean="0"/>
              <a:t> </a:t>
            </a:r>
            <a:r>
              <a:rPr lang="en-US" dirty="0" err="1"/>
              <a:t>andmetega</a:t>
            </a:r>
            <a:r>
              <a:rPr lang="en-US" dirty="0"/>
              <a:t> </a:t>
            </a:r>
            <a:r>
              <a:rPr lang="et-EE" dirty="0" smtClean="0"/>
              <a:t>on </a:t>
            </a:r>
            <a:r>
              <a:rPr lang="en-US" dirty="0" err="1" smtClean="0"/>
              <a:t>standardsed</a:t>
            </a:r>
            <a:endParaRPr lang="et-EE" dirty="0" smtClean="0"/>
          </a:p>
          <a:p>
            <a:pPr lvl="1"/>
            <a:r>
              <a:rPr lang="et-EE" dirty="0"/>
              <a:t>pärimine</a:t>
            </a:r>
          </a:p>
          <a:p>
            <a:pPr lvl="2"/>
            <a:r>
              <a:rPr lang="et-EE" dirty="0"/>
              <a:t>otsi / </a:t>
            </a:r>
            <a:r>
              <a:rPr lang="et-EE" dirty="0" smtClean="0"/>
              <a:t>filtreeri</a:t>
            </a:r>
          </a:p>
          <a:p>
            <a:pPr lvl="2"/>
            <a:r>
              <a:rPr lang="et-EE" dirty="0"/>
              <a:t>järjesta</a:t>
            </a:r>
          </a:p>
          <a:p>
            <a:pPr lvl="1"/>
            <a:r>
              <a:rPr lang="en-US" dirty="0" err="1"/>
              <a:t>andmete</a:t>
            </a:r>
            <a:r>
              <a:rPr lang="en-US" dirty="0"/>
              <a:t> </a:t>
            </a:r>
            <a:r>
              <a:rPr lang="en-US" dirty="0" err="1" smtClean="0"/>
              <a:t>muutmine</a:t>
            </a:r>
            <a:endParaRPr lang="et-EE" dirty="0" smtClean="0"/>
          </a:p>
          <a:p>
            <a:pPr lvl="2"/>
            <a:r>
              <a:rPr lang="et-EE" dirty="0"/>
              <a:t>l</a:t>
            </a:r>
            <a:r>
              <a:rPr lang="en-US" dirty="0" err="1" smtClean="0"/>
              <a:t>isa</a:t>
            </a:r>
            <a:endParaRPr lang="et-EE" dirty="0" smtClean="0"/>
          </a:p>
          <a:p>
            <a:pPr lvl="2"/>
            <a:r>
              <a:rPr lang="et-EE" dirty="0"/>
              <a:t>m</a:t>
            </a:r>
            <a:r>
              <a:rPr lang="en-US" dirty="0" err="1" smtClean="0"/>
              <a:t>uuda</a:t>
            </a:r>
            <a:endParaRPr lang="et-EE" dirty="0" smtClean="0"/>
          </a:p>
          <a:p>
            <a:pPr lvl="2"/>
            <a:r>
              <a:rPr lang="en-US" dirty="0" err="1"/>
              <a:t>kustuta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21231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Ajalugu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/>
              <a:t>Hierarhiline andmemudel</a:t>
            </a:r>
          </a:p>
          <a:p>
            <a:pPr lvl="1"/>
            <a:r>
              <a:rPr lang="et-EE"/>
              <a:t>seotud andmeid hoitakse koos</a:t>
            </a:r>
          </a:p>
          <a:p>
            <a:r>
              <a:rPr lang="et-EE" smtClean="0"/>
              <a:t>Relatsiooniline andmemudel</a:t>
            </a:r>
          </a:p>
          <a:p>
            <a:pPr lvl="1"/>
            <a:r>
              <a:rPr lang="et-EE"/>
              <a:t>iga </a:t>
            </a:r>
            <a:r>
              <a:rPr lang="et-EE" smtClean="0"/>
              <a:t>andmeklassi </a:t>
            </a:r>
            <a:r>
              <a:rPr lang="et-EE"/>
              <a:t>jaoks eraldi tabel, andmed seotud võtmetega</a:t>
            </a:r>
          </a:p>
          <a:p>
            <a:r>
              <a:rPr lang="et-EE" smtClean="0"/>
              <a:t>Dokumendi mudel</a:t>
            </a:r>
          </a:p>
          <a:p>
            <a:pPr lvl="1"/>
            <a:r>
              <a:rPr lang="et-EE" smtClean="0"/>
              <a:t>andmed hoitakse koos vastavalt </a:t>
            </a:r>
            <a:r>
              <a:rPr lang="et-EE" i="1" smtClean="0"/>
              <a:t>schema</a:t>
            </a:r>
            <a:r>
              <a:rPr lang="et-EE" smtClean="0"/>
              <a:t>le (xml/xsd)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4000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Relatsiooniline andmemudel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/>
              <a:t>Edgar Codd, 1970</a:t>
            </a:r>
          </a:p>
          <a:p>
            <a:r>
              <a:rPr lang="et-EE" smtClean="0"/>
              <a:t>A</a:t>
            </a:r>
            <a:r>
              <a:rPr lang="en-US" smtClean="0"/>
              <a:t>ndmed </a:t>
            </a:r>
            <a:r>
              <a:rPr lang="en-US"/>
              <a:t>paigutatud tabelisse </a:t>
            </a:r>
            <a:r>
              <a:rPr lang="et-EE" smtClean="0"/>
              <a:t>/ </a:t>
            </a:r>
            <a:r>
              <a:rPr lang="en-US" smtClean="0"/>
              <a:t>relatsiooni</a:t>
            </a:r>
            <a:endParaRPr lang="et-EE" smtClean="0"/>
          </a:p>
          <a:p>
            <a:r>
              <a:rPr lang="et-EE" smtClean="0"/>
              <a:t>J</a:t>
            </a:r>
            <a:r>
              <a:rPr lang="en-US" smtClean="0"/>
              <a:t>aotatud </a:t>
            </a:r>
            <a:r>
              <a:rPr lang="en-US"/>
              <a:t>veergudeks </a:t>
            </a:r>
            <a:r>
              <a:rPr lang="et-EE" smtClean="0"/>
              <a:t>/</a:t>
            </a:r>
            <a:r>
              <a:rPr lang="en-US" smtClean="0"/>
              <a:t> atribuutideks</a:t>
            </a:r>
            <a:endParaRPr lang="et-EE" smtClean="0"/>
          </a:p>
          <a:p>
            <a:r>
              <a:rPr lang="et-EE" smtClean="0"/>
              <a:t>Atribuutide väärtuste komplekt </a:t>
            </a:r>
            <a:r>
              <a:rPr lang="et-EE"/>
              <a:t>moodustab rea </a:t>
            </a:r>
            <a:r>
              <a:rPr lang="et-EE" smtClean="0"/>
              <a:t>/ </a:t>
            </a:r>
            <a:r>
              <a:rPr lang="et-EE"/>
              <a:t>kirje</a:t>
            </a:r>
          </a:p>
          <a:p>
            <a:r>
              <a:rPr lang="et-EE" smtClean="0"/>
              <a:t>Andmebaas on tabelite kogumik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8648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Andmete normaliseerimine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/>
              <a:t>1. normaalkuju</a:t>
            </a:r>
          </a:p>
          <a:p>
            <a:pPr lvl="1"/>
            <a:r>
              <a:rPr lang="et-EE"/>
              <a:t>atribuut on atomaarne, 1 jagamatu väärtus veerus, veerus pole </a:t>
            </a:r>
            <a:r>
              <a:rPr lang="et-EE" smtClean="0"/>
              <a:t>hulkasid</a:t>
            </a:r>
          </a:p>
          <a:p>
            <a:pPr lvl="1"/>
            <a:r>
              <a:rPr lang="et-EE"/>
              <a:t>tabelis pole korduvaid atribuute</a:t>
            </a:r>
          </a:p>
          <a:p>
            <a:r>
              <a:rPr lang="et-EE" smtClean="0"/>
              <a:t>2. normaalkuju</a:t>
            </a:r>
          </a:p>
          <a:p>
            <a:pPr lvl="1"/>
            <a:r>
              <a:rPr lang="et-EE"/>
              <a:t>andmestikku identifitseeriv minimaalne atribuutide kogumik moodustab võtme, primaarsed </a:t>
            </a:r>
            <a:r>
              <a:rPr lang="et-EE" smtClean="0"/>
              <a:t>atribuudid</a:t>
            </a:r>
          </a:p>
          <a:p>
            <a:pPr lvl="1"/>
            <a:r>
              <a:rPr lang="et-EE"/>
              <a:t>tabelis ei tohi olla mitteprimaarseid atribuute, mis kirjeldavad ainult osa </a:t>
            </a:r>
            <a:r>
              <a:rPr lang="et-EE" smtClean="0"/>
              <a:t>võtmest / primaarsetest atribuutidest</a:t>
            </a:r>
            <a:endParaRPr lang="et-EE"/>
          </a:p>
          <a:p>
            <a:r>
              <a:rPr lang="et-EE" smtClean="0"/>
              <a:t>3. normaalkuju</a:t>
            </a:r>
          </a:p>
          <a:p>
            <a:pPr lvl="1"/>
            <a:r>
              <a:rPr lang="en-US"/>
              <a:t>tabelis ei tohi olla </a:t>
            </a:r>
            <a:r>
              <a:rPr lang="et-EE" smtClean="0"/>
              <a:t>mitteprimaalseid </a:t>
            </a:r>
            <a:r>
              <a:rPr lang="en-US" smtClean="0"/>
              <a:t>atribuute</a:t>
            </a:r>
            <a:r>
              <a:rPr lang="en-US"/>
              <a:t>, mis ei kirjelda primaarseid atribuute</a:t>
            </a:r>
          </a:p>
        </p:txBody>
      </p:sp>
    </p:spTree>
    <p:extLst>
      <p:ext uri="{BB962C8B-B14F-4D97-AF65-F5344CB8AC3E}">
        <p14:creationId xmlns:p14="http://schemas.microsoft.com/office/powerpoint/2010/main" val="26270351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Võtmed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/>
              <a:t>Primaarvõti</a:t>
            </a:r>
          </a:p>
          <a:p>
            <a:pPr lvl="1"/>
            <a:r>
              <a:rPr lang="et-EE" smtClean="0"/>
              <a:t>teoreetiliselt </a:t>
            </a:r>
            <a:r>
              <a:rPr lang="et-EE"/>
              <a:t>unikaalne atribuutide kogum, mis identifitseerib </a:t>
            </a:r>
            <a:r>
              <a:rPr lang="et-EE" smtClean="0"/>
              <a:t>kirjet</a:t>
            </a:r>
          </a:p>
          <a:p>
            <a:pPr lvl="1"/>
            <a:r>
              <a:rPr lang="et-EE" smtClean="0"/>
              <a:t>praktiliselt </a:t>
            </a:r>
            <a:r>
              <a:rPr lang="et-EE"/>
              <a:t>numbriline </a:t>
            </a:r>
            <a:r>
              <a:rPr lang="et-EE" i="1"/>
              <a:t>autoincrement</a:t>
            </a:r>
            <a:r>
              <a:rPr lang="et-EE"/>
              <a:t> väli</a:t>
            </a:r>
          </a:p>
          <a:p>
            <a:r>
              <a:rPr lang="et-EE" smtClean="0"/>
              <a:t>Välisvõti</a:t>
            </a:r>
          </a:p>
          <a:p>
            <a:pPr lvl="1"/>
            <a:r>
              <a:rPr lang="en-US"/>
              <a:t>numbriväli, mis viitab mõne teise tabeli primaarvõtmele</a:t>
            </a:r>
          </a:p>
        </p:txBody>
      </p:sp>
    </p:spTree>
    <p:extLst>
      <p:ext uri="{BB962C8B-B14F-4D97-AF65-F5344CB8AC3E}">
        <p14:creationId xmlns:p14="http://schemas.microsoft.com/office/powerpoint/2010/main" val="31065914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944</TotalTime>
  <Words>1254</Words>
  <Application>Microsoft Office PowerPoint</Application>
  <PresentationFormat>Widescreen</PresentationFormat>
  <Paragraphs>188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Calibri</vt:lpstr>
      <vt:lpstr>Calibri Light</vt:lpstr>
      <vt:lpstr>Office Theme</vt:lpstr>
      <vt:lpstr>Andmebaasid Kirjetöötluse rakendus  </vt:lpstr>
      <vt:lpstr>Ülesanded erinevate andmetüüpidega</vt:lpstr>
      <vt:lpstr>Kirjed ehk struktuurid</vt:lpstr>
      <vt:lpstr>Kirje kasutusnäide</vt:lpstr>
      <vt:lpstr>Ajalugu</vt:lpstr>
      <vt:lpstr>Ajalugu</vt:lpstr>
      <vt:lpstr>Relatsiooniline andmemudel</vt:lpstr>
      <vt:lpstr>Andmete normaliseerimine</vt:lpstr>
      <vt:lpstr>Võtmed</vt:lpstr>
      <vt:lpstr>Andmete sidumine</vt:lpstr>
      <vt:lpstr>CRUD</vt:lpstr>
      <vt:lpstr>Transaktsioonid</vt:lpstr>
      <vt:lpstr>SQL</vt:lpstr>
      <vt:lpstr>SQL</vt:lpstr>
      <vt:lpstr>SQL</vt:lpstr>
      <vt:lpstr>Rakendused</vt:lpstr>
      <vt:lpstr>Rakendused</vt:lpstr>
      <vt:lpstr>Andmete kuvamine veebis (variant A)</vt:lpstr>
      <vt:lpstr>Andmete kuvamine veebis (variant B)</vt:lpstr>
      <vt:lpstr>Andmete ebaõnnestunud muutmine (A)</vt:lpstr>
      <vt:lpstr>Andmete ebaõnnestunud muutmine (B)</vt:lpstr>
      <vt:lpstr>Rakendused (kokkuvõte)</vt:lpstr>
      <vt:lpstr>Sissejuhatus andmebaasidesse – tunniülesanne</vt:lpstr>
      <vt:lpstr>Ühenduse loomine ABga</vt:lpstr>
      <vt:lpstr>Hetkeseis vs versioneerimine</vt:lpstr>
    </vt:vector>
  </TitlesOfParts>
  <Company>TTÜ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PIC16F690 Assembly</dc:title>
  <dc:creator>Lembit Jürimägi</dc:creator>
  <cp:lastModifiedBy>Vladimir Viies</cp:lastModifiedBy>
  <cp:revision>71</cp:revision>
  <dcterms:created xsi:type="dcterms:W3CDTF">2017-09-18T08:04:47Z</dcterms:created>
  <dcterms:modified xsi:type="dcterms:W3CDTF">2024-03-27T06:38:35Z</dcterms:modified>
</cp:coreProperties>
</file>