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04B51-DF78-4E51-ACBE-A5624188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199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3182"/>
            <a:ext cx="10515600" cy="548829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43626" y="6356350"/>
            <a:ext cx="1010174" cy="365125"/>
          </a:xfrm>
        </p:spPr>
        <p:txBody>
          <a:bodyPr/>
          <a:lstStyle/>
          <a:p>
            <a:fld id="{B5E04B51-DF78-4E51-ACBE-A5624188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50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96283-86CC-4BBE-A105-0752FB968CA9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04B51-DF78-4E51-ACBE-A5624188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0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Andmebaasid</a:t>
            </a:r>
            <a:br>
              <a:rPr lang="et-EE" dirty="0" smtClean="0"/>
            </a:br>
            <a:r>
              <a:rPr lang="et-EE" sz="2000" dirty="0" smtClean="0"/>
              <a:t>Kirjetöötluse rakendus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90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70ndate algus, </a:t>
            </a:r>
            <a:r>
              <a:rPr lang="et-EE" dirty="0" err="1" smtClean="0"/>
              <a:t>tekstiline</a:t>
            </a:r>
            <a:r>
              <a:rPr lang="et-EE" dirty="0" smtClean="0"/>
              <a:t> kasutajaliides </a:t>
            </a:r>
            <a:r>
              <a:rPr lang="et-EE" dirty="0" err="1" smtClean="0"/>
              <a:t>relatsioonilisele</a:t>
            </a:r>
            <a:r>
              <a:rPr lang="et-EE" dirty="0" smtClean="0"/>
              <a:t> andmebaasile</a:t>
            </a:r>
          </a:p>
          <a:p>
            <a:r>
              <a:rPr lang="et-EE" dirty="0" smtClean="0"/>
              <a:t>1979 </a:t>
            </a:r>
            <a:r>
              <a:rPr lang="et-EE" dirty="0" smtClean="0"/>
              <a:t>võttis(</a:t>
            </a:r>
            <a:r>
              <a:rPr lang="et-EE" dirty="0" err="1" smtClean="0"/>
              <a:t>Informix</a:t>
            </a:r>
            <a:r>
              <a:rPr lang="et-EE" dirty="0" smtClean="0"/>
              <a:t>) </a:t>
            </a:r>
            <a:r>
              <a:rPr lang="et-EE" dirty="0" err="1" smtClean="0"/>
              <a:t>Oracle</a:t>
            </a:r>
            <a:r>
              <a:rPr lang="et-EE" dirty="0" smtClean="0"/>
              <a:t> kasutusele, algas laialdane levik</a:t>
            </a:r>
          </a:p>
          <a:p>
            <a:r>
              <a:rPr lang="et-EE" dirty="0" smtClean="0"/>
              <a:t>80ndatel standardiseerimine</a:t>
            </a:r>
          </a:p>
          <a:p>
            <a:r>
              <a:rPr lang="et-EE" dirty="0" smtClean="0"/>
              <a:t>Igal andmebaasimootori tootjal oma dialekt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2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SQL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DQL</a:t>
            </a:r>
            <a:r>
              <a:rPr lang="en-US"/>
              <a:t>: </a:t>
            </a:r>
            <a:r>
              <a:rPr lang="en-US" smtClean="0"/>
              <a:t>pärimine</a:t>
            </a:r>
            <a:endParaRPr lang="et-EE" smtClean="0"/>
          </a:p>
          <a:p>
            <a:r>
              <a:rPr lang="en-US" smtClean="0"/>
              <a:t>DML</a:t>
            </a:r>
            <a:r>
              <a:rPr lang="en-US"/>
              <a:t>: andmete </a:t>
            </a:r>
            <a:r>
              <a:rPr lang="en-US" smtClean="0"/>
              <a:t>muutmine</a:t>
            </a:r>
            <a:endParaRPr lang="et-EE" smtClean="0"/>
          </a:p>
          <a:p>
            <a:r>
              <a:rPr lang="en-US" smtClean="0"/>
              <a:t>DDL</a:t>
            </a:r>
            <a:r>
              <a:rPr lang="en-US"/>
              <a:t>: andmestrukturide </a:t>
            </a:r>
            <a:r>
              <a:rPr lang="en-US" smtClean="0"/>
              <a:t>defineerimine</a:t>
            </a:r>
            <a:endParaRPr lang="et-EE" smtClean="0"/>
          </a:p>
          <a:p>
            <a:r>
              <a:rPr lang="en-US" smtClean="0"/>
              <a:t>DCL</a:t>
            </a:r>
            <a:r>
              <a:rPr lang="en-US"/>
              <a:t>: õiguste jagamine, transaktsioonid</a:t>
            </a:r>
          </a:p>
        </p:txBody>
      </p:sp>
    </p:spTree>
    <p:extLst>
      <p:ext uri="{BB962C8B-B14F-4D97-AF65-F5344CB8AC3E}">
        <p14:creationId xmlns:p14="http://schemas.microsoft.com/office/powerpoint/2010/main" val="2514545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SQL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Probleemorienteeritud keel</a:t>
            </a:r>
          </a:p>
          <a:p>
            <a:pPr lvl="1"/>
            <a:r>
              <a:rPr lang="et-EE" smtClean="0"/>
              <a:t>kirjeldatakse ülesannet, mitte lahenduskäiku</a:t>
            </a:r>
            <a:endParaRPr lang="et-EE"/>
          </a:p>
          <a:p>
            <a:r>
              <a:rPr lang="et-EE" smtClean="0"/>
              <a:t>Näide</a:t>
            </a:r>
          </a:p>
          <a:p>
            <a:pPr lvl="1"/>
            <a:r>
              <a:rPr lang="en-US"/>
              <a:t>SELECT eesnimi, perenimi FROM isikud WHERE </a:t>
            </a:r>
            <a:r>
              <a:rPr lang="en-US" smtClean="0"/>
              <a:t>perenimi</a:t>
            </a:r>
            <a:r>
              <a:rPr lang="et-EE" smtClean="0"/>
              <a:t> </a:t>
            </a:r>
            <a:r>
              <a:rPr lang="en-US" smtClean="0"/>
              <a:t>=</a:t>
            </a:r>
            <a:r>
              <a:rPr lang="et-EE" smtClean="0"/>
              <a:t> </a:t>
            </a:r>
            <a:r>
              <a:rPr lang="en-US" smtClean="0"/>
              <a:t>'Tamm</a:t>
            </a:r>
            <a:r>
              <a:rPr lang="en-US"/>
              <a:t>' ORDER BY eesnimi;</a:t>
            </a:r>
          </a:p>
        </p:txBody>
      </p:sp>
    </p:spTree>
    <p:extLst>
      <p:ext uri="{BB962C8B-B14F-4D97-AF65-F5344CB8AC3E}">
        <p14:creationId xmlns:p14="http://schemas.microsoft.com/office/powerpoint/2010/main" val="8364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Rakendused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SQL oli ise tekstipõhine kasutajaliides, vajab SQL keele </a:t>
            </a:r>
            <a:r>
              <a:rPr lang="en-US" smtClean="0"/>
              <a:t>oskust</a:t>
            </a:r>
            <a:endParaRPr lang="et-EE" smtClean="0"/>
          </a:p>
          <a:p>
            <a:r>
              <a:rPr lang="et-EE" smtClean="0"/>
              <a:t>T</a:t>
            </a:r>
            <a:r>
              <a:rPr lang="en-US" smtClean="0"/>
              <a:t>änapäeval </a:t>
            </a:r>
            <a:r>
              <a:rPr lang="en-US"/>
              <a:t>tahavad kõik mugavamat </a:t>
            </a:r>
            <a:r>
              <a:rPr lang="en-US" smtClean="0"/>
              <a:t>liidest</a:t>
            </a:r>
            <a:endParaRPr lang="et-EE" smtClean="0"/>
          </a:p>
          <a:p>
            <a:r>
              <a:rPr lang="et-EE" smtClean="0"/>
              <a:t>T</a:t>
            </a:r>
            <a:r>
              <a:rPr lang="en-US" smtClean="0"/>
              <a:t>ulemusena </a:t>
            </a:r>
            <a:r>
              <a:rPr lang="en-US"/>
              <a:t>kasutajaliides on rakenduses, seesmiselt kasutatakse SQL-i andmebaasiga </a:t>
            </a:r>
            <a:r>
              <a:rPr lang="en-US" smtClean="0"/>
              <a:t>suhtlemiseks</a:t>
            </a:r>
            <a:endParaRPr lang="et-EE" smtClean="0"/>
          </a:p>
          <a:p>
            <a:r>
              <a:rPr lang="et-EE" smtClean="0"/>
              <a:t>A</a:t>
            </a:r>
            <a:r>
              <a:rPr lang="en-US" smtClean="0"/>
              <a:t>ndmebaasimootori </a:t>
            </a:r>
            <a:r>
              <a:rPr lang="en-US"/>
              <a:t>võimalusi ei kasutata ära, paralleelselt ei taha keegi arendada</a:t>
            </a:r>
          </a:p>
        </p:txBody>
      </p:sp>
    </p:spTree>
    <p:extLst>
      <p:ext uri="{BB962C8B-B14F-4D97-AF65-F5344CB8AC3E}">
        <p14:creationId xmlns:p14="http://schemas.microsoft.com/office/powerpoint/2010/main" val="180982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Rakendused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kolmas normaalkuju nõuab väga palju tabeleid, ranget distsipliini </a:t>
            </a:r>
            <a:r>
              <a:rPr lang="en-US" smtClean="0"/>
              <a:t>arendajalt</a:t>
            </a:r>
            <a:endParaRPr lang="et-EE" smtClean="0"/>
          </a:p>
          <a:p>
            <a:r>
              <a:rPr lang="en-US" smtClean="0"/>
              <a:t>iga </a:t>
            </a:r>
            <a:r>
              <a:rPr lang="en-US"/>
              <a:t>tabel teeb süsteemi </a:t>
            </a:r>
            <a:r>
              <a:rPr lang="en-US" smtClean="0"/>
              <a:t>aeglasemaks</a:t>
            </a:r>
            <a:endParaRPr lang="et-EE" smtClean="0"/>
          </a:p>
          <a:p>
            <a:r>
              <a:rPr lang="en-US" smtClean="0"/>
              <a:t>andmed </a:t>
            </a:r>
            <a:r>
              <a:rPr lang="en-US"/>
              <a:t>on seotud </a:t>
            </a:r>
            <a:r>
              <a:rPr lang="en-US" smtClean="0"/>
              <a:t>võtmetega</a:t>
            </a:r>
            <a:endParaRPr lang="et-EE" smtClean="0"/>
          </a:p>
          <a:p>
            <a:pPr lvl="1"/>
            <a:r>
              <a:rPr lang="en-US"/>
              <a:t>võtmetel tavaliselt </a:t>
            </a:r>
            <a:r>
              <a:rPr lang="en-US" smtClean="0"/>
              <a:t>indeksid</a:t>
            </a:r>
            <a:endParaRPr lang="et-EE" smtClean="0"/>
          </a:p>
          <a:p>
            <a:pPr lvl="1"/>
            <a:r>
              <a:rPr lang="en-US"/>
              <a:t>indeksite abil andmete leidmine logaritmilise </a:t>
            </a:r>
            <a:r>
              <a:rPr lang="en-US" smtClean="0"/>
              <a:t>keerukusega</a:t>
            </a:r>
            <a:endParaRPr lang="et-EE" smtClean="0"/>
          </a:p>
          <a:p>
            <a:pPr lvl="1"/>
            <a:r>
              <a:rPr lang="et-EE" smtClean="0"/>
              <a:t>ka logaritmilise keerukusega ülesannete kuhjumisel hakkab aega kuluma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776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Andmete kuvamine veebis (variant A)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Kasutaja klikib lehel mingit nuppu vms</a:t>
            </a:r>
          </a:p>
          <a:p>
            <a:r>
              <a:rPr lang="et-EE" smtClean="0"/>
              <a:t>B</a:t>
            </a:r>
            <a:r>
              <a:rPr lang="en-US" smtClean="0"/>
              <a:t>rauser </a:t>
            </a:r>
            <a:r>
              <a:rPr lang="en-US"/>
              <a:t>pöördub rakendusserveri </a:t>
            </a:r>
            <a:r>
              <a:rPr lang="en-US" smtClean="0"/>
              <a:t>poole</a:t>
            </a:r>
            <a:endParaRPr lang="et-EE" smtClean="0"/>
          </a:p>
          <a:p>
            <a:r>
              <a:rPr lang="et-EE"/>
              <a:t>R</a:t>
            </a:r>
            <a:r>
              <a:rPr lang="en-US" smtClean="0"/>
              <a:t>akendusserver </a:t>
            </a:r>
            <a:r>
              <a:rPr lang="en-US"/>
              <a:t>pöördub andmebaasiserveri </a:t>
            </a:r>
            <a:r>
              <a:rPr lang="en-US" smtClean="0"/>
              <a:t>poole</a:t>
            </a:r>
            <a:endParaRPr lang="et-EE" smtClean="0"/>
          </a:p>
          <a:p>
            <a:r>
              <a:rPr lang="et-EE"/>
              <a:t>A</a:t>
            </a:r>
            <a:r>
              <a:rPr lang="en-US" smtClean="0"/>
              <a:t>ndmebaasiserver </a:t>
            </a:r>
            <a:r>
              <a:rPr lang="en-US"/>
              <a:t>saadab </a:t>
            </a:r>
            <a:r>
              <a:rPr lang="en-US" smtClean="0"/>
              <a:t>vastuse</a:t>
            </a:r>
            <a:endParaRPr lang="et-EE" smtClean="0"/>
          </a:p>
          <a:p>
            <a:r>
              <a:rPr lang="et-EE"/>
              <a:t>R</a:t>
            </a:r>
            <a:r>
              <a:rPr lang="en-US" smtClean="0"/>
              <a:t>akendusserver </a:t>
            </a:r>
            <a:r>
              <a:rPr lang="en-US"/>
              <a:t>töötleb, edastab </a:t>
            </a:r>
            <a:r>
              <a:rPr lang="en-US" smtClean="0"/>
              <a:t>brauserile</a:t>
            </a:r>
            <a:endParaRPr lang="et-EE" smtClean="0"/>
          </a:p>
          <a:p>
            <a:r>
              <a:rPr lang="et-EE"/>
              <a:t>B</a:t>
            </a:r>
            <a:r>
              <a:rPr lang="en-US" smtClean="0"/>
              <a:t>rauser </a:t>
            </a:r>
            <a:r>
              <a:rPr lang="en-US"/>
              <a:t>kuvab</a:t>
            </a:r>
          </a:p>
        </p:txBody>
      </p:sp>
    </p:spTree>
    <p:extLst>
      <p:ext uri="{BB962C8B-B14F-4D97-AF65-F5344CB8AC3E}">
        <p14:creationId xmlns:p14="http://schemas.microsoft.com/office/powerpoint/2010/main" val="18694948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Andmete kuvamine veebis (variant </a:t>
            </a:r>
            <a:r>
              <a:rPr lang="et-EE" smtClean="0"/>
              <a:t>B)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/>
              <a:t>Kasutaja klikib lehel mingit nuppu vms</a:t>
            </a:r>
          </a:p>
          <a:p>
            <a:r>
              <a:rPr lang="et-EE"/>
              <a:t>B</a:t>
            </a:r>
            <a:r>
              <a:rPr lang="en-US"/>
              <a:t>rauser pöördub rakendusserveri poole</a:t>
            </a:r>
            <a:endParaRPr lang="et-EE"/>
          </a:p>
          <a:p>
            <a:r>
              <a:rPr lang="et-EE"/>
              <a:t>R</a:t>
            </a:r>
            <a:r>
              <a:rPr lang="en-US"/>
              <a:t>akendusserver hoiab andmetest koopiat, töötleb, edastab </a:t>
            </a:r>
            <a:r>
              <a:rPr lang="en-US" smtClean="0"/>
              <a:t>brauserile</a:t>
            </a:r>
            <a:endParaRPr lang="et-EE" smtClean="0"/>
          </a:p>
          <a:p>
            <a:r>
              <a:rPr lang="et-EE" smtClean="0"/>
              <a:t>B</a:t>
            </a:r>
            <a:r>
              <a:rPr lang="en-US"/>
              <a:t>rauser kuvab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5636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Andmete ebaõnnestunud muutmine (A)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R</a:t>
            </a:r>
            <a:r>
              <a:rPr lang="en-US" smtClean="0"/>
              <a:t>akenduses </a:t>
            </a:r>
            <a:r>
              <a:rPr lang="en-US"/>
              <a:t>kasutaja kustutab kirje, millele välisvõtmega </a:t>
            </a:r>
            <a:r>
              <a:rPr lang="en-US" smtClean="0"/>
              <a:t>viidatakse</a:t>
            </a:r>
            <a:endParaRPr lang="et-EE" smtClean="0"/>
          </a:p>
          <a:p>
            <a:r>
              <a:rPr lang="et-EE"/>
              <a:t>R</a:t>
            </a:r>
            <a:r>
              <a:rPr lang="en-US" smtClean="0"/>
              <a:t>akendus(server</a:t>
            </a:r>
            <a:r>
              <a:rPr lang="en-US"/>
              <a:t>) edastab vastava SQL lause </a:t>
            </a:r>
            <a:r>
              <a:rPr lang="en-US" smtClean="0"/>
              <a:t>andmebaasiserverile</a:t>
            </a:r>
            <a:endParaRPr lang="et-EE" smtClean="0"/>
          </a:p>
          <a:p>
            <a:r>
              <a:rPr lang="et-EE"/>
              <a:t>A</a:t>
            </a:r>
            <a:r>
              <a:rPr lang="en-US" smtClean="0"/>
              <a:t>ndmebaasiserver </a:t>
            </a:r>
            <a:r>
              <a:rPr lang="en-US"/>
              <a:t>tagastab vea ja põhjuse, miks seda ei saa </a:t>
            </a:r>
            <a:r>
              <a:rPr lang="en-US" smtClean="0"/>
              <a:t>teha</a:t>
            </a:r>
            <a:endParaRPr lang="et-EE" smtClean="0"/>
          </a:p>
          <a:p>
            <a:r>
              <a:rPr lang="et-EE"/>
              <a:t>K</a:t>
            </a:r>
            <a:r>
              <a:rPr lang="en-US" smtClean="0"/>
              <a:t>asutajale </a:t>
            </a:r>
            <a:r>
              <a:rPr lang="en-US"/>
              <a:t>kuvatakse SQL veateade, mis on talle arusaamatu</a:t>
            </a:r>
          </a:p>
        </p:txBody>
      </p:sp>
    </p:spTree>
    <p:extLst>
      <p:ext uri="{BB962C8B-B14F-4D97-AF65-F5344CB8AC3E}">
        <p14:creationId xmlns:p14="http://schemas.microsoft.com/office/powerpoint/2010/main" val="34388754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Andmete ebaõnnestunud muutmine </a:t>
            </a:r>
            <a:r>
              <a:rPr lang="et-EE" smtClean="0"/>
              <a:t>(B)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Rakenduses kasutaja üritab teha keelatud operatsiooni</a:t>
            </a:r>
          </a:p>
          <a:p>
            <a:r>
              <a:rPr lang="et-EE" smtClean="0"/>
              <a:t>Rakendus ise kontrollib, kas seda saab teha või mitte, edastab vastava veateate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011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</a:t>
            </a:r>
            <a:r>
              <a:rPr lang="en-US" smtClean="0"/>
              <a:t>akendused </a:t>
            </a:r>
            <a:r>
              <a:rPr lang="et-EE" smtClean="0"/>
              <a:t>(</a:t>
            </a:r>
            <a:r>
              <a:rPr lang="en-US" smtClean="0"/>
              <a:t>kokkuvõte</a:t>
            </a:r>
            <a:r>
              <a:rPr lang="et-EE" smtClean="0"/>
              <a:t>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SQL andmebaasiga suhtlemine lisab töösse ajalise viite</a:t>
            </a:r>
          </a:p>
          <a:p>
            <a:r>
              <a:rPr lang="et-EE" smtClean="0"/>
              <a:t>SQL andmebaasi võimalusi ei kasutata ära, kuna sama asja korraldamine rakenduses on nobedam</a:t>
            </a:r>
          </a:p>
          <a:p>
            <a:r>
              <a:rPr lang="et-EE" smtClean="0"/>
              <a:t>Kui SQL andmebaas ainult tööd takistab, siis miks seda üldse vaja?</a:t>
            </a:r>
          </a:p>
          <a:p>
            <a:r>
              <a:rPr lang="et-EE" smtClean="0"/>
              <a:t>Paljude veebirakenduste suund seetõttu dokumendi andmebaasidele, NoSQL, NewSQL jne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08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Ajalugu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A</a:t>
            </a:r>
            <a:r>
              <a:rPr lang="en-US" smtClean="0"/>
              <a:t>ndmeid </a:t>
            </a:r>
            <a:r>
              <a:rPr lang="en-US"/>
              <a:t>vaja </a:t>
            </a:r>
            <a:r>
              <a:rPr lang="en-US" smtClean="0"/>
              <a:t>talletada</a:t>
            </a:r>
            <a:endParaRPr lang="et-EE" smtClean="0"/>
          </a:p>
          <a:p>
            <a:pPr lvl="1"/>
            <a:r>
              <a:rPr lang="fi-FI"/>
              <a:t>andmeid on rohkem kui korraga mällu </a:t>
            </a:r>
            <a:r>
              <a:rPr lang="fi-FI" smtClean="0"/>
              <a:t>mahub</a:t>
            </a:r>
            <a:endParaRPr lang="et-EE" smtClean="0"/>
          </a:p>
          <a:p>
            <a:pPr lvl="1"/>
            <a:r>
              <a:rPr lang="fi-FI"/>
              <a:t>rakendus ei tööta kogu aeg</a:t>
            </a:r>
            <a:endParaRPr lang="et-EE" smtClean="0"/>
          </a:p>
          <a:p>
            <a:r>
              <a:rPr lang="et-EE" smtClean="0"/>
              <a:t>O</a:t>
            </a:r>
            <a:r>
              <a:rPr lang="en-US" smtClean="0"/>
              <a:t>peratsioonid </a:t>
            </a:r>
            <a:r>
              <a:rPr lang="en-US"/>
              <a:t>andmetega </a:t>
            </a:r>
            <a:r>
              <a:rPr lang="et-EE" smtClean="0"/>
              <a:t>on </a:t>
            </a:r>
            <a:r>
              <a:rPr lang="en-US" smtClean="0"/>
              <a:t>standardsed</a:t>
            </a:r>
            <a:endParaRPr lang="et-EE" smtClean="0"/>
          </a:p>
          <a:p>
            <a:pPr lvl="1"/>
            <a:r>
              <a:rPr lang="et-EE"/>
              <a:t>pärimine</a:t>
            </a:r>
          </a:p>
          <a:p>
            <a:pPr lvl="2"/>
            <a:r>
              <a:rPr lang="et-EE"/>
              <a:t>otsi / </a:t>
            </a:r>
            <a:r>
              <a:rPr lang="et-EE" smtClean="0"/>
              <a:t>filtreeri</a:t>
            </a:r>
          </a:p>
          <a:p>
            <a:pPr lvl="2"/>
            <a:r>
              <a:rPr lang="et-EE"/>
              <a:t>järjesta</a:t>
            </a:r>
          </a:p>
          <a:p>
            <a:pPr lvl="1"/>
            <a:r>
              <a:rPr lang="en-US"/>
              <a:t>andmete </a:t>
            </a:r>
            <a:r>
              <a:rPr lang="en-US" smtClean="0"/>
              <a:t>muutmine</a:t>
            </a:r>
            <a:endParaRPr lang="et-EE" smtClean="0"/>
          </a:p>
          <a:p>
            <a:pPr lvl="2"/>
            <a:r>
              <a:rPr lang="et-EE"/>
              <a:t>l</a:t>
            </a:r>
            <a:r>
              <a:rPr lang="en-US" smtClean="0"/>
              <a:t>isa</a:t>
            </a:r>
            <a:endParaRPr lang="et-EE" smtClean="0"/>
          </a:p>
          <a:p>
            <a:pPr lvl="2"/>
            <a:r>
              <a:rPr lang="et-EE"/>
              <a:t>m</a:t>
            </a:r>
            <a:r>
              <a:rPr lang="en-US" smtClean="0"/>
              <a:t>uuda</a:t>
            </a:r>
            <a:endParaRPr lang="et-EE" smtClean="0"/>
          </a:p>
          <a:p>
            <a:pPr lvl="2"/>
            <a:r>
              <a:rPr lang="en-US"/>
              <a:t>kustuta</a:t>
            </a:r>
          </a:p>
        </p:txBody>
      </p:sp>
    </p:spTree>
    <p:extLst>
      <p:ext uri="{BB962C8B-B14F-4D97-AF65-F5344CB8AC3E}">
        <p14:creationId xmlns:p14="http://schemas.microsoft.com/office/powerpoint/2010/main" val="5021231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Hetkeseis vs versioneerimine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Hetkeseis</a:t>
            </a:r>
          </a:p>
          <a:p>
            <a:pPr lvl="1"/>
            <a:r>
              <a:rPr lang="et-EE" smtClean="0"/>
              <a:t>arendus odavam</a:t>
            </a:r>
          </a:p>
          <a:p>
            <a:pPr lvl="1"/>
            <a:r>
              <a:rPr lang="et-EE" smtClean="0"/>
              <a:t>kiirem</a:t>
            </a:r>
          </a:p>
          <a:p>
            <a:pPr lvl="1"/>
            <a:r>
              <a:rPr lang="et-EE" smtClean="0"/>
              <a:t>tihti piisav</a:t>
            </a:r>
          </a:p>
          <a:p>
            <a:r>
              <a:rPr lang="et-EE" smtClean="0"/>
              <a:t>Versioneerimine</a:t>
            </a:r>
          </a:p>
          <a:p>
            <a:pPr lvl="1"/>
            <a:r>
              <a:rPr lang="et-EE" smtClean="0"/>
              <a:t>andmestruktuur on keerulisem</a:t>
            </a:r>
          </a:p>
          <a:p>
            <a:pPr lvl="2"/>
            <a:r>
              <a:rPr lang="et-EE" smtClean="0"/>
              <a:t>kõik seosed on n:m tüüpi + ajatemplid</a:t>
            </a:r>
          </a:p>
          <a:p>
            <a:pPr lvl="1"/>
            <a:r>
              <a:rPr lang="et-EE" smtClean="0"/>
              <a:t>süsteem on aeglasem</a:t>
            </a:r>
          </a:p>
          <a:p>
            <a:pPr lvl="1"/>
            <a:r>
              <a:rPr lang="et-EE" smtClean="0"/>
              <a:t>kui on vajadus täpse ajaloo järgi, aga mindi odavamat teed, siis pärast on ülikeeruline ja ülikallis ajalugu taastada</a:t>
            </a:r>
          </a:p>
        </p:txBody>
      </p:sp>
    </p:spTree>
    <p:extLst>
      <p:ext uri="{BB962C8B-B14F-4D97-AF65-F5344CB8AC3E}">
        <p14:creationId xmlns:p14="http://schemas.microsoft.com/office/powerpoint/2010/main" val="2411865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Ajalugu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Hierarhiline andmemudel</a:t>
            </a:r>
          </a:p>
          <a:p>
            <a:pPr lvl="1"/>
            <a:r>
              <a:rPr lang="et-EE" dirty="0"/>
              <a:t>seotud andmeid hoitakse </a:t>
            </a:r>
            <a:r>
              <a:rPr lang="et-EE" dirty="0" smtClean="0"/>
              <a:t>koos</a:t>
            </a:r>
          </a:p>
          <a:p>
            <a:pPr marL="457200" lvl="1" indent="0">
              <a:buNone/>
            </a:pPr>
            <a:r>
              <a:rPr lang="et-EE" dirty="0"/>
              <a:t>*</a:t>
            </a:r>
            <a:r>
              <a:rPr lang="et-EE" sz="2800" dirty="0" smtClean="0"/>
              <a:t>Võrkstruktuuriga andmemudel</a:t>
            </a:r>
          </a:p>
          <a:p>
            <a:pPr lvl="1"/>
            <a:r>
              <a:rPr lang="et-EE" dirty="0">
                <a:solidFill>
                  <a:prstClr val="black"/>
                </a:solidFill>
              </a:rPr>
              <a:t>seotud andmeid hoitakse </a:t>
            </a:r>
            <a:r>
              <a:rPr lang="et-EE" dirty="0" smtClean="0">
                <a:solidFill>
                  <a:prstClr val="black"/>
                </a:solidFill>
              </a:rPr>
              <a:t> eritasemetega  mälus</a:t>
            </a:r>
            <a:endParaRPr lang="et-EE" sz="2800" dirty="0"/>
          </a:p>
          <a:p>
            <a:r>
              <a:rPr lang="et-EE" dirty="0" err="1" smtClean="0"/>
              <a:t>Relatsiooniline</a:t>
            </a:r>
            <a:r>
              <a:rPr lang="et-EE" dirty="0" smtClean="0"/>
              <a:t> andmemudel</a:t>
            </a:r>
          </a:p>
          <a:p>
            <a:pPr lvl="1"/>
            <a:r>
              <a:rPr lang="et-EE" dirty="0"/>
              <a:t>iga </a:t>
            </a:r>
            <a:r>
              <a:rPr lang="et-EE" dirty="0" smtClean="0"/>
              <a:t>andmeklassi </a:t>
            </a:r>
            <a:r>
              <a:rPr lang="et-EE" dirty="0"/>
              <a:t>jaoks eraldi tabel, andmed seotud võtmetega</a:t>
            </a:r>
          </a:p>
          <a:p>
            <a:r>
              <a:rPr lang="et-EE" dirty="0" smtClean="0"/>
              <a:t>Dokumendi </a:t>
            </a:r>
            <a:r>
              <a:rPr lang="et-EE" dirty="0" smtClean="0"/>
              <a:t>mudel(non-</a:t>
            </a:r>
            <a:r>
              <a:rPr lang="et-EE" dirty="0" err="1" smtClean="0"/>
              <a:t>sql</a:t>
            </a:r>
            <a:r>
              <a:rPr lang="et-EE" dirty="0" smtClean="0"/>
              <a:t>)</a:t>
            </a:r>
            <a:endParaRPr lang="et-EE" dirty="0" smtClean="0"/>
          </a:p>
          <a:p>
            <a:pPr lvl="1"/>
            <a:r>
              <a:rPr lang="et-EE" dirty="0" smtClean="0"/>
              <a:t>andmed hoitakse koos vastavalt </a:t>
            </a:r>
            <a:r>
              <a:rPr lang="et-EE" i="1" dirty="0" err="1" smtClean="0"/>
              <a:t>schema</a:t>
            </a:r>
            <a:r>
              <a:rPr lang="et-EE" dirty="0" err="1" smtClean="0"/>
              <a:t>le</a:t>
            </a:r>
            <a:r>
              <a:rPr lang="et-EE" dirty="0" smtClean="0"/>
              <a:t> (</a:t>
            </a:r>
            <a:r>
              <a:rPr lang="et-EE" dirty="0" err="1" smtClean="0"/>
              <a:t>xml</a:t>
            </a:r>
            <a:r>
              <a:rPr lang="et-EE" dirty="0" smtClean="0"/>
              <a:t>/</a:t>
            </a:r>
            <a:r>
              <a:rPr lang="et-EE" dirty="0" err="1" smtClean="0"/>
              <a:t>xsd</a:t>
            </a:r>
            <a:r>
              <a:rPr lang="et-EE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400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Relatsiooniline andmemudel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Edgar Codd, 1970</a:t>
            </a:r>
          </a:p>
          <a:p>
            <a:r>
              <a:rPr lang="et-EE" smtClean="0"/>
              <a:t>A</a:t>
            </a:r>
            <a:r>
              <a:rPr lang="en-US" smtClean="0"/>
              <a:t>ndmed </a:t>
            </a:r>
            <a:r>
              <a:rPr lang="en-US"/>
              <a:t>paigutatud tabelisse </a:t>
            </a:r>
            <a:r>
              <a:rPr lang="et-EE" smtClean="0"/>
              <a:t>/ </a:t>
            </a:r>
            <a:r>
              <a:rPr lang="en-US" smtClean="0"/>
              <a:t>relatsiooni</a:t>
            </a:r>
            <a:endParaRPr lang="et-EE" smtClean="0"/>
          </a:p>
          <a:p>
            <a:r>
              <a:rPr lang="et-EE" smtClean="0"/>
              <a:t>J</a:t>
            </a:r>
            <a:r>
              <a:rPr lang="en-US" smtClean="0"/>
              <a:t>aotatud </a:t>
            </a:r>
            <a:r>
              <a:rPr lang="en-US"/>
              <a:t>veergudeks </a:t>
            </a:r>
            <a:r>
              <a:rPr lang="et-EE" smtClean="0"/>
              <a:t>/</a:t>
            </a:r>
            <a:r>
              <a:rPr lang="en-US" smtClean="0"/>
              <a:t> atribuutideks</a:t>
            </a:r>
            <a:endParaRPr lang="et-EE" smtClean="0"/>
          </a:p>
          <a:p>
            <a:r>
              <a:rPr lang="et-EE" smtClean="0"/>
              <a:t>Atribuutide väärtuste komplekt </a:t>
            </a:r>
            <a:r>
              <a:rPr lang="et-EE"/>
              <a:t>moodustab rea </a:t>
            </a:r>
            <a:r>
              <a:rPr lang="et-EE" smtClean="0"/>
              <a:t>/ </a:t>
            </a:r>
            <a:r>
              <a:rPr lang="et-EE"/>
              <a:t>kirje</a:t>
            </a:r>
          </a:p>
          <a:p>
            <a:r>
              <a:rPr lang="et-EE" smtClean="0"/>
              <a:t>Andmebaas on tabelite kogumik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864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Andmete normaliseerimine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1. normaalkuju</a:t>
            </a:r>
          </a:p>
          <a:p>
            <a:pPr lvl="1"/>
            <a:r>
              <a:rPr lang="et-EE"/>
              <a:t>atribuut on atomaarne, 1 jagamatu väärtus veerus, veerus pole </a:t>
            </a:r>
            <a:r>
              <a:rPr lang="et-EE" smtClean="0"/>
              <a:t>hulkasid</a:t>
            </a:r>
          </a:p>
          <a:p>
            <a:pPr lvl="1"/>
            <a:r>
              <a:rPr lang="et-EE"/>
              <a:t>tabelis pole korduvaid atribuute</a:t>
            </a:r>
          </a:p>
          <a:p>
            <a:r>
              <a:rPr lang="et-EE" smtClean="0"/>
              <a:t>2. normaalkuju</a:t>
            </a:r>
          </a:p>
          <a:p>
            <a:pPr lvl="1"/>
            <a:r>
              <a:rPr lang="et-EE"/>
              <a:t>andmestikku identifitseeriv minimaalne atribuutide kogumik moodustab võtme, primaarsed </a:t>
            </a:r>
            <a:r>
              <a:rPr lang="et-EE" smtClean="0"/>
              <a:t>atribuudid</a:t>
            </a:r>
          </a:p>
          <a:p>
            <a:pPr lvl="1"/>
            <a:r>
              <a:rPr lang="et-EE"/>
              <a:t>tabelis ei tohi olla mitteprimaarseid atribuute, mis kirjeldavad ainult osa </a:t>
            </a:r>
            <a:r>
              <a:rPr lang="et-EE" smtClean="0"/>
              <a:t>võtmest / primaarsetest atribuutidest</a:t>
            </a:r>
            <a:endParaRPr lang="et-EE"/>
          </a:p>
          <a:p>
            <a:r>
              <a:rPr lang="et-EE" smtClean="0"/>
              <a:t>3. normaalkuju</a:t>
            </a:r>
          </a:p>
          <a:p>
            <a:pPr lvl="1"/>
            <a:r>
              <a:rPr lang="en-US"/>
              <a:t>tabelis ei tohi olla </a:t>
            </a:r>
            <a:r>
              <a:rPr lang="et-EE" smtClean="0"/>
              <a:t>mitteprimaalseid </a:t>
            </a:r>
            <a:r>
              <a:rPr lang="en-US" smtClean="0"/>
              <a:t>atribuute</a:t>
            </a:r>
            <a:r>
              <a:rPr lang="en-US"/>
              <a:t>, mis ei kirjelda primaarseid atribuute</a:t>
            </a:r>
          </a:p>
        </p:txBody>
      </p:sp>
    </p:spTree>
    <p:extLst>
      <p:ext uri="{BB962C8B-B14F-4D97-AF65-F5344CB8AC3E}">
        <p14:creationId xmlns:p14="http://schemas.microsoft.com/office/powerpoint/2010/main" val="2627035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Võtmed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Primaarvõti</a:t>
            </a:r>
          </a:p>
          <a:p>
            <a:pPr lvl="1"/>
            <a:r>
              <a:rPr lang="et-EE" dirty="0" smtClean="0"/>
              <a:t>teoreetiliselt </a:t>
            </a:r>
            <a:r>
              <a:rPr lang="et-EE" dirty="0"/>
              <a:t>unikaalne atribuutide kogum, mis identifitseerib </a:t>
            </a:r>
            <a:r>
              <a:rPr lang="et-EE" dirty="0" smtClean="0"/>
              <a:t>kirjet</a:t>
            </a:r>
          </a:p>
          <a:p>
            <a:pPr lvl="1"/>
            <a:r>
              <a:rPr lang="et-EE" dirty="0" smtClean="0"/>
              <a:t>praktiliselt </a:t>
            </a:r>
            <a:r>
              <a:rPr lang="et-EE" dirty="0"/>
              <a:t>numbriline </a:t>
            </a:r>
            <a:r>
              <a:rPr lang="et-EE" i="1" dirty="0" err="1"/>
              <a:t>autoincrement</a:t>
            </a:r>
            <a:r>
              <a:rPr lang="et-EE" dirty="0"/>
              <a:t> väli</a:t>
            </a:r>
          </a:p>
          <a:p>
            <a:r>
              <a:rPr lang="et-EE" dirty="0" err="1" smtClean="0"/>
              <a:t>Välisvõti</a:t>
            </a:r>
            <a:endParaRPr lang="et-EE" dirty="0" smtClean="0"/>
          </a:p>
          <a:p>
            <a:pPr lvl="1"/>
            <a:r>
              <a:rPr lang="en-US" dirty="0" err="1"/>
              <a:t>numbriväli</a:t>
            </a:r>
            <a:r>
              <a:rPr lang="en-US" dirty="0"/>
              <a:t>, </a:t>
            </a:r>
            <a:r>
              <a:rPr lang="en-US" dirty="0" err="1"/>
              <a:t>mis</a:t>
            </a:r>
            <a:r>
              <a:rPr lang="en-US" dirty="0"/>
              <a:t> </a:t>
            </a:r>
            <a:r>
              <a:rPr lang="en-US" dirty="0" err="1"/>
              <a:t>viitab</a:t>
            </a:r>
            <a:r>
              <a:rPr lang="en-US" dirty="0"/>
              <a:t> </a:t>
            </a:r>
            <a:r>
              <a:rPr lang="en-US" dirty="0" err="1"/>
              <a:t>mõne</a:t>
            </a:r>
            <a:r>
              <a:rPr lang="en-US" dirty="0"/>
              <a:t> </a:t>
            </a:r>
            <a:r>
              <a:rPr lang="en-US" dirty="0" err="1"/>
              <a:t>teise</a:t>
            </a:r>
            <a:r>
              <a:rPr lang="en-US" dirty="0"/>
              <a:t> </a:t>
            </a:r>
            <a:r>
              <a:rPr lang="en-US" dirty="0" err="1" smtClean="0"/>
              <a:t>tabeli</a:t>
            </a:r>
            <a:endParaRPr lang="et-EE" dirty="0" smtClean="0"/>
          </a:p>
          <a:p>
            <a:pPr marL="457200" lvl="1" indent="0">
              <a:buNone/>
            </a:pPr>
            <a:r>
              <a:rPr lang="en-US" dirty="0" smtClean="0"/>
              <a:t> </a:t>
            </a:r>
            <a:r>
              <a:rPr lang="en-US" dirty="0" err="1"/>
              <a:t>primaarvõtmele</a:t>
            </a:r>
            <a:endParaRPr lang="en-US" dirty="0"/>
          </a:p>
        </p:txBody>
      </p:sp>
      <p:pic>
        <p:nvPicPr>
          <p:cNvPr id="1026" name="Picture 2" descr="Is struc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952" y="2328870"/>
            <a:ext cx="3771900" cy="446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6591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Andmete sidumine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1:1 </a:t>
            </a:r>
            <a:endParaRPr lang="et-EE" smtClean="0"/>
          </a:p>
          <a:p>
            <a:pPr lvl="1"/>
            <a:r>
              <a:rPr lang="en-US" smtClean="0"/>
              <a:t>mõlemas </a:t>
            </a:r>
            <a:r>
              <a:rPr lang="en-US"/>
              <a:t>tabelis võib kasutada sama primaarvõtit, ühes tabelis lihtsalt vähem </a:t>
            </a:r>
            <a:r>
              <a:rPr lang="en-US" smtClean="0"/>
              <a:t>kirjeid</a:t>
            </a:r>
            <a:endParaRPr lang="et-EE" smtClean="0"/>
          </a:p>
          <a:p>
            <a:r>
              <a:rPr lang="et-EE"/>
              <a:t>1:n</a:t>
            </a:r>
          </a:p>
          <a:p>
            <a:pPr lvl="1"/>
            <a:r>
              <a:rPr lang="et-EE"/>
              <a:t>ühes </a:t>
            </a:r>
            <a:r>
              <a:rPr lang="et-EE" smtClean="0"/>
              <a:t>tabelis primaarvõti</a:t>
            </a:r>
            <a:r>
              <a:rPr lang="et-EE"/>
              <a:t>, teises </a:t>
            </a:r>
            <a:r>
              <a:rPr lang="et-EE" smtClean="0"/>
              <a:t>välisvõti </a:t>
            </a:r>
          </a:p>
          <a:p>
            <a:pPr lvl="1"/>
            <a:r>
              <a:rPr lang="et-EE" smtClean="0"/>
              <a:t>teises </a:t>
            </a:r>
            <a:r>
              <a:rPr lang="et-EE"/>
              <a:t>tabelis </a:t>
            </a:r>
            <a:r>
              <a:rPr lang="et-EE" smtClean="0"/>
              <a:t>on lisaks </a:t>
            </a:r>
            <a:r>
              <a:rPr lang="et-EE"/>
              <a:t>oma </a:t>
            </a:r>
            <a:r>
              <a:rPr lang="et-EE" smtClean="0"/>
              <a:t>primaarvõti</a:t>
            </a:r>
          </a:p>
          <a:p>
            <a:pPr lvl="1"/>
            <a:r>
              <a:rPr lang="et-EE" smtClean="0"/>
              <a:t>teises tabelis võib olla mitu rida, mis välisvõtme kaudu viitavad esimesele tabelile</a:t>
            </a:r>
            <a:endParaRPr lang="et-EE"/>
          </a:p>
          <a:p>
            <a:r>
              <a:rPr lang="et-EE" smtClean="0"/>
              <a:t>n:m</a:t>
            </a:r>
          </a:p>
          <a:p>
            <a:pPr lvl="1"/>
            <a:r>
              <a:rPr lang="fi-FI"/>
              <a:t>kolm tabelit, primaarvõti ühes, primaarvõti </a:t>
            </a:r>
            <a:r>
              <a:rPr lang="fi-FI" smtClean="0"/>
              <a:t>teises </a:t>
            </a:r>
            <a:endParaRPr lang="et-EE" smtClean="0"/>
          </a:p>
          <a:p>
            <a:pPr lvl="1"/>
            <a:r>
              <a:rPr lang="et-EE"/>
              <a:t>s</a:t>
            </a:r>
            <a:r>
              <a:rPr lang="et-EE" smtClean="0"/>
              <a:t>idumiseks </a:t>
            </a:r>
            <a:r>
              <a:rPr lang="fi-FI" smtClean="0"/>
              <a:t>kolmandas </a:t>
            </a:r>
            <a:r>
              <a:rPr lang="et-EE" smtClean="0"/>
              <a:t>tabelis </a:t>
            </a:r>
            <a:r>
              <a:rPr lang="fi-FI" smtClean="0"/>
              <a:t>esimese </a:t>
            </a:r>
            <a:r>
              <a:rPr lang="fi-FI"/>
              <a:t>ja teise </a:t>
            </a:r>
            <a:r>
              <a:rPr lang="et-EE" smtClean="0"/>
              <a:t>tabeli </a:t>
            </a:r>
            <a:r>
              <a:rPr lang="fi-FI" smtClean="0"/>
              <a:t>välisvõt</a:t>
            </a:r>
            <a:r>
              <a:rPr lang="et-EE" smtClean="0"/>
              <a:t>med</a:t>
            </a:r>
          </a:p>
          <a:p>
            <a:pPr lvl="1"/>
            <a:r>
              <a:rPr lang="et-EE" smtClean="0"/>
              <a:t>kolmandas tabelis oma primaarvõti</a:t>
            </a:r>
            <a:endParaRPr lang="et-EE"/>
          </a:p>
          <a:p>
            <a:endParaRPr lang="et-EE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CRUD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Andmete loomine (Create)</a:t>
            </a:r>
          </a:p>
          <a:p>
            <a:r>
              <a:rPr lang="et-EE" smtClean="0"/>
              <a:t>Andmete lugemine (Read)</a:t>
            </a:r>
          </a:p>
          <a:p>
            <a:r>
              <a:rPr lang="et-EE" smtClean="0"/>
              <a:t>Andmete muutmine (Update)</a:t>
            </a:r>
          </a:p>
          <a:p>
            <a:pPr lvl="1"/>
            <a:r>
              <a:rPr lang="et-EE" smtClean="0"/>
              <a:t>võib mõjutada võtmeid / seoseid</a:t>
            </a:r>
          </a:p>
          <a:p>
            <a:r>
              <a:rPr lang="et-EE" smtClean="0"/>
              <a:t>Andmete kustutamine (Delete)</a:t>
            </a:r>
          </a:p>
          <a:p>
            <a:pPr lvl="1"/>
            <a:r>
              <a:rPr lang="et-EE" smtClean="0"/>
              <a:t>andmebaas peab tagama, et pärast kustutamist poleks ühtki välisvõtit, mis viitaks kustutatud kirje primaarvõtmele</a:t>
            </a:r>
          </a:p>
          <a:p>
            <a:pPr lvl="2"/>
            <a:r>
              <a:rPr lang="et-EE" smtClean="0"/>
              <a:t>ei lubata kustutada kui on välisvõtmeid või</a:t>
            </a:r>
          </a:p>
          <a:p>
            <a:pPr lvl="2"/>
            <a:r>
              <a:rPr lang="et-EE" smtClean="0"/>
              <a:t>kustutatakse kõik seotud kirjed (CASCADE)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9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Transaktsioonid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Kõike ei saa atomaarseks teha</a:t>
            </a:r>
          </a:p>
          <a:p>
            <a:pPr lvl="1"/>
            <a:r>
              <a:rPr lang="et-EE"/>
              <a:t>näiteks </a:t>
            </a:r>
            <a:r>
              <a:rPr lang="et-EE" smtClean="0"/>
              <a:t>raha</a:t>
            </a:r>
            <a:endParaRPr lang="et-EE"/>
          </a:p>
          <a:p>
            <a:r>
              <a:rPr lang="et-EE" smtClean="0"/>
              <a:t>T</a:t>
            </a:r>
            <a:r>
              <a:rPr lang="fi-FI" smtClean="0"/>
              <a:t>ransaktsioon </a:t>
            </a:r>
            <a:r>
              <a:rPr lang="fi-FI"/>
              <a:t>on mitu tegevust, mis moodustavad terviku</a:t>
            </a:r>
            <a:endParaRPr lang="et-EE" smtClean="0"/>
          </a:p>
          <a:p>
            <a:pPr lvl="1"/>
            <a:r>
              <a:rPr lang="et-EE" smtClean="0"/>
              <a:t>näiteks rahaülekanne</a:t>
            </a:r>
          </a:p>
          <a:p>
            <a:r>
              <a:rPr lang="et-EE" smtClean="0"/>
              <a:t>Transaktsiooni </a:t>
            </a:r>
            <a:r>
              <a:rPr lang="et-EE"/>
              <a:t>õnnestumisel kinnitatakse kõik tegevused </a:t>
            </a:r>
            <a:r>
              <a:rPr lang="et-EE" smtClean="0"/>
              <a:t>(COMMIT)</a:t>
            </a:r>
          </a:p>
          <a:p>
            <a:r>
              <a:rPr lang="et-EE"/>
              <a:t>E</a:t>
            </a:r>
            <a:r>
              <a:rPr lang="et-EE" smtClean="0"/>
              <a:t>baõnnestumisel </a:t>
            </a:r>
            <a:r>
              <a:rPr lang="et-EE"/>
              <a:t>tühistatakse kõik tegevused </a:t>
            </a:r>
            <a:r>
              <a:rPr lang="et-EE" smtClean="0"/>
              <a:t>(ROLLBACK)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1229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894</TotalTime>
  <Words>719</Words>
  <Application>Microsoft Office PowerPoint</Application>
  <PresentationFormat>Widescreen</PresentationFormat>
  <Paragraphs>134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Andmebaasid Kirjetöötluse rakendus</vt:lpstr>
      <vt:lpstr>Ajalugu</vt:lpstr>
      <vt:lpstr>Ajalugu</vt:lpstr>
      <vt:lpstr>Relatsiooniline andmemudel</vt:lpstr>
      <vt:lpstr>Andmete normaliseerimine</vt:lpstr>
      <vt:lpstr>Võtmed</vt:lpstr>
      <vt:lpstr>Andmete sidumine</vt:lpstr>
      <vt:lpstr>CRUD</vt:lpstr>
      <vt:lpstr>Transaktsioonid</vt:lpstr>
      <vt:lpstr>SQL</vt:lpstr>
      <vt:lpstr>SQL</vt:lpstr>
      <vt:lpstr>SQL</vt:lpstr>
      <vt:lpstr>Rakendused</vt:lpstr>
      <vt:lpstr>Rakendused</vt:lpstr>
      <vt:lpstr>Andmete kuvamine veebis (variant A)</vt:lpstr>
      <vt:lpstr>Andmete kuvamine veebis (variant B)</vt:lpstr>
      <vt:lpstr>Andmete ebaõnnestunud muutmine (A)</vt:lpstr>
      <vt:lpstr>Andmete ebaõnnestunud muutmine (B)</vt:lpstr>
      <vt:lpstr>Rakendused (kokkuvõte)</vt:lpstr>
      <vt:lpstr>Hetkeseis vs versioneerimine</vt:lpstr>
    </vt:vector>
  </TitlesOfParts>
  <Company>TTÜ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PIC16F690 Assembly</dc:title>
  <dc:creator>Lembit Jürimägi</dc:creator>
  <cp:lastModifiedBy>Vladimir Viies</cp:lastModifiedBy>
  <cp:revision>60</cp:revision>
  <dcterms:created xsi:type="dcterms:W3CDTF">2017-09-18T08:04:47Z</dcterms:created>
  <dcterms:modified xsi:type="dcterms:W3CDTF">2021-02-10T07:34:43Z</dcterms:modified>
</cp:coreProperties>
</file>