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8" r:id="rId4"/>
    <p:sldId id="289" r:id="rId5"/>
    <p:sldId id="292" r:id="rId6"/>
    <p:sldId id="294" r:id="rId7"/>
    <p:sldId id="293" r:id="rId8"/>
    <p:sldId id="295" r:id="rId9"/>
    <p:sldId id="29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9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923" y="365126"/>
            <a:ext cx="11254154" cy="7590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923" y="1233182"/>
            <a:ext cx="11254154" cy="548829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43626" y="6356350"/>
            <a:ext cx="1010174" cy="365125"/>
          </a:xfrm>
        </p:spPr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5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96283-86CC-4BBE-A105-0752FB968CA9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0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Lookup table, bounce addressing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t-EE" sz="3200" b="1" dirty="0" smtClean="0"/>
              <a:t>Lembit Jürimägi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80390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Otsingutabel (lookup table)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 </a:t>
            </a:r>
            <a:r>
              <a:rPr lang="en-US" dirty="0"/>
              <a:t>A lookup table is a data structure that replaces a calculation by looking up results from a table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A </a:t>
            </a:r>
            <a:r>
              <a:rPr lang="en-US" dirty="0"/>
              <a:t>multiplication table is an example of a two-dimensional lookup table, based on two integer indexes, the product of the indexes is found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You </a:t>
            </a:r>
            <a:r>
              <a:rPr lang="en-US" dirty="0"/>
              <a:t>can also use a lookup table in the date task if you make an </a:t>
            </a:r>
            <a:endParaRPr lang="et-EE" dirty="0" smtClean="0"/>
          </a:p>
          <a:p>
            <a:r>
              <a:rPr lang="en-US" dirty="0" err="1" smtClean="0"/>
              <a:t>array:int</a:t>
            </a:r>
            <a:r>
              <a:rPr lang="en-US" dirty="0" smtClean="0"/>
              <a:t> </a:t>
            </a:r>
            <a:r>
              <a:rPr lang="et-EE" dirty="0" err="1" smtClean="0"/>
              <a:t>days</a:t>
            </a:r>
            <a:r>
              <a:rPr lang="en-US" dirty="0" smtClean="0"/>
              <a:t>{0</a:t>
            </a:r>
            <a:r>
              <a:rPr lang="en-US" dirty="0"/>
              <a:t>, 31, 28, 31, 30, 31, 30, 31, 31, 30, 31, 30, 31</a:t>
            </a:r>
            <a:r>
              <a:rPr lang="en-US" dirty="0" smtClean="0"/>
              <a:t>};</a:t>
            </a:r>
            <a:endParaRPr lang="et-EE" dirty="0" smtClean="0"/>
          </a:p>
          <a:p>
            <a:r>
              <a:rPr lang="en-US" dirty="0" smtClean="0"/>
              <a:t>The </a:t>
            </a:r>
            <a:r>
              <a:rPr lang="en-US" dirty="0"/>
              <a:t>C compiler can replace the switch statement with a lookup table, already at the assembler / machine code level.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959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Indeksid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 </a:t>
            </a:r>
            <a:r>
              <a:rPr lang="en-US" dirty="0"/>
              <a:t>You often don't have the luxury of searching for data and/or calculation results based on a linearly increasing integer value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Sometimes</a:t>
            </a:r>
            <a:r>
              <a:rPr lang="en-US" dirty="0"/>
              <a:t>, in such a case, a transformation can be used to turn this sought value into a linearly increasing integer with the help of some mathematical operations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One </a:t>
            </a:r>
            <a:r>
              <a:rPr lang="en-US" dirty="0"/>
              <a:t>example would be sin(x) from 0 to π. Suppose this table is 1000 rows long, then we can find the correct row if we first convert x to a value between 0 and π and then find the nearest index by doing (x / π) * 1000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 </a:t>
            </a:r>
            <a:r>
              <a:rPr lang="en-US" dirty="0"/>
              <a:t>Depending on the hardware capabilities, this approach can be significantly faster than sin Calculating (x).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895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 </a:t>
            </a:r>
            <a:r>
              <a:rPr lang="en-US" dirty="0"/>
              <a:t>In the date problem, the number of days in a month is not actually the result of a complicated </a:t>
            </a:r>
            <a:r>
              <a:rPr lang="en-US" dirty="0" err="1"/>
              <a:t>calculation.It</a:t>
            </a:r>
            <a:r>
              <a:rPr lang="en-US" dirty="0"/>
              <a:t> is more about data. </a:t>
            </a:r>
            <a:endParaRPr lang="et-EE" dirty="0" smtClean="0"/>
          </a:p>
          <a:p>
            <a:r>
              <a:rPr lang="en-US" dirty="0" smtClean="0"/>
              <a:t>Months </a:t>
            </a:r>
            <a:r>
              <a:rPr lang="en-US" dirty="0"/>
              <a:t>have been converted to an integer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We </a:t>
            </a:r>
            <a:r>
              <a:rPr lang="en-US" dirty="0"/>
              <a:t>could also have a table like </a:t>
            </a:r>
            <a:r>
              <a:rPr lang="en-US" dirty="0" err="1"/>
              <a:t>this:If</a:t>
            </a:r>
            <a:r>
              <a:rPr lang="en-US" dirty="0"/>
              <a:t> it is </a:t>
            </a:r>
            <a:r>
              <a:rPr lang="en-US" dirty="0" smtClean="0"/>
              <a:t>sorted</a:t>
            </a:r>
            <a:endParaRPr lang="et-E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in alphabetical order, for example, then the </a:t>
            </a:r>
            <a:r>
              <a:rPr lang="en-US" dirty="0" smtClean="0"/>
              <a:t>number</a:t>
            </a:r>
            <a:endParaRPr lang="et-E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of days can also be obtained from the name </a:t>
            </a:r>
            <a:endParaRPr lang="et-EE" dirty="0" smtClean="0"/>
          </a:p>
          <a:p>
            <a:pPr marL="0" indent="0">
              <a:buNone/>
            </a:pPr>
            <a:r>
              <a:rPr lang="en-US" dirty="0" smtClean="0"/>
              <a:t>of </a:t>
            </a:r>
            <a:r>
              <a:rPr lang="en-US" dirty="0"/>
              <a:t>the month with a binary search. </a:t>
            </a:r>
            <a:endParaRPr lang="et-EE" dirty="0" smtClean="0"/>
          </a:p>
          <a:p>
            <a:pPr marL="0" indent="0">
              <a:buNone/>
            </a:pPr>
            <a:r>
              <a:rPr lang="en-US" dirty="0" smtClean="0"/>
              <a:t>But </a:t>
            </a:r>
            <a:r>
              <a:rPr lang="en-US" dirty="0"/>
              <a:t>that would be a slower solution</a:t>
            </a:r>
            <a:r>
              <a:rPr lang="en-US" dirty="0" smtClean="0"/>
              <a:t>.</a:t>
            </a:r>
            <a:endParaRPr lang="et-EE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reason many databases have an integer ID field in their tables is to speed up data retrieval. But this ID field is usually not meaningful.</a:t>
            </a:r>
            <a:r>
              <a:rPr lang="et-EE" dirty="0" smtClean="0"/>
              <a:t/>
            </a:r>
            <a:br>
              <a:rPr lang="et-EE" dirty="0" smtClean="0"/>
            </a:b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930152"/>
              </p:ext>
            </p:extLst>
          </p:nvPr>
        </p:nvGraphicFramePr>
        <p:xfrm>
          <a:off x="9917724" y="2704773"/>
          <a:ext cx="1805353" cy="22219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3244">
                  <a:extLst>
                    <a:ext uri="{9D8B030D-6E8A-4147-A177-3AD203B41FA5}">
                      <a16:colId xmlns:a16="http://schemas.microsoft.com/office/drawing/2014/main" val="2906423464"/>
                    </a:ext>
                  </a:extLst>
                </a:gridCol>
                <a:gridCol w="592109">
                  <a:extLst>
                    <a:ext uri="{9D8B030D-6E8A-4147-A177-3AD203B41FA5}">
                      <a16:colId xmlns:a16="http://schemas.microsoft.com/office/drawing/2014/main" val="107582435"/>
                    </a:ext>
                  </a:extLst>
                </a:gridCol>
              </a:tblGrid>
              <a:tr h="370319"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kuu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arv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411599"/>
                  </a:ext>
                </a:extLst>
              </a:tr>
              <a:tr h="370319"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Jaanuar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31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915221"/>
                  </a:ext>
                </a:extLst>
              </a:tr>
              <a:tr h="370319"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Veebruar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28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235894"/>
                  </a:ext>
                </a:extLst>
              </a:tr>
              <a:tr h="370319"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Märts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31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514926"/>
                  </a:ext>
                </a:extLst>
              </a:tr>
              <a:tr h="370319"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Aprill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30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81538"/>
                  </a:ext>
                </a:extLst>
              </a:tr>
              <a:tr h="370319"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jne...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922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595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Paiskadresseerimine (hashing)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Content can be in the form of text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There </a:t>
            </a:r>
            <a:r>
              <a:rPr lang="en-US" dirty="0"/>
              <a:t>are different ways to calculate a checksum for a </a:t>
            </a:r>
            <a:r>
              <a:rPr lang="en-US" dirty="0" err="1"/>
              <a:t>text.One</a:t>
            </a:r>
            <a:r>
              <a:rPr lang="en-US" dirty="0"/>
              <a:t> of the characteristics of a good checksum is that it should be different for different texts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This </a:t>
            </a:r>
            <a:r>
              <a:rPr lang="en-US" dirty="0"/>
              <a:t>amount can be applied as an index. If we search for data based on the text, we first find the checksum, it shows the position in the table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In </a:t>
            </a:r>
            <a:r>
              <a:rPr lang="en-US" dirty="0"/>
              <a:t>order to fit the data into a reasonably sized table, the checksum can be divided by the size of the table and the remainder taken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Conflicts </a:t>
            </a:r>
            <a:r>
              <a:rPr lang="en-US" dirty="0"/>
              <a:t>are not excluded and must be dealt with. The more the table is full, the more conflicts arise. It would make sense to increase the table from a certain percentage of occupancy, but that means filling the entire table again.</a:t>
            </a:r>
            <a:r>
              <a:rPr lang="et-EE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027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Hash funktsioon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 </a:t>
            </a:r>
            <a:r>
              <a:rPr lang="en-US" dirty="0"/>
              <a:t>Must be relatively fast to </a:t>
            </a:r>
            <a:r>
              <a:rPr lang="en-US" dirty="0" err="1"/>
              <a:t>compute.It</a:t>
            </a:r>
            <a:r>
              <a:rPr lang="en-US" dirty="0"/>
              <a:t> is necessary to diffuse the result so that there are few conflicts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There </a:t>
            </a:r>
            <a:r>
              <a:rPr lang="en-US" dirty="0"/>
              <a:t>are several possibilities, one would be the following:</a:t>
            </a:r>
            <a:endParaRPr lang="et-EE" dirty="0" smtClean="0"/>
          </a:p>
          <a:p>
            <a:pPr marL="0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 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= 0;</a:t>
            </a:r>
            <a:endParaRPr lang="et-EE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 for(i = 0; i &lt; strlen(s); i++)</a:t>
            </a:r>
            <a:endParaRPr lang="et-EE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t-EE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 h = h * MULT + (s[i] - 32);</a:t>
            </a:r>
            <a:endParaRPr lang="et-EE" dirty="0"/>
          </a:p>
          <a:p>
            <a:r>
              <a:rPr lang="et-EE" dirty="0" smtClean="0"/>
              <a:t> </a:t>
            </a:r>
            <a:r>
              <a:rPr lang="en-US" dirty="0"/>
              <a:t>This MULT value can be played with. Could be a prime number. For the text, for example, 43 would be suitable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 </a:t>
            </a:r>
            <a:r>
              <a:rPr lang="en-US" dirty="0"/>
              <a:t>For the personal code, it could be something smaller, maybe 11 or even 7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One </a:t>
            </a:r>
            <a:r>
              <a:rPr lang="en-US" dirty="0"/>
              <a:t>disadvantage of the hash function is that the data is not in alphabetical order.</a:t>
            </a:r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1995456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 </a:t>
            </a:r>
            <a:r>
              <a:rPr lang="en-US" dirty="0"/>
              <a:t>If there is already another value in front of the position obtained by the hash function in the table, then it is necessary to resolve this conflict somehow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One </a:t>
            </a:r>
            <a:r>
              <a:rPr lang="en-US" dirty="0"/>
              <a:t>option is to look at the next position, for example, and if it's free, place the record there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Another </a:t>
            </a:r>
            <a:r>
              <a:rPr lang="en-US" dirty="0"/>
              <a:t>option is to build a data structure that allows more than one record to be pushed to the correct position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A </a:t>
            </a:r>
            <a:r>
              <a:rPr lang="en-US" dirty="0"/>
              <a:t>linked list can be used for this purpose.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526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chained list is based on an entry that refers to another entry of the same type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The </a:t>
            </a:r>
            <a:r>
              <a:rPr lang="en-US" dirty="0"/>
              <a:t>loop is terminated by NULL five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The </a:t>
            </a:r>
            <a:r>
              <a:rPr lang="en-US" dirty="0"/>
              <a:t>chain start can be static or dynamic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There </a:t>
            </a:r>
            <a:r>
              <a:rPr lang="en-US" dirty="0"/>
              <a:t>are two approaches, the new record is placed at the beginning or at the end of the loop.</a:t>
            </a:r>
            <a:r>
              <a:rPr lang="et-EE" dirty="0" smtClean="0"/>
              <a:t> </a:t>
            </a:r>
            <a:endParaRPr lang="et-EE" dirty="0" smtClean="0"/>
          </a:p>
          <a:p>
            <a:pPr marL="0" indent="0">
              <a:buNone/>
            </a:pP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_{</a:t>
            </a:r>
          </a:p>
          <a:p>
            <a:pPr marL="0" indent="0">
              <a:buNone/>
            </a:pPr>
            <a:r>
              <a:rPr lang="et-EE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miski andmestik</a:t>
            </a:r>
          </a:p>
          <a:p>
            <a:pPr marL="0" indent="0">
              <a:buNone/>
            </a:pPr>
            <a:r>
              <a:rPr lang="et-EE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 *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next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// viide järgmisele kirjele</a:t>
            </a:r>
          </a:p>
          <a:p>
            <a:pPr marL="0" indent="0">
              <a:buNone/>
            </a:pP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node_t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091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There is a function defined in the sys/</a:t>
            </a:r>
            <a:r>
              <a:rPr lang="en-US" dirty="0" err="1"/>
              <a:t>time.h</a:t>
            </a:r>
            <a:r>
              <a:rPr lang="en-US" dirty="0"/>
              <a:t> library</a:t>
            </a:r>
            <a:r>
              <a:rPr lang="et-EE" dirty="0" smtClean="0"/>
              <a:t> </a:t>
            </a:r>
            <a:endParaRPr lang="et-EE" dirty="0" smtClean="0"/>
          </a:p>
          <a:p>
            <a:pPr marL="0" indent="0">
              <a:buNone/>
            </a:pP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gettimeofday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timeval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*, 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timezone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*)</a:t>
            </a:r>
          </a:p>
          <a:p>
            <a:r>
              <a:rPr lang="et-EE" dirty="0" smtClean="0"/>
              <a:t> </a:t>
            </a:r>
            <a:r>
              <a:rPr lang="en-US" dirty="0"/>
              <a:t>The second parameter is left as NULL, the number of seconds from 01.01.1970 + microseconds is stored in the first parameter.</a:t>
            </a:r>
            <a:endParaRPr lang="et-EE" dirty="0" smtClean="0"/>
          </a:p>
          <a:p>
            <a:r>
              <a:rPr lang="et-EE" dirty="0" smtClean="0"/>
              <a:t> </a:t>
            </a:r>
            <a:r>
              <a:rPr lang="en-US" dirty="0"/>
              <a:t>If you call it out twice and find the difference, you will know how much time it took.</a:t>
            </a:r>
            <a:endParaRPr lang="et-EE" dirty="0" smtClean="0"/>
          </a:p>
          <a:p>
            <a:pPr marL="0" indent="0">
              <a:buNone/>
            </a:pP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timeval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start, stop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t-EE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gettimeofday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(&amp;start, NULL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t-EE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t-EE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 tegevus</a:t>
            </a:r>
          </a:p>
          <a:p>
            <a:pPr marL="0" indent="0">
              <a:buNone/>
            </a:pPr>
            <a:r>
              <a:rPr lang="et-EE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gettimeofday</a:t>
            </a:r>
            <a:r>
              <a:rPr lang="et-EE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t-EE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</a:t>
            </a:r>
            <a:r>
              <a:rPr lang="et-EE" dirty="0">
                <a:latin typeface="Courier New" panose="02070309020205020404" pitchFamily="49" charset="0"/>
                <a:cs typeface="Courier New" panose="02070309020205020404" pitchFamily="49" charset="0"/>
              </a:rPr>
              <a:t>, NULL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aeg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stop.tv_sec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stop.tv_usec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/ 1000000.0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t-EE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-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start.tv_sec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start.tv_usec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/ 1000000.0);</a:t>
            </a:r>
          </a:p>
        </p:txBody>
      </p:sp>
    </p:spTree>
    <p:extLst>
      <p:ext uri="{BB962C8B-B14F-4D97-AF65-F5344CB8AC3E}">
        <p14:creationId xmlns:p14="http://schemas.microsoft.com/office/powerpoint/2010/main" val="1510165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5543</TotalTime>
  <Words>919</Words>
  <Application>Microsoft Office PowerPoint</Application>
  <PresentationFormat>Widescreen</PresentationFormat>
  <Paragraphs>73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Office Theme</vt:lpstr>
      <vt:lpstr>Lookup table, bounce addressing</vt:lpstr>
      <vt:lpstr>Otsingutabel (lookup table)</vt:lpstr>
      <vt:lpstr>Indeksid</vt:lpstr>
      <vt:lpstr>Data</vt:lpstr>
      <vt:lpstr>Paiskadresseerimine (hashing)</vt:lpstr>
      <vt:lpstr>Hash funktsioon</vt:lpstr>
      <vt:lpstr>Conflict resolution</vt:lpstr>
      <vt:lpstr>Chain list</vt:lpstr>
      <vt:lpstr>Measuring time</vt:lpstr>
    </vt:vector>
  </TitlesOfParts>
  <Company>TTÜ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Failid</dc:title>
  <dc:creator>Lembit Jürimägi</dc:creator>
  <cp:lastModifiedBy>Vladimir Viies</cp:lastModifiedBy>
  <cp:revision>204</cp:revision>
  <dcterms:created xsi:type="dcterms:W3CDTF">2017-09-18T08:04:47Z</dcterms:created>
  <dcterms:modified xsi:type="dcterms:W3CDTF">2023-03-30T06:07:08Z</dcterms:modified>
</cp:coreProperties>
</file>