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78" r:id="rId2"/>
    <p:sldMasterId id="2147483848" r:id="rId3"/>
  </p:sldMasterIdLst>
  <p:notesMasterIdLst>
    <p:notesMasterId r:id="rId43"/>
  </p:notesMasterIdLst>
  <p:handoutMasterIdLst>
    <p:handoutMasterId r:id="rId44"/>
  </p:handoutMasterIdLst>
  <p:sldIdLst>
    <p:sldId id="629" r:id="rId4"/>
    <p:sldId id="715" r:id="rId5"/>
    <p:sldId id="757" r:id="rId6"/>
    <p:sldId id="670" r:id="rId7"/>
    <p:sldId id="671" r:id="rId8"/>
    <p:sldId id="605" r:id="rId9"/>
    <p:sldId id="706" r:id="rId10"/>
    <p:sldId id="745" r:id="rId11"/>
    <p:sldId id="685" r:id="rId12"/>
    <p:sldId id="741" r:id="rId13"/>
    <p:sldId id="748" r:id="rId14"/>
    <p:sldId id="686" r:id="rId15"/>
    <p:sldId id="661" r:id="rId16"/>
    <p:sldId id="674" r:id="rId17"/>
    <p:sldId id="675" r:id="rId18"/>
    <p:sldId id="673" r:id="rId19"/>
    <p:sldId id="693" r:id="rId20"/>
    <p:sldId id="737" r:id="rId21"/>
    <p:sldId id="749" r:id="rId22"/>
    <p:sldId id="750" r:id="rId23"/>
    <p:sldId id="736" r:id="rId24"/>
    <p:sldId id="726" r:id="rId25"/>
    <p:sldId id="702" r:id="rId26"/>
    <p:sldId id="738" r:id="rId27"/>
    <p:sldId id="743" r:id="rId28"/>
    <p:sldId id="754" r:id="rId29"/>
    <p:sldId id="751" r:id="rId30"/>
    <p:sldId id="755" r:id="rId31"/>
    <p:sldId id="732" r:id="rId32"/>
    <p:sldId id="746" r:id="rId33"/>
    <p:sldId id="700" r:id="rId34"/>
    <p:sldId id="760" r:id="rId35"/>
    <p:sldId id="756" r:id="rId36"/>
    <p:sldId id="759" r:id="rId37"/>
    <p:sldId id="758" r:id="rId38"/>
    <p:sldId id="747" r:id="rId39"/>
    <p:sldId id="734" r:id="rId40"/>
    <p:sldId id="727" r:id="rId41"/>
    <p:sldId id="654" r:id="rId42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pos="7589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pos="511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253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pos="5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69" clrIdx="0"/>
  <p:cmAuthor id="7" name="Raul Hanson" initials="RH" lastIdx="12" clrIdx="7">
    <p:extLst>
      <p:ext uri="{19B8F6BF-5375-455C-9EA6-DF929625EA0E}">
        <p15:presenceInfo xmlns:p15="http://schemas.microsoft.com/office/powerpoint/2012/main" userId="Raul Hanson" providerId="None"/>
      </p:ext>
    </p:extLst>
  </p:cmAuthor>
  <p:cmAuthor id="1" name="helina.puusepp" initials="h" lastIdx="3" clrIdx="1"/>
  <p:cmAuthor id="2" name="Terje Tampere" initials="TT" lastIdx="3" clrIdx="2"/>
  <p:cmAuthor id="3" name="Heidi Pähn" initials="HP" lastIdx="9" clrIdx="3"/>
  <p:cmAuthor id="4" name="Katre Paavo" initials="KP" lastIdx="3" clrIdx="4"/>
  <p:cmAuthor id="5" name="Maarja Ojamaa" initials="MO" lastIdx="61" clrIdx="5"/>
  <p:cmAuthor id="6" name="Keit Kiissel" initials="KK" lastIdx="1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143"/>
    <a:srgbClr val="8E0044"/>
    <a:srgbClr val="870042"/>
    <a:srgbClr val="930042"/>
    <a:srgbClr val="969595"/>
    <a:srgbClr val="ECEAE0"/>
    <a:srgbClr val="FF0066"/>
    <a:srgbClr val="E8E8E9"/>
    <a:srgbClr val="FF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7" autoAdjust="0"/>
    <p:restoredTop sz="89703" autoAdjust="0"/>
  </p:normalViewPr>
  <p:slideViewPr>
    <p:cSldViewPr snapToObjects="1">
      <p:cViewPr varScale="1">
        <p:scale>
          <a:sx n="88" d="100"/>
          <a:sy n="88" d="100"/>
        </p:scale>
        <p:origin x="96" y="648"/>
      </p:cViewPr>
      <p:guideLst>
        <p:guide orient="horz" pos="2160"/>
        <p:guide pos="3840"/>
        <p:guide orient="horz" pos="2568"/>
        <p:guide pos="7589"/>
        <p:guide orient="horz" pos="482"/>
        <p:guide pos="5111"/>
        <p:guide orient="horz" pos="981"/>
        <p:guide orient="horz" pos="1253"/>
        <p:guide orient="horz" pos="255"/>
        <p:guide pos="55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9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viis\Desktop\2020a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err="1"/>
              <a:t>AALi</a:t>
            </a:r>
            <a:r>
              <a:rPr lang="et-EE" dirty="0"/>
              <a:t> liikmeskonna struktuur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Sheet1!$J$5:$J$8</c:f>
              <c:strCache>
                <c:ptCount val="4"/>
                <c:pt idx="0">
                  <c:v>kõrgh</c:v>
                </c:pt>
                <c:pt idx="1">
                  <c:v>kesk</c:v>
                </c:pt>
                <c:pt idx="2">
                  <c:v>emerit+toet </c:v>
                </c:pt>
                <c:pt idx="3">
                  <c:v>üliõpilased</c:v>
                </c:pt>
              </c:strCache>
            </c:strRef>
          </c:cat>
          <c:val>
            <c:numRef>
              <c:f>Sheet1!$K$5:$K$8</c:f>
              <c:numCache>
                <c:formatCode>General</c:formatCode>
                <c:ptCount val="4"/>
                <c:pt idx="0">
                  <c:v>118</c:v>
                </c:pt>
                <c:pt idx="1">
                  <c:v>12</c:v>
                </c:pt>
                <c:pt idx="2">
                  <c:v>69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1-4894-9A6A-071E9D8CB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2644432"/>
        <c:axId val="722641936"/>
      </c:barChart>
      <c:catAx>
        <c:axId val="72264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22641936"/>
        <c:crosses val="autoZero"/>
        <c:auto val="1"/>
        <c:lblAlgn val="ctr"/>
        <c:lblOffset val="100"/>
        <c:noMultiLvlLbl val="0"/>
      </c:catAx>
      <c:valAx>
        <c:axId val="72264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72264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Liikmed</a:t>
            </a:r>
            <a:r>
              <a:rPr lang="et-EE" baseline="0"/>
              <a:t> &amp; maksud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Sheet1!$U$33:$U$36</c:f>
              <c:numCache>
                <c:formatCode>General</c:formatCode>
                <c:ptCount val="4"/>
                <c:pt idx="0">
                  <c:v>28491</c:v>
                </c:pt>
                <c:pt idx="1">
                  <c:v>30000</c:v>
                </c:pt>
                <c:pt idx="2">
                  <c:v>32000</c:v>
                </c:pt>
                <c:pt idx="3">
                  <c:v>34000</c:v>
                </c:pt>
              </c:numCache>
            </c:numRef>
          </c:cat>
          <c:val>
            <c:numRef>
              <c:f>Sheet1!$V$33:$V$36</c:f>
              <c:numCache>
                <c:formatCode>General</c:formatCode>
                <c:ptCount val="4"/>
                <c:pt idx="0">
                  <c:v>186</c:v>
                </c:pt>
                <c:pt idx="1">
                  <c:v>201</c:v>
                </c:pt>
                <c:pt idx="2">
                  <c:v>202</c:v>
                </c:pt>
                <c:pt idx="3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F-4036-8E9E-60C5F552D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6763343"/>
        <c:axId val="1196767919"/>
      </c:barChart>
      <c:catAx>
        <c:axId val="1196763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96767919"/>
        <c:crosses val="autoZero"/>
        <c:auto val="1"/>
        <c:lblAlgn val="ctr"/>
        <c:lblOffset val="100"/>
        <c:noMultiLvlLbl val="0"/>
      </c:catAx>
      <c:valAx>
        <c:axId val="1196767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9676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err="1"/>
              <a:t>Palk+maks</a:t>
            </a:r>
            <a:r>
              <a:rPr lang="et-EE" dirty="0"/>
              <a:t> 57%, </a:t>
            </a:r>
            <a:r>
              <a:rPr lang="et-EE" dirty="0" err="1"/>
              <a:t>universitas</a:t>
            </a:r>
            <a:r>
              <a:rPr lang="et-EE" dirty="0"/>
              <a:t> 8%, kantselei 11%,üritused 9%, toetused 4%, </a:t>
            </a:r>
            <a:r>
              <a:rPr lang="et-EE" dirty="0" err="1"/>
              <a:t>raamatup</a:t>
            </a:r>
            <a:r>
              <a:rPr lang="et-EE" dirty="0"/>
              <a:t>. 3%</a:t>
            </a:r>
            <a:r>
              <a:rPr lang="et-EE" baseline="0" dirty="0"/>
              <a:t> ..</a:t>
            </a:r>
            <a:r>
              <a:rPr lang="et-EE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83134350204601"/>
          <c:y val="0.89527217830535466"/>
          <c:w val="0.66833731299590793"/>
          <c:h val="8.8969450059714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5suuremat</a:t>
            </a:r>
            <a:r>
              <a:rPr lang="et-EE" baseline="0" dirty="0"/>
              <a:t> kulu</a:t>
            </a:r>
            <a:endParaRPr lang="et-E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0-4193-B9B6-01240285D5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0-4193-B9B6-01240285D5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0-4193-B9B6-01240285D5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E0-4193-B9B6-01240285D5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E0-4193-B9B6-01240285D5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E0-4193-B9B6-01240285D5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E0-4193-B9B6-01240285D5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E0-4193-B9B6-01240285D569}"/>
              </c:ext>
            </c:extLst>
          </c:dPt>
          <c:cat>
            <c:strRef>
              <c:f>Sheet1!$N$33:$N$40</c:f>
              <c:strCache>
                <c:ptCount val="5"/>
                <c:pt idx="0">
                  <c:v>üritused</c:v>
                </c:pt>
                <c:pt idx="1">
                  <c:v>kom+pal</c:v>
                </c:pt>
                <c:pt idx="2">
                  <c:v>maksud</c:v>
                </c:pt>
                <c:pt idx="3">
                  <c:v>kontor</c:v>
                </c:pt>
                <c:pt idx="4">
                  <c:v>univer</c:v>
                </c:pt>
              </c:strCache>
            </c:strRef>
          </c:cat>
          <c:val>
            <c:numRef>
              <c:f>Sheet1!$O$33:$O$40</c:f>
              <c:numCache>
                <c:formatCode>General</c:formatCode>
                <c:ptCount val="8"/>
                <c:pt idx="0">
                  <c:v>6182</c:v>
                </c:pt>
                <c:pt idx="1">
                  <c:v>7046</c:v>
                </c:pt>
                <c:pt idx="2">
                  <c:v>5461</c:v>
                </c:pt>
                <c:pt idx="3">
                  <c:v>2681</c:v>
                </c:pt>
                <c:pt idx="4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E0-4193-B9B6-01240285D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1"/>
            <a:ext cx="2945293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471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30471"/>
            <a:ext cx="2945293" cy="4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fld id="{0E8D4C2D-54EA-4167-B66F-B9FE083A1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7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760" cy="4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148" y="0"/>
            <a:ext cx="2932760" cy="4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63" y="708025"/>
            <a:ext cx="6707187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389" y="4716054"/>
            <a:ext cx="4963133" cy="448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107"/>
            <a:ext cx="2932760" cy="4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148" y="9432107"/>
            <a:ext cx="2932760" cy="47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6C2C03D-AA2E-4DF8-8ADF-E155A07F3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63" y="708025"/>
            <a:ext cx="6707187" cy="3773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t-EE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3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63" y="708025"/>
            <a:ext cx="6707187" cy="3773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2C03D-AA2E-4DF8-8ADF-E155A07F34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stkülik 2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sisupohi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stkülik 7"/>
          <p:cNvSpPr/>
          <p:nvPr userDrawn="1"/>
        </p:nvSpPr>
        <p:spPr>
          <a:xfrm>
            <a:off x="3695733" y="0"/>
            <a:ext cx="58566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693192"/>
            <a:ext cx="9497747" cy="863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noProof="0" dirty="0">
                <a:solidFill>
                  <a:srgbClr val="940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114367" cy="48355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spcBef>
                <a:spcPts val="6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noProof="0" dirty="0"/>
              <a:t>Third</a:t>
            </a:r>
            <a:r>
              <a:rPr lang="en-US" dirty="0"/>
              <a:t> level</a:t>
            </a:r>
          </a:p>
          <a:p>
            <a:pPr lvl="3"/>
            <a:r>
              <a:rPr lang="en-US" noProof="0" dirty="0"/>
              <a:t>Fourth</a:t>
            </a:r>
            <a:r>
              <a:rPr lang="en-US" dirty="0"/>
              <a:t> level</a:t>
            </a:r>
          </a:p>
          <a:p>
            <a:pPr lvl="4"/>
            <a:r>
              <a:rPr lang="en-US" noProof="0" dirty="0"/>
              <a:t>Fifth </a:t>
            </a:r>
            <a:r>
              <a:rPr lang="en-US" noProof="0" dirty="0" err="1"/>
              <a:t>leve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8284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3D76-A40A-4E39-BB64-E92A1B3CE1F6}" type="datetimeFigureOut">
              <a:rPr lang="et-EE"/>
              <a:pPr>
                <a:defRPr/>
              </a:pPr>
              <a:t>29.03.2022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759E-3555-4C59-B559-416E05F871E5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848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20" y="2357430"/>
            <a:ext cx="9658381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69" y="4786322"/>
            <a:ext cx="9525067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it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TTU_peamine_logo_ENG_val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2453" y="2894016"/>
            <a:ext cx="7105649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37" r:id="rId2"/>
    <p:sldLayoutId id="214748393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iit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F68DEA-8687-46AA-99CC-CE98A829A573}" type="datetimeFigureOut">
              <a:rPr lang="et-EE"/>
              <a:pPr>
                <a:defRPr/>
              </a:pPr>
              <a:t>29.03.2022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F09E31-0132-49BD-A65C-7EAE753227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9252" y="2357438"/>
            <a:ext cx="9658349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/>
              <a:t>Click to edit Master title style</a:t>
            </a:r>
            <a:endParaRPr lang="et-EE" sz="34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ppt_fassaadiga_slai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u.ee/ulikool/tutvustus/ajalugu-ja-inimesed/audoktorid/" TargetMode="External"/><Relationship Id="rId4" Type="http://schemas.openxmlformats.org/officeDocument/2006/relationships/hyperlink" Target="http://www.ttu.ee/alumn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2" y="-1752164"/>
            <a:ext cx="10513168" cy="9069596"/>
          </a:xfrm>
          <a:prstGeom prst="rect">
            <a:avLst/>
          </a:prstGeom>
        </p:spPr>
      </p:pic>
      <p:sp>
        <p:nvSpPr>
          <p:cNvPr id="9" name="Ristkülik 4"/>
          <p:cNvSpPr/>
          <p:nvPr/>
        </p:nvSpPr>
        <p:spPr>
          <a:xfrm>
            <a:off x="5961644" y="1630284"/>
            <a:ext cx="6372200" cy="936104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819501"/>
            <a:ext cx="3276872" cy="705547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5890722" y="2636912"/>
            <a:ext cx="6372200" cy="936104"/>
          </a:xfrm>
          <a:prstGeom prst="rect">
            <a:avLst/>
          </a:prstGeom>
          <a:solidFill>
            <a:srgbClr val="940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TTÜ AAL üldkoosolek </a:t>
            </a:r>
            <a:r>
              <a:rPr lang="et-E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29.märts 2022        </a:t>
            </a:r>
            <a:endParaRPr lang="et-E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86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/>
              <a:t>TTÜ palgalehel AALi  liikmeskonna struktuur</a:t>
            </a:r>
            <a:br>
              <a:rPr lang="et-EE" sz="2800" dirty="0"/>
            </a:br>
            <a:r>
              <a:rPr lang="et-EE" sz="2800" dirty="0"/>
              <a:t>                                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61659"/>
              </p:ext>
            </p:extLst>
          </p:nvPr>
        </p:nvGraphicFramePr>
        <p:xfrm>
          <a:off x="1968500" y="1546225"/>
          <a:ext cx="9113838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44072" y="227687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Doktorikraad  53</a:t>
            </a:r>
          </a:p>
          <a:p>
            <a:r>
              <a:rPr lang="et-EE" dirty="0"/>
              <a:t>Kõrgharidus 118</a:t>
            </a:r>
          </a:p>
          <a:p>
            <a:r>
              <a:rPr lang="et-EE" dirty="0"/>
              <a:t>Keskharidus  15</a:t>
            </a:r>
          </a:p>
        </p:txBody>
      </p:sp>
    </p:spTree>
    <p:extLst>
      <p:ext uri="{BB962C8B-B14F-4D97-AF65-F5344CB8AC3E}">
        <p14:creationId xmlns:p14="http://schemas.microsoft.com/office/powerpoint/2010/main" val="401531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7FD0-BACE-4454-98B1-3E0963EF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AALi eelarved 2017,2019,2020,2021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93BFAD-CCAE-4DEB-B1BF-D79B30065E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8500" y="1546225"/>
          <a:ext cx="9113838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07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Tallinna Tehnikaülikooli Akadeemilise Ametiliidu  usaldusisikute nimekiri</a:t>
            </a:r>
            <a:endParaRPr lang="et-EE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744637"/>
              </p:ext>
            </p:extLst>
          </p:nvPr>
        </p:nvGraphicFramePr>
        <p:xfrm>
          <a:off x="1974855" y="1196752"/>
          <a:ext cx="9089700" cy="6533232"/>
        </p:xfrm>
        <a:graphic>
          <a:graphicData uri="http://schemas.openxmlformats.org/drawingml/2006/table">
            <a:tbl>
              <a:tblPr/>
              <a:tblGrid>
                <a:gridCol w="1817940">
                  <a:extLst>
                    <a:ext uri="{9D8B030D-6E8A-4147-A177-3AD203B41FA5}">
                      <a16:colId xmlns:a16="http://schemas.microsoft.com/office/drawing/2014/main" val="3191408968"/>
                    </a:ext>
                  </a:extLst>
                </a:gridCol>
                <a:gridCol w="1817940">
                  <a:extLst>
                    <a:ext uri="{9D8B030D-6E8A-4147-A177-3AD203B41FA5}">
                      <a16:colId xmlns:a16="http://schemas.microsoft.com/office/drawing/2014/main" val="2858436649"/>
                    </a:ext>
                  </a:extLst>
                </a:gridCol>
                <a:gridCol w="1817940">
                  <a:extLst>
                    <a:ext uri="{9D8B030D-6E8A-4147-A177-3AD203B41FA5}">
                      <a16:colId xmlns:a16="http://schemas.microsoft.com/office/drawing/2014/main" val="98450583"/>
                    </a:ext>
                  </a:extLst>
                </a:gridCol>
                <a:gridCol w="1817940">
                  <a:extLst>
                    <a:ext uri="{9D8B030D-6E8A-4147-A177-3AD203B41FA5}">
                      <a16:colId xmlns:a16="http://schemas.microsoft.com/office/drawing/2014/main" val="275463714"/>
                    </a:ext>
                  </a:extLst>
                </a:gridCol>
                <a:gridCol w="1817940">
                  <a:extLst>
                    <a:ext uri="{9D8B030D-6E8A-4147-A177-3AD203B41FA5}">
                      <a16:colId xmlns:a16="http://schemas.microsoft.com/office/drawing/2014/main" val="4055163663"/>
                    </a:ext>
                  </a:extLst>
                </a:gridCol>
              </a:tblGrid>
              <a:tr h="119477"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B w="12700" cap="flat" cmpd="sng" algn="ctr">
                      <a:solidFill>
                        <a:srgbClr val="7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B w="12700" cap="flat" cmpd="sng" algn="ctr">
                      <a:solidFill>
                        <a:srgbClr val="B00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B w="12700" cap="flat" cmpd="sng" algn="ctr">
                      <a:solidFill>
                        <a:srgbClr val="000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B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B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707364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Haldus- ja tugistruktuur</a:t>
                      </a: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 dirty="0">
                          <a:effectLst/>
                          <a:latin typeface="inherit"/>
                        </a:rPr>
                        <a:t>Malle</a:t>
                      </a:r>
                      <a:r>
                        <a:rPr lang="et-EE" sz="1100" b="0" baseline="0" dirty="0">
                          <a:effectLst/>
                          <a:latin typeface="inherit"/>
                        </a:rPr>
                        <a:t> Lang</a:t>
                      </a:r>
                      <a:endParaRPr lang="et-EE" sz="1100" b="0" dirty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0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100" b="0">
                          <a:effectLst/>
                          <a:latin typeface="inherit"/>
                        </a:rPr>
                        <a:t>Akadeemia tee 1/Ehitajate tee 7 LIB-221</a:t>
                      </a:r>
                      <a:br>
                        <a:rPr lang="fi-FI" sz="1100" b="0">
                          <a:effectLst/>
                          <a:latin typeface="inherit"/>
                        </a:rPr>
                      </a:br>
                      <a:endParaRPr lang="fi-FI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0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3554</a:t>
                      </a: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maie.pihlakas@taltech.ee</a:t>
                      </a: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092607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Haldus- ja tugistruktuur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A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F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Pille Kalev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9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Ehit.tee 5, UO6a -212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3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0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3495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F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F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ca@taltech.ee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4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2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07253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Kati Roosalu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0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Ehit.tee 5,UO3-410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400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0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2508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800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0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kati.roosalu@taltech.ee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A00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0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0F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42113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Jana-Ines Saidla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C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 UO3-205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3533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C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jana.saidla@taltech.ee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87855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Marina Kritševskaja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0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5,UO4-123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E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2851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marina.kritsevskaja@taltech.ee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97003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Tauno Otto 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1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 UO5-231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4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3266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1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tauno.otto@taltech.ee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25622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Oliver Järvik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5,UO6-336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1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3909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801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1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oliver.jarvik@taltech.ee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824746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Andres Trikkel 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1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5,UO4-310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/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r>
                        <a:rPr lang="et-EE" sz="1100" b="0">
                          <a:effectLst/>
                          <a:latin typeface="inherit"/>
                        </a:rPr>
                        <a:t>2872﻿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andres.trikkel@taltech.ee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9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1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577641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Inseneriteaduskond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F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Aleksander Kilk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102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5,NRG-305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2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3801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aleksander.kilk@taltech.ee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388493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Infotehnoloogiateaduskond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30F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F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Frederick Rang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/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r>
                        <a:rPr lang="et-EE" sz="1100" b="0">
                          <a:effectLst/>
                          <a:latin typeface="inherit"/>
                        </a:rPr>
                        <a:t>Ehit.tee 5,UO2-203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5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2168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202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9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frederick.rang@taltech.ee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71129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Infotehnoloogiateaduskond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Andres Udal 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7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5,UO2-308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2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2110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2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andres.udal@taltech.ee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3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217860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Loodusteaduskond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B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B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Arvo Mere 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8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5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5,UO6-346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3001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9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3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arvo.mere@taltech.ee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403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3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3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357340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Loodusteaduskond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8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6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Marek Vilipuu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5,UO2-124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3007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marek.vilipuuta@taltech.ee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103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3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3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22852"/>
                  </a:ext>
                </a:extLst>
              </a:tr>
              <a:tr h="318606"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Loodusteaduskond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Lembit Kurik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Ehit. tee 5,UO2B-113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>
                          <a:effectLst/>
                          <a:latin typeface="inherit"/>
                        </a:rPr>
                        <a:t>3003</a:t>
                      </a:r>
                      <a:br>
                        <a:rPr lang="et-EE" sz="1100" b="0">
                          <a:effectLst/>
                          <a:latin typeface="inherit"/>
                        </a:rPr>
                      </a:br>
                      <a:endParaRPr lang="et-EE" sz="11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1100" b="0" dirty="0">
                          <a:effectLst/>
                          <a:latin typeface="inherit"/>
                        </a:rPr>
                        <a:t>lembit.kurik@taltech.ee</a:t>
                      </a:r>
                      <a:br>
                        <a:rPr lang="et-EE" sz="1100" b="0" dirty="0">
                          <a:effectLst/>
                          <a:latin typeface="inherit"/>
                        </a:rPr>
                      </a:br>
                      <a:endParaRPr lang="et-EE" sz="1100" b="0" dirty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09840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ase"/>
                      <a:r>
                        <a:rPr lang="et-EE" sz="500" b="0" dirty="0">
                          <a:effectLst/>
                          <a:latin typeface="inherit"/>
                        </a:rPr>
                        <a:t>Majandusteaduskond </a:t>
                      </a:r>
                      <a:br>
                        <a:rPr lang="et-EE" sz="500" b="0" dirty="0">
                          <a:effectLst/>
                          <a:latin typeface="inherit"/>
                        </a:rPr>
                      </a:br>
                      <a:endParaRPr lang="et-EE" sz="500" b="0" dirty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t-EE" sz="500" b="0">
                          <a:effectLst/>
                          <a:latin typeface="inherit"/>
                        </a:rPr>
                        <a:t>uue usaldusisiku valimine</a:t>
                      </a:r>
                      <a:br>
                        <a:rPr lang="et-EE" sz="500" b="0">
                          <a:effectLst/>
                          <a:latin typeface="inherit"/>
                        </a:rPr>
                      </a:br>
                      <a:endParaRPr lang="et-EE" sz="500" b="0">
                        <a:effectLst/>
                        <a:latin typeface="inherit"/>
                      </a:endParaRPr>
                    </a:p>
                  </a:txBody>
                  <a:tcPr marL="22895" marR="22895" marT="22895" marB="22895" anchor="ctr">
                    <a:lnL w="12700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t-EE" sz="500" dirty="0"/>
                    </a:p>
                  </a:txBody>
                  <a:tcPr marL="27475" marR="27475" marT="13737" marB="13737">
                    <a:lnL w="9525" cap="flat" cmpd="sng" algn="ctr">
                      <a:solidFill>
                        <a:srgbClr val="803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3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t-EE" sz="500"/>
                    </a:p>
                  </a:txBody>
                  <a:tcPr marL="27475" marR="27475" marT="13737" marB="13737">
                    <a:lnT w="9525" cap="flat" cmpd="sng" algn="ctr">
                      <a:solidFill>
                        <a:srgbClr val="602E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t-EE" sz="500" dirty="0"/>
                    </a:p>
                  </a:txBody>
                  <a:tcPr marL="27475" marR="27475" marT="13737" marB="13737">
                    <a:lnT w="9525" cap="flat" cmpd="sng" algn="ctr">
                      <a:solidFill>
                        <a:srgbClr val="F0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413298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363174" y="-323165"/>
            <a:ext cx="31582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t-EE" altLang="et-E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Tegevusaruanne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2021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t-EE" dirty="0"/>
              <a:t>tel</a:t>
            </a:r>
            <a:r>
              <a:rPr lang="en-US" dirty="0"/>
              <a:t> </a:t>
            </a:r>
            <a:r>
              <a:rPr lang="en-US" dirty="0" err="1"/>
              <a:t>toimunud</a:t>
            </a:r>
            <a:r>
              <a:rPr lang="en-US" dirty="0"/>
              <a:t> </a:t>
            </a:r>
            <a:r>
              <a:rPr lang="en-US" dirty="0" err="1"/>
              <a:t>peamised</a:t>
            </a:r>
            <a:r>
              <a:rPr lang="en-US" dirty="0"/>
              <a:t> </a:t>
            </a:r>
            <a:r>
              <a:rPr lang="en-US" dirty="0" err="1"/>
              <a:t>tegevused</a:t>
            </a:r>
            <a:r>
              <a:rPr lang="en-US" dirty="0"/>
              <a:t>:</a:t>
            </a:r>
          </a:p>
          <a:p>
            <a:r>
              <a:rPr lang="et-EE" dirty="0"/>
              <a:t>- läbirääkimised TTÜ juhtkonnaga töö- ja palgatingimuste üle;</a:t>
            </a:r>
          </a:p>
          <a:p>
            <a:r>
              <a:rPr lang="fi-FI" dirty="0"/>
              <a:t>- osalemine erinevates töögruppides;</a:t>
            </a:r>
          </a:p>
          <a:p>
            <a:r>
              <a:rPr lang="et-EE" dirty="0"/>
              <a:t>- </a:t>
            </a:r>
            <a:r>
              <a:rPr lang="et-EE" i="1" dirty="0"/>
              <a:t>osalemine TTÜ nõukogu töös(liikmete kaudu!);</a:t>
            </a:r>
          </a:p>
          <a:p>
            <a:r>
              <a:rPr lang="et-EE" dirty="0"/>
              <a:t>- ühisürituste korraldamine(laste </a:t>
            </a:r>
            <a:r>
              <a:rPr lang="et-EE" dirty="0" err="1"/>
              <a:t>jõulupidu,väljasõit</a:t>
            </a:r>
            <a:r>
              <a:rPr lang="et-EE" dirty="0"/>
              <a:t> );</a:t>
            </a:r>
          </a:p>
          <a:p>
            <a:r>
              <a:rPr lang="et-EE" dirty="0"/>
              <a:t>- osalemine UNIVERSITASe töös ja selle suunamine;</a:t>
            </a:r>
          </a:p>
          <a:p>
            <a:r>
              <a:rPr lang="et-EE" dirty="0"/>
              <a:t>- erinevate seminaride (Mait Ruut), ümarlaudade korraldamine, osalemine;</a:t>
            </a:r>
            <a:endParaRPr lang="et-EE" sz="1600" dirty="0"/>
          </a:p>
          <a:p>
            <a:r>
              <a:rPr lang="et-EE" dirty="0"/>
              <a:t>Koostöö HTMiga, osalemine üleriigilises </a:t>
            </a:r>
            <a:r>
              <a:rPr lang="et-EE" dirty="0" err="1"/>
              <a:t>koostöös.Uue</a:t>
            </a:r>
            <a:r>
              <a:rPr lang="et-EE" dirty="0"/>
              <a:t>  </a:t>
            </a:r>
            <a:r>
              <a:rPr lang="et-EE" dirty="0" err="1"/>
              <a:t>TAKSi</a:t>
            </a:r>
            <a:r>
              <a:rPr lang="et-EE" dirty="0"/>
              <a:t> väljatöötamine 3s komisjonis(</a:t>
            </a:r>
            <a:r>
              <a:rPr lang="et-EE" dirty="0" err="1"/>
              <a:t>J.Kübarsepp,A.Koel,V.Viies</a:t>
            </a:r>
            <a:r>
              <a:rPr lang="et-E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23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/>
              <a:t>Tallinna Tehnikaülikooli kollektiivleping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cap="all" dirty="0"/>
              <a:t> </a:t>
            </a:r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2423592" y="1340768"/>
            <a:ext cx="8136904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t-EE" b="1" dirty="0">
                <a:latin typeface="Calibri" panose="020F0502020204030204" pitchFamily="34" charset="0"/>
                <a:ea typeface="Times New Roman" panose="02020603050405020304" pitchFamily="18" charset="0"/>
              </a:rPr>
              <a:t>Töötaja tööajanormi vähendatakse koos töötasu säilitamisega kooskõlastatult struktuuriüksuse juhiga:</a:t>
            </a:r>
          </a:p>
          <a:p>
            <a:pPr marL="1600200" lvl="3" indent="-228600" algn="just">
              <a:spcAft>
                <a:spcPts val="0"/>
              </a:spcAft>
              <a:buFont typeface="+mj-lt"/>
              <a:buAutoNum type="arabicPeriod"/>
            </a:pPr>
            <a:r>
              <a:rPr lang="et-EE" b="1" dirty="0">
                <a:latin typeface="Calibri" panose="020F0502020204030204" pitchFamily="34" charset="0"/>
                <a:ea typeface="Times New Roman" panose="02020603050405020304" pitchFamily="18" charset="0"/>
              </a:rPr>
              <a:t>töötaja haiguse korral kuni kolme tööpäeva ulatuses kalendriaastas (tervisepäevad);</a:t>
            </a:r>
            <a:endParaRPr lang="et-EE" b="1" dirty="0">
              <a:ea typeface="Times New Roman" panose="02020603050405020304" pitchFamily="18" charset="0"/>
            </a:endParaRPr>
          </a:p>
          <a:p>
            <a:pPr marL="1600200" lvl="3" indent="-228600" algn="just">
              <a:spcAft>
                <a:spcPts val="0"/>
              </a:spcAft>
              <a:buFont typeface="+mj-lt"/>
              <a:buAutoNum type="arabicPeriod"/>
            </a:pPr>
            <a:r>
              <a:rPr lang="et-EE" b="1" dirty="0">
                <a:latin typeface="Calibri" panose="020F0502020204030204" pitchFamily="34" charset="0"/>
                <a:ea typeface="Times New Roman" panose="02020603050405020304" pitchFamily="18" charset="0"/>
              </a:rPr>
              <a:t>töötaja või töötaja lapse abiellumisel kuni kolme tööpäeva ulatuses;</a:t>
            </a:r>
            <a:endParaRPr lang="et-EE" b="1" dirty="0">
              <a:ea typeface="Times New Roman" panose="02020603050405020304" pitchFamily="18" charset="0"/>
            </a:endParaRPr>
          </a:p>
          <a:p>
            <a:pPr marL="1600200" lvl="3" indent="-228600" algn="just">
              <a:spcAft>
                <a:spcPts val="0"/>
              </a:spcAft>
              <a:buFont typeface="+mj-lt"/>
              <a:buAutoNum type="arabicPeriod"/>
            </a:pPr>
            <a:r>
              <a:rPr lang="et-EE" b="1" dirty="0">
                <a:latin typeface="Calibri" panose="020F0502020204030204" pitchFamily="34" charset="0"/>
                <a:ea typeface="Times New Roman" panose="02020603050405020304" pitchFamily="18" charset="0"/>
              </a:rPr>
              <a:t>töötaja pereliikme surma korral kuni kolme tööpäeva ulatuses.</a:t>
            </a:r>
            <a:endParaRPr lang="et-EE" b="1" dirty="0">
              <a:ea typeface="Times New Roman" panose="02020603050405020304" pitchFamily="18" charset="0"/>
            </a:endParaRP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t-EE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Töötaja tööajanormi vähendatakse koos palga säilitamisega ajavahemikku 24. detsember kuni 31. detsember langevate töötundide võrra.</a:t>
            </a:r>
            <a:endParaRPr lang="et-EE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/>
              <a:t>Tallinna Tehnikaülikooli kollektiivleping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cap="all" dirty="0"/>
              <a:t> </a:t>
            </a:r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2423592" y="1340768"/>
            <a:ext cx="777686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t-EE" b="1" dirty="0">
                <a:latin typeface="Calibri" panose="020F0502020204030204" pitchFamily="34" charset="0"/>
                <a:ea typeface="Times New Roman" panose="02020603050405020304" pitchFamily="18" charset="0"/>
              </a:rPr>
              <a:t>Tagatised AAL usaldusisikule ja juhatuse liikmele </a:t>
            </a:r>
            <a:endParaRPr lang="et-EE" dirty="0">
              <a:ea typeface="Times New Roman" panose="02020603050405020304" pitchFamily="18" charset="0"/>
            </a:endParaRP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t-E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Tööandja kohustub AAL usaldusisiku ja AAL juhatuse liikme nõudmisel tagama nendele ülesannete täitmiseks põhitöö ajast </a:t>
            </a:r>
            <a:r>
              <a:rPr lang="et-EE" sz="3200" b="1" i="0" dirty="0">
                <a:latin typeface="Calibri" panose="020F0502020204030204" pitchFamily="34" charset="0"/>
                <a:ea typeface="Times New Roman" panose="02020603050405020304" pitchFamily="18" charset="0"/>
              </a:rPr>
              <a:t>vähemalt neli tundi nädalas või kuni kaks päeva kuus. </a:t>
            </a:r>
            <a:r>
              <a:rPr lang="et-EE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Selle aja eest säilitatakse keskmine töötasu ning õigusaktidega ja kollektiivlepinguga ettenähtud soodustused.</a:t>
            </a:r>
          </a:p>
          <a:p>
            <a:pPr marL="1143000" lvl="2" indent="-228600" algn="just">
              <a:spcBef>
                <a:spcPts val="3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</a:pPr>
            <a:r>
              <a:rPr lang="et-EE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t-EE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3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/>
              <a:t>Tallinna Tehnikaülikooli kollektiivleping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cap="all" dirty="0"/>
              <a:t>Töötasu</a:t>
            </a:r>
          </a:p>
          <a:p>
            <a:pPr lvl="1"/>
            <a:r>
              <a:rPr lang="et-EE" b="1" dirty="0"/>
              <a:t>Töötasustamise</a:t>
            </a:r>
            <a:r>
              <a:rPr lang="et-EE" dirty="0"/>
              <a:t> </a:t>
            </a:r>
            <a:r>
              <a:rPr lang="et-EE" b="1" dirty="0"/>
              <a:t>üldpõhimõtted</a:t>
            </a:r>
            <a:r>
              <a:rPr lang="et-EE" dirty="0"/>
              <a:t> </a:t>
            </a:r>
          </a:p>
          <a:p>
            <a:pPr lvl="2"/>
            <a:r>
              <a:rPr lang="et-EE" dirty="0"/>
              <a:t>Pooled on seisukohal, et tuleb rakendada kõiki meetmeid tagamaks õppe- ja teadustööga seotud töötajate töötasu konkurentsivõime Eesti tööturul.</a:t>
            </a:r>
          </a:p>
          <a:p>
            <a:pPr lvl="2"/>
            <a:r>
              <a:rPr lang="et-EE" dirty="0"/>
              <a:t>Töötaja töö tasustamine toimub kooskõlas seaduste, TTÜ töötasustamise eeskirja (palgaeeskirja), kollektiivlepingu ja töötajaga sõlmitud töölepingu alusel.</a:t>
            </a:r>
          </a:p>
          <a:p>
            <a:pPr lvl="2"/>
            <a:r>
              <a:rPr lang="et-EE" dirty="0"/>
              <a:t>Ametikoha töötasu astme alammäärade suuruse üle peetakse läbirääkimisi tööandja ja AAL vahel igal aastal.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332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Kollektiivleping 2022-2023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6" y="1546225"/>
            <a:ext cx="6447366" cy="4835525"/>
          </a:xfrm>
        </p:spPr>
      </p:pic>
    </p:spTree>
    <p:extLst>
      <p:ext uri="{BB962C8B-B14F-4D97-AF65-F5344CB8AC3E}">
        <p14:creationId xmlns:p14="http://schemas.microsoft.com/office/powerpoint/2010/main" val="324965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AAL ja Tallinna Tehnikaülikooli 2021 töötasu alammäärade läbirääkimised </a:t>
            </a:r>
            <a:br>
              <a:rPr lang="et-EE" dirty="0"/>
            </a:br>
            <a:endParaRPr lang="et-E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047689"/>
              </p:ext>
            </p:extLst>
          </p:nvPr>
        </p:nvGraphicFramePr>
        <p:xfrm>
          <a:off x="2495600" y="2659380"/>
          <a:ext cx="7200800" cy="3577931"/>
        </p:xfrm>
        <a:graphic>
          <a:graphicData uri="http://schemas.openxmlformats.org/drawingml/2006/table">
            <a:tbl>
              <a:tblPr firstRow="1" firstCol="1" bandRow="1"/>
              <a:tblGrid>
                <a:gridCol w="766991">
                  <a:extLst>
                    <a:ext uri="{9D8B030D-6E8A-4147-A177-3AD203B41FA5}">
                      <a16:colId xmlns:a16="http://schemas.microsoft.com/office/drawing/2014/main" val="4099437384"/>
                    </a:ext>
                  </a:extLst>
                </a:gridCol>
                <a:gridCol w="3349789">
                  <a:extLst>
                    <a:ext uri="{9D8B030D-6E8A-4147-A177-3AD203B41FA5}">
                      <a16:colId xmlns:a16="http://schemas.microsoft.com/office/drawing/2014/main" val="3165439559"/>
                    </a:ext>
                  </a:extLst>
                </a:gridCol>
                <a:gridCol w="1572333">
                  <a:extLst>
                    <a:ext uri="{9D8B030D-6E8A-4147-A177-3AD203B41FA5}">
                      <a16:colId xmlns:a16="http://schemas.microsoft.com/office/drawing/2014/main" val="2509706413"/>
                    </a:ext>
                  </a:extLst>
                </a:gridCol>
                <a:gridCol w="1511687">
                  <a:extLst>
                    <a:ext uri="{9D8B030D-6E8A-4147-A177-3AD203B41FA5}">
                      <a16:colId xmlns:a16="http://schemas.microsoft.com/office/drawing/2014/main" val="3065532462"/>
                    </a:ext>
                  </a:extLst>
                </a:gridCol>
              </a:tblGrid>
              <a:tr h="791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Töötasu aste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Ametinimetus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Töötasu astme alammäär alates 01.04.2020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Töötasu astme alammäär alates 01.04.2021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47607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Abipersonal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29140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Oskustööline, spetsialist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86441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Spetsialist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854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936395"/>
                  </a:ext>
                </a:extLst>
              </a:tr>
              <a:tr h="653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Õpetaja, assistent, doktorant-nooremteadur, spetsialist, peaspetsialist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561654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Lektor, teadur, peaspetsialist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1392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199614"/>
                  </a:ext>
                </a:extLst>
              </a:tr>
              <a:tr h="43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Vanemlektor, teadur,  peaspetsialist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1612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1693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475572"/>
                  </a:ext>
                </a:extLst>
              </a:tr>
              <a:tr h="43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Vanemteadur, vanemlektor, dotsent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1725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1811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392121"/>
                  </a:ext>
                </a:extLst>
              </a:tr>
              <a:tr h="252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Professor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2126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2232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37018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79808" y="97795"/>
            <a:ext cx="171108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Kehtiv töötasu alammäär  ja alammäär alates 01.04.2021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3607-6D0C-4932-B878-4475CD8A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Akadeemilise  töötaja piirkoormused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74D1-B0EE-42F3-A2D8-F22D791C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2" y="1545806"/>
            <a:ext cx="9384082" cy="531219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Tabel</a:t>
            </a:r>
            <a:r>
              <a:rPr lang="en-US" b="1" dirty="0"/>
              <a:t> 1. </a:t>
            </a:r>
            <a:r>
              <a:rPr lang="en-US" b="1" dirty="0" err="1"/>
              <a:t>Akadeemilise</a:t>
            </a:r>
            <a:r>
              <a:rPr lang="en-US" b="1" dirty="0"/>
              <a:t> </a:t>
            </a:r>
            <a:r>
              <a:rPr lang="en-US" b="1" dirty="0" err="1"/>
              <a:t>töötaja</a:t>
            </a:r>
            <a:r>
              <a:rPr lang="en-US" b="1" dirty="0"/>
              <a:t> </a:t>
            </a:r>
            <a:r>
              <a:rPr lang="en-US" b="1" dirty="0" err="1"/>
              <a:t>kontaktõppe</a:t>
            </a:r>
            <a:r>
              <a:rPr lang="en-US" b="1" dirty="0"/>
              <a:t> ja </a:t>
            </a:r>
            <a:r>
              <a:rPr lang="en-US" b="1" dirty="0" err="1"/>
              <a:t>juhendamise</a:t>
            </a:r>
            <a:r>
              <a:rPr lang="en-US" b="1" dirty="0"/>
              <a:t> </a:t>
            </a:r>
            <a:r>
              <a:rPr lang="en-US" b="1" dirty="0" err="1"/>
              <a:t>piirkoormus</a:t>
            </a:r>
            <a:r>
              <a:rPr lang="en-US" b="1" dirty="0"/>
              <a:t> </a:t>
            </a:r>
            <a:r>
              <a:rPr lang="en-US" b="1" dirty="0" err="1"/>
              <a:t>aastas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t-EE" sz="1600" b="1" dirty="0"/>
              <a:t>    </a:t>
            </a:r>
            <a:r>
              <a:rPr lang="en-US" sz="1600" b="1" dirty="0" err="1"/>
              <a:t>Ametikoht</a:t>
            </a:r>
            <a:r>
              <a:rPr lang="en-US" sz="1600" b="1" dirty="0"/>
              <a:t> 	</a:t>
            </a:r>
            <a:r>
              <a:rPr lang="et-EE" sz="1600" b="1" dirty="0"/>
              <a:t>                 </a:t>
            </a:r>
            <a:r>
              <a:rPr lang="en-US" sz="1600" b="1" dirty="0" err="1"/>
              <a:t>Kontaktõppe</a:t>
            </a:r>
            <a:r>
              <a:rPr lang="en-US" sz="1600" b="1" dirty="0"/>
              <a:t> </a:t>
            </a:r>
            <a:r>
              <a:rPr lang="en-US" sz="1600" b="1" dirty="0" err="1"/>
              <a:t>piirkoormus</a:t>
            </a:r>
            <a:r>
              <a:rPr lang="et-EE" sz="1600" b="1" dirty="0"/>
              <a:t>  Juhendamise piirkoormus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t-EE" sz="1600" b="1" dirty="0"/>
              <a:t> </a:t>
            </a:r>
            <a:endParaRPr lang="en-US" sz="1600" b="1" dirty="0"/>
          </a:p>
          <a:p>
            <a:r>
              <a:rPr lang="en-US" b="1" dirty="0"/>
              <a:t>Professor	</a:t>
            </a:r>
            <a:r>
              <a:rPr lang="et-EE" b="1" dirty="0"/>
              <a:t>                           </a:t>
            </a:r>
            <a:r>
              <a:rPr lang="en-US" b="1" dirty="0"/>
              <a:t>256 / 192	</a:t>
            </a:r>
            <a:r>
              <a:rPr lang="et-EE" b="1" dirty="0"/>
              <a:t>            </a:t>
            </a:r>
            <a:r>
              <a:rPr lang="en-US" b="1" dirty="0"/>
              <a:t>400</a:t>
            </a:r>
          </a:p>
          <a:p>
            <a:r>
              <a:rPr lang="en-US" b="1" dirty="0" err="1"/>
              <a:t>Juhtivteadur</a:t>
            </a:r>
            <a:r>
              <a:rPr lang="en-US" b="1" dirty="0"/>
              <a:t>	</a:t>
            </a:r>
            <a:r>
              <a:rPr lang="et-EE" b="1" dirty="0"/>
              <a:t>                                                 </a:t>
            </a:r>
            <a:r>
              <a:rPr lang="en-US" b="1" dirty="0"/>
              <a:t>–	</a:t>
            </a:r>
            <a:r>
              <a:rPr lang="et-EE" b="1" dirty="0"/>
              <a:t>  </a:t>
            </a:r>
            <a:r>
              <a:rPr lang="en-US" b="1" dirty="0"/>
              <a:t>400</a:t>
            </a:r>
          </a:p>
          <a:p>
            <a:r>
              <a:rPr lang="en-US" b="1" dirty="0" err="1"/>
              <a:t>Vanemlektor</a:t>
            </a:r>
            <a:r>
              <a:rPr lang="en-US" b="1" dirty="0"/>
              <a:t>	</a:t>
            </a:r>
            <a:r>
              <a:rPr lang="et-EE" b="1" dirty="0"/>
              <a:t>                 </a:t>
            </a:r>
            <a:r>
              <a:rPr lang="en-US" b="1" dirty="0"/>
              <a:t>448 / 336	</a:t>
            </a:r>
            <a:r>
              <a:rPr lang="et-EE" b="1" dirty="0"/>
              <a:t>            </a:t>
            </a:r>
            <a:r>
              <a:rPr lang="en-US" b="1" dirty="0"/>
              <a:t>260</a:t>
            </a:r>
          </a:p>
          <a:p>
            <a:r>
              <a:rPr lang="en-US" b="1" dirty="0" err="1"/>
              <a:t>Lektor</a:t>
            </a:r>
            <a:r>
              <a:rPr lang="en-US" b="1" dirty="0"/>
              <a:t>	</a:t>
            </a:r>
            <a:r>
              <a:rPr lang="et-EE" b="1" dirty="0"/>
              <a:t>                           </a:t>
            </a:r>
            <a:r>
              <a:rPr lang="en-US" b="1" dirty="0"/>
              <a:t>512 / 384	</a:t>
            </a:r>
            <a:r>
              <a:rPr lang="et-EE" b="1" dirty="0"/>
              <a:t>            </a:t>
            </a:r>
            <a:r>
              <a:rPr lang="en-US" b="1" dirty="0"/>
              <a:t>260</a:t>
            </a:r>
          </a:p>
          <a:p>
            <a:r>
              <a:rPr lang="en-US" b="1" dirty="0" err="1"/>
              <a:t>Vanemteadur</a:t>
            </a:r>
            <a:r>
              <a:rPr lang="en-US" b="1" dirty="0"/>
              <a:t>	</a:t>
            </a:r>
            <a:r>
              <a:rPr lang="et-EE" b="1" dirty="0"/>
              <a:t>                  </a:t>
            </a:r>
            <a:r>
              <a:rPr lang="en-US" b="1" dirty="0"/>
              <a:t>128 / 96	</a:t>
            </a:r>
            <a:r>
              <a:rPr lang="et-EE" b="1" dirty="0"/>
              <a:t>            </a:t>
            </a:r>
            <a:r>
              <a:rPr lang="en-US" b="1" dirty="0"/>
              <a:t>270</a:t>
            </a:r>
          </a:p>
          <a:p>
            <a:r>
              <a:rPr lang="en-US" b="1" dirty="0" err="1"/>
              <a:t>Teadur</a:t>
            </a:r>
            <a:r>
              <a:rPr lang="en-US" b="1" dirty="0"/>
              <a:t>	</a:t>
            </a:r>
            <a:r>
              <a:rPr lang="et-EE" b="1" dirty="0"/>
              <a:t>                            </a:t>
            </a:r>
            <a:r>
              <a:rPr lang="en-US" b="1" dirty="0"/>
              <a:t>128 / 96</a:t>
            </a:r>
            <a:r>
              <a:rPr lang="et-EE" b="1" dirty="0"/>
              <a:t>                        90</a:t>
            </a:r>
            <a:endParaRPr lang="en-US" b="1" dirty="0"/>
          </a:p>
          <a:p>
            <a:r>
              <a:rPr lang="en-US" b="1" dirty="0" err="1"/>
              <a:t>Doktorant-nooremteadu</a:t>
            </a:r>
            <a:r>
              <a:rPr lang="et-EE" b="1" dirty="0"/>
              <a:t>r    </a:t>
            </a:r>
            <a:r>
              <a:rPr lang="en-US" b="1" dirty="0"/>
              <a:t>128 / 96	</a:t>
            </a:r>
            <a:r>
              <a:rPr lang="et-EE" b="1" dirty="0"/>
              <a:t>              </a:t>
            </a:r>
            <a:r>
              <a:rPr lang="en-US" b="1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59954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188640"/>
            <a:ext cx="9497747" cy="863600"/>
          </a:xfrm>
        </p:spPr>
        <p:txBody>
          <a:bodyPr/>
          <a:lstStyle/>
          <a:p>
            <a:r>
              <a:rPr lang="et-EE" sz="2400" dirty="0"/>
              <a:t>AALi ESINDUSKOGU PÄEVAKORD 29.03.2022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545806"/>
            <a:ext cx="9504097" cy="4835525"/>
          </a:xfrm>
        </p:spPr>
        <p:txBody>
          <a:bodyPr/>
          <a:lstStyle/>
          <a:p>
            <a:r>
              <a:rPr lang="et-EE" b="1" dirty="0"/>
              <a:t>14.00 Esinduskogu rakendamine(juhatamine, protokollimine)</a:t>
            </a:r>
            <a:endParaRPr lang="et-EE" dirty="0"/>
          </a:p>
          <a:p>
            <a:r>
              <a:rPr lang="et-EE" b="1" dirty="0"/>
              <a:t>14.10 Avasõna </a:t>
            </a:r>
            <a:r>
              <a:rPr lang="et-EE" b="1" dirty="0" err="1"/>
              <a:t>V.Viies</a:t>
            </a:r>
            <a:r>
              <a:rPr lang="et-EE" b="1" dirty="0"/>
              <a:t>-juhatuse esimees</a:t>
            </a:r>
          </a:p>
          <a:p>
            <a:r>
              <a:rPr lang="et-EE" b="1" dirty="0"/>
              <a:t>14.15 TALO tegemised</a:t>
            </a:r>
            <a:endParaRPr lang="et-EE" dirty="0"/>
          </a:p>
          <a:p>
            <a:r>
              <a:rPr lang="et-EE" b="1" dirty="0"/>
              <a:t>14.35 Juhatuse aruanne 2021.a. tegevuse kohta </a:t>
            </a:r>
            <a:r>
              <a:rPr lang="et-EE" sz="1200" b="1" dirty="0"/>
              <a:t>( juhatus )</a:t>
            </a:r>
          </a:p>
          <a:p>
            <a:r>
              <a:rPr lang="et-EE" b="1" dirty="0"/>
              <a:t>15.00 Juhatuse </a:t>
            </a:r>
            <a:r>
              <a:rPr lang="et-EE" b="1" dirty="0" smtClean="0"/>
              <a:t>ja revisjonikomisjoni liikme </a:t>
            </a:r>
            <a:r>
              <a:rPr lang="et-EE" b="1" dirty="0"/>
              <a:t>asendamine</a:t>
            </a:r>
            <a:endParaRPr lang="et-EE" dirty="0"/>
          </a:p>
          <a:p>
            <a:r>
              <a:rPr lang="et-EE" b="1" dirty="0"/>
              <a:t>15.15 Majandusaasta aruanne  ja selle kinnitamine</a:t>
            </a:r>
            <a:endParaRPr lang="et-EE" dirty="0"/>
          </a:p>
          <a:p>
            <a:r>
              <a:rPr lang="et-EE" b="1" dirty="0"/>
              <a:t>15.30 Revisjonikomisjoni aruanne  ja selle kinnitamine</a:t>
            </a:r>
          </a:p>
          <a:p>
            <a:pPr marL="0" indent="0">
              <a:buNone/>
            </a:pPr>
            <a:r>
              <a:rPr lang="et-EE" b="1" dirty="0"/>
              <a:t>    15.40 2022.a. eelarve arutelu ja kinnitamine </a:t>
            </a:r>
            <a:r>
              <a:rPr lang="et-EE" sz="1200" b="1" dirty="0"/>
              <a:t>(juhatus )</a:t>
            </a:r>
            <a:endParaRPr lang="et-EE" sz="1200" dirty="0"/>
          </a:p>
          <a:p>
            <a:r>
              <a:rPr lang="et-EE" b="1" dirty="0"/>
              <a:t>16.00 Käesoleval kogul tõstatud küsimuste arutelu</a:t>
            </a:r>
            <a:endParaRPr lang="et-EE" dirty="0"/>
          </a:p>
          <a:p>
            <a:r>
              <a:rPr lang="et-EE" b="1" dirty="0"/>
              <a:t>16.30 Esinduskogu lõpetamine</a:t>
            </a:r>
            <a:endParaRPr lang="et-EE" dirty="0"/>
          </a:p>
          <a:p>
            <a:pPr marL="0" indent="0">
              <a:buNone/>
            </a:pP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23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64C4-C535-4A0E-A876-5A982CD5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0" dirty="0">
                <a:effectLst/>
                <a:latin typeface="Proxima Nova"/>
              </a:rPr>
              <a:t>Ülikooli töötasu astme alammäärad</a:t>
            </a:r>
            <a:r>
              <a:rPr lang="et-EE" b="0" i="0" dirty="0">
                <a:effectLst/>
                <a:latin typeface="Proxima Nova"/>
              </a:rPr>
              <a:t> 2022</a:t>
            </a:r>
            <a:r>
              <a:rPr lang="fi-FI" b="0" i="0" dirty="0">
                <a:effectLst/>
                <a:latin typeface="Proxima Nova"/>
              </a:rPr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A7385-6E4A-45AC-8F1C-97D761C1D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006" y="1916112"/>
            <a:ext cx="81248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RESAVERi</a:t>
            </a:r>
            <a:r>
              <a:rPr lang="et-EE" dirty="0"/>
              <a:t> pakkumine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  <a:p>
            <a:r>
              <a:rPr lang="et-EE" b="1" dirty="0"/>
              <a:t>RESAVER PENSION FUND </a:t>
            </a:r>
            <a:endParaRPr lang="et-EE" dirty="0"/>
          </a:p>
          <a:p>
            <a:r>
              <a:rPr lang="et-EE" b="1" dirty="0"/>
              <a:t>BUSINESS PROPOSAL </a:t>
            </a:r>
            <a:endParaRPr lang="et-EE" dirty="0"/>
          </a:p>
          <a:p>
            <a:r>
              <a:rPr lang="en-US" b="1" dirty="0"/>
              <a:t>Prepared for: </a:t>
            </a:r>
            <a:r>
              <a:rPr lang="en-US" dirty="0"/>
              <a:t>Tallinn University of Technology </a:t>
            </a:r>
          </a:p>
          <a:p>
            <a:r>
              <a:rPr lang="et-EE" b="1" dirty="0" err="1"/>
              <a:t>Prepared</a:t>
            </a:r>
            <a:r>
              <a:rPr lang="et-EE" b="1" dirty="0"/>
              <a:t> </a:t>
            </a:r>
            <a:r>
              <a:rPr lang="et-EE" b="1" dirty="0" err="1"/>
              <a:t>by</a:t>
            </a:r>
            <a:r>
              <a:rPr lang="et-EE" b="1" dirty="0"/>
              <a:t>: </a:t>
            </a:r>
            <a:r>
              <a:rPr lang="et-EE" dirty="0"/>
              <a:t>RESAVER </a:t>
            </a:r>
            <a:r>
              <a:rPr lang="et-EE" dirty="0" err="1"/>
              <a:t>Consortium</a:t>
            </a:r>
            <a:r>
              <a:rPr lang="et-EE" dirty="0"/>
              <a:t> </a:t>
            </a:r>
          </a:p>
          <a:p>
            <a:r>
              <a:rPr lang="en-US" dirty="0"/>
              <a:t>To: </a:t>
            </a:r>
            <a:r>
              <a:rPr lang="en-US" dirty="0" err="1"/>
              <a:t>Tiit</a:t>
            </a:r>
            <a:r>
              <a:rPr lang="en-US" dirty="0"/>
              <a:t> Land, Vladimir Viies Tallinn University of Technology (</a:t>
            </a:r>
            <a:r>
              <a:rPr lang="en-US" dirty="0" err="1"/>
              <a:t>TalTech</a:t>
            </a:r>
            <a:r>
              <a:rPr lang="en-US" dirty="0"/>
              <a:t>) </a:t>
            </a:r>
            <a:r>
              <a:rPr lang="en-US" dirty="0" err="1"/>
              <a:t>Ehitajate</a:t>
            </a:r>
            <a:r>
              <a:rPr lang="en-US" dirty="0"/>
              <a:t> tee 5, 12616 Tallinn, Estonia Dear Rector </a:t>
            </a:r>
            <a:r>
              <a:rPr lang="en-US" dirty="0" err="1"/>
              <a:t>Tiit</a:t>
            </a:r>
            <a:r>
              <a:rPr lang="en-US" dirty="0"/>
              <a:t> Land, Dear Mr. Viies, The RESAVER Consortium was brought to life to promote the establishment of the RESAVER Pension Fund (</a:t>
            </a:r>
            <a:r>
              <a:rPr lang="en-US" sz="900" dirty="0"/>
              <a:t>IORP) for the benefit of individual employees of research </a:t>
            </a:r>
            <a:r>
              <a:rPr lang="en-US" sz="900" dirty="0" err="1"/>
              <a:t>organisations</a:t>
            </a:r>
            <a:r>
              <a:rPr lang="en-US" sz="900" dirty="0"/>
              <a:t> within the EEA. The main objective of RESAVER is to enhance researcher mobility across European countries by granting access to a flexible and safe cross-border pension plan with competitive fees and high service levels. A great deal of care, attention, and effort went into preparing our proposal. We can assure you that the RESAVER Pension Fund would love to work with </a:t>
            </a:r>
            <a:r>
              <a:rPr lang="en-US" sz="900" dirty="0" err="1"/>
              <a:t>TalTech</a:t>
            </a:r>
            <a:r>
              <a:rPr lang="en-US" sz="900" dirty="0"/>
              <a:t> and hope that the information in our business proposal will be appealing to your </a:t>
            </a:r>
            <a:r>
              <a:rPr lang="en-US" sz="900" dirty="0" err="1"/>
              <a:t>organisation</a:t>
            </a:r>
            <a:r>
              <a:rPr lang="en-US" sz="900" dirty="0"/>
              <a:t> and the advantages for you as an employer and for your employees will be apparent. We believe that RESAVER can offer excellent quality pension services to your mobile and non-mobile employees with the help of our market leading third party providers. We understand that the legislative context is changing in Estonia and we are grateful that </a:t>
            </a:r>
            <a:r>
              <a:rPr lang="en-US" sz="900" dirty="0" err="1"/>
              <a:t>TalTech</a:t>
            </a:r>
            <a:r>
              <a:rPr lang="en-US" sz="900" dirty="0"/>
              <a:t> is exploring different possibilities that will contribute to your employees' retirement goals. We are happy to prepare a business case for </a:t>
            </a:r>
            <a:r>
              <a:rPr lang="en-US" sz="900" dirty="0" err="1"/>
              <a:t>TalTech</a:t>
            </a:r>
            <a:r>
              <a:rPr lang="en-US" sz="900" dirty="0"/>
              <a:t> to quantify the budget needed for setting up RESAVER for the university. Please let us know if you would like to discuss this proposal more in-depth. Sincerely, Indi </a:t>
            </a:r>
            <a:r>
              <a:rPr lang="en-US" sz="900" dirty="0" err="1"/>
              <a:t>Seehra</a:t>
            </a:r>
            <a:r>
              <a:rPr lang="en-US" sz="900" dirty="0"/>
              <a:t> Acting chair of RESAVER Consortium and Director o</a:t>
            </a:r>
            <a:r>
              <a:rPr lang="et-EE" sz="900" dirty="0"/>
              <a:t>Re</a:t>
            </a:r>
            <a:r>
              <a:rPr lang="en-US" sz="900" dirty="0"/>
              <a:t>f Human Resources at LSE 13 January, 2020</a:t>
            </a:r>
            <a:endParaRPr lang="et-EE" sz="900" dirty="0"/>
          </a:p>
        </p:txBody>
      </p:sp>
    </p:spTree>
    <p:extLst>
      <p:ext uri="{BB962C8B-B14F-4D97-AF65-F5344CB8AC3E}">
        <p14:creationId xmlns:p14="http://schemas.microsoft.com/office/powerpoint/2010/main" val="67688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ETUCE- </a:t>
            </a:r>
            <a:r>
              <a:rPr lang="et-EE" u="sng" dirty="0"/>
              <a:t>struktuur ja AAL selles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88" y="1268760"/>
            <a:ext cx="8930208" cy="5187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301" y="4862623"/>
            <a:ext cx="297711" cy="1141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56240" y="22768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940143"/>
                </a:solidFill>
              </a:rPr>
              <a:t>AAL</a:t>
            </a:r>
          </a:p>
        </p:txBody>
      </p:sp>
      <p:sp>
        <p:nvSpPr>
          <p:cNvPr id="6" name="Rectangle 5"/>
          <p:cNvSpPr/>
          <p:nvPr/>
        </p:nvSpPr>
        <p:spPr>
          <a:xfrm>
            <a:off x="9469166" y="378904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solidFill>
                  <a:srgbClr val="940143"/>
                </a:solidFill>
              </a:rPr>
              <a:t>AAL</a:t>
            </a:r>
          </a:p>
        </p:txBody>
      </p:sp>
    </p:spTree>
    <p:extLst>
      <p:ext uri="{BB962C8B-B14F-4D97-AF65-F5344CB8AC3E}">
        <p14:creationId xmlns:p14="http://schemas.microsoft.com/office/powerpoint/2010/main" val="332657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Kuulumine </a:t>
            </a:r>
            <a:r>
              <a:rPr lang="et-EE" dirty="0" err="1"/>
              <a:t>ETUCEsse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412776"/>
            <a:ext cx="8071286" cy="4824536"/>
          </a:xfrm>
        </p:spPr>
      </p:pic>
    </p:spTree>
    <p:extLst>
      <p:ext uri="{BB962C8B-B14F-4D97-AF65-F5344CB8AC3E}">
        <p14:creationId xmlns:p14="http://schemas.microsoft.com/office/powerpoint/2010/main" val="252600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Koostöö Eestis</a:t>
            </a:r>
            <a:br>
              <a:rPr lang="et-EE" dirty="0"/>
            </a:br>
            <a:r>
              <a:rPr lang="et-EE" dirty="0"/>
              <a:t>TAKS ja selle töörühmad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r>
              <a:rPr lang="et-EE" dirty="0"/>
              <a:t>Töörühmad:</a:t>
            </a:r>
          </a:p>
          <a:p>
            <a:r>
              <a:rPr lang="et-EE" dirty="0"/>
              <a:t>TA juhtrühm – Vladimir Viies</a:t>
            </a:r>
          </a:p>
          <a:p>
            <a:r>
              <a:rPr lang="et-EE" dirty="0"/>
              <a:t> TA riikliku korraldamise  </a:t>
            </a:r>
          </a:p>
          <a:p>
            <a:r>
              <a:rPr lang="et-EE" dirty="0"/>
              <a:t> TA rahastamise töörühm – Jakob Kübarsepp </a:t>
            </a:r>
          </a:p>
          <a:p>
            <a:r>
              <a:rPr lang="et-EE" dirty="0"/>
              <a:t> TA asutuste tegevuse töörühm  - Ants Koel</a:t>
            </a:r>
          </a:p>
          <a:p>
            <a:r>
              <a:rPr lang="et-EE" dirty="0"/>
              <a:t> Teaduseetika  </a:t>
            </a:r>
          </a:p>
          <a:p>
            <a:r>
              <a:rPr lang="et-EE" dirty="0"/>
              <a:t> Avatud teaduse töörühm  </a:t>
            </a:r>
          </a:p>
          <a:p>
            <a:r>
              <a:rPr lang="et-EE" dirty="0"/>
              <a:t> Seaduse üldise ülesehituse töörühm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42" y="188640"/>
            <a:ext cx="3647741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3552" y="508518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dirty="0"/>
              <a:t>Seaduse muutmise eesmärgid</a:t>
            </a:r>
          </a:p>
          <a:p>
            <a:r>
              <a:rPr lang="et-EE" sz="1800" dirty="0"/>
              <a:t>1. Korrastada seadus tervikuna ning viia seadus kooskõlla muutnud ootustega TA-le;</a:t>
            </a:r>
          </a:p>
          <a:p>
            <a:r>
              <a:rPr lang="et-EE" sz="1800" dirty="0"/>
              <a:t>2. Täpsustada seaduses TA finantseerimise põhimõtteid ning võimaldada TA rahastamises senisest</a:t>
            </a:r>
          </a:p>
          <a:p>
            <a:r>
              <a:rPr lang="et-EE" sz="1800" dirty="0"/>
              <a:t>rohkem tulemusjuhtimist ning suunatust;</a:t>
            </a:r>
          </a:p>
          <a:p>
            <a:r>
              <a:rPr lang="et-EE" sz="1800" dirty="0"/>
              <a:t>3. Sätestada selgemalt TA süsteemi osapooled, nende rollid ja vastutus TA süsteemis.</a:t>
            </a:r>
          </a:p>
        </p:txBody>
      </p:sp>
    </p:spTree>
    <p:extLst>
      <p:ext uri="{BB962C8B-B14F-4D97-AF65-F5344CB8AC3E}">
        <p14:creationId xmlns:p14="http://schemas.microsoft.com/office/powerpoint/2010/main" val="148207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TTÜ </a:t>
            </a:r>
            <a:r>
              <a:rPr lang="et-EE" dirty="0" err="1"/>
              <a:t>AALi</a:t>
            </a:r>
            <a:r>
              <a:rPr lang="et-EE" dirty="0"/>
              <a:t> soodusüritused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Koroonaga võitlus</a:t>
            </a:r>
          </a:p>
          <a:p>
            <a:endParaRPr lang="et-EE" dirty="0"/>
          </a:p>
          <a:p>
            <a:r>
              <a:rPr lang="et-EE" sz="3200" dirty="0"/>
              <a:t>*juuni, usaldusisiku õppeaastalõpp++</a:t>
            </a:r>
          </a:p>
          <a:p>
            <a:r>
              <a:rPr lang="et-EE" sz="3200" dirty="0"/>
              <a:t>*september, uue semestri algus, aktiiv</a:t>
            </a:r>
          </a:p>
          <a:p>
            <a:r>
              <a:rPr lang="et-EE" sz="3200" dirty="0"/>
              <a:t>*laste jõulupidu koroona kiuste  terviseameti eriloaga</a:t>
            </a:r>
          </a:p>
        </p:txBody>
      </p:sp>
      <p:sp>
        <p:nvSpPr>
          <p:cNvPr id="4" name="AutoShape 2" descr="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5" name="AutoShape 4" descr="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054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0E61-FD9E-4C98-85DD-3ED361D4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Jõulupidu TTÜ amfiteatris </a:t>
            </a:r>
            <a:endParaRPr lang="en-US" dirty="0"/>
          </a:p>
        </p:txBody>
      </p:sp>
      <p:pic>
        <p:nvPicPr>
          <p:cNvPr id="2050" name="Picture 2" descr="Laste Jõulupidu 2021">
            <a:extLst>
              <a:ext uri="{FF2B5EF4-FFF2-40B4-BE49-F238E27FC236}">
                <a16:creationId xmlns:a16="http://schemas.microsoft.com/office/drawing/2014/main" id="{CF34238B-F87C-49A4-ADFB-351304C10D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32672"/>
            <a:ext cx="9822803" cy="55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54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F08F-F6CD-4743-8280-8E21215C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Vastlapäev  11.02.2021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CBDD4-A7F0-44D2-997A-B5DE375A2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546225"/>
            <a:ext cx="7632847" cy="4835525"/>
          </a:xfrm>
        </p:spPr>
      </p:pic>
    </p:spTree>
    <p:extLst>
      <p:ext uri="{BB962C8B-B14F-4D97-AF65-F5344CB8AC3E}">
        <p14:creationId xmlns:p14="http://schemas.microsoft.com/office/powerpoint/2010/main" val="249072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5E27-FA44-41BC-AE86-832FEFCF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Jõulud Veskis </a:t>
            </a:r>
            <a:endParaRPr lang="en-US" dirty="0"/>
          </a:p>
        </p:txBody>
      </p:sp>
      <p:pic>
        <p:nvPicPr>
          <p:cNvPr id="4098" name="Picture 2" descr="Habaja">
            <a:extLst>
              <a:ext uri="{FF2B5EF4-FFF2-40B4-BE49-F238E27FC236}">
                <a16:creationId xmlns:a16="http://schemas.microsoft.com/office/drawing/2014/main" id="{641E222B-AB91-4CBD-BE84-71211DF16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1792287"/>
            <a:ext cx="7543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40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AALi</a:t>
            </a:r>
            <a:r>
              <a:rPr lang="et-EE" dirty="0"/>
              <a:t> kulud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50091"/>
              </p:ext>
            </p:extLst>
          </p:nvPr>
        </p:nvGraphicFramePr>
        <p:xfrm>
          <a:off x="1968500" y="1546225"/>
          <a:ext cx="9113838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9401"/>
              </p:ext>
            </p:extLst>
          </p:nvPr>
        </p:nvGraphicFramePr>
        <p:xfrm>
          <a:off x="2120900" y="1698625"/>
          <a:ext cx="9113838" cy="483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956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3F01-C8DC-4365-B92C-33FD2303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TTÜ AAL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r>
              <a:rPr lang="et-E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õigused, kohustused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BD77-4B87-448D-B4DA-CB157D39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2" y="1545806"/>
            <a:ext cx="9240066" cy="48355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TTÜ AAL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(186/20=&gt;10+ juhatus+ usaldusisikud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Üldkogude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vahelisel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ajal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TTÜ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kõrgeimaks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otsustavaks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organiks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seaduse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mõttes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volikogu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mis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koosneb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ametiliidu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esimehest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juhatusest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usaldusisikutest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TTÜ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struktuuriüksustes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valitud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ametiliidu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liikmetest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arvestusega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liige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ametiliidu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kohta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 TTÜ AAL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6.4.1.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otsustab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komisjonide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moodustamise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komisjonide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esimehed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kinnitab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sektsioonide</a:t>
            </a:r>
            <a:r>
              <a:rPr lang="et-E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moodustamise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6.4.2.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üldkogude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vahelisel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perioodil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kinnitab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eelmise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aasta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finantsaruande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järgmise</a:t>
            </a:r>
            <a:r>
              <a:rPr lang="et-E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tegevusaasta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eelarve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6.4.3.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kuulab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kinnitab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juhatuse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tegevusaruande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esinduskogu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koosolekute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vahelise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perioodi</a:t>
            </a:r>
            <a:r>
              <a:rPr lang="et-E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kohta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6.4.4.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teostab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ametiliidu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tegevuskava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täitmise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arutelu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tegevuskava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üldkogule</a:t>
            </a:r>
            <a:r>
              <a:rPr lang="et-E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kinnitamiseks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otsustab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TTÜ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kuulumise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liitudesse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16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AALi</a:t>
            </a:r>
            <a:r>
              <a:rPr lang="et-EE" dirty="0"/>
              <a:t> kulud 2021(üksikasjalik)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9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116632"/>
            <a:ext cx="8785225" cy="6552457"/>
          </a:xfrm>
        </p:spPr>
        <p:txBody>
          <a:bodyPr/>
          <a:lstStyle/>
          <a:p>
            <a:pPr eaLnBrk="1" hangingPunct="1"/>
            <a:r>
              <a:rPr lang="et-EE" i="1" dirty="0">
                <a:solidFill>
                  <a:srgbClr val="3333CC"/>
                </a:solidFill>
                <a:latin typeface="Times New Roman" pitchFamily="18" charset="0"/>
              </a:rPr>
              <a:t>				2021. AASTA EELARVE Täitmine</a:t>
            </a:r>
            <a:r>
              <a:rPr lang="et-EE" sz="2900" dirty="0">
                <a:latin typeface="Times New Roman" pitchFamily="18" charset="0"/>
              </a:rPr>
              <a:t/>
            </a:r>
            <a:br>
              <a:rPr lang="et-EE" sz="2900" dirty="0">
                <a:latin typeface="Times New Roman" pitchFamily="18" charset="0"/>
              </a:rPr>
            </a:br>
            <a:r>
              <a:rPr lang="et-EE" sz="800" dirty="0">
                <a:latin typeface="Times New Roman" pitchFamily="18" charset="0"/>
              </a:rPr>
              <a:t/>
            </a:r>
            <a:br>
              <a:rPr lang="et-EE" sz="800" dirty="0"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1. TTÜ AAL liikmete liikmemaks on 1% kuu töötasust.</a:t>
            </a:r>
            <a: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2. Lugeda orienteeruvaks eelarve summaks 31000 eurot    ( liikmemaks 30 000 + 1000 toetused )Realiseerus 28 500</a:t>
            </a:r>
            <a: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3. Kinnitada TTÜ AAL kulud 2021. aastal alljärgnevalt :</a:t>
            </a:r>
            <a:b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     - </a:t>
            </a: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töötasufond(sh.maksud + komand. 51,6/43,9%     12507€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     - raamatupidamisteenused                   3,8/1,7%            490€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	- UNIVERSITASe liikmemaks            7,7/8,5%          2424€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	- toetusteks		                                  1,9/1,7%            486€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	- streigifondi 		 	                            1,9/2,1%            600€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      - soodusüritused                                  11,3/21,7%         6182€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	 - muud kulud				               16,1/16,5%        4709€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8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4. Anda juhatusele õigus vajadusel vahendite ümber-  </a:t>
            </a:r>
            <a:b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700" dirty="0">
                <a:solidFill>
                  <a:schemeClr val="accent2"/>
                </a:solidFill>
                <a:latin typeface="Times New Roman" pitchFamily="18" charset="0"/>
              </a:rPr>
              <a:t>    jaotamiseks eelarve piires(jääk aasta lõppedes 1102€).</a:t>
            </a:r>
            <a: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br>
              <a:rPr lang="et-EE" sz="29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40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6293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116632"/>
            <a:ext cx="9497747" cy="45719"/>
          </a:xfrm>
        </p:spPr>
        <p:txBody>
          <a:bodyPr/>
          <a:lstStyle/>
          <a:p>
            <a:r>
              <a:rPr lang="et-EE" sz="900" dirty="0" smtClean="0"/>
              <a:t>akt</a:t>
            </a:r>
            <a:endParaRPr lang="et-EE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62352"/>
            <a:ext cx="9114367" cy="6218980"/>
          </a:xfrm>
        </p:spPr>
        <p:txBody>
          <a:bodyPr/>
          <a:lstStyle/>
          <a:p>
            <a:r>
              <a:rPr lang="et-EE" sz="1000" dirty="0"/>
              <a:t>Tallinna Tehnikaülikooli AAL revisjonikomisjoni</a:t>
            </a:r>
          </a:p>
          <a:p>
            <a:r>
              <a:rPr lang="et-EE" sz="1000" dirty="0"/>
              <a:t>AKT</a:t>
            </a:r>
          </a:p>
          <a:p>
            <a:r>
              <a:rPr lang="et-EE" sz="1000" dirty="0" smtClean="0"/>
              <a:t>Revisjonikomisjon koosseisus:</a:t>
            </a:r>
            <a:endParaRPr lang="et-EE" sz="1000" dirty="0"/>
          </a:p>
          <a:p>
            <a:r>
              <a:rPr lang="et-EE" sz="1000" dirty="0"/>
              <a:t>Liikmed: Mare Viies   Mirjam Piik</a:t>
            </a:r>
          </a:p>
          <a:p>
            <a:r>
              <a:rPr lang="et-EE" sz="1000" dirty="0"/>
              <a:t>Kontrollis 29. märtsil  2022.a. TTÜ AAL finantsmajanduslikku tegevust ajavahemikus 01. </a:t>
            </a:r>
            <a:r>
              <a:rPr lang="et-EE" sz="1000" dirty="0" err="1"/>
              <a:t>jaanur</a:t>
            </a:r>
            <a:r>
              <a:rPr lang="et-EE" sz="1000" dirty="0"/>
              <a:t> 2021.a. kuni 31. detsember 2021.a. Kontrollimise juures viibis, esitas dokumendid ning andis selgitusi OÜ </a:t>
            </a:r>
            <a:r>
              <a:rPr lang="et-EE" sz="1000" dirty="0" err="1"/>
              <a:t>Jütas</a:t>
            </a:r>
            <a:r>
              <a:rPr lang="et-EE" sz="1000" dirty="0"/>
              <a:t> esindaja Tamara Lebedeva.</a:t>
            </a:r>
          </a:p>
          <a:p>
            <a:r>
              <a:rPr lang="et-EE" sz="1000" dirty="0"/>
              <a:t>Kontrollimisel selgus:</a:t>
            </a:r>
          </a:p>
          <a:p>
            <a:r>
              <a:rPr lang="et-EE" sz="1000" dirty="0"/>
              <a:t>Rahajääk 01.01.2021.a.			847.01</a:t>
            </a:r>
          </a:p>
          <a:p>
            <a:r>
              <a:rPr lang="et-EE" sz="1000" b="1" dirty="0"/>
              <a:t>Laekumine</a:t>
            </a:r>
            <a:endParaRPr lang="et-EE" sz="1000" dirty="0"/>
          </a:p>
          <a:p>
            <a:r>
              <a:rPr lang="et-EE" sz="1000" dirty="0"/>
              <a:t>Liikmemaks				27788.08</a:t>
            </a:r>
          </a:p>
          <a:p>
            <a:r>
              <a:rPr lang="et-EE" sz="1000" dirty="0"/>
              <a:t>Intress					         0.11	</a:t>
            </a:r>
          </a:p>
          <a:p>
            <a:r>
              <a:rPr lang="et-EE" sz="1000" b="1" dirty="0"/>
              <a:t>Laekumine kokku			27788.19</a:t>
            </a:r>
            <a:endParaRPr lang="et-EE" sz="1000" dirty="0"/>
          </a:p>
          <a:p>
            <a:r>
              <a:rPr lang="et-EE" sz="1000" dirty="0"/>
              <a:t>Streigifond				 306.87</a:t>
            </a:r>
          </a:p>
          <a:p>
            <a:r>
              <a:rPr lang="et-EE" sz="1000" b="1" dirty="0"/>
              <a:t>Tegevuskulud</a:t>
            </a:r>
            <a:endParaRPr lang="et-EE" sz="1000" dirty="0"/>
          </a:p>
          <a:p>
            <a:r>
              <a:rPr lang="et-EE" sz="1000" dirty="0"/>
              <a:t>Töötasukulud + komandeeringud	14315.00 (13499.52 töötasu + 815.44 </a:t>
            </a:r>
            <a:r>
              <a:rPr lang="et-EE" sz="1000" dirty="0" err="1"/>
              <a:t>komander</a:t>
            </a:r>
            <a:r>
              <a:rPr lang="et-EE" sz="1000" dirty="0"/>
              <a:t>.)</a:t>
            </a:r>
          </a:p>
          <a:p>
            <a:r>
              <a:rPr lang="et-EE" sz="1000" dirty="0"/>
              <a:t>Raamatupidamisteenused		     450.00</a:t>
            </a:r>
          </a:p>
          <a:p>
            <a:r>
              <a:rPr lang="et-EE" sz="1000" dirty="0"/>
              <a:t>UNIVERSITAS liikmemaks		   2424.00</a:t>
            </a:r>
          </a:p>
          <a:p>
            <a:r>
              <a:rPr lang="et-EE" sz="1000" dirty="0"/>
              <a:t>Toetusteks				     373.00</a:t>
            </a:r>
          </a:p>
          <a:p>
            <a:r>
              <a:rPr lang="et-EE" sz="1000" dirty="0"/>
              <a:t>Soodusüritused				   3001.00   </a:t>
            </a:r>
          </a:p>
          <a:p>
            <a:r>
              <a:rPr lang="et-EE" sz="1000" dirty="0"/>
              <a:t>Muud kulud			  7192.00   (4621.00 auto + 456.00 </a:t>
            </a:r>
            <a:r>
              <a:rPr lang="et-EE" sz="1000" dirty="0" err="1"/>
              <a:t>amort</a:t>
            </a:r>
            <a:r>
              <a:rPr lang="et-EE" sz="1000" dirty="0"/>
              <a:t>. + 2115.00 muud) </a:t>
            </a:r>
          </a:p>
          <a:p>
            <a:r>
              <a:rPr lang="et-EE" sz="1000" b="1" dirty="0"/>
              <a:t>Kulud kokku				27755.00</a:t>
            </a:r>
            <a:endParaRPr lang="et-EE" sz="1000" dirty="0"/>
          </a:p>
          <a:p>
            <a:r>
              <a:rPr lang="et-EE" sz="1000" b="1" dirty="0"/>
              <a:t>Põhitegevuse kasum  33.00 </a:t>
            </a:r>
            <a:endParaRPr lang="et-EE" sz="1000" dirty="0"/>
          </a:p>
          <a:p>
            <a:r>
              <a:rPr lang="et-EE" sz="1000" b="1" dirty="0"/>
              <a:t>Raha jääk 31.12.2021.a.    2255.86	</a:t>
            </a:r>
            <a:r>
              <a:rPr lang="et-EE" sz="1000" dirty="0"/>
              <a:t>s.h. Pank streigifond 	1144.16</a:t>
            </a:r>
          </a:p>
          <a:p>
            <a:r>
              <a:rPr lang="et-EE" sz="1000" dirty="0"/>
              <a:t>					        Pank 		 1111.70   </a:t>
            </a:r>
          </a:p>
          <a:p>
            <a:r>
              <a:rPr lang="et-EE" sz="1000" dirty="0"/>
              <a:t>Kontrollimise päeval on kassas sularaha 0 eurot ja 00 senti, ning pangas 2255 eurot ja 86 senti.</a:t>
            </a:r>
          </a:p>
          <a:p>
            <a:r>
              <a:rPr lang="et-EE" sz="1000" dirty="0"/>
              <a:t> </a:t>
            </a:r>
          </a:p>
          <a:p>
            <a:r>
              <a:rPr lang="et-EE" sz="1000" dirty="0"/>
              <a:t>Revisjonikomisjon liikmete allkirjad:				</a:t>
            </a:r>
            <a:r>
              <a:rPr lang="et-EE" sz="1000" dirty="0" smtClean="0"/>
              <a:t>                                     Mare </a:t>
            </a:r>
            <a:r>
              <a:rPr lang="et-EE" sz="1000" dirty="0"/>
              <a:t>Viies</a:t>
            </a:r>
          </a:p>
          <a:p>
            <a:r>
              <a:rPr lang="et-EE" sz="1000" dirty="0"/>
              <a:t>	/digitaalselt/							Mirjam Piik</a:t>
            </a:r>
          </a:p>
        </p:txBody>
      </p:sp>
    </p:spTree>
    <p:extLst>
      <p:ext uri="{BB962C8B-B14F-4D97-AF65-F5344CB8AC3E}">
        <p14:creationId xmlns:p14="http://schemas.microsoft.com/office/powerpoint/2010/main" val="151380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0E1A-0955-43A0-A8C6-0D56039F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2022 AASTA AALi EELARVE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139B-4282-45B8-99F4-40C8E734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1. TTÜ AAL liikmete liikmemaks on 1% kuu töötasust.</a:t>
            </a:r>
            <a:r>
              <a:rPr lang="et-EE" sz="28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28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2. Lugeda     orienteeruvaks   eelarve     summaks      27 000    eurot     ( liikmemaks 26 500 + 500 toetused )</a:t>
            </a:r>
            <a:r>
              <a:rPr lang="et-EE" sz="28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28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3. Kinnitada TTÜ AAL kulud 2022. aastal alljärgnevalt :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    - </a:t>
            </a: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töötasufond(sh.maksud + komand)   44%                        11 880€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     - raamatupidamisteenused                     4%                           1 080€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	- UNIVERSITASe liikmemaks       8,3%                          2 230€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	- toetusteks(sh sponsorlus)		  4%                          1 080€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	- streigifondi 		 	2,2%                            600€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      - soodusüritused                                    20%                         5 400€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	 - muud kulud		</a:t>
            </a:r>
            <a:r>
              <a:rPr lang="et-EE" dirty="0">
                <a:solidFill>
                  <a:schemeClr val="accent2"/>
                </a:solidFill>
                <a:latin typeface="Times New Roman" pitchFamily="18" charset="0"/>
              </a:rPr>
              <a:t>             17</a:t>
            </a:r>
            <a: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  <a:t>,5%                         4 730€</a:t>
            </a:r>
            <a:br>
              <a:rPr lang="et-EE" sz="20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t-EE" sz="7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4. Anda juhatusele õigus vajadusel vahendite ümber-  </a:t>
            </a:r>
            <a:b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t-EE" sz="2400" dirty="0">
                <a:solidFill>
                  <a:schemeClr val="accent2"/>
                </a:solidFill>
                <a:latin typeface="Times New Roman" pitchFamily="18" charset="0"/>
              </a:rPr>
              <a:t>    jaotamiseks eelarve piires.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3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Pakkumimne</a:t>
            </a:r>
            <a:r>
              <a:rPr lang="et-EE" dirty="0" smtClean="0"/>
              <a:t> RP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Üks pakkumine aastas siis ~860€</a:t>
            </a:r>
            <a:endParaRPr lang="et-E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66238"/>
              </p:ext>
            </p:extLst>
          </p:nvPr>
        </p:nvGraphicFramePr>
        <p:xfrm>
          <a:off x="2809875" y="1916832"/>
          <a:ext cx="6731000" cy="4472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733499" imgH="6655752" progId="Word.Document.8">
                  <p:embed/>
                </p:oleObj>
              </mc:Choice>
              <mc:Fallback>
                <p:oleObj name="Document" r:id="rId3" imgW="6733499" imgH="665575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875" y="1916832"/>
                        <a:ext cx="6731000" cy="4472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758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DDD0-62D6-4446-B5EA-C226A5CC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UKRAINA TOETUS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1132-AFD2-4C8F-8921-58AA2546B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02" y="1678814"/>
            <a:ext cx="15376061" cy="4702517"/>
          </a:xfrm>
        </p:spPr>
        <p:txBody>
          <a:bodyPr/>
          <a:lstStyle/>
          <a:p>
            <a:r>
              <a:rPr lang="et-EE" dirty="0">
                <a:solidFill>
                  <a:srgbClr val="940143"/>
                </a:solidFill>
              </a:rPr>
              <a:t>               UKRAINA KULTUURIKESKUS 01.03.2022 300€ kantud</a:t>
            </a:r>
          </a:p>
          <a:p>
            <a:endParaRPr lang="et-EE" dirty="0">
              <a:solidFill>
                <a:srgbClr val="940143"/>
              </a:solidFill>
            </a:endParaRPr>
          </a:p>
          <a:p>
            <a:r>
              <a:rPr lang="et-EE" dirty="0">
                <a:solidFill>
                  <a:srgbClr val="940143"/>
                </a:solidFill>
              </a:rPr>
              <a:t>                          Juhatuse otsus iga kuu 5% liikmemaksudest</a:t>
            </a:r>
          </a:p>
          <a:p>
            <a:r>
              <a:rPr lang="et-EE" dirty="0">
                <a:solidFill>
                  <a:srgbClr val="940143"/>
                </a:solidFill>
              </a:rPr>
              <a:t>                          Avaldas arvamust 60 liiget 55 toetas 5 ei toetanud</a:t>
            </a:r>
          </a:p>
          <a:p>
            <a:endParaRPr lang="en-US" dirty="0">
              <a:solidFill>
                <a:srgbClr val="940143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5415678-AC6F-4CAD-A073-0A1B4BC7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356992"/>
            <a:ext cx="7363132" cy="25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11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Side üliõpilaskonnaga-sponsorlus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546225"/>
            <a:ext cx="5688632" cy="4835525"/>
          </a:xfrm>
        </p:spPr>
      </p:pic>
    </p:spTree>
    <p:extLst>
      <p:ext uri="{BB962C8B-B14F-4D97-AF65-F5344CB8AC3E}">
        <p14:creationId xmlns:p14="http://schemas.microsoft.com/office/powerpoint/2010/main" val="306655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693192"/>
            <a:ext cx="9497747" cy="863600"/>
          </a:xfrm>
        </p:spPr>
        <p:txBody>
          <a:bodyPr/>
          <a:lstStyle/>
          <a:p>
            <a:r>
              <a:rPr lang="et-EE" dirty="0"/>
              <a:t>Kaubiku saatus</a:t>
            </a:r>
          </a:p>
        </p:txBody>
      </p:sp>
      <p:pic>
        <p:nvPicPr>
          <p:cNvPr id="5122" name="Picture 2" descr="Peugeot Boxer 2.2 TDI 81k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92" y="314096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yota ProAce 2.0 TDI 94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4" y="344725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oace Cityt saab kahes suuruses, prooviauto oli väiksem, 4,4 meetrit pikk versioon. Foto: Pille Rus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68" y="4077072"/>
            <a:ext cx="3102125" cy="19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2" y="1198817"/>
            <a:ext cx="3990020" cy="180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6120" y="14127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00B0F0"/>
                </a:solidFill>
              </a:rPr>
              <a:t>Kaubik aastast</a:t>
            </a:r>
          </a:p>
          <a:p>
            <a:r>
              <a:rPr lang="et-EE" dirty="0">
                <a:solidFill>
                  <a:srgbClr val="00B0F0"/>
                </a:solidFill>
              </a:rPr>
              <a:t>2003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1903" y="4653136"/>
            <a:ext cx="2884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Aasta 2014/liising</a:t>
            </a:r>
          </a:p>
          <a:p>
            <a:r>
              <a:rPr lang="et-EE" sz="2000" dirty="0"/>
              <a:t>108€/kuus +kasutuskulu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240" y="580526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Aasta 2021Liising 5a</a:t>
            </a:r>
          </a:p>
          <a:p>
            <a:r>
              <a:rPr lang="et-EE" sz="2000" dirty="0"/>
              <a:t>230€/</a:t>
            </a:r>
            <a:r>
              <a:rPr lang="et-EE" sz="2000" dirty="0" err="1"/>
              <a:t>kuus+kasutuskulu</a:t>
            </a:r>
            <a:endParaRPr lang="et-E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47728" y="490225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Aasta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0336" y="191683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Kuukulu 2020</a:t>
            </a:r>
          </a:p>
          <a:p>
            <a:r>
              <a:rPr lang="et-EE" dirty="0"/>
              <a:t>160€/kuus</a:t>
            </a:r>
          </a:p>
        </p:txBody>
      </p:sp>
    </p:spTree>
    <p:extLst>
      <p:ext uri="{BB962C8B-B14F-4D97-AF65-F5344CB8AC3E}">
        <p14:creationId xmlns:p14="http://schemas.microsoft.com/office/powerpoint/2010/main" val="4229225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260648"/>
            <a:ext cx="9497747" cy="576064"/>
          </a:xfrm>
        </p:spPr>
        <p:txBody>
          <a:bodyPr/>
          <a:lstStyle/>
          <a:p>
            <a:r>
              <a:rPr lang="et-EE" dirty="0"/>
              <a:t>Kas on lootust 2022?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412776"/>
            <a:ext cx="9114367" cy="4968555"/>
          </a:xfrm>
        </p:spPr>
        <p:txBody>
          <a:bodyPr/>
          <a:lstStyle/>
          <a:p>
            <a:r>
              <a:rPr lang="et-EE" sz="3600" dirty="0"/>
              <a:t>UNIVERSITAS uuesti =&gt;AAL++</a:t>
            </a:r>
          </a:p>
          <a:p>
            <a:r>
              <a:rPr lang="et-EE" sz="3600" dirty="0"/>
              <a:t>TTÜ </a:t>
            </a:r>
            <a:r>
              <a:rPr lang="et-EE" sz="3600" dirty="0" err="1"/>
              <a:t>AALi</a:t>
            </a:r>
            <a:r>
              <a:rPr lang="et-EE" sz="3600" i="1" dirty="0"/>
              <a:t> </a:t>
            </a:r>
            <a:r>
              <a:rPr lang="et-EE" sz="3600" i="1" dirty="0" err="1"/>
              <a:t>international</a:t>
            </a:r>
            <a:r>
              <a:rPr lang="et-EE" sz="3600" i="1" dirty="0"/>
              <a:t> </a:t>
            </a:r>
            <a:r>
              <a:rPr lang="et-EE" sz="3600" dirty="0"/>
              <a:t>liikmed</a:t>
            </a:r>
          </a:p>
        </p:txBody>
      </p:sp>
    </p:spTree>
    <p:extLst>
      <p:ext uri="{BB962C8B-B14F-4D97-AF65-F5344CB8AC3E}">
        <p14:creationId xmlns:p14="http://schemas.microsoft.com/office/powerpoint/2010/main" val="2077101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Tänan!  Vladimir Viies AALi  </a:t>
            </a:r>
            <a:r>
              <a:rPr lang="et-EE" sz="2800" dirty="0"/>
              <a:t>juhatuste esimees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ttyaol@ttyaol.ee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68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TTÜ eelarve  2019 111,48(kasv 5%)</a:t>
            </a:r>
            <a:br>
              <a:rPr lang="et-EE" dirty="0"/>
            </a:br>
            <a:r>
              <a:rPr lang="et-EE" dirty="0"/>
              <a:t>2020 117,8 (5,6%) 2021 119(1%)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/>
          </a:p>
          <a:p>
            <a:r>
              <a:rPr lang="et-EE" sz="2800" dirty="0"/>
              <a:t>Tuginedes TTÜ seaduse § 4 lg 4 punktile 3</a:t>
            </a:r>
          </a:p>
          <a:p>
            <a:r>
              <a:rPr lang="et-EE" sz="2800" dirty="0"/>
              <a:t>NÕUKOGU OTSUSTAB:</a:t>
            </a:r>
            <a:endParaRPr lang="et-EE" sz="1800" dirty="0"/>
          </a:p>
          <a:p>
            <a:r>
              <a:rPr lang="et-EE" sz="1600" dirty="0"/>
              <a:t> </a:t>
            </a:r>
            <a:r>
              <a:rPr lang="et-EE" sz="2800" dirty="0"/>
              <a:t>2021 tulud 119mln kulud </a:t>
            </a:r>
            <a:r>
              <a:rPr lang="et-EE" sz="2800" b="1" dirty="0"/>
              <a:t>117,77</a:t>
            </a:r>
            <a:r>
              <a:rPr lang="et-EE" sz="2800" dirty="0"/>
              <a:t>mln</a:t>
            </a:r>
          </a:p>
          <a:p>
            <a:r>
              <a:rPr lang="et-EE" sz="2800" dirty="0"/>
              <a:t> 2022 Kasv x%?</a:t>
            </a:r>
          </a:p>
          <a:p>
            <a:r>
              <a:rPr lang="et-E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52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693192"/>
            <a:ext cx="9497747" cy="1295648"/>
          </a:xfrm>
        </p:spPr>
        <p:txBody>
          <a:bodyPr/>
          <a:lstStyle/>
          <a:p>
            <a:r>
              <a:rPr lang="et-EE" dirty="0"/>
              <a:t>TTÜ aastal 2021(</a:t>
            </a:r>
            <a:r>
              <a:rPr lang="en-US" b="0" dirty="0"/>
              <a:t>Tallinn University of Technology (</a:t>
            </a:r>
            <a:r>
              <a:rPr lang="en-US" b="0" dirty="0" err="1"/>
              <a:t>TalTech</a:t>
            </a:r>
            <a:r>
              <a:rPr lang="en-US" b="0" dirty="0"/>
              <a:t>)</a:t>
            </a:r>
            <a:r>
              <a:rPr lang="et-EE" b="0" dirty="0"/>
              <a:t> </a:t>
            </a:r>
            <a:r>
              <a:rPr lang="en-US" b="0" dirty="0"/>
              <a:t/>
            </a:r>
            <a:br>
              <a:rPr lang="en-US" b="0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2" y="1844824"/>
            <a:ext cx="9114367" cy="4536507"/>
          </a:xfrm>
        </p:spPr>
        <p:txBody>
          <a:bodyPr/>
          <a:lstStyle/>
          <a:p>
            <a:r>
              <a:rPr lang="et-EE" dirty="0"/>
              <a:t>Avalik-õiguslik ülikool</a:t>
            </a:r>
          </a:p>
          <a:p>
            <a:r>
              <a:rPr lang="et-EE" dirty="0"/>
              <a:t>Asutatud </a:t>
            </a:r>
            <a:r>
              <a:rPr lang="et-EE" b="1" dirty="0"/>
              <a:t>1918</a:t>
            </a:r>
            <a:endParaRPr lang="et-EE" dirty="0"/>
          </a:p>
          <a:p>
            <a:r>
              <a:rPr lang="et-EE" b="1" dirty="0"/>
              <a:t>4</a:t>
            </a:r>
            <a:r>
              <a:rPr lang="et-EE" dirty="0"/>
              <a:t> teaduskonda ja Eesti Mereakadeemia</a:t>
            </a:r>
          </a:p>
          <a:p>
            <a:r>
              <a:rPr lang="et-EE" b="1" dirty="0"/>
              <a:t>20</a:t>
            </a:r>
            <a:r>
              <a:rPr lang="et-EE" dirty="0"/>
              <a:t> instituuti, sh Tartu, Virumaa ja IT kolledž</a:t>
            </a:r>
          </a:p>
          <a:p>
            <a:endParaRPr lang="et-EE" dirty="0"/>
          </a:p>
          <a:p>
            <a:pPr marL="0" indent="0">
              <a:buNone/>
            </a:pPr>
            <a:r>
              <a:rPr lang="et-EE" sz="1400" b="1" u="sng" dirty="0"/>
              <a:t>TTÜ seis</a:t>
            </a:r>
          </a:p>
          <a:p>
            <a:r>
              <a:rPr lang="et-EE" sz="1400" dirty="0">
                <a:solidFill>
                  <a:schemeClr val="accent2"/>
                </a:solidFill>
              </a:rPr>
              <a:t> TTÜ 601-650 10024 üliõpilast  1028 akadeemilist töötajat ja kokku 1897</a:t>
            </a:r>
          </a:p>
          <a:p>
            <a:r>
              <a:rPr lang="et-EE" sz="1400" dirty="0">
                <a:solidFill>
                  <a:schemeClr val="accent2"/>
                </a:solidFill>
              </a:rPr>
              <a:t>1354 välisüliõpilast 297 </a:t>
            </a:r>
            <a:r>
              <a:rPr lang="et-EE" sz="1400" dirty="0" err="1">
                <a:solidFill>
                  <a:schemeClr val="accent2"/>
                </a:solidFill>
              </a:rPr>
              <a:t>välistöötajat</a:t>
            </a:r>
            <a:endParaRPr lang="et-EE" sz="1400" dirty="0">
              <a:solidFill>
                <a:schemeClr val="accent2"/>
              </a:solidFill>
            </a:endParaRPr>
          </a:p>
          <a:p>
            <a:r>
              <a:rPr lang="et-EE" sz="1400" b="1" dirty="0"/>
              <a:t>TÜ 314 10071 üliõpilast 1402 akadeemilist töötajat</a:t>
            </a:r>
          </a:p>
          <a:p>
            <a:r>
              <a:rPr lang="et-EE" sz="1400" b="1" dirty="0"/>
              <a:t>832 välisüliõpilast 119välisõppejõudu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Rectangle 3"/>
          <p:cNvSpPr/>
          <p:nvPr/>
        </p:nvSpPr>
        <p:spPr>
          <a:xfrm>
            <a:off x="8956203" y="3198169"/>
            <a:ext cx="45719" cy="1412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FFFFFF"/>
                </a:solidFill>
                <a:latin typeface="nunito"/>
              </a:rPr>
              <a:t>Tallinn University of Technology (</a:t>
            </a:r>
            <a:r>
              <a:rPr lang="en-US" i="0" dirty="0" err="1">
                <a:solidFill>
                  <a:srgbClr val="FFFFFF"/>
                </a:solidFill>
                <a:latin typeface="nunito"/>
              </a:rPr>
              <a:t>TalTech</a:t>
            </a:r>
            <a:r>
              <a:rPr lang="en-US" i="0" dirty="0">
                <a:solidFill>
                  <a:srgbClr val="FFFFFF"/>
                </a:solidFill>
                <a:latin typeface="nunito"/>
              </a:rPr>
              <a:t>)</a:t>
            </a:r>
            <a:endParaRPr lang="en-US" b="0" i="0" dirty="0">
              <a:solidFill>
                <a:srgbClr val="FFFFFF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5016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r="13376"/>
          <a:stretch/>
        </p:blipFill>
        <p:spPr>
          <a:xfrm flipH="1">
            <a:off x="9048328" y="-1603187"/>
            <a:ext cx="3143672" cy="844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32904"/>
            <a:ext cx="9627462" cy="863600"/>
          </a:xfrm>
        </p:spPr>
        <p:txBody>
          <a:bodyPr/>
          <a:lstStyle/>
          <a:p>
            <a:pPr lvl="0"/>
            <a:r>
              <a:rPr lang="et-EE" dirty="0"/>
              <a:t>     TTÜ ja AAL numbrites </a:t>
            </a:r>
            <a:r>
              <a:rPr lang="et-EE" sz="1800" dirty="0"/>
              <a:t>( 2015)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660" y="1484784"/>
            <a:ext cx="6682644" cy="4968552"/>
          </a:xfrm>
        </p:spPr>
        <p:txBody>
          <a:bodyPr/>
          <a:lstStyle/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b="1" dirty="0">
                <a:solidFill>
                  <a:srgbClr val="940143"/>
                </a:solidFill>
              </a:rPr>
              <a:t> 2021-1897)</a:t>
            </a:r>
            <a:r>
              <a:rPr lang="et-EE" sz="2200" dirty="0">
                <a:solidFill>
                  <a:srgbClr val="940143"/>
                </a:solidFill>
              </a:rPr>
              <a:t> </a:t>
            </a:r>
            <a:r>
              <a:rPr lang="et-EE" sz="2200" dirty="0"/>
              <a:t>töötajat </a:t>
            </a:r>
          </a:p>
          <a:p>
            <a:pPr marL="457200" lvl="1" indent="0">
              <a:spcBef>
                <a:spcPts val="0"/>
              </a:spcBef>
              <a:buClr>
                <a:srgbClr val="930042"/>
              </a:buClr>
              <a:buNone/>
            </a:pPr>
            <a:r>
              <a:rPr lang="et-EE" sz="1800" b="1" dirty="0">
                <a:solidFill>
                  <a:srgbClr val="930042"/>
                </a:solidFill>
              </a:rPr>
              <a:t> 54,2% 45,8% </a:t>
            </a:r>
            <a:r>
              <a:rPr lang="et-EE" sz="2200" dirty="0"/>
              <a:t>akadeemilisi/mitte töötajaid </a:t>
            </a:r>
            <a:r>
              <a:rPr lang="et-EE" sz="2400" dirty="0"/>
              <a:t>2020  </a:t>
            </a:r>
            <a:r>
              <a:rPr lang="et-EE" sz="2400" dirty="0">
                <a:solidFill>
                  <a:srgbClr val="8E0044"/>
                </a:solidFill>
              </a:rPr>
              <a:t>788 42%??</a:t>
            </a:r>
          </a:p>
          <a:p>
            <a:pPr marL="457200" lvl="1" indent="0">
              <a:spcBef>
                <a:spcPts val="0"/>
              </a:spcBef>
              <a:buClr>
                <a:srgbClr val="930042"/>
              </a:buClr>
              <a:buNone/>
            </a:pPr>
            <a:r>
              <a:rPr lang="et-EE" b="1" dirty="0">
                <a:solidFill>
                  <a:srgbClr val="930042"/>
                </a:solidFill>
              </a:rPr>
              <a:t>297  23,3% </a:t>
            </a:r>
            <a:r>
              <a:rPr lang="et-EE" sz="2200" dirty="0"/>
              <a:t>välisakadeemilisi</a:t>
            </a:r>
          </a:p>
          <a:p>
            <a:pPr>
              <a:lnSpc>
                <a:spcPts val="2200"/>
              </a:lnSpc>
              <a:spcBef>
                <a:spcPts val="400"/>
              </a:spcBef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dirty="0"/>
              <a:t>Erinevaid rahvusi töötajate hulgas 55</a:t>
            </a:r>
          </a:p>
          <a:p>
            <a:pPr>
              <a:lnSpc>
                <a:spcPts val="2200"/>
              </a:lnSpc>
              <a:spcBef>
                <a:spcPts val="400"/>
              </a:spcBef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rgbClr val="940143"/>
                </a:solidFill>
              </a:rPr>
              <a:t>~10 024 </a:t>
            </a:r>
            <a:r>
              <a:rPr lang="et-EE" sz="1400" dirty="0"/>
              <a:t>tudengit 99 riigist ja nüüd on </a:t>
            </a:r>
            <a:r>
              <a:rPr lang="et-EE" sz="1400" dirty="0">
                <a:solidFill>
                  <a:srgbClr val="870042"/>
                </a:solidFill>
              </a:rPr>
              <a:t>9437</a:t>
            </a:r>
          </a:p>
          <a:p>
            <a:pPr marL="457200" lvl="1" indent="0">
              <a:lnSpc>
                <a:spcPts val="2200"/>
              </a:lnSpc>
              <a:spcBef>
                <a:spcPts val="400"/>
              </a:spcBef>
              <a:buClr>
                <a:srgbClr val="930042"/>
              </a:buClr>
              <a:buNone/>
            </a:pPr>
            <a:r>
              <a:rPr lang="et-EE" sz="1400" b="1" dirty="0">
                <a:solidFill>
                  <a:srgbClr val="930042"/>
                </a:solidFill>
              </a:rPr>
              <a:t>~25% </a:t>
            </a:r>
            <a:r>
              <a:rPr lang="et-EE" sz="1400" dirty="0">
                <a:solidFill>
                  <a:schemeClr val="bg2"/>
                </a:solidFill>
              </a:rPr>
              <a:t>oli</a:t>
            </a:r>
            <a:r>
              <a:rPr lang="et-EE" sz="1400" b="1" dirty="0">
                <a:solidFill>
                  <a:srgbClr val="930042"/>
                </a:solidFill>
              </a:rPr>
              <a:t> </a:t>
            </a:r>
            <a:r>
              <a:rPr lang="et-EE" sz="1400" dirty="0"/>
              <a:t>kõikidest Eesti tudengitest on TTÜs</a:t>
            </a:r>
          </a:p>
          <a:p>
            <a:pPr marL="457200" lvl="1" indent="0">
              <a:lnSpc>
                <a:spcPts val="2200"/>
              </a:lnSpc>
              <a:spcBef>
                <a:spcPts val="400"/>
              </a:spcBef>
              <a:buClr>
                <a:srgbClr val="930042"/>
              </a:buClr>
              <a:buNone/>
            </a:pPr>
            <a:r>
              <a:rPr lang="et-EE" sz="1400" b="1" dirty="0">
                <a:solidFill>
                  <a:srgbClr val="930042"/>
                </a:solidFill>
              </a:rPr>
              <a:t>~14%</a:t>
            </a:r>
            <a:r>
              <a:rPr lang="et-EE" sz="1400" dirty="0"/>
              <a:t> tudengitest TTÜs välistudengid</a:t>
            </a:r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rgbClr val="930042"/>
                </a:solidFill>
              </a:rPr>
              <a:t>~ </a:t>
            </a:r>
            <a:r>
              <a:rPr lang="et-EE" sz="1400" b="1" dirty="0">
                <a:solidFill>
                  <a:srgbClr val="940143"/>
                </a:solidFill>
              </a:rPr>
              <a:t>75 000 </a:t>
            </a:r>
            <a:r>
              <a:rPr lang="et-EE" sz="1400" dirty="0">
                <a:hlinkClick r:id="rId4"/>
              </a:rPr>
              <a:t>vilistlast</a:t>
            </a:r>
            <a:r>
              <a:rPr lang="et-EE" sz="1400" dirty="0"/>
              <a:t> </a:t>
            </a:r>
            <a:r>
              <a:rPr lang="et-EE" sz="1400" b="1" dirty="0">
                <a:solidFill>
                  <a:srgbClr val="930042"/>
                </a:solidFill>
              </a:rPr>
              <a:t>~ </a:t>
            </a:r>
            <a:r>
              <a:rPr lang="et-EE" sz="1400" b="1" dirty="0">
                <a:solidFill>
                  <a:srgbClr val="940143"/>
                </a:solidFill>
              </a:rPr>
              <a:t>60</a:t>
            </a:r>
            <a:r>
              <a:rPr lang="et-EE" sz="1400" dirty="0"/>
              <a:t> </a:t>
            </a:r>
            <a:r>
              <a:rPr lang="et-EE" sz="1400" dirty="0">
                <a:hlinkClick r:id="rId5"/>
              </a:rPr>
              <a:t>audoktorit</a:t>
            </a:r>
            <a:endParaRPr lang="et-EE" sz="1400" dirty="0"/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dirty="0"/>
              <a:t>AAL 2015 alguses 12,9%  liiget(246)</a:t>
            </a:r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dirty="0"/>
              <a:t>AAL 01.04.2017    11,4%  liiget(210)</a:t>
            </a:r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dirty="0"/>
              <a:t>AAL 01.03.2020    10,9%  liiget(201)</a:t>
            </a:r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r>
              <a:rPr lang="et-EE" sz="2200" dirty="0"/>
              <a:t>AAL 01.04.2021      9,8%  liiget(186)</a:t>
            </a:r>
          </a:p>
          <a:p>
            <a:pPr>
              <a:buClr>
                <a:srgbClr val="930042"/>
              </a:buClr>
              <a:buFont typeface="Wingdings" panose="05000000000000000000" pitchFamily="2" charset="2"/>
              <a:buChar char="§"/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6825133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337091" y="477728"/>
            <a:ext cx="11157542" cy="3023487"/>
          </a:xfrm>
        </p:spPr>
        <p:txBody>
          <a:bodyPr/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t-EE" altLang="et-EE" sz="2200" b="1">
                <a:solidFill>
                  <a:srgbClr val="9396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TÖÖTAJAD</a:t>
            </a:r>
            <a:endParaRPr lang="en-US" altLang="et-EE" sz="2200" b="1">
              <a:solidFill>
                <a:srgbClr val="9396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3"/>
          <p:cNvSpPr/>
          <p:nvPr/>
        </p:nvSpPr>
        <p:spPr>
          <a:xfrm>
            <a:off x="3174884" y="1629985"/>
            <a:ext cx="3698019" cy="3699606"/>
          </a:xfrm>
          <a:prstGeom prst="ellipse">
            <a:avLst/>
          </a:prstGeom>
          <a:solidFill>
            <a:srgbClr val="E4067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4"/>
          <p:cNvSpPr/>
          <p:nvPr/>
        </p:nvSpPr>
        <p:spPr>
          <a:xfrm>
            <a:off x="3666894" y="2014072"/>
            <a:ext cx="2531476" cy="2531476"/>
          </a:xfrm>
          <a:prstGeom prst="ellipse">
            <a:avLst/>
          </a:prstGeom>
          <a:solidFill>
            <a:srgbClr val="939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5" name="Oval 5"/>
          <p:cNvSpPr/>
          <p:nvPr/>
        </p:nvSpPr>
        <p:spPr>
          <a:xfrm>
            <a:off x="3971624" y="2014072"/>
            <a:ext cx="941169" cy="941169"/>
          </a:xfrm>
          <a:prstGeom prst="ellipse">
            <a:avLst/>
          </a:prstGeom>
          <a:solidFill>
            <a:srgbClr val="AB135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6"/>
          <p:cNvSpPr/>
          <p:nvPr/>
        </p:nvSpPr>
        <p:spPr>
          <a:xfrm>
            <a:off x="4576321" y="2144217"/>
            <a:ext cx="718972" cy="720558"/>
          </a:xfrm>
          <a:prstGeom prst="ellipse">
            <a:avLst/>
          </a:prstGeom>
          <a:solidFill>
            <a:srgbClr val="AB135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3912900" y="2618769"/>
            <a:ext cx="720558" cy="720558"/>
          </a:xfrm>
          <a:prstGeom prst="ellipse">
            <a:avLst/>
          </a:prstGeom>
          <a:solidFill>
            <a:srgbClr val="AB135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Line Callout 2 (No Border) 9"/>
          <p:cNvSpPr/>
          <p:nvPr/>
        </p:nvSpPr>
        <p:spPr>
          <a:xfrm flipH="1">
            <a:off x="1705198" y="3083799"/>
            <a:ext cx="1299861" cy="53327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323"/>
              <a:gd name="adj6" fmla="val -100306"/>
            </a:avLst>
          </a:prstGeom>
          <a:noFill/>
          <a:ln cap="rnd">
            <a:solidFill>
              <a:srgbClr val="9396B0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t-EE" sz="1200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Professoreid</a:t>
            </a:r>
          </a:p>
          <a:p>
            <a:pPr algn="r" eaLnBrk="1" hangingPunct="1">
              <a:defRPr/>
            </a:pPr>
            <a:r>
              <a:rPr lang="et-EE" sz="1200" b="1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111</a:t>
            </a:r>
            <a:endParaRPr lang="en-US" sz="1200" b="1" dirty="0">
              <a:solidFill>
                <a:srgbClr val="9396B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177" y="4583639"/>
            <a:ext cx="1272810" cy="6154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t-EE" sz="1400" dirty="0">
                <a:solidFill>
                  <a:schemeClr val="bg1"/>
                </a:solidFill>
                <a:latin typeface="+mn-lt"/>
              </a:rPr>
              <a:t>kokku </a:t>
            </a:r>
            <a:r>
              <a:rPr lang="et-EE" sz="2000" b="1" dirty="0">
                <a:solidFill>
                  <a:schemeClr val="bg1"/>
                </a:solidFill>
                <a:latin typeface="+mn-lt"/>
              </a:rPr>
              <a:t>1837</a:t>
            </a:r>
          </a:p>
          <a:p>
            <a:pPr algn="ctr" eaLnBrk="1" hangingPunct="1">
              <a:defRPr/>
            </a:pPr>
            <a:r>
              <a:rPr lang="et-EE" sz="1400" dirty="0">
                <a:solidFill>
                  <a:schemeClr val="bg1"/>
                </a:solidFill>
                <a:latin typeface="+mn-lt"/>
              </a:rPr>
              <a:t>töötajat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3487" y="3183788"/>
            <a:ext cx="1179858" cy="953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t-EE" sz="2799" b="1" dirty="0">
                <a:solidFill>
                  <a:schemeClr val="bg1"/>
                </a:solidFill>
                <a:latin typeface="+mn-lt"/>
              </a:rPr>
              <a:t>1019</a:t>
            </a:r>
          </a:p>
          <a:p>
            <a:pPr algn="ctr" eaLnBrk="1" hangingPunct="1">
              <a:defRPr/>
            </a:pPr>
            <a:r>
              <a:rPr lang="et-EE" sz="1400" dirty="0">
                <a:solidFill>
                  <a:schemeClr val="bg1"/>
                </a:solidFill>
                <a:latin typeface="+mn-lt"/>
              </a:rPr>
              <a:t>akadeemilist</a:t>
            </a:r>
          </a:p>
          <a:p>
            <a:pPr algn="ctr" eaLnBrk="1" hangingPunct="1">
              <a:defRPr/>
            </a:pPr>
            <a:r>
              <a:rPr lang="et-EE" sz="1400" dirty="0">
                <a:solidFill>
                  <a:schemeClr val="bg1"/>
                </a:solidFill>
                <a:latin typeface="+mn-lt"/>
              </a:rPr>
              <a:t>töötajat</a:t>
            </a:r>
          </a:p>
        </p:txBody>
      </p:sp>
      <p:sp>
        <p:nvSpPr>
          <p:cNvPr id="11" name="Line Callout 2 (No Border) 14"/>
          <p:cNvSpPr/>
          <p:nvPr/>
        </p:nvSpPr>
        <p:spPr>
          <a:xfrm flipH="1">
            <a:off x="1930571" y="1879165"/>
            <a:ext cx="1350649" cy="531690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05869"/>
              <a:gd name="adj6" fmla="val -98437"/>
            </a:avLst>
          </a:prstGeom>
          <a:noFill/>
          <a:ln cap="rnd">
            <a:solidFill>
              <a:srgbClr val="9396B0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t-EE" sz="1200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Akadeemilisi</a:t>
            </a:r>
          </a:p>
          <a:p>
            <a:pPr algn="r" eaLnBrk="1" hangingPunct="1">
              <a:defRPr/>
            </a:pPr>
            <a:r>
              <a:rPr lang="et-EE" sz="1200" dirty="0" err="1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välistöötajaid</a:t>
            </a:r>
            <a:r>
              <a:rPr lang="et-EE" sz="1200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t-EE" sz="1200" b="1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153</a:t>
            </a:r>
            <a:endParaRPr lang="en-US" sz="1200" b="1" dirty="0">
              <a:solidFill>
                <a:srgbClr val="9396B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Line Callout 2 (No Border) 11"/>
          <p:cNvSpPr/>
          <p:nvPr/>
        </p:nvSpPr>
        <p:spPr>
          <a:xfrm>
            <a:off x="6479294" y="1485556"/>
            <a:ext cx="1831551" cy="53327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45449"/>
              <a:gd name="adj6" fmla="val -81914"/>
            </a:avLst>
          </a:prstGeom>
          <a:noFill/>
          <a:ln cap="rnd">
            <a:solidFill>
              <a:srgbClr val="9396B0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t-EE" sz="1200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Doktorant-noorem-teadureid </a:t>
            </a:r>
            <a:r>
              <a:rPr lang="et-EE" sz="1200" b="1" dirty="0">
                <a:solidFill>
                  <a:srgbClr val="9396B0"/>
                </a:solidFill>
                <a:latin typeface="Verdana" pitchFamily="34" charset="0"/>
                <a:ea typeface="Verdana" pitchFamily="34" charset="0"/>
              </a:rPr>
              <a:t>102</a:t>
            </a:r>
            <a:endParaRPr lang="en-US" sz="1200" b="1" dirty="0">
              <a:solidFill>
                <a:srgbClr val="9396B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53" name="Freeform 1190"/>
          <p:cNvSpPr>
            <a:spLocks noEditPoints="1"/>
          </p:cNvSpPr>
          <p:nvPr/>
        </p:nvSpPr>
        <p:spPr bwMode="auto">
          <a:xfrm>
            <a:off x="9531349" y="4164636"/>
            <a:ext cx="657073" cy="766586"/>
          </a:xfrm>
          <a:custGeom>
            <a:avLst/>
            <a:gdLst>
              <a:gd name="T0" fmla="*/ 2147483646 w 195"/>
              <a:gd name="T1" fmla="*/ 2147483646 h 228"/>
              <a:gd name="T2" fmla="*/ 2147483646 w 195"/>
              <a:gd name="T3" fmla="*/ 2147483646 h 228"/>
              <a:gd name="T4" fmla="*/ 2147483646 w 195"/>
              <a:gd name="T5" fmla="*/ 2147483646 h 228"/>
              <a:gd name="T6" fmla="*/ 2147483646 w 195"/>
              <a:gd name="T7" fmla="*/ 2147483646 h 228"/>
              <a:gd name="T8" fmla="*/ 2147483646 w 195"/>
              <a:gd name="T9" fmla="*/ 2147483646 h 228"/>
              <a:gd name="T10" fmla="*/ 2147483646 w 195"/>
              <a:gd name="T11" fmla="*/ 2147483646 h 228"/>
              <a:gd name="T12" fmla="*/ 2147483646 w 195"/>
              <a:gd name="T13" fmla="*/ 2147483646 h 228"/>
              <a:gd name="T14" fmla="*/ 2147483646 w 195"/>
              <a:gd name="T15" fmla="*/ 2147483646 h 228"/>
              <a:gd name="T16" fmla="*/ 2147483646 w 195"/>
              <a:gd name="T17" fmla="*/ 2147483646 h 228"/>
              <a:gd name="T18" fmla="*/ 2147483646 w 195"/>
              <a:gd name="T19" fmla="*/ 2147483646 h 228"/>
              <a:gd name="T20" fmla="*/ 2147483646 w 195"/>
              <a:gd name="T21" fmla="*/ 2147483646 h 228"/>
              <a:gd name="T22" fmla="*/ 2147483646 w 195"/>
              <a:gd name="T23" fmla="*/ 2147483646 h 228"/>
              <a:gd name="T24" fmla="*/ 2147483646 w 195"/>
              <a:gd name="T25" fmla="*/ 2147483646 h 228"/>
              <a:gd name="T26" fmla="*/ 2147483646 w 195"/>
              <a:gd name="T27" fmla="*/ 2147483646 h 228"/>
              <a:gd name="T28" fmla="*/ 2147483646 w 195"/>
              <a:gd name="T29" fmla="*/ 2147483646 h 228"/>
              <a:gd name="T30" fmla="*/ 2147483646 w 195"/>
              <a:gd name="T31" fmla="*/ 2147483646 h 228"/>
              <a:gd name="T32" fmla="*/ 2147483646 w 195"/>
              <a:gd name="T33" fmla="*/ 2147483646 h 228"/>
              <a:gd name="T34" fmla="*/ 2147483646 w 195"/>
              <a:gd name="T35" fmla="*/ 2147483646 h 228"/>
              <a:gd name="T36" fmla="*/ 2147483646 w 195"/>
              <a:gd name="T37" fmla="*/ 2147483646 h 228"/>
              <a:gd name="T38" fmla="*/ 2147483646 w 195"/>
              <a:gd name="T39" fmla="*/ 2147483646 h 228"/>
              <a:gd name="T40" fmla="*/ 2147483646 w 195"/>
              <a:gd name="T41" fmla="*/ 2147483646 h 228"/>
              <a:gd name="T42" fmla="*/ 2147483646 w 195"/>
              <a:gd name="T43" fmla="*/ 2147483646 h 228"/>
              <a:gd name="T44" fmla="*/ 2147483646 w 195"/>
              <a:gd name="T45" fmla="*/ 2147483646 h 228"/>
              <a:gd name="T46" fmla="*/ 2147483646 w 195"/>
              <a:gd name="T47" fmla="*/ 2147483646 h 228"/>
              <a:gd name="T48" fmla="*/ 2147483646 w 195"/>
              <a:gd name="T49" fmla="*/ 2147483646 h 228"/>
              <a:gd name="T50" fmla="*/ 2147483646 w 195"/>
              <a:gd name="T51" fmla="*/ 2147483646 h 228"/>
              <a:gd name="T52" fmla="*/ 2147483646 w 195"/>
              <a:gd name="T53" fmla="*/ 2147483646 h 228"/>
              <a:gd name="T54" fmla="*/ 2147483646 w 195"/>
              <a:gd name="T55" fmla="*/ 2147483646 h 228"/>
              <a:gd name="T56" fmla="*/ 2147483646 w 195"/>
              <a:gd name="T57" fmla="*/ 2147483646 h 228"/>
              <a:gd name="T58" fmla="*/ 2147483646 w 195"/>
              <a:gd name="T59" fmla="*/ 2147483646 h 228"/>
              <a:gd name="T60" fmla="*/ 2147483646 w 195"/>
              <a:gd name="T61" fmla="*/ 2147483646 h 228"/>
              <a:gd name="T62" fmla="*/ 2147483646 w 195"/>
              <a:gd name="T63" fmla="*/ 2147483646 h 228"/>
              <a:gd name="T64" fmla="*/ 2147483646 w 195"/>
              <a:gd name="T65" fmla="*/ 2147483646 h 228"/>
              <a:gd name="T66" fmla="*/ 2147483646 w 195"/>
              <a:gd name="T67" fmla="*/ 2147483646 h 228"/>
              <a:gd name="T68" fmla="*/ 2147483646 w 195"/>
              <a:gd name="T69" fmla="*/ 2147483646 h 228"/>
              <a:gd name="T70" fmla="*/ 2147483646 w 195"/>
              <a:gd name="T71" fmla="*/ 2147483646 h 228"/>
              <a:gd name="T72" fmla="*/ 2147483646 w 195"/>
              <a:gd name="T73" fmla="*/ 2147483646 h 228"/>
              <a:gd name="T74" fmla="*/ 2147483646 w 195"/>
              <a:gd name="T75" fmla="*/ 2147483646 h 228"/>
              <a:gd name="T76" fmla="*/ 2147483646 w 195"/>
              <a:gd name="T77" fmla="*/ 2147483646 h 228"/>
              <a:gd name="T78" fmla="*/ 0 w 195"/>
              <a:gd name="T79" fmla="*/ 2147483646 h 228"/>
              <a:gd name="T80" fmla="*/ 0 w 195"/>
              <a:gd name="T81" fmla="*/ 2147483646 h 228"/>
              <a:gd name="T82" fmla="*/ 2147483646 w 195"/>
              <a:gd name="T83" fmla="*/ 2147483646 h 2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5"/>
              <a:gd name="T127" fmla="*/ 0 h 228"/>
              <a:gd name="T128" fmla="*/ 195 w 195"/>
              <a:gd name="T129" fmla="*/ 228 h 22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5" h="228">
                <a:moveTo>
                  <a:pt x="62" y="71"/>
                </a:moveTo>
                <a:cubicBezTo>
                  <a:pt x="71" y="72"/>
                  <a:pt x="88" y="70"/>
                  <a:pt x="109" y="52"/>
                </a:cubicBezTo>
                <a:cubicBezTo>
                  <a:pt x="110" y="50"/>
                  <a:pt x="113" y="51"/>
                  <a:pt x="115" y="52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20" y="61"/>
                  <a:pt x="127" y="67"/>
                  <a:pt x="135" y="71"/>
                </a:cubicBezTo>
                <a:cubicBezTo>
                  <a:pt x="137" y="72"/>
                  <a:pt x="138" y="74"/>
                  <a:pt x="138" y="76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37" y="112"/>
                  <a:pt x="131" y="125"/>
                  <a:pt x="120" y="134"/>
                </a:cubicBezTo>
                <a:cubicBezTo>
                  <a:pt x="120" y="134"/>
                  <a:pt x="119" y="135"/>
                  <a:pt x="119" y="136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7"/>
                  <a:pt x="121" y="161"/>
                  <a:pt x="124" y="162"/>
                </a:cubicBezTo>
                <a:cubicBezTo>
                  <a:pt x="101" y="193"/>
                  <a:pt x="101" y="193"/>
                  <a:pt x="101" y="193"/>
                </a:cubicBezTo>
                <a:cubicBezTo>
                  <a:pt x="99" y="195"/>
                  <a:pt x="97" y="196"/>
                  <a:pt x="95" y="194"/>
                </a:cubicBezTo>
                <a:cubicBezTo>
                  <a:pt x="95" y="194"/>
                  <a:pt x="95" y="194"/>
                  <a:pt x="94" y="193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4" y="161"/>
                  <a:pt x="76" y="157"/>
                  <a:pt x="76" y="154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6" y="135"/>
                  <a:pt x="75" y="134"/>
                  <a:pt x="75" y="134"/>
                </a:cubicBezTo>
                <a:cubicBezTo>
                  <a:pt x="67" y="127"/>
                  <a:pt x="61" y="118"/>
                  <a:pt x="59" y="108"/>
                </a:cubicBezTo>
                <a:cubicBezTo>
                  <a:pt x="58" y="89"/>
                  <a:pt x="58" y="89"/>
                  <a:pt x="58" y="89"/>
                </a:cubicBezTo>
                <a:cubicBezTo>
                  <a:pt x="58" y="89"/>
                  <a:pt x="58" y="89"/>
                  <a:pt x="58" y="89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3"/>
                  <a:pt x="59" y="71"/>
                  <a:pt x="61" y="71"/>
                </a:cubicBezTo>
                <a:cubicBezTo>
                  <a:pt x="61" y="71"/>
                  <a:pt x="62" y="71"/>
                  <a:pt x="62" y="71"/>
                </a:cubicBezTo>
                <a:moveTo>
                  <a:pt x="9" y="228"/>
                </a:moveTo>
                <a:cubicBezTo>
                  <a:pt x="186" y="228"/>
                  <a:pt x="186" y="228"/>
                  <a:pt x="186" y="228"/>
                </a:cubicBezTo>
                <a:cubicBezTo>
                  <a:pt x="191" y="228"/>
                  <a:pt x="195" y="224"/>
                  <a:pt x="195" y="21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5" y="181"/>
                  <a:pt x="183" y="164"/>
                  <a:pt x="164" y="158"/>
                </a:cubicBezTo>
                <a:cubicBezTo>
                  <a:pt x="162" y="157"/>
                  <a:pt x="161" y="157"/>
                  <a:pt x="161" y="157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65" y="142"/>
                  <a:pt x="172" y="122"/>
                  <a:pt x="168" y="103"/>
                </a:cubicBezTo>
                <a:cubicBezTo>
                  <a:pt x="156" y="53"/>
                  <a:pt x="156" y="53"/>
                  <a:pt x="156" y="53"/>
                </a:cubicBezTo>
                <a:cubicBezTo>
                  <a:pt x="150" y="21"/>
                  <a:pt x="118" y="0"/>
                  <a:pt x="85" y="6"/>
                </a:cubicBezTo>
                <a:cubicBezTo>
                  <a:pt x="62" y="11"/>
                  <a:pt x="44" y="30"/>
                  <a:pt x="39" y="5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3" y="122"/>
                  <a:pt x="30" y="142"/>
                  <a:pt x="45" y="154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57"/>
                  <a:pt x="33" y="157"/>
                  <a:pt x="31" y="158"/>
                </a:cubicBezTo>
                <a:cubicBezTo>
                  <a:pt x="12" y="164"/>
                  <a:pt x="0" y="181"/>
                  <a:pt x="0" y="20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4"/>
                  <a:pt x="4" y="228"/>
                  <a:pt x="9" y="228"/>
                </a:cubicBezTo>
                <a:close/>
              </a:path>
            </a:pathLst>
          </a:custGeom>
          <a:solidFill>
            <a:srgbClr val="939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9301216" y="5004229"/>
            <a:ext cx="1182413" cy="58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2000" b="1">
                <a:solidFill>
                  <a:srgbClr val="E4067E"/>
                </a:solidFill>
                <a:latin typeface="Verdana" panose="020B0604030504040204" pitchFamily="34" charset="0"/>
              </a:rPr>
              <a:t>48,9%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200">
                <a:solidFill>
                  <a:srgbClr val="9396B0"/>
                </a:solidFill>
                <a:latin typeface="Verdana" panose="020B0604030504040204" pitchFamily="34" charset="0"/>
              </a:rPr>
              <a:t>naistöötajaid</a:t>
            </a:r>
            <a:endParaRPr lang="en-US" altLang="et-EE" sz="1200">
              <a:solidFill>
                <a:srgbClr val="9396B0"/>
              </a:solidFill>
              <a:latin typeface="Verdana" panose="020B0604030504040204" pitchFamily="34" charset="0"/>
            </a:endParaRPr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auto">
          <a:xfrm>
            <a:off x="9120283" y="3664689"/>
            <a:ext cx="1450639" cy="27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200">
                <a:solidFill>
                  <a:srgbClr val="9396B0"/>
                </a:solidFill>
                <a:latin typeface="Verdana" panose="020B0604030504040204" pitchFamily="34" charset="0"/>
              </a:rPr>
              <a:t>erinevat rahvust</a:t>
            </a:r>
            <a:endParaRPr lang="en-US" altLang="et-EE" sz="1200">
              <a:solidFill>
                <a:srgbClr val="9396B0"/>
              </a:solidFill>
              <a:latin typeface="Verdana" panose="020B0604030504040204" pitchFamily="34" charset="0"/>
            </a:endParaRPr>
          </a:p>
        </p:txBody>
      </p:sp>
      <p:sp>
        <p:nvSpPr>
          <p:cNvPr id="10256" name="Freeform 1194"/>
          <p:cNvSpPr>
            <a:spLocks noEditPoints="1"/>
          </p:cNvSpPr>
          <p:nvPr/>
        </p:nvSpPr>
        <p:spPr bwMode="auto">
          <a:xfrm>
            <a:off x="9517066" y="2709236"/>
            <a:ext cx="668182" cy="944343"/>
          </a:xfrm>
          <a:custGeom>
            <a:avLst/>
            <a:gdLst>
              <a:gd name="T0" fmla="*/ 2147483646 w 254"/>
              <a:gd name="T1" fmla="*/ 2147483646 h 359"/>
              <a:gd name="T2" fmla="*/ 2147483646 w 254"/>
              <a:gd name="T3" fmla="*/ 2147483646 h 359"/>
              <a:gd name="T4" fmla="*/ 2147483646 w 254"/>
              <a:gd name="T5" fmla="*/ 2147483646 h 359"/>
              <a:gd name="T6" fmla="*/ 2147483646 w 254"/>
              <a:gd name="T7" fmla="*/ 2147483646 h 359"/>
              <a:gd name="T8" fmla="*/ 2147483646 w 254"/>
              <a:gd name="T9" fmla="*/ 2147483646 h 359"/>
              <a:gd name="T10" fmla="*/ 2147483646 w 254"/>
              <a:gd name="T11" fmla="*/ 2147483646 h 359"/>
              <a:gd name="T12" fmla="*/ 2147483646 w 254"/>
              <a:gd name="T13" fmla="*/ 2147483646 h 359"/>
              <a:gd name="T14" fmla="*/ 2147483646 w 254"/>
              <a:gd name="T15" fmla="*/ 2147483646 h 359"/>
              <a:gd name="T16" fmla="*/ 2147483646 w 254"/>
              <a:gd name="T17" fmla="*/ 2147483646 h 359"/>
              <a:gd name="T18" fmla="*/ 2147483646 w 254"/>
              <a:gd name="T19" fmla="*/ 2147483646 h 359"/>
              <a:gd name="T20" fmla="*/ 2147483646 w 254"/>
              <a:gd name="T21" fmla="*/ 2147483646 h 359"/>
              <a:gd name="T22" fmla="*/ 2147483646 w 254"/>
              <a:gd name="T23" fmla="*/ 2147483646 h 359"/>
              <a:gd name="T24" fmla="*/ 2147483646 w 254"/>
              <a:gd name="T25" fmla="*/ 2147483646 h 359"/>
              <a:gd name="T26" fmla="*/ 2147483646 w 254"/>
              <a:gd name="T27" fmla="*/ 2147483646 h 359"/>
              <a:gd name="T28" fmla="*/ 2147483646 w 254"/>
              <a:gd name="T29" fmla="*/ 2147483646 h 359"/>
              <a:gd name="T30" fmla="*/ 2147483646 w 254"/>
              <a:gd name="T31" fmla="*/ 2147483646 h 359"/>
              <a:gd name="T32" fmla="*/ 2147483646 w 254"/>
              <a:gd name="T33" fmla="*/ 2147483646 h 359"/>
              <a:gd name="T34" fmla="*/ 2147483646 w 254"/>
              <a:gd name="T35" fmla="*/ 2147483646 h 359"/>
              <a:gd name="T36" fmla="*/ 2147483646 w 254"/>
              <a:gd name="T37" fmla="*/ 2147483646 h 359"/>
              <a:gd name="T38" fmla="*/ 2147483646 w 254"/>
              <a:gd name="T39" fmla="*/ 2147483646 h 359"/>
              <a:gd name="T40" fmla="*/ 2147483646 w 254"/>
              <a:gd name="T41" fmla="*/ 2147483646 h 359"/>
              <a:gd name="T42" fmla="*/ 2147483646 w 254"/>
              <a:gd name="T43" fmla="*/ 2147483646 h 359"/>
              <a:gd name="T44" fmla="*/ 2147483646 w 254"/>
              <a:gd name="T45" fmla="*/ 2147483646 h 359"/>
              <a:gd name="T46" fmla="*/ 2147483646 w 254"/>
              <a:gd name="T47" fmla="*/ 2147483646 h 359"/>
              <a:gd name="T48" fmla="*/ 2147483646 w 254"/>
              <a:gd name="T49" fmla="*/ 2147483646 h 359"/>
              <a:gd name="T50" fmla="*/ 2147483646 w 254"/>
              <a:gd name="T51" fmla="*/ 2147483646 h 359"/>
              <a:gd name="T52" fmla="*/ 2147483646 w 254"/>
              <a:gd name="T53" fmla="*/ 2147483646 h 359"/>
              <a:gd name="T54" fmla="*/ 2147483646 w 254"/>
              <a:gd name="T55" fmla="*/ 2147483646 h 359"/>
              <a:gd name="T56" fmla="*/ 2147483646 w 254"/>
              <a:gd name="T57" fmla="*/ 2147483646 h 359"/>
              <a:gd name="T58" fmla="*/ 2147483646 w 254"/>
              <a:gd name="T59" fmla="*/ 2147483646 h 359"/>
              <a:gd name="T60" fmla="*/ 2147483646 w 254"/>
              <a:gd name="T61" fmla="*/ 2147483646 h 359"/>
              <a:gd name="T62" fmla="*/ 2147483646 w 254"/>
              <a:gd name="T63" fmla="*/ 2147483646 h 359"/>
              <a:gd name="T64" fmla="*/ 2147483646 w 254"/>
              <a:gd name="T65" fmla="*/ 2147483646 h 359"/>
              <a:gd name="T66" fmla="*/ 2147483646 w 254"/>
              <a:gd name="T67" fmla="*/ 2147483646 h 359"/>
              <a:gd name="T68" fmla="*/ 2147483646 w 254"/>
              <a:gd name="T69" fmla="*/ 2147483646 h 359"/>
              <a:gd name="T70" fmla="*/ 2147483646 w 254"/>
              <a:gd name="T71" fmla="*/ 2147483646 h 359"/>
              <a:gd name="T72" fmla="*/ 2147483646 w 254"/>
              <a:gd name="T73" fmla="*/ 2147483646 h 359"/>
              <a:gd name="T74" fmla="*/ 2147483646 w 254"/>
              <a:gd name="T75" fmla="*/ 2147483646 h 359"/>
              <a:gd name="T76" fmla="*/ 2147483646 w 254"/>
              <a:gd name="T77" fmla="*/ 2147483646 h 359"/>
              <a:gd name="T78" fmla="*/ 2147483646 w 254"/>
              <a:gd name="T79" fmla="*/ 0 h 359"/>
              <a:gd name="T80" fmla="*/ 2147483646 w 254"/>
              <a:gd name="T81" fmla="*/ 0 h 359"/>
              <a:gd name="T82" fmla="*/ 0 w 254"/>
              <a:gd name="T83" fmla="*/ 2147483646 h 359"/>
              <a:gd name="T84" fmla="*/ 2147483646 w 254"/>
              <a:gd name="T85" fmla="*/ 2147483646 h 359"/>
              <a:gd name="T86" fmla="*/ 2147483646 w 254"/>
              <a:gd name="T87" fmla="*/ 2147483646 h 359"/>
              <a:gd name="T88" fmla="*/ 2147483646 w 254"/>
              <a:gd name="T89" fmla="*/ 2147483646 h 359"/>
              <a:gd name="T90" fmla="*/ 2147483646 w 254"/>
              <a:gd name="T91" fmla="*/ 2147483646 h 359"/>
              <a:gd name="T92" fmla="*/ 2147483646 w 254"/>
              <a:gd name="T93" fmla="*/ 2147483646 h 35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54"/>
              <a:gd name="T142" fmla="*/ 0 h 359"/>
              <a:gd name="T143" fmla="*/ 254 w 254"/>
              <a:gd name="T144" fmla="*/ 359 h 35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54" h="359">
                <a:moveTo>
                  <a:pt x="175" y="327"/>
                </a:moveTo>
                <a:cubicBezTo>
                  <a:pt x="175" y="294"/>
                  <a:pt x="175" y="294"/>
                  <a:pt x="175" y="294"/>
                </a:cubicBezTo>
                <a:cubicBezTo>
                  <a:pt x="182" y="283"/>
                  <a:pt x="189" y="269"/>
                  <a:pt x="184" y="263"/>
                </a:cubicBezTo>
                <a:cubicBezTo>
                  <a:pt x="179" y="256"/>
                  <a:pt x="174" y="232"/>
                  <a:pt x="188" y="237"/>
                </a:cubicBezTo>
                <a:cubicBezTo>
                  <a:pt x="197" y="240"/>
                  <a:pt x="196" y="240"/>
                  <a:pt x="199" y="238"/>
                </a:cubicBezTo>
                <a:cubicBezTo>
                  <a:pt x="209" y="230"/>
                  <a:pt x="211" y="225"/>
                  <a:pt x="216" y="226"/>
                </a:cubicBezTo>
                <a:cubicBezTo>
                  <a:pt x="221" y="226"/>
                  <a:pt x="222" y="228"/>
                  <a:pt x="224" y="231"/>
                </a:cubicBezTo>
                <a:cubicBezTo>
                  <a:pt x="226" y="235"/>
                  <a:pt x="225" y="245"/>
                  <a:pt x="232" y="245"/>
                </a:cubicBezTo>
                <a:cubicBezTo>
                  <a:pt x="237" y="246"/>
                  <a:pt x="237" y="238"/>
                  <a:pt x="241" y="233"/>
                </a:cubicBezTo>
                <a:cubicBezTo>
                  <a:pt x="241" y="304"/>
                  <a:pt x="241" y="304"/>
                  <a:pt x="241" y="304"/>
                </a:cubicBezTo>
                <a:cubicBezTo>
                  <a:pt x="240" y="305"/>
                  <a:pt x="239" y="305"/>
                  <a:pt x="238" y="306"/>
                </a:cubicBezTo>
                <a:cubicBezTo>
                  <a:pt x="235" y="308"/>
                  <a:pt x="231" y="306"/>
                  <a:pt x="229" y="310"/>
                </a:cubicBezTo>
                <a:cubicBezTo>
                  <a:pt x="227" y="313"/>
                  <a:pt x="224" y="325"/>
                  <a:pt x="229" y="327"/>
                </a:cubicBezTo>
                <a:cubicBezTo>
                  <a:pt x="231" y="329"/>
                  <a:pt x="237" y="326"/>
                  <a:pt x="241" y="324"/>
                </a:cubicBezTo>
                <a:cubicBezTo>
                  <a:pt x="241" y="344"/>
                  <a:pt x="241" y="344"/>
                  <a:pt x="241" y="344"/>
                </a:cubicBezTo>
                <a:lnTo>
                  <a:pt x="175" y="327"/>
                </a:lnTo>
                <a:close/>
                <a:moveTo>
                  <a:pt x="14" y="242"/>
                </a:moveTo>
                <a:cubicBezTo>
                  <a:pt x="21" y="245"/>
                  <a:pt x="27" y="247"/>
                  <a:pt x="29" y="251"/>
                </a:cubicBezTo>
                <a:cubicBezTo>
                  <a:pt x="32" y="256"/>
                  <a:pt x="28" y="260"/>
                  <a:pt x="30" y="266"/>
                </a:cubicBezTo>
                <a:cubicBezTo>
                  <a:pt x="32" y="271"/>
                  <a:pt x="40" y="271"/>
                  <a:pt x="42" y="281"/>
                </a:cubicBezTo>
                <a:cubicBezTo>
                  <a:pt x="44" y="290"/>
                  <a:pt x="40" y="310"/>
                  <a:pt x="41" y="319"/>
                </a:cubicBezTo>
                <a:cubicBezTo>
                  <a:pt x="42" y="326"/>
                  <a:pt x="51" y="338"/>
                  <a:pt x="53" y="334"/>
                </a:cubicBezTo>
                <a:cubicBezTo>
                  <a:pt x="54" y="332"/>
                  <a:pt x="54" y="313"/>
                  <a:pt x="61" y="302"/>
                </a:cubicBezTo>
                <a:cubicBezTo>
                  <a:pt x="64" y="297"/>
                  <a:pt x="73" y="288"/>
                  <a:pt x="80" y="279"/>
                </a:cubicBezTo>
                <a:cubicBezTo>
                  <a:pt x="80" y="344"/>
                  <a:pt x="80" y="344"/>
                  <a:pt x="80" y="344"/>
                </a:cubicBezTo>
                <a:cubicBezTo>
                  <a:pt x="14" y="327"/>
                  <a:pt x="14" y="327"/>
                  <a:pt x="14" y="327"/>
                </a:cubicBezTo>
                <a:lnTo>
                  <a:pt x="14" y="242"/>
                </a:lnTo>
                <a:close/>
                <a:moveTo>
                  <a:pt x="93" y="156"/>
                </a:moveTo>
                <a:cubicBezTo>
                  <a:pt x="118" y="150"/>
                  <a:pt x="118" y="150"/>
                  <a:pt x="118" y="150"/>
                </a:cubicBezTo>
                <a:cubicBezTo>
                  <a:pt x="112" y="171"/>
                  <a:pt x="137" y="151"/>
                  <a:pt x="141" y="150"/>
                </a:cubicBezTo>
                <a:cubicBezTo>
                  <a:pt x="144" y="149"/>
                  <a:pt x="155" y="150"/>
                  <a:pt x="150" y="159"/>
                </a:cubicBezTo>
                <a:cubicBezTo>
                  <a:pt x="147" y="164"/>
                  <a:pt x="142" y="170"/>
                  <a:pt x="129" y="174"/>
                </a:cubicBezTo>
                <a:cubicBezTo>
                  <a:pt x="123" y="175"/>
                  <a:pt x="111" y="174"/>
                  <a:pt x="110" y="177"/>
                </a:cubicBezTo>
                <a:cubicBezTo>
                  <a:pt x="108" y="181"/>
                  <a:pt x="114" y="187"/>
                  <a:pt x="110" y="189"/>
                </a:cubicBezTo>
                <a:cubicBezTo>
                  <a:pt x="104" y="193"/>
                  <a:pt x="105" y="195"/>
                  <a:pt x="105" y="198"/>
                </a:cubicBezTo>
                <a:cubicBezTo>
                  <a:pt x="105" y="200"/>
                  <a:pt x="107" y="205"/>
                  <a:pt x="112" y="205"/>
                </a:cubicBezTo>
                <a:cubicBezTo>
                  <a:pt x="117" y="205"/>
                  <a:pt x="122" y="193"/>
                  <a:pt x="127" y="193"/>
                </a:cubicBezTo>
                <a:cubicBezTo>
                  <a:pt x="129" y="193"/>
                  <a:pt x="142" y="209"/>
                  <a:pt x="146" y="203"/>
                </a:cubicBezTo>
                <a:cubicBezTo>
                  <a:pt x="151" y="197"/>
                  <a:pt x="137" y="189"/>
                  <a:pt x="140" y="185"/>
                </a:cubicBezTo>
                <a:cubicBezTo>
                  <a:pt x="145" y="181"/>
                  <a:pt x="155" y="185"/>
                  <a:pt x="162" y="193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159" y="225"/>
                  <a:pt x="155" y="228"/>
                  <a:pt x="150" y="231"/>
                </a:cubicBezTo>
                <a:cubicBezTo>
                  <a:pt x="145" y="233"/>
                  <a:pt x="139" y="229"/>
                  <a:pt x="138" y="225"/>
                </a:cubicBezTo>
                <a:cubicBezTo>
                  <a:pt x="137" y="221"/>
                  <a:pt x="138" y="221"/>
                  <a:pt x="134" y="220"/>
                </a:cubicBezTo>
                <a:cubicBezTo>
                  <a:pt x="131" y="219"/>
                  <a:pt x="126" y="223"/>
                  <a:pt x="123" y="224"/>
                </a:cubicBezTo>
                <a:cubicBezTo>
                  <a:pt x="119" y="224"/>
                  <a:pt x="118" y="223"/>
                  <a:pt x="115" y="225"/>
                </a:cubicBezTo>
                <a:cubicBezTo>
                  <a:pt x="113" y="227"/>
                  <a:pt x="113" y="230"/>
                  <a:pt x="111" y="233"/>
                </a:cubicBezTo>
                <a:cubicBezTo>
                  <a:pt x="109" y="236"/>
                  <a:pt x="104" y="239"/>
                  <a:pt x="103" y="243"/>
                </a:cubicBezTo>
                <a:cubicBezTo>
                  <a:pt x="102" y="247"/>
                  <a:pt x="102" y="251"/>
                  <a:pt x="103" y="255"/>
                </a:cubicBezTo>
                <a:cubicBezTo>
                  <a:pt x="104" y="257"/>
                  <a:pt x="112" y="265"/>
                  <a:pt x="115" y="266"/>
                </a:cubicBezTo>
                <a:cubicBezTo>
                  <a:pt x="117" y="266"/>
                  <a:pt x="120" y="265"/>
                  <a:pt x="123" y="265"/>
                </a:cubicBezTo>
                <a:cubicBezTo>
                  <a:pt x="125" y="264"/>
                  <a:pt x="130" y="263"/>
                  <a:pt x="131" y="263"/>
                </a:cubicBezTo>
                <a:cubicBezTo>
                  <a:pt x="140" y="262"/>
                  <a:pt x="137" y="272"/>
                  <a:pt x="137" y="274"/>
                </a:cubicBezTo>
                <a:cubicBezTo>
                  <a:pt x="135" y="278"/>
                  <a:pt x="140" y="284"/>
                  <a:pt x="143" y="286"/>
                </a:cubicBezTo>
                <a:cubicBezTo>
                  <a:pt x="146" y="288"/>
                  <a:pt x="139" y="290"/>
                  <a:pt x="140" y="296"/>
                </a:cubicBezTo>
                <a:cubicBezTo>
                  <a:pt x="140" y="301"/>
                  <a:pt x="143" y="314"/>
                  <a:pt x="148" y="319"/>
                </a:cubicBezTo>
                <a:cubicBezTo>
                  <a:pt x="153" y="323"/>
                  <a:pt x="156" y="320"/>
                  <a:pt x="160" y="318"/>
                </a:cubicBezTo>
                <a:cubicBezTo>
                  <a:pt x="160" y="317"/>
                  <a:pt x="161" y="316"/>
                  <a:pt x="162" y="315"/>
                </a:cubicBezTo>
                <a:cubicBezTo>
                  <a:pt x="162" y="327"/>
                  <a:pt x="162" y="327"/>
                  <a:pt x="162" y="327"/>
                </a:cubicBezTo>
                <a:cubicBezTo>
                  <a:pt x="93" y="344"/>
                  <a:pt x="93" y="344"/>
                  <a:pt x="93" y="344"/>
                </a:cubicBezTo>
                <a:lnTo>
                  <a:pt x="93" y="156"/>
                </a:lnTo>
                <a:close/>
                <a:moveTo>
                  <a:pt x="22" y="221"/>
                </a:moveTo>
                <a:cubicBezTo>
                  <a:pt x="26" y="215"/>
                  <a:pt x="30" y="219"/>
                  <a:pt x="40" y="211"/>
                </a:cubicBezTo>
                <a:cubicBezTo>
                  <a:pt x="44" y="208"/>
                  <a:pt x="44" y="202"/>
                  <a:pt x="49" y="198"/>
                </a:cubicBezTo>
                <a:cubicBezTo>
                  <a:pt x="54" y="195"/>
                  <a:pt x="62" y="199"/>
                  <a:pt x="64" y="194"/>
                </a:cubicBezTo>
                <a:cubicBezTo>
                  <a:pt x="67" y="187"/>
                  <a:pt x="55" y="172"/>
                  <a:pt x="47" y="175"/>
                </a:cubicBezTo>
                <a:cubicBezTo>
                  <a:pt x="42" y="176"/>
                  <a:pt x="34" y="183"/>
                  <a:pt x="30" y="181"/>
                </a:cubicBezTo>
                <a:cubicBezTo>
                  <a:pt x="27" y="180"/>
                  <a:pt x="25" y="176"/>
                  <a:pt x="26" y="172"/>
                </a:cubicBezTo>
                <a:cubicBezTo>
                  <a:pt x="27" y="169"/>
                  <a:pt x="33" y="153"/>
                  <a:pt x="44" y="155"/>
                </a:cubicBezTo>
                <a:cubicBezTo>
                  <a:pt x="49" y="156"/>
                  <a:pt x="55" y="164"/>
                  <a:pt x="61" y="164"/>
                </a:cubicBezTo>
                <a:cubicBezTo>
                  <a:pt x="67" y="164"/>
                  <a:pt x="68" y="161"/>
                  <a:pt x="66" y="154"/>
                </a:cubicBezTo>
                <a:cubicBezTo>
                  <a:pt x="66" y="154"/>
                  <a:pt x="66" y="153"/>
                  <a:pt x="66" y="153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75" y="258"/>
                  <a:pt x="67" y="258"/>
                  <a:pt x="65" y="256"/>
                </a:cubicBezTo>
                <a:cubicBezTo>
                  <a:pt x="62" y="255"/>
                  <a:pt x="64" y="247"/>
                  <a:pt x="62" y="246"/>
                </a:cubicBezTo>
                <a:cubicBezTo>
                  <a:pt x="50" y="242"/>
                  <a:pt x="11" y="234"/>
                  <a:pt x="22" y="221"/>
                </a:cubicBezTo>
                <a:moveTo>
                  <a:pt x="249" y="2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0"/>
                  <a:pt x="167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5" y="0"/>
                  <a:pt x="3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2" y="338"/>
                  <a:pt x="5" y="339"/>
                </a:cubicBezTo>
                <a:cubicBezTo>
                  <a:pt x="84" y="359"/>
                  <a:pt x="84" y="359"/>
                  <a:pt x="84" y="359"/>
                </a:cubicBezTo>
                <a:cubicBezTo>
                  <a:pt x="85" y="359"/>
                  <a:pt x="86" y="359"/>
                  <a:pt x="87" y="359"/>
                </a:cubicBezTo>
                <a:cubicBezTo>
                  <a:pt x="169" y="339"/>
                  <a:pt x="169" y="339"/>
                  <a:pt x="169" y="339"/>
                </a:cubicBezTo>
                <a:cubicBezTo>
                  <a:pt x="246" y="359"/>
                  <a:pt x="246" y="359"/>
                  <a:pt x="246" y="359"/>
                </a:cubicBezTo>
                <a:cubicBezTo>
                  <a:pt x="247" y="359"/>
                  <a:pt x="247" y="359"/>
                  <a:pt x="248" y="359"/>
                </a:cubicBezTo>
                <a:cubicBezTo>
                  <a:pt x="249" y="359"/>
                  <a:pt x="251" y="358"/>
                  <a:pt x="252" y="358"/>
                </a:cubicBezTo>
                <a:cubicBezTo>
                  <a:pt x="253" y="356"/>
                  <a:pt x="254" y="354"/>
                  <a:pt x="254" y="352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4" y="23"/>
                  <a:pt x="252" y="21"/>
                  <a:pt x="249" y="20"/>
                </a:cubicBezTo>
              </a:path>
            </a:pathLst>
          </a:custGeom>
          <a:solidFill>
            <a:srgbClr val="9396B0"/>
          </a:solidFill>
          <a:ln w="9525">
            <a:solidFill>
              <a:srgbClr val="9396B0"/>
            </a:solidFill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9590074" y="2739391"/>
            <a:ext cx="549148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>
                <a:solidFill>
                  <a:schemeClr val="bg1"/>
                </a:solidFill>
                <a:latin typeface="Verdana" panose="020B0604030504040204" pitchFamily="34" charset="0"/>
              </a:rPr>
              <a:t>51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9515209" y="1206517"/>
            <a:ext cx="722530" cy="999434"/>
            <a:chOff x="1849438" y="4446586"/>
            <a:chExt cx="890588" cy="1231900"/>
          </a:xfrm>
          <a:solidFill>
            <a:srgbClr val="9396B0"/>
          </a:solidFill>
        </p:grpSpPr>
        <p:sp>
          <p:nvSpPr>
            <p:cNvPr id="19" name="Freeform 1198"/>
            <p:cNvSpPr>
              <a:spLocks noEditPoints="1"/>
            </p:cNvSpPr>
            <p:nvPr/>
          </p:nvSpPr>
          <p:spPr bwMode="auto">
            <a:xfrm>
              <a:off x="2217738" y="4446586"/>
              <a:ext cx="174625" cy="239713"/>
            </a:xfrm>
            <a:custGeom>
              <a:avLst/>
              <a:gdLst>
                <a:gd name="T0" fmla="*/ 18 w 52"/>
                <a:gd name="T1" fmla="*/ 31 h 72"/>
                <a:gd name="T2" fmla="*/ 27 w 52"/>
                <a:gd name="T3" fmla="*/ 17 h 72"/>
                <a:gd name="T4" fmla="*/ 37 w 52"/>
                <a:gd name="T5" fmla="*/ 52 h 72"/>
                <a:gd name="T6" fmla="*/ 23 w 52"/>
                <a:gd name="T7" fmla="*/ 62 h 72"/>
                <a:gd name="T8" fmla="*/ 10 w 52"/>
                <a:gd name="T9" fmla="*/ 49 h 72"/>
                <a:gd name="T10" fmla="*/ 18 w 52"/>
                <a:gd name="T11" fmla="*/ 31 h 72"/>
                <a:gd name="T12" fmla="*/ 23 w 52"/>
                <a:gd name="T13" fmla="*/ 72 h 72"/>
                <a:gd name="T14" fmla="*/ 24 w 52"/>
                <a:gd name="T15" fmla="*/ 72 h 72"/>
                <a:gd name="T16" fmla="*/ 46 w 52"/>
                <a:gd name="T17" fmla="*/ 55 h 72"/>
                <a:gd name="T18" fmla="*/ 27 w 52"/>
                <a:gd name="T19" fmla="*/ 2 h 72"/>
                <a:gd name="T20" fmla="*/ 21 w 52"/>
                <a:gd name="T21" fmla="*/ 1 h 72"/>
                <a:gd name="T22" fmla="*/ 19 w 52"/>
                <a:gd name="T23" fmla="*/ 6 h 72"/>
                <a:gd name="T24" fmla="*/ 11 w 52"/>
                <a:gd name="T25" fmla="*/ 26 h 72"/>
                <a:gd name="T26" fmla="*/ 0 w 52"/>
                <a:gd name="T27" fmla="*/ 49 h 72"/>
                <a:gd name="T28" fmla="*/ 23 w 52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2">
                  <a:moveTo>
                    <a:pt x="18" y="31"/>
                  </a:moveTo>
                  <a:cubicBezTo>
                    <a:pt x="21" y="27"/>
                    <a:pt x="25" y="22"/>
                    <a:pt x="27" y="17"/>
                  </a:cubicBezTo>
                  <a:cubicBezTo>
                    <a:pt x="34" y="28"/>
                    <a:pt x="40" y="42"/>
                    <a:pt x="37" y="52"/>
                  </a:cubicBezTo>
                  <a:cubicBezTo>
                    <a:pt x="35" y="57"/>
                    <a:pt x="31" y="61"/>
                    <a:pt x="23" y="62"/>
                  </a:cubicBezTo>
                  <a:cubicBezTo>
                    <a:pt x="20" y="62"/>
                    <a:pt x="10" y="61"/>
                    <a:pt x="10" y="49"/>
                  </a:cubicBezTo>
                  <a:cubicBezTo>
                    <a:pt x="10" y="43"/>
                    <a:pt x="14" y="37"/>
                    <a:pt x="18" y="31"/>
                  </a:cubicBezTo>
                  <a:moveTo>
                    <a:pt x="23" y="72"/>
                  </a:moveTo>
                  <a:cubicBezTo>
                    <a:pt x="23" y="72"/>
                    <a:pt x="24" y="72"/>
                    <a:pt x="24" y="72"/>
                  </a:cubicBezTo>
                  <a:cubicBezTo>
                    <a:pt x="39" y="69"/>
                    <a:pt x="44" y="61"/>
                    <a:pt x="46" y="55"/>
                  </a:cubicBezTo>
                  <a:cubicBezTo>
                    <a:pt x="52" y="37"/>
                    <a:pt x="36" y="12"/>
                    <a:pt x="27" y="2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19" y="2"/>
                    <a:pt x="18" y="4"/>
                    <a:pt x="19" y="6"/>
                  </a:cubicBezTo>
                  <a:cubicBezTo>
                    <a:pt x="20" y="13"/>
                    <a:pt x="15" y="19"/>
                    <a:pt x="11" y="26"/>
                  </a:cubicBezTo>
                  <a:cubicBezTo>
                    <a:pt x="5" y="33"/>
                    <a:pt x="0" y="40"/>
                    <a:pt x="0" y="49"/>
                  </a:cubicBezTo>
                  <a:cubicBezTo>
                    <a:pt x="0" y="67"/>
                    <a:pt x="15" y="72"/>
                    <a:pt x="23" y="7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20" name="Freeform 1200"/>
            <p:cNvSpPr>
              <a:spLocks noEditPoints="1"/>
            </p:cNvSpPr>
            <p:nvPr/>
          </p:nvSpPr>
          <p:spPr bwMode="auto">
            <a:xfrm>
              <a:off x="1849438" y="4700586"/>
              <a:ext cx="890588" cy="977900"/>
            </a:xfrm>
            <a:custGeom>
              <a:avLst/>
              <a:gdLst>
                <a:gd name="T0" fmla="*/ 36 w 266"/>
                <a:gd name="T1" fmla="*/ 118 h 292"/>
                <a:gd name="T2" fmla="*/ 68 w 266"/>
                <a:gd name="T3" fmla="*/ 98 h 292"/>
                <a:gd name="T4" fmla="*/ 101 w 266"/>
                <a:gd name="T5" fmla="*/ 118 h 292"/>
                <a:gd name="T6" fmla="*/ 133 w 266"/>
                <a:gd name="T7" fmla="*/ 98 h 292"/>
                <a:gd name="T8" fmla="*/ 165 w 266"/>
                <a:gd name="T9" fmla="*/ 118 h 292"/>
                <a:gd name="T10" fmla="*/ 197 w 266"/>
                <a:gd name="T11" fmla="*/ 98 h 292"/>
                <a:gd name="T12" fmla="*/ 230 w 266"/>
                <a:gd name="T13" fmla="*/ 118 h 292"/>
                <a:gd name="T14" fmla="*/ 236 w 266"/>
                <a:gd name="T15" fmla="*/ 275 h 292"/>
                <a:gd name="T16" fmla="*/ 31 w 266"/>
                <a:gd name="T17" fmla="*/ 117 h 292"/>
                <a:gd name="T18" fmla="*/ 219 w 266"/>
                <a:gd name="T19" fmla="*/ 52 h 292"/>
                <a:gd name="T20" fmla="*/ 237 w 266"/>
                <a:gd name="T21" fmla="*/ 103 h 292"/>
                <a:gd name="T22" fmla="*/ 234 w 266"/>
                <a:gd name="T23" fmla="*/ 107 h 292"/>
                <a:gd name="T24" fmla="*/ 214 w 266"/>
                <a:gd name="T25" fmla="*/ 99 h 292"/>
                <a:gd name="T26" fmla="*/ 181 w 266"/>
                <a:gd name="T27" fmla="*/ 99 h 292"/>
                <a:gd name="T28" fmla="*/ 150 w 266"/>
                <a:gd name="T29" fmla="*/ 99 h 292"/>
                <a:gd name="T30" fmla="*/ 116 w 266"/>
                <a:gd name="T31" fmla="*/ 99 h 292"/>
                <a:gd name="T32" fmla="*/ 85 w 266"/>
                <a:gd name="T33" fmla="*/ 99 h 292"/>
                <a:gd name="T34" fmla="*/ 52 w 266"/>
                <a:gd name="T35" fmla="*/ 99 h 292"/>
                <a:gd name="T36" fmla="*/ 31 w 266"/>
                <a:gd name="T37" fmla="*/ 107 h 292"/>
                <a:gd name="T38" fmla="*/ 29 w 266"/>
                <a:gd name="T39" fmla="*/ 103 h 292"/>
                <a:gd name="T40" fmla="*/ 47 w 266"/>
                <a:gd name="T41" fmla="*/ 52 h 292"/>
                <a:gd name="T42" fmla="*/ 133 w 266"/>
                <a:gd name="T43" fmla="*/ 9 h 292"/>
                <a:gd name="T44" fmla="*/ 142 w 266"/>
                <a:gd name="T45" fmla="*/ 47 h 292"/>
                <a:gd name="T46" fmla="*/ 138 w 266"/>
                <a:gd name="T47" fmla="*/ 51 h 292"/>
                <a:gd name="T48" fmla="*/ 124 w 266"/>
                <a:gd name="T49" fmla="*/ 51 h 292"/>
                <a:gd name="T50" fmla="*/ 124 w 266"/>
                <a:gd name="T51" fmla="*/ 18 h 292"/>
                <a:gd name="T52" fmla="*/ 247 w 266"/>
                <a:gd name="T53" fmla="*/ 274 h 292"/>
                <a:gd name="T54" fmla="*/ 219 w 266"/>
                <a:gd name="T55" fmla="*/ 43 h 292"/>
                <a:gd name="T56" fmla="*/ 151 w 266"/>
                <a:gd name="T57" fmla="*/ 18 h 292"/>
                <a:gd name="T58" fmla="*/ 115 w 266"/>
                <a:gd name="T59" fmla="*/ 18 h 292"/>
                <a:gd name="T60" fmla="*/ 47 w 266"/>
                <a:gd name="T61" fmla="*/ 43 h 292"/>
                <a:gd name="T62" fmla="*/ 19 w 266"/>
                <a:gd name="T63" fmla="*/ 274 h 292"/>
                <a:gd name="T64" fmla="*/ 0 w 266"/>
                <a:gd name="T65" fmla="*/ 283 h 292"/>
                <a:gd name="T66" fmla="*/ 257 w 266"/>
                <a:gd name="T67" fmla="*/ 292 h 292"/>
                <a:gd name="T68" fmla="*/ 257 w 266"/>
                <a:gd name="T69" fmla="*/ 2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292">
                  <a:moveTo>
                    <a:pt x="31" y="117"/>
                  </a:moveTo>
                  <a:cubicBezTo>
                    <a:pt x="33" y="118"/>
                    <a:pt x="36" y="118"/>
                    <a:pt x="36" y="118"/>
                  </a:cubicBezTo>
                  <a:cubicBezTo>
                    <a:pt x="48" y="118"/>
                    <a:pt x="54" y="110"/>
                    <a:pt x="59" y="105"/>
                  </a:cubicBezTo>
                  <a:cubicBezTo>
                    <a:pt x="63" y="100"/>
                    <a:pt x="65" y="98"/>
                    <a:pt x="68" y="98"/>
                  </a:cubicBezTo>
                  <a:cubicBezTo>
                    <a:pt x="72" y="98"/>
                    <a:pt x="73" y="100"/>
                    <a:pt x="78" y="105"/>
                  </a:cubicBezTo>
                  <a:cubicBezTo>
                    <a:pt x="82" y="110"/>
                    <a:pt x="88" y="118"/>
                    <a:pt x="101" y="118"/>
                  </a:cubicBezTo>
                  <a:cubicBezTo>
                    <a:pt x="113" y="118"/>
                    <a:pt x="119" y="110"/>
                    <a:pt x="123" y="105"/>
                  </a:cubicBezTo>
                  <a:cubicBezTo>
                    <a:pt x="128" y="100"/>
                    <a:pt x="129" y="98"/>
                    <a:pt x="133" y="98"/>
                  </a:cubicBezTo>
                  <a:cubicBezTo>
                    <a:pt x="136" y="98"/>
                    <a:pt x="138" y="100"/>
                    <a:pt x="142" y="105"/>
                  </a:cubicBezTo>
                  <a:cubicBezTo>
                    <a:pt x="147" y="110"/>
                    <a:pt x="153" y="118"/>
                    <a:pt x="165" y="118"/>
                  </a:cubicBezTo>
                  <a:cubicBezTo>
                    <a:pt x="177" y="118"/>
                    <a:pt x="183" y="110"/>
                    <a:pt x="188" y="105"/>
                  </a:cubicBezTo>
                  <a:cubicBezTo>
                    <a:pt x="192" y="100"/>
                    <a:pt x="194" y="98"/>
                    <a:pt x="197" y="98"/>
                  </a:cubicBezTo>
                  <a:cubicBezTo>
                    <a:pt x="201" y="98"/>
                    <a:pt x="202" y="100"/>
                    <a:pt x="207" y="105"/>
                  </a:cubicBezTo>
                  <a:cubicBezTo>
                    <a:pt x="211" y="110"/>
                    <a:pt x="217" y="118"/>
                    <a:pt x="230" y="118"/>
                  </a:cubicBezTo>
                  <a:cubicBezTo>
                    <a:pt x="230" y="118"/>
                    <a:pt x="233" y="118"/>
                    <a:pt x="236" y="117"/>
                  </a:cubicBezTo>
                  <a:cubicBezTo>
                    <a:pt x="236" y="275"/>
                    <a:pt x="236" y="275"/>
                    <a:pt x="236" y="275"/>
                  </a:cubicBezTo>
                  <a:cubicBezTo>
                    <a:pt x="167" y="275"/>
                    <a:pt x="99" y="275"/>
                    <a:pt x="31" y="275"/>
                  </a:cubicBezTo>
                  <a:lnTo>
                    <a:pt x="31" y="117"/>
                  </a:lnTo>
                  <a:close/>
                  <a:moveTo>
                    <a:pt x="47" y="52"/>
                  </a:moveTo>
                  <a:cubicBezTo>
                    <a:pt x="219" y="52"/>
                    <a:pt x="219" y="52"/>
                    <a:pt x="219" y="52"/>
                  </a:cubicBezTo>
                  <a:cubicBezTo>
                    <a:pt x="229" y="52"/>
                    <a:pt x="237" y="61"/>
                    <a:pt x="237" y="71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7" y="106"/>
                    <a:pt x="237" y="106"/>
                    <a:pt x="237" y="106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3" y="108"/>
                    <a:pt x="231" y="108"/>
                    <a:pt x="230" y="108"/>
                  </a:cubicBezTo>
                  <a:cubicBezTo>
                    <a:pt x="222" y="108"/>
                    <a:pt x="218" y="104"/>
                    <a:pt x="214" y="99"/>
                  </a:cubicBezTo>
                  <a:cubicBezTo>
                    <a:pt x="210" y="94"/>
                    <a:pt x="206" y="89"/>
                    <a:pt x="197" y="89"/>
                  </a:cubicBezTo>
                  <a:cubicBezTo>
                    <a:pt x="189" y="89"/>
                    <a:pt x="185" y="94"/>
                    <a:pt x="181" y="99"/>
                  </a:cubicBezTo>
                  <a:cubicBezTo>
                    <a:pt x="177" y="104"/>
                    <a:pt x="173" y="108"/>
                    <a:pt x="165" y="108"/>
                  </a:cubicBezTo>
                  <a:cubicBezTo>
                    <a:pt x="157" y="108"/>
                    <a:pt x="154" y="104"/>
                    <a:pt x="150" y="99"/>
                  </a:cubicBezTo>
                  <a:cubicBezTo>
                    <a:pt x="145" y="94"/>
                    <a:pt x="141" y="89"/>
                    <a:pt x="133" y="89"/>
                  </a:cubicBezTo>
                  <a:cubicBezTo>
                    <a:pt x="124" y="89"/>
                    <a:pt x="120" y="94"/>
                    <a:pt x="116" y="99"/>
                  </a:cubicBezTo>
                  <a:cubicBezTo>
                    <a:pt x="112" y="104"/>
                    <a:pt x="108" y="108"/>
                    <a:pt x="101" y="108"/>
                  </a:cubicBezTo>
                  <a:cubicBezTo>
                    <a:pt x="93" y="108"/>
                    <a:pt x="89" y="104"/>
                    <a:pt x="85" y="99"/>
                  </a:cubicBezTo>
                  <a:cubicBezTo>
                    <a:pt x="81" y="94"/>
                    <a:pt x="77" y="89"/>
                    <a:pt x="68" y="89"/>
                  </a:cubicBezTo>
                  <a:cubicBezTo>
                    <a:pt x="60" y="89"/>
                    <a:pt x="56" y="94"/>
                    <a:pt x="52" y="99"/>
                  </a:cubicBezTo>
                  <a:cubicBezTo>
                    <a:pt x="48" y="104"/>
                    <a:pt x="44" y="108"/>
                    <a:pt x="36" y="108"/>
                  </a:cubicBezTo>
                  <a:cubicBezTo>
                    <a:pt x="35" y="108"/>
                    <a:pt x="33" y="108"/>
                    <a:pt x="31" y="107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61"/>
                    <a:pt x="37" y="52"/>
                    <a:pt x="47" y="52"/>
                  </a:cubicBezTo>
                  <a:moveTo>
                    <a:pt x="124" y="18"/>
                  </a:moveTo>
                  <a:cubicBezTo>
                    <a:pt x="124" y="13"/>
                    <a:pt x="128" y="9"/>
                    <a:pt x="133" y="9"/>
                  </a:cubicBezTo>
                  <a:cubicBezTo>
                    <a:pt x="138" y="9"/>
                    <a:pt x="142" y="13"/>
                    <a:pt x="142" y="18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18"/>
                    <a:pt x="124" y="18"/>
                    <a:pt x="124" y="18"/>
                  </a:cubicBezTo>
                  <a:close/>
                  <a:moveTo>
                    <a:pt x="257" y="274"/>
                  </a:moveTo>
                  <a:cubicBezTo>
                    <a:pt x="247" y="274"/>
                    <a:pt x="247" y="274"/>
                    <a:pt x="247" y="274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55"/>
                    <a:pt x="234" y="43"/>
                    <a:pt x="21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8"/>
                    <a:pt x="143" y="0"/>
                    <a:pt x="133" y="0"/>
                  </a:cubicBezTo>
                  <a:cubicBezTo>
                    <a:pt x="123" y="0"/>
                    <a:pt x="115" y="8"/>
                    <a:pt x="115" y="18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32" y="43"/>
                    <a:pt x="19" y="55"/>
                    <a:pt x="19" y="71"/>
                  </a:cubicBezTo>
                  <a:cubicBezTo>
                    <a:pt x="19" y="274"/>
                    <a:pt x="19" y="274"/>
                    <a:pt x="1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4" y="274"/>
                    <a:pt x="0" y="278"/>
                    <a:pt x="0" y="283"/>
                  </a:cubicBezTo>
                  <a:cubicBezTo>
                    <a:pt x="0" y="288"/>
                    <a:pt x="4" y="292"/>
                    <a:pt x="9" y="292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92"/>
                    <a:pt x="266" y="288"/>
                    <a:pt x="266" y="283"/>
                  </a:cubicBezTo>
                  <a:cubicBezTo>
                    <a:pt x="266" y="278"/>
                    <a:pt x="262" y="274"/>
                    <a:pt x="257" y="27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grpSp>
          <p:nvGrpSpPr>
            <p:cNvPr id="18" name="Group 20"/>
            <p:cNvGrpSpPr/>
            <p:nvPr/>
          </p:nvGrpSpPr>
          <p:grpSpPr>
            <a:xfrm>
              <a:off x="1849438" y="4446586"/>
              <a:ext cx="890588" cy="1231900"/>
              <a:chOff x="1849438" y="4446586"/>
              <a:chExt cx="890588" cy="1231900"/>
            </a:xfrm>
            <a:grpFill/>
          </p:grpSpPr>
          <p:sp>
            <p:nvSpPr>
              <p:cNvPr id="22" name="Freeform 1199"/>
              <p:cNvSpPr>
                <a:spLocks noEditPoints="1"/>
              </p:cNvSpPr>
              <p:nvPr/>
            </p:nvSpPr>
            <p:spPr bwMode="auto">
              <a:xfrm>
                <a:off x="2217738" y="4446586"/>
                <a:ext cx="174625" cy="239713"/>
              </a:xfrm>
              <a:custGeom>
                <a:avLst/>
                <a:gdLst>
                  <a:gd name="T0" fmla="*/ 18 w 52"/>
                  <a:gd name="T1" fmla="*/ 31 h 72"/>
                  <a:gd name="T2" fmla="*/ 27 w 52"/>
                  <a:gd name="T3" fmla="*/ 17 h 72"/>
                  <a:gd name="T4" fmla="*/ 37 w 52"/>
                  <a:gd name="T5" fmla="*/ 52 h 72"/>
                  <a:gd name="T6" fmla="*/ 23 w 52"/>
                  <a:gd name="T7" fmla="*/ 62 h 72"/>
                  <a:gd name="T8" fmla="*/ 10 w 52"/>
                  <a:gd name="T9" fmla="*/ 49 h 72"/>
                  <a:gd name="T10" fmla="*/ 18 w 52"/>
                  <a:gd name="T11" fmla="*/ 31 h 72"/>
                  <a:gd name="T12" fmla="*/ 23 w 52"/>
                  <a:gd name="T13" fmla="*/ 72 h 72"/>
                  <a:gd name="T14" fmla="*/ 24 w 52"/>
                  <a:gd name="T15" fmla="*/ 72 h 72"/>
                  <a:gd name="T16" fmla="*/ 46 w 52"/>
                  <a:gd name="T17" fmla="*/ 55 h 72"/>
                  <a:gd name="T18" fmla="*/ 27 w 52"/>
                  <a:gd name="T19" fmla="*/ 2 h 72"/>
                  <a:gd name="T20" fmla="*/ 21 w 52"/>
                  <a:gd name="T21" fmla="*/ 1 h 72"/>
                  <a:gd name="T22" fmla="*/ 19 w 52"/>
                  <a:gd name="T23" fmla="*/ 6 h 72"/>
                  <a:gd name="T24" fmla="*/ 11 w 52"/>
                  <a:gd name="T25" fmla="*/ 26 h 72"/>
                  <a:gd name="T26" fmla="*/ 0 w 52"/>
                  <a:gd name="T27" fmla="*/ 49 h 72"/>
                  <a:gd name="T28" fmla="*/ 23 w 52"/>
                  <a:gd name="T2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72">
                    <a:moveTo>
                      <a:pt x="18" y="31"/>
                    </a:moveTo>
                    <a:cubicBezTo>
                      <a:pt x="21" y="27"/>
                      <a:pt x="25" y="22"/>
                      <a:pt x="27" y="17"/>
                    </a:cubicBezTo>
                    <a:cubicBezTo>
                      <a:pt x="34" y="28"/>
                      <a:pt x="40" y="42"/>
                      <a:pt x="37" y="52"/>
                    </a:cubicBezTo>
                    <a:cubicBezTo>
                      <a:pt x="35" y="57"/>
                      <a:pt x="31" y="61"/>
                      <a:pt x="23" y="62"/>
                    </a:cubicBezTo>
                    <a:cubicBezTo>
                      <a:pt x="20" y="62"/>
                      <a:pt x="10" y="61"/>
                      <a:pt x="10" y="49"/>
                    </a:cubicBezTo>
                    <a:cubicBezTo>
                      <a:pt x="10" y="43"/>
                      <a:pt x="14" y="37"/>
                      <a:pt x="18" y="31"/>
                    </a:cubicBezTo>
                    <a:close/>
                    <a:moveTo>
                      <a:pt x="23" y="72"/>
                    </a:moveTo>
                    <a:cubicBezTo>
                      <a:pt x="23" y="72"/>
                      <a:pt x="24" y="72"/>
                      <a:pt x="24" y="72"/>
                    </a:cubicBezTo>
                    <a:cubicBezTo>
                      <a:pt x="39" y="69"/>
                      <a:pt x="44" y="61"/>
                      <a:pt x="46" y="55"/>
                    </a:cubicBezTo>
                    <a:cubicBezTo>
                      <a:pt x="52" y="37"/>
                      <a:pt x="36" y="12"/>
                      <a:pt x="27" y="2"/>
                    </a:cubicBezTo>
                    <a:cubicBezTo>
                      <a:pt x="25" y="1"/>
                      <a:pt x="23" y="0"/>
                      <a:pt x="21" y="1"/>
                    </a:cubicBezTo>
                    <a:cubicBezTo>
                      <a:pt x="19" y="2"/>
                      <a:pt x="18" y="4"/>
                      <a:pt x="19" y="6"/>
                    </a:cubicBezTo>
                    <a:cubicBezTo>
                      <a:pt x="20" y="13"/>
                      <a:pt x="15" y="19"/>
                      <a:pt x="11" y="26"/>
                    </a:cubicBezTo>
                    <a:cubicBezTo>
                      <a:pt x="5" y="33"/>
                      <a:pt x="0" y="40"/>
                      <a:pt x="0" y="49"/>
                    </a:cubicBezTo>
                    <a:cubicBezTo>
                      <a:pt x="0" y="67"/>
                      <a:pt x="15" y="72"/>
                      <a:pt x="23" y="72"/>
                    </a:cubicBezTo>
                    <a:close/>
                  </a:path>
                </a:pathLst>
              </a:custGeom>
              <a:grpFill/>
              <a:ln w="26988" cap="flat">
                <a:solidFill>
                  <a:srgbClr val="9396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23" name="Freeform 1201"/>
              <p:cNvSpPr>
                <a:spLocks noEditPoints="1"/>
              </p:cNvSpPr>
              <p:nvPr/>
            </p:nvSpPr>
            <p:spPr bwMode="auto">
              <a:xfrm>
                <a:off x="1849438" y="4700586"/>
                <a:ext cx="890588" cy="977900"/>
              </a:xfrm>
              <a:custGeom>
                <a:avLst/>
                <a:gdLst>
                  <a:gd name="T0" fmla="*/ 36 w 266"/>
                  <a:gd name="T1" fmla="*/ 118 h 292"/>
                  <a:gd name="T2" fmla="*/ 68 w 266"/>
                  <a:gd name="T3" fmla="*/ 98 h 292"/>
                  <a:gd name="T4" fmla="*/ 101 w 266"/>
                  <a:gd name="T5" fmla="*/ 118 h 292"/>
                  <a:gd name="T6" fmla="*/ 133 w 266"/>
                  <a:gd name="T7" fmla="*/ 98 h 292"/>
                  <a:gd name="T8" fmla="*/ 165 w 266"/>
                  <a:gd name="T9" fmla="*/ 118 h 292"/>
                  <a:gd name="T10" fmla="*/ 197 w 266"/>
                  <a:gd name="T11" fmla="*/ 98 h 292"/>
                  <a:gd name="T12" fmla="*/ 230 w 266"/>
                  <a:gd name="T13" fmla="*/ 118 h 292"/>
                  <a:gd name="T14" fmla="*/ 236 w 266"/>
                  <a:gd name="T15" fmla="*/ 275 h 292"/>
                  <a:gd name="T16" fmla="*/ 31 w 266"/>
                  <a:gd name="T17" fmla="*/ 117 h 292"/>
                  <a:gd name="T18" fmla="*/ 219 w 266"/>
                  <a:gd name="T19" fmla="*/ 52 h 292"/>
                  <a:gd name="T20" fmla="*/ 237 w 266"/>
                  <a:gd name="T21" fmla="*/ 103 h 292"/>
                  <a:gd name="T22" fmla="*/ 234 w 266"/>
                  <a:gd name="T23" fmla="*/ 107 h 292"/>
                  <a:gd name="T24" fmla="*/ 214 w 266"/>
                  <a:gd name="T25" fmla="*/ 99 h 292"/>
                  <a:gd name="T26" fmla="*/ 181 w 266"/>
                  <a:gd name="T27" fmla="*/ 99 h 292"/>
                  <a:gd name="T28" fmla="*/ 150 w 266"/>
                  <a:gd name="T29" fmla="*/ 99 h 292"/>
                  <a:gd name="T30" fmla="*/ 116 w 266"/>
                  <a:gd name="T31" fmla="*/ 99 h 292"/>
                  <a:gd name="T32" fmla="*/ 85 w 266"/>
                  <a:gd name="T33" fmla="*/ 99 h 292"/>
                  <a:gd name="T34" fmla="*/ 52 w 266"/>
                  <a:gd name="T35" fmla="*/ 99 h 292"/>
                  <a:gd name="T36" fmla="*/ 31 w 266"/>
                  <a:gd name="T37" fmla="*/ 107 h 292"/>
                  <a:gd name="T38" fmla="*/ 29 w 266"/>
                  <a:gd name="T39" fmla="*/ 103 h 292"/>
                  <a:gd name="T40" fmla="*/ 47 w 266"/>
                  <a:gd name="T41" fmla="*/ 52 h 292"/>
                  <a:gd name="T42" fmla="*/ 133 w 266"/>
                  <a:gd name="T43" fmla="*/ 9 h 292"/>
                  <a:gd name="T44" fmla="*/ 142 w 266"/>
                  <a:gd name="T45" fmla="*/ 47 h 292"/>
                  <a:gd name="T46" fmla="*/ 138 w 266"/>
                  <a:gd name="T47" fmla="*/ 51 h 292"/>
                  <a:gd name="T48" fmla="*/ 124 w 266"/>
                  <a:gd name="T49" fmla="*/ 51 h 292"/>
                  <a:gd name="T50" fmla="*/ 124 w 266"/>
                  <a:gd name="T51" fmla="*/ 18 h 292"/>
                  <a:gd name="T52" fmla="*/ 247 w 266"/>
                  <a:gd name="T53" fmla="*/ 274 h 292"/>
                  <a:gd name="T54" fmla="*/ 219 w 266"/>
                  <a:gd name="T55" fmla="*/ 43 h 292"/>
                  <a:gd name="T56" fmla="*/ 151 w 266"/>
                  <a:gd name="T57" fmla="*/ 18 h 292"/>
                  <a:gd name="T58" fmla="*/ 115 w 266"/>
                  <a:gd name="T59" fmla="*/ 18 h 292"/>
                  <a:gd name="T60" fmla="*/ 47 w 266"/>
                  <a:gd name="T61" fmla="*/ 43 h 292"/>
                  <a:gd name="T62" fmla="*/ 19 w 266"/>
                  <a:gd name="T63" fmla="*/ 274 h 292"/>
                  <a:gd name="T64" fmla="*/ 0 w 266"/>
                  <a:gd name="T65" fmla="*/ 283 h 292"/>
                  <a:gd name="T66" fmla="*/ 257 w 266"/>
                  <a:gd name="T67" fmla="*/ 292 h 292"/>
                  <a:gd name="T68" fmla="*/ 257 w 266"/>
                  <a:gd name="T69" fmla="*/ 27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292">
                    <a:moveTo>
                      <a:pt x="31" y="117"/>
                    </a:moveTo>
                    <a:cubicBezTo>
                      <a:pt x="33" y="118"/>
                      <a:pt x="36" y="118"/>
                      <a:pt x="36" y="118"/>
                    </a:cubicBezTo>
                    <a:cubicBezTo>
                      <a:pt x="48" y="118"/>
                      <a:pt x="54" y="110"/>
                      <a:pt x="59" y="105"/>
                    </a:cubicBezTo>
                    <a:cubicBezTo>
                      <a:pt x="63" y="100"/>
                      <a:pt x="65" y="98"/>
                      <a:pt x="68" y="98"/>
                    </a:cubicBezTo>
                    <a:cubicBezTo>
                      <a:pt x="72" y="98"/>
                      <a:pt x="73" y="100"/>
                      <a:pt x="78" y="105"/>
                    </a:cubicBezTo>
                    <a:cubicBezTo>
                      <a:pt x="82" y="110"/>
                      <a:pt x="88" y="118"/>
                      <a:pt x="101" y="118"/>
                    </a:cubicBezTo>
                    <a:cubicBezTo>
                      <a:pt x="113" y="118"/>
                      <a:pt x="119" y="110"/>
                      <a:pt x="123" y="105"/>
                    </a:cubicBezTo>
                    <a:cubicBezTo>
                      <a:pt x="128" y="100"/>
                      <a:pt x="129" y="98"/>
                      <a:pt x="133" y="98"/>
                    </a:cubicBezTo>
                    <a:cubicBezTo>
                      <a:pt x="136" y="98"/>
                      <a:pt x="138" y="100"/>
                      <a:pt x="142" y="105"/>
                    </a:cubicBezTo>
                    <a:cubicBezTo>
                      <a:pt x="147" y="110"/>
                      <a:pt x="153" y="118"/>
                      <a:pt x="165" y="118"/>
                    </a:cubicBezTo>
                    <a:cubicBezTo>
                      <a:pt x="177" y="118"/>
                      <a:pt x="183" y="110"/>
                      <a:pt x="188" y="105"/>
                    </a:cubicBezTo>
                    <a:cubicBezTo>
                      <a:pt x="192" y="100"/>
                      <a:pt x="194" y="98"/>
                      <a:pt x="197" y="98"/>
                    </a:cubicBezTo>
                    <a:cubicBezTo>
                      <a:pt x="201" y="98"/>
                      <a:pt x="202" y="100"/>
                      <a:pt x="207" y="105"/>
                    </a:cubicBezTo>
                    <a:cubicBezTo>
                      <a:pt x="211" y="110"/>
                      <a:pt x="217" y="118"/>
                      <a:pt x="230" y="118"/>
                    </a:cubicBezTo>
                    <a:cubicBezTo>
                      <a:pt x="230" y="118"/>
                      <a:pt x="233" y="118"/>
                      <a:pt x="236" y="117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167" y="275"/>
                      <a:pt x="99" y="275"/>
                      <a:pt x="31" y="275"/>
                    </a:cubicBezTo>
                    <a:lnTo>
                      <a:pt x="31" y="117"/>
                    </a:lnTo>
                    <a:close/>
                    <a:moveTo>
                      <a:pt x="47" y="52"/>
                    </a:moveTo>
                    <a:cubicBezTo>
                      <a:pt x="219" y="52"/>
                      <a:pt x="219" y="52"/>
                      <a:pt x="219" y="52"/>
                    </a:cubicBezTo>
                    <a:cubicBezTo>
                      <a:pt x="229" y="52"/>
                      <a:pt x="237" y="61"/>
                      <a:pt x="237" y="71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06"/>
                      <a:pt x="237" y="106"/>
                      <a:pt x="237" y="106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3" y="108"/>
                      <a:pt x="231" y="108"/>
                      <a:pt x="230" y="108"/>
                    </a:cubicBezTo>
                    <a:cubicBezTo>
                      <a:pt x="222" y="108"/>
                      <a:pt x="218" y="104"/>
                      <a:pt x="214" y="99"/>
                    </a:cubicBezTo>
                    <a:cubicBezTo>
                      <a:pt x="210" y="94"/>
                      <a:pt x="206" y="89"/>
                      <a:pt x="197" y="89"/>
                    </a:cubicBezTo>
                    <a:cubicBezTo>
                      <a:pt x="189" y="89"/>
                      <a:pt x="185" y="94"/>
                      <a:pt x="181" y="99"/>
                    </a:cubicBezTo>
                    <a:cubicBezTo>
                      <a:pt x="177" y="104"/>
                      <a:pt x="173" y="108"/>
                      <a:pt x="165" y="108"/>
                    </a:cubicBezTo>
                    <a:cubicBezTo>
                      <a:pt x="157" y="108"/>
                      <a:pt x="154" y="104"/>
                      <a:pt x="150" y="99"/>
                    </a:cubicBezTo>
                    <a:cubicBezTo>
                      <a:pt x="145" y="94"/>
                      <a:pt x="141" y="89"/>
                      <a:pt x="133" y="89"/>
                    </a:cubicBezTo>
                    <a:cubicBezTo>
                      <a:pt x="124" y="89"/>
                      <a:pt x="120" y="94"/>
                      <a:pt x="116" y="99"/>
                    </a:cubicBezTo>
                    <a:cubicBezTo>
                      <a:pt x="112" y="104"/>
                      <a:pt x="108" y="108"/>
                      <a:pt x="101" y="108"/>
                    </a:cubicBezTo>
                    <a:cubicBezTo>
                      <a:pt x="93" y="108"/>
                      <a:pt x="89" y="104"/>
                      <a:pt x="85" y="99"/>
                    </a:cubicBezTo>
                    <a:cubicBezTo>
                      <a:pt x="81" y="94"/>
                      <a:pt x="77" y="89"/>
                      <a:pt x="68" y="89"/>
                    </a:cubicBezTo>
                    <a:cubicBezTo>
                      <a:pt x="60" y="89"/>
                      <a:pt x="56" y="94"/>
                      <a:pt x="52" y="99"/>
                    </a:cubicBezTo>
                    <a:cubicBezTo>
                      <a:pt x="48" y="104"/>
                      <a:pt x="44" y="108"/>
                      <a:pt x="36" y="108"/>
                    </a:cubicBezTo>
                    <a:cubicBezTo>
                      <a:pt x="35" y="108"/>
                      <a:pt x="33" y="108"/>
                      <a:pt x="31" y="107"/>
                    </a:cubicBezTo>
                    <a:cubicBezTo>
                      <a:pt x="29" y="106"/>
                      <a:pt x="29" y="106"/>
                      <a:pt x="29" y="106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1"/>
                      <a:pt x="37" y="52"/>
                      <a:pt x="47" y="52"/>
                    </a:cubicBezTo>
                    <a:close/>
                    <a:moveTo>
                      <a:pt x="124" y="18"/>
                    </a:moveTo>
                    <a:cubicBezTo>
                      <a:pt x="124" y="13"/>
                      <a:pt x="128" y="9"/>
                      <a:pt x="133" y="9"/>
                    </a:cubicBezTo>
                    <a:cubicBezTo>
                      <a:pt x="138" y="9"/>
                      <a:pt x="142" y="13"/>
                      <a:pt x="142" y="18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2" y="51"/>
                      <a:pt x="142" y="51"/>
                      <a:pt x="142" y="51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4" y="51"/>
                      <a:pt x="124" y="51"/>
                      <a:pt x="124" y="51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18"/>
                      <a:pt x="124" y="18"/>
                      <a:pt x="124" y="18"/>
                    </a:cubicBezTo>
                    <a:close/>
                    <a:moveTo>
                      <a:pt x="257" y="274"/>
                    </a:move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47" y="55"/>
                      <a:pt x="234" y="43"/>
                      <a:pt x="219" y="43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1" y="8"/>
                      <a:pt x="143" y="0"/>
                      <a:pt x="133" y="0"/>
                    </a:cubicBezTo>
                    <a:cubicBezTo>
                      <a:pt x="123" y="0"/>
                      <a:pt x="115" y="8"/>
                      <a:pt x="115" y="18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32" y="43"/>
                      <a:pt x="19" y="55"/>
                      <a:pt x="19" y="71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9" y="274"/>
                      <a:pt x="9" y="274"/>
                      <a:pt x="9" y="274"/>
                    </a:cubicBezTo>
                    <a:cubicBezTo>
                      <a:pt x="4" y="274"/>
                      <a:pt x="0" y="278"/>
                      <a:pt x="0" y="283"/>
                    </a:cubicBezTo>
                    <a:cubicBezTo>
                      <a:pt x="0" y="288"/>
                      <a:pt x="4" y="292"/>
                      <a:pt x="9" y="292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92"/>
                      <a:pt x="266" y="288"/>
                      <a:pt x="266" y="283"/>
                    </a:cubicBezTo>
                    <a:cubicBezTo>
                      <a:pt x="266" y="278"/>
                      <a:pt x="262" y="274"/>
                      <a:pt x="257" y="274"/>
                    </a:cubicBezTo>
                    <a:close/>
                  </a:path>
                </a:pathLst>
              </a:custGeom>
              <a:grpFill/>
              <a:ln w="26988" cap="flat">
                <a:solidFill>
                  <a:srgbClr val="9396B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9590074" y="1752194"/>
            <a:ext cx="549148" cy="39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>
                <a:solidFill>
                  <a:srgbClr val="E4067E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9164722" y="2248968"/>
            <a:ext cx="1428419" cy="2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t-EE" altLang="et-EE" sz="1200">
                <a:solidFill>
                  <a:srgbClr val="9396B0"/>
                </a:solidFill>
                <a:latin typeface="Verdana" panose="020B0604030504040204" pitchFamily="34" charset="0"/>
              </a:rPr>
              <a:t>keskmine vanus</a:t>
            </a:r>
            <a:endParaRPr lang="en-US" altLang="et-EE" sz="1200">
              <a:solidFill>
                <a:srgbClr val="9396B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72798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/>
              <a:t>QS </a:t>
            </a:r>
            <a:r>
              <a:rPr lang="et-EE" sz="2800" dirty="0" err="1"/>
              <a:t>World</a:t>
            </a:r>
            <a:r>
              <a:rPr lang="et-EE" sz="2800" dirty="0"/>
              <a:t> </a:t>
            </a:r>
            <a:r>
              <a:rPr lang="et-EE" sz="2800" dirty="0" err="1"/>
              <a:t>University</a:t>
            </a:r>
            <a:r>
              <a:rPr lang="et-EE" sz="2800" dirty="0"/>
              <a:t> </a:t>
            </a:r>
            <a:r>
              <a:rPr lang="et-EE" sz="2800" dirty="0" err="1"/>
              <a:t>Ranking</a:t>
            </a:r>
            <a:r>
              <a:rPr lang="et-EE" sz="2800" dirty="0"/>
              <a:t>(2022 </a:t>
            </a:r>
            <a:r>
              <a:rPr lang="et-EE" sz="2800" dirty="0" err="1"/>
              <a:t>TÜjaTTÜ</a:t>
            </a:r>
            <a:r>
              <a:rPr lang="et-EE" sz="2800" dirty="0"/>
              <a:t>)</a:t>
            </a:r>
            <a:br>
              <a:rPr lang="et-EE" sz="2800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300</a:t>
            </a:r>
          </a:p>
          <a:p>
            <a:r>
              <a:rPr lang="en-US" b="1" dirty="0"/>
              <a:t>University of Tartu</a:t>
            </a:r>
            <a:r>
              <a:rPr lang="et-EE" b="1" dirty="0"/>
              <a:t> </a:t>
            </a:r>
            <a:r>
              <a:rPr lang="et-EE" b="1" dirty="0">
                <a:solidFill>
                  <a:srgbClr val="FF0000"/>
                </a:solidFill>
              </a:rPr>
              <a:t>10498(51/49) </a:t>
            </a:r>
            <a:r>
              <a:rPr lang="et-EE" b="1" dirty="0" err="1">
                <a:solidFill>
                  <a:srgbClr val="FF0000"/>
                </a:solidFill>
              </a:rPr>
              <a:t>int</a:t>
            </a:r>
            <a:r>
              <a:rPr lang="et-EE" b="1" dirty="0">
                <a:solidFill>
                  <a:srgbClr val="FF0000"/>
                </a:solidFill>
              </a:rPr>
              <a:t> 1400 (20/80)   FS1605(85/15)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 </a:t>
            </a:r>
            <a:r>
              <a:rPr lang="en-US" b="1" dirty="0" err="1"/>
              <a:t>Tartu,Estonia</a:t>
            </a:r>
            <a:endParaRPr lang="en-US" b="1" dirty="0"/>
          </a:p>
          <a:p>
            <a:r>
              <a:rPr lang="en-US" b="1" dirty="0"/>
              <a:t>34.7</a:t>
            </a:r>
            <a:endParaRPr lang="et-EE" b="1" dirty="0"/>
          </a:p>
          <a:p>
            <a:endParaRPr lang="et-EE" b="1" dirty="0"/>
          </a:p>
          <a:p>
            <a:r>
              <a:rPr lang="en-US" b="1" dirty="0"/>
              <a:t>751-800</a:t>
            </a:r>
            <a:r>
              <a:rPr lang="et-EE" b="1" dirty="0"/>
              <a:t> </a:t>
            </a:r>
            <a:r>
              <a:rPr lang="et-EE" b="1" dirty="0">
                <a:solidFill>
                  <a:srgbClr val="FF0000"/>
                </a:solidFill>
              </a:rPr>
              <a:t>NB! QS andmed 2022 </a:t>
            </a:r>
            <a:r>
              <a:rPr lang="et-EE" b="1" dirty="0" err="1">
                <a:solidFill>
                  <a:srgbClr val="FF0000"/>
                </a:solidFill>
              </a:rPr>
              <a:t>üliõp</a:t>
            </a:r>
            <a:r>
              <a:rPr lang="et-EE" b="1" dirty="0">
                <a:solidFill>
                  <a:srgbClr val="FF0000"/>
                </a:solidFill>
              </a:rPr>
              <a:t> 8698 välis1290</a:t>
            </a:r>
          </a:p>
          <a:p>
            <a:r>
              <a:rPr lang="et-EE" b="1" dirty="0">
                <a:solidFill>
                  <a:srgbClr val="FF0000"/>
                </a:solidFill>
              </a:rPr>
              <a:t>UG st 66% PG st 34% </a:t>
            </a:r>
            <a:r>
              <a:rPr lang="et-EE" b="1" dirty="0" err="1">
                <a:solidFill>
                  <a:srgbClr val="FF0000"/>
                </a:solidFill>
              </a:rPr>
              <a:t>int</a:t>
            </a:r>
            <a:r>
              <a:rPr lang="et-EE" b="1" dirty="0">
                <a:solidFill>
                  <a:srgbClr val="FF0000"/>
                </a:solidFill>
              </a:rPr>
              <a:t> UG 48% PG 52%</a:t>
            </a:r>
          </a:p>
          <a:p>
            <a:r>
              <a:rPr lang="et-EE" b="1" dirty="0">
                <a:solidFill>
                  <a:srgbClr val="FF0000"/>
                </a:solidFill>
              </a:rPr>
              <a:t>NB! </a:t>
            </a:r>
            <a:r>
              <a:rPr lang="et-EE" b="1" dirty="0" err="1">
                <a:solidFill>
                  <a:srgbClr val="FF0000"/>
                </a:solidFill>
              </a:rPr>
              <a:t>Faculty</a:t>
            </a:r>
            <a:r>
              <a:rPr lang="et-EE" b="1" dirty="0">
                <a:solidFill>
                  <a:srgbClr val="FF0000"/>
                </a:solidFill>
              </a:rPr>
              <a:t> </a:t>
            </a:r>
            <a:r>
              <a:rPr lang="et-EE" b="1" dirty="0" err="1">
                <a:solidFill>
                  <a:srgbClr val="FF0000"/>
                </a:solidFill>
              </a:rPr>
              <a:t>staff</a:t>
            </a:r>
            <a:r>
              <a:rPr lang="et-EE" b="1" dirty="0">
                <a:solidFill>
                  <a:srgbClr val="FF0000"/>
                </a:solidFill>
              </a:rPr>
              <a:t> 699 </a:t>
            </a:r>
            <a:r>
              <a:rPr lang="et-EE" b="1" dirty="0" err="1">
                <a:solidFill>
                  <a:srgbClr val="FF0000"/>
                </a:solidFill>
              </a:rPr>
              <a:t>dom</a:t>
            </a:r>
            <a:r>
              <a:rPr lang="et-EE" b="1" dirty="0">
                <a:solidFill>
                  <a:srgbClr val="FF0000"/>
                </a:solidFill>
              </a:rPr>
              <a:t> 84% in 16%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Tallinn University of Technology (</a:t>
            </a:r>
            <a:r>
              <a:rPr lang="en-US" b="1" dirty="0" err="1"/>
              <a:t>TalTech</a:t>
            </a:r>
            <a:r>
              <a:rPr lang="en-US" b="1" dirty="0"/>
              <a:t>)</a:t>
            </a:r>
          </a:p>
          <a:p>
            <a:r>
              <a:rPr lang="en-US" b="1" dirty="0"/>
              <a:t> </a:t>
            </a:r>
            <a:r>
              <a:rPr lang="en-US" b="1" dirty="0" err="1"/>
              <a:t>Tallinn,Estonia</a:t>
            </a:r>
            <a:endParaRPr lang="en-US" b="1" dirty="0"/>
          </a:p>
          <a:p>
            <a:endParaRPr lang="et-EE" dirty="0"/>
          </a:p>
          <a:p>
            <a:r>
              <a:rPr lang="en-US" dirty="0"/>
              <a:t>-</a:t>
            </a:r>
            <a:r>
              <a:rPr lang="et-EE" dirty="0"/>
              <a:t> </a:t>
            </a:r>
            <a:r>
              <a:rPr lang="et-EE" sz="1400" dirty="0"/>
              <a:t>1001-1200</a:t>
            </a:r>
          </a:p>
          <a:p>
            <a:r>
              <a:rPr lang="et-EE" sz="1400" dirty="0"/>
              <a:t>Tallinn </a:t>
            </a:r>
            <a:r>
              <a:rPr lang="et-EE" sz="1400" dirty="0" err="1"/>
              <a:t>University</a:t>
            </a:r>
            <a:endParaRPr lang="et-EE" sz="1400" dirty="0"/>
          </a:p>
          <a:p>
            <a:r>
              <a:rPr lang="et-EE" sz="1400" dirty="0"/>
              <a:t> </a:t>
            </a:r>
            <a:r>
              <a:rPr lang="et-EE" sz="1400" dirty="0" err="1"/>
              <a:t>Tallinn,Estonia</a:t>
            </a:r>
            <a:endParaRPr lang="et-EE" sz="1400" dirty="0"/>
          </a:p>
          <a:p>
            <a:r>
              <a:rPr lang="et-EE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6343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/>
              <a:t>TTÜst lahkunud akadeemilised töötajad (2019)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43269"/>
              </p:ext>
            </p:extLst>
          </p:nvPr>
        </p:nvGraphicFramePr>
        <p:xfrm>
          <a:off x="3071664" y="4785290"/>
          <a:ext cx="6840759" cy="2072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921">
                  <a:extLst>
                    <a:ext uri="{9D8B030D-6E8A-4147-A177-3AD203B41FA5}">
                      <a16:colId xmlns:a16="http://schemas.microsoft.com/office/drawing/2014/main" val="19348968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05109276"/>
                    </a:ext>
                  </a:extLst>
                </a:gridCol>
                <a:gridCol w="1313968">
                  <a:extLst>
                    <a:ext uri="{9D8B030D-6E8A-4147-A177-3AD203B41FA5}">
                      <a16:colId xmlns:a16="http://schemas.microsoft.com/office/drawing/2014/main" val="2226996648"/>
                    </a:ext>
                  </a:extLst>
                </a:gridCol>
                <a:gridCol w="1828718">
                  <a:extLst>
                    <a:ext uri="{9D8B030D-6E8A-4147-A177-3AD203B41FA5}">
                      <a16:colId xmlns:a16="http://schemas.microsoft.com/office/drawing/2014/main" val="1124421538"/>
                    </a:ext>
                  </a:extLst>
                </a:gridCol>
              </a:tblGrid>
              <a:tr h="17298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 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0069274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566574"/>
                  </a:ext>
                </a:extLst>
              </a:tr>
              <a:tr h="552457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Teaduskond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Keskmine vanus</a:t>
                      </a:r>
                      <a:endParaRPr lang="et-E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Keskmine staaž</a:t>
                      </a:r>
                      <a:endParaRPr lang="et-E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Osalise koormusega lahkunud töötajate osakaal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12799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Eesti Mereakadeemia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65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15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100%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2478547"/>
                  </a:ext>
                </a:extLst>
              </a:tr>
              <a:tr h="280097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Infotehnoloogia 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 dirty="0">
                          <a:effectLst/>
                        </a:rPr>
                        <a:t>44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11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46%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3339863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Inseneriteaduskond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50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13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40%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1473194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Loodusteaduskond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51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15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70%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5244132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Majandusteaduskond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 dirty="0">
                          <a:effectLst/>
                        </a:rPr>
                        <a:t>48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11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52%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1911366"/>
                  </a:ext>
                </a:extLst>
              </a:tr>
              <a:tr h="172986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 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 dirty="0">
                          <a:effectLst/>
                        </a:rPr>
                        <a:t> 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 dirty="0">
                          <a:effectLst/>
                        </a:rPr>
                        <a:t> 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 dirty="0">
                          <a:effectLst/>
                        </a:rPr>
                        <a:t> </a:t>
                      </a:r>
                      <a:endParaRPr lang="et-E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53766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54423"/>
              </p:ext>
            </p:extLst>
          </p:nvPr>
        </p:nvGraphicFramePr>
        <p:xfrm>
          <a:off x="2927648" y="1722186"/>
          <a:ext cx="6768752" cy="289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401">
                  <a:extLst>
                    <a:ext uri="{9D8B030D-6E8A-4147-A177-3AD203B41FA5}">
                      <a16:colId xmlns:a16="http://schemas.microsoft.com/office/drawing/2014/main" val="2716050145"/>
                    </a:ext>
                  </a:extLst>
                </a:gridCol>
                <a:gridCol w="1289286">
                  <a:extLst>
                    <a:ext uri="{9D8B030D-6E8A-4147-A177-3AD203B41FA5}">
                      <a16:colId xmlns:a16="http://schemas.microsoft.com/office/drawing/2014/main" val="1279292938"/>
                    </a:ext>
                  </a:extLst>
                </a:gridCol>
                <a:gridCol w="1225618">
                  <a:extLst>
                    <a:ext uri="{9D8B030D-6E8A-4147-A177-3AD203B41FA5}">
                      <a16:colId xmlns:a16="http://schemas.microsoft.com/office/drawing/2014/main" val="3624192837"/>
                    </a:ext>
                  </a:extLst>
                </a:gridCol>
                <a:gridCol w="1066447">
                  <a:extLst>
                    <a:ext uri="{9D8B030D-6E8A-4147-A177-3AD203B41FA5}">
                      <a16:colId xmlns:a16="http://schemas.microsoft.com/office/drawing/2014/main" val="4220169410"/>
                    </a:ext>
                  </a:extLst>
                </a:gridCol>
              </a:tblGrid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Ehitusteaduskond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48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18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78%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0788421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Energeetikateaduskond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59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20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100%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546828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Infotehnoloogia 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48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14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44%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22866"/>
                  </a:ext>
                </a:extLst>
              </a:tr>
              <a:tr h="482273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Keemia- ja materjalitehnoloogia teaduskond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52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18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67%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400964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Majandusteaduskond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47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10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46%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2874303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Matemaatika-loodusteaduskond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51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12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62%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030557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Mehaanikateaduskond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40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12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57%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8864584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>
                          <a:effectLst/>
                        </a:rPr>
                        <a:t>Sotsiaalteaduskond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47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7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67%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495999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u="none" strike="noStrike" dirty="0">
                          <a:effectLst/>
                        </a:rPr>
                        <a:t>Kolledžid</a:t>
                      </a:r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45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7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100" u="none" strike="noStrike">
                          <a:effectLst/>
                        </a:rPr>
                        <a:t>60%</a:t>
                      </a:r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7571597"/>
                  </a:ext>
                </a:extLst>
              </a:tr>
              <a:tr h="266449">
                <a:tc>
                  <a:txBody>
                    <a:bodyPr/>
                    <a:lstStyle/>
                    <a:p>
                      <a:pPr algn="l" fontAlgn="b"/>
                      <a:endParaRPr lang="et-EE" sz="1100" b="1" i="0" u="none" strike="noStrike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     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606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921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kas USAss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Presekas USAsse</Template>
  <TotalTime>16661</TotalTime>
  <Words>2336</Words>
  <Application>Microsoft Office PowerPoint</Application>
  <PresentationFormat>Widescreen</PresentationFormat>
  <Paragraphs>414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inherit</vt:lpstr>
      <vt:lpstr>nunito</vt:lpstr>
      <vt:lpstr>Proxima Nova</vt:lpstr>
      <vt:lpstr>Times New Roman</vt:lpstr>
      <vt:lpstr>Verdana</vt:lpstr>
      <vt:lpstr>Wingdings</vt:lpstr>
      <vt:lpstr>Presekas USAsse</vt:lpstr>
      <vt:lpstr>2_Custom Design</vt:lpstr>
      <vt:lpstr>1_Custom Design</vt:lpstr>
      <vt:lpstr>Document</vt:lpstr>
      <vt:lpstr>PowerPoint Presentation</vt:lpstr>
      <vt:lpstr>AALi ESINDUSKOGU PÄEVAKORD 29.03.2022</vt:lpstr>
      <vt:lpstr>TTÜ AAL esinduskogu õigused, kohustused </vt:lpstr>
      <vt:lpstr>TTÜ eelarve  2019 111,48(kasv 5%) 2020 117,8 (5,6%) 2021 119(1%)</vt:lpstr>
      <vt:lpstr>TTÜ aastal 2021(Tallinn University of Technology (TalTech)  </vt:lpstr>
      <vt:lpstr>     TTÜ ja AAL numbrites ( 2015) 2021 </vt:lpstr>
      <vt:lpstr>PowerPoint Presentation</vt:lpstr>
      <vt:lpstr>QS World University Ranking(2022 TÜjaTTÜ) </vt:lpstr>
      <vt:lpstr>TTÜst lahkunud akadeemilised töötajad (2019)</vt:lpstr>
      <vt:lpstr>TTÜ palgalehel AALi  liikmeskonna struktuur                                  2021</vt:lpstr>
      <vt:lpstr>AALi eelarved 2017,2019,2020,2021</vt:lpstr>
      <vt:lpstr>Tallinna Tehnikaülikooli Akadeemilise Ametiliidu  usaldusisikute nimekiri</vt:lpstr>
      <vt:lpstr>Tegevusaruanne </vt:lpstr>
      <vt:lpstr>Tallinna Tehnikaülikooli kollektiivleping 1 </vt:lpstr>
      <vt:lpstr>Tallinna Tehnikaülikooli kollektiivleping 2 </vt:lpstr>
      <vt:lpstr>Tallinna Tehnikaülikooli kollektiivleping 3</vt:lpstr>
      <vt:lpstr>Kollektiivleping 2022-2023</vt:lpstr>
      <vt:lpstr>AAL ja Tallinna Tehnikaülikooli 2021 töötasu alammäärade läbirääkimised  </vt:lpstr>
      <vt:lpstr>Akadeemilise  töötaja piirkoormused</vt:lpstr>
      <vt:lpstr>Ülikooli töötasu astme alammäärad 2022 </vt:lpstr>
      <vt:lpstr>RESAVERi pakkumine</vt:lpstr>
      <vt:lpstr>ETUCE- struktuur ja AAL selles</vt:lpstr>
      <vt:lpstr>Kuulumine ETUCEsse</vt:lpstr>
      <vt:lpstr>Koostöö Eestis TAKS ja selle töörühmad</vt:lpstr>
      <vt:lpstr>TTÜ AALi soodusüritused</vt:lpstr>
      <vt:lpstr>Jõulupidu TTÜ amfiteatris </vt:lpstr>
      <vt:lpstr>Vastlapäev  11.02.2021</vt:lpstr>
      <vt:lpstr>Jõulud Veskis </vt:lpstr>
      <vt:lpstr>AALi kulud 2021</vt:lpstr>
      <vt:lpstr>AALi kulud 2021(üksikasjalik)</vt:lpstr>
      <vt:lpstr>    2021. AASTA EELARVE Täitmine  1. TTÜ AAL liikmete liikmemaks on 1% kuu töötasust.  2. Lugeda orienteeruvaks eelarve summaks 31000 eurot    ( liikmemaks 30 000 + 1000 toetused )Realiseerus 28 500  3. Kinnitada TTÜ AAL kulud 2021. aastal alljärgnevalt :      - töötasufond(sh.maksud + komand. 51,6/43,9%     12507€      - raamatupidamisteenused                   3,8/1,7%            490€  - UNIVERSITASe liikmemaks            7,7/8,5%          2424€  - toetusteks                                    1,9/1,7%            486€  - streigifondi                                 1,9/2,1%            600€       - soodusüritused                                  11,3/21,7%         6182€   - muud kulud                   16,1/16,5%        4709€  4. Anda juhatusele õigus vajadusel vahendite ümber-       jaotamiseks eelarve piires(jääk aasta lõppedes 1102€).   </vt:lpstr>
      <vt:lpstr>akt</vt:lpstr>
      <vt:lpstr>2022 AASTA AALi EELARVE</vt:lpstr>
      <vt:lpstr>Pakkumimne RP</vt:lpstr>
      <vt:lpstr>UKRAINA TOETUS</vt:lpstr>
      <vt:lpstr>Side üliõpilaskonnaga-sponsorlus</vt:lpstr>
      <vt:lpstr>Kaubiku saatus</vt:lpstr>
      <vt:lpstr>Kas on lootust 2022?</vt:lpstr>
      <vt:lpstr>Tänan!  Vladimir Viies AALi  juhatuste esimees  ttyaol@ttyaol.ee</vt:lpstr>
    </vt:vector>
  </TitlesOfParts>
  <Company>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terje.tampere</dc:creator>
  <cp:lastModifiedBy>Vladimir Viies</cp:lastModifiedBy>
  <cp:revision>1164</cp:revision>
  <cp:lastPrinted>2016-06-16T11:21:37Z</cp:lastPrinted>
  <dcterms:created xsi:type="dcterms:W3CDTF">2011-09-13T04:30:30Z</dcterms:created>
  <dcterms:modified xsi:type="dcterms:W3CDTF">2022-03-29T09:07:27Z</dcterms:modified>
</cp:coreProperties>
</file>