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handoutMasterIdLst>
    <p:handoutMasterId r:id="rId41"/>
  </p:handoutMasterIdLst>
  <p:sldIdLst>
    <p:sldId id="256" r:id="rId2"/>
    <p:sldId id="315" r:id="rId3"/>
    <p:sldId id="321" r:id="rId4"/>
    <p:sldId id="319" r:id="rId5"/>
    <p:sldId id="323" r:id="rId6"/>
    <p:sldId id="324" r:id="rId7"/>
    <p:sldId id="331" r:id="rId8"/>
    <p:sldId id="320" r:id="rId9"/>
    <p:sldId id="329" r:id="rId10"/>
    <p:sldId id="330" r:id="rId11"/>
    <p:sldId id="335" r:id="rId12"/>
    <p:sldId id="336" r:id="rId13"/>
    <p:sldId id="338" r:id="rId14"/>
    <p:sldId id="339" r:id="rId15"/>
    <p:sldId id="340" r:id="rId16"/>
    <p:sldId id="341" r:id="rId17"/>
    <p:sldId id="352" r:id="rId18"/>
    <p:sldId id="342" r:id="rId19"/>
    <p:sldId id="343" r:id="rId20"/>
    <p:sldId id="344" r:id="rId21"/>
    <p:sldId id="345" r:id="rId22"/>
    <p:sldId id="346" r:id="rId23"/>
    <p:sldId id="347" r:id="rId24"/>
    <p:sldId id="353" r:id="rId25"/>
    <p:sldId id="348" r:id="rId26"/>
    <p:sldId id="356" r:id="rId27"/>
    <p:sldId id="349" r:id="rId28"/>
    <p:sldId id="355" r:id="rId29"/>
    <p:sldId id="357" r:id="rId30"/>
    <p:sldId id="354" r:id="rId31"/>
    <p:sldId id="358" r:id="rId32"/>
    <p:sldId id="359" r:id="rId33"/>
    <p:sldId id="360" r:id="rId34"/>
    <p:sldId id="361" r:id="rId35"/>
    <p:sldId id="362" r:id="rId36"/>
    <p:sldId id="350" r:id="rId37"/>
    <p:sldId id="351" r:id="rId38"/>
    <p:sldId id="293" r:id="rId39"/>
  </p:sldIdLst>
  <p:sldSz cx="9144000" cy="6858000" type="screen4x3"/>
  <p:notesSz cx="6888163" cy="96234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76" y="96"/>
      </p:cViewPr>
      <p:guideLst>
        <p:guide orient="horz" pos="2160"/>
        <p:guide pos="2880"/>
      </p:guideLst>
    </p:cSldViewPr>
  </p:slideViewPr>
  <p:notesTextViewPr>
    <p:cViewPr>
      <p:scale>
        <a:sx n="3" d="2"/>
        <a:sy n="3" d="2"/>
      </p:scale>
      <p:origin x="0" y="0"/>
    </p:cViewPr>
  </p:notesTextViewPr>
  <p:sorterViewPr>
    <p:cViewPr varScale="1">
      <p:scale>
        <a:sx n="1" d="1"/>
        <a:sy n="1" d="1"/>
      </p:scale>
      <p:origin x="0" y="-132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903663"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903663" y="9142413"/>
            <a:ext cx="2984500" cy="48101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990600" y="685800"/>
            <a:ext cx="4876800" cy="36576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572000"/>
            <a:ext cx="5029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86200" y="9144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sz="quarter" idx="10"/>
          </p:nvPr>
        </p:nvSpPr>
        <p:spPr/>
        <p:txBody>
          <a:bodyPr/>
          <a:lstStyle/>
          <a:p>
            <a:fld id="{CC1E63F4-E696-4E8A-8A61-4DB27C624AE6}" type="slidenum">
              <a:rPr lang="et-EE" smtClean="0"/>
              <a:t>15</a:t>
            </a:fld>
            <a:endParaRPr lang="et-EE"/>
          </a:p>
        </p:txBody>
      </p:sp>
    </p:spTree>
    <p:extLst>
      <p:ext uri="{BB962C8B-B14F-4D97-AF65-F5344CB8AC3E}">
        <p14:creationId xmlns:p14="http://schemas.microsoft.com/office/powerpoint/2010/main" val="3400220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3">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4"/>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cplusplus.com/doc/tutorial/index.html" TargetMode="External"/><Relationship Id="rId2" Type="http://schemas.openxmlformats.org/officeDocument/2006/relationships/hyperlink" Target="http://www.cs.cf.ac.uk/Dave/C/CE.html" TargetMode="External"/><Relationship Id="rId1" Type="http://schemas.openxmlformats.org/officeDocument/2006/relationships/slideLayout" Target="../slideLayouts/slideLayout2.xml"/><Relationship Id="rId4" Type="http://schemas.openxmlformats.org/officeDocument/2006/relationships/hyperlink" Target="http://www.gnu.org/software/libc/manual/html_nod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cs.cf.ac.uk/Dave/C/node11.html#fig:bintre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6.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 Dynamic Memory 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smtClean="0"/>
              <a:t>Tallinn </a:t>
            </a:r>
            <a:r>
              <a:rPr lang="et-EE" sz="2400" smtClean="0"/>
              <a:t>2023</a:t>
            </a:r>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1" y="2643188"/>
            <a:ext cx="7389440" cy="1557349"/>
          </a:xfrm>
          <a:prstGeom prst="rect">
            <a:avLst/>
          </a:prstGeom>
          <a:noFill/>
          <a:ln w="9525">
            <a:noFill/>
            <a:miter lim="800000"/>
            <a:headEnd/>
            <a:tailEnd/>
          </a:ln>
        </p:spPr>
        <p:txBody>
          <a:bodyPr wrap="square">
            <a:spAutoFit/>
          </a:bodyPr>
          <a:lstStyle/>
          <a:p>
            <a:r>
              <a:rPr lang="et-EE" sz="2800" dirty="0"/>
              <a:t>Vladimir Viies, Lembit </a:t>
            </a:r>
            <a:r>
              <a:rPr lang="et-EE" sz="2800" dirty="0" err="1" smtClean="0"/>
              <a:t>Jürimägi,Risto</a:t>
            </a:r>
            <a:r>
              <a:rPr lang="et-EE" sz="2800" dirty="0" smtClean="0"/>
              <a:t> Heinsaar,</a:t>
            </a:r>
          </a:p>
          <a:p>
            <a:r>
              <a:rPr lang="et-EE" sz="2800" dirty="0" smtClean="0"/>
              <a:t> </a:t>
            </a:r>
            <a:endParaRPr lang="et-EE" sz="2800" dirty="0" smtClean="0"/>
          </a:p>
          <a:p>
            <a:r>
              <a:rPr lang="et-EE" sz="2800" dirty="0" smtClean="0"/>
              <a:t>vladimir.viies@gmail.com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753851"/>
          </a:xfrm>
        </p:spPr>
        <p:txBody>
          <a:bodyPr/>
          <a:lstStyle/>
          <a:p>
            <a:r>
              <a:rPr lang="en-US" dirty="0" smtClean="0"/>
              <a:t>Accessing structure members</a:t>
            </a:r>
            <a:endParaRPr lang="et-EE" dirty="0"/>
          </a:p>
        </p:txBody>
      </p:sp>
      <p:sp>
        <p:nvSpPr>
          <p:cNvPr id="3" name="Content Placeholder 2"/>
          <p:cNvSpPr>
            <a:spLocks noGrp="1"/>
          </p:cNvSpPr>
          <p:nvPr>
            <p:ph idx="1"/>
          </p:nvPr>
        </p:nvSpPr>
        <p:spPr>
          <a:xfrm>
            <a:off x="0" y="1268760"/>
            <a:ext cx="9144000" cy="769100"/>
          </a:xfrm>
        </p:spPr>
        <p:txBody>
          <a:bodyPr>
            <a:normAutofit fontScale="92500"/>
          </a:bodyPr>
          <a:lstStyle/>
          <a:p>
            <a:r>
              <a:rPr lang="en-US" sz="1900" b="1" i="1" dirty="0" err="1"/>
              <a:t>Stucture</a:t>
            </a:r>
            <a:r>
              <a:rPr lang="en-US" sz="1900" b="1" i="1" dirty="0"/>
              <a:t> member names are </a:t>
            </a:r>
            <a:r>
              <a:rPr lang="et-EE" sz="1900" b="1" i="1" dirty="0" smtClean="0"/>
              <a:t>united</a:t>
            </a:r>
            <a:r>
              <a:rPr lang="en-US" sz="1900" b="1" i="1" dirty="0" smtClean="0"/>
              <a:t> </a:t>
            </a:r>
            <a:r>
              <a:rPr lang="en-US" sz="1900" b="1" i="1" dirty="0"/>
              <a:t>by points </a:t>
            </a:r>
            <a:r>
              <a:rPr lang="et-EE" sz="1900" b="1" i="1" dirty="0" smtClean="0"/>
              <a:t>with</a:t>
            </a:r>
            <a:r>
              <a:rPr lang="en-US" sz="1900" b="1" i="1" dirty="0" smtClean="0"/>
              <a:t> </a:t>
            </a:r>
            <a:r>
              <a:rPr lang="en-US" sz="1900" b="1" i="1" dirty="0"/>
              <a:t>the structure variable name</a:t>
            </a:r>
            <a:r>
              <a:rPr lang="en-US" sz="1800" dirty="0"/>
              <a:t>.</a:t>
            </a:r>
            <a:br>
              <a:rPr lang="en-US" sz="1800" dirty="0"/>
            </a:br>
            <a:r>
              <a:rPr lang="en-US" sz="1800" dirty="0"/>
              <a:t>	</a:t>
            </a:r>
            <a:r>
              <a:rPr lang="en-US" sz="2600" b="1" i="1" dirty="0" err="1"/>
              <a:t>structureVariableName.memberName</a:t>
            </a:r>
            <a:endParaRPr lang="et-EE" sz="2600" b="1" i="1" dirty="0"/>
          </a:p>
          <a:p>
            <a:pPr marL="0" indent="0">
              <a:buNone/>
            </a:pPr>
            <a:endParaRPr lang="et-EE" sz="1800" dirty="0"/>
          </a:p>
          <a:p>
            <a:endParaRPr lang="et-EE" sz="1800" dirty="0"/>
          </a:p>
          <a:p>
            <a:endParaRPr lang="et-EE" sz="1800" dirty="0"/>
          </a:p>
          <a:p>
            <a:endParaRPr lang="et-EE" sz="1800" dirty="0"/>
          </a:p>
        </p:txBody>
      </p:sp>
      <p:sp>
        <p:nvSpPr>
          <p:cNvPr id="5" name="Rectangle 4"/>
          <p:cNvSpPr/>
          <p:nvPr/>
        </p:nvSpPr>
        <p:spPr>
          <a:xfrm>
            <a:off x="838200" y="2060848"/>
            <a:ext cx="7622232" cy="1594283"/>
          </a:xfrm>
          <a:prstGeom prst="rect">
            <a:avLst/>
          </a:prstGeom>
        </p:spPr>
        <p:txBody>
          <a:bodyPr wrap="square">
            <a:spAutoFit/>
          </a:bodyPr>
          <a:lstStyle/>
          <a:p>
            <a:pPr>
              <a:lnSpc>
                <a:spcPct val="107000"/>
              </a:lnSpc>
              <a:spcAft>
                <a:spcPts val="0"/>
              </a:spcAft>
            </a:pPr>
            <a:r>
              <a:rPr lang="en-US" sz="15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 </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t-EE"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printf</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"%f"</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 </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strcpy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err="1">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Indrek</a:t>
            </a:r>
            <a:r>
              <a:rPr lang="en-US" sz="2000" kern="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p:cNvSpPr txBox="1"/>
          <p:nvPr/>
        </p:nvSpPr>
        <p:spPr>
          <a:xfrm>
            <a:off x="0" y="3712503"/>
            <a:ext cx="8296661" cy="523220"/>
          </a:xfrm>
          <a:prstGeom prst="rect">
            <a:avLst/>
          </a:prstGeom>
          <a:noFill/>
        </p:spPr>
        <p:txBody>
          <a:bodyPr wrap="square" rtlCol="0">
            <a:spAutoFit/>
          </a:bodyPr>
          <a:lstStyle/>
          <a:p>
            <a:pPr marL="257175" indent="-257175">
              <a:buFont typeface="Arial" panose="020B0604020202020204" pitchFamily="34" charset="0"/>
              <a:buChar char="•"/>
            </a:pPr>
            <a:r>
              <a:rPr lang="en-US" sz="2800" dirty="0"/>
              <a:t>You can assign structures as a whole</a:t>
            </a:r>
            <a:endParaRPr lang="et-EE" sz="2800" dirty="0"/>
          </a:p>
        </p:txBody>
      </p:sp>
      <p:sp>
        <p:nvSpPr>
          <p:cNvPr id="7" name="Rectangle 6"/>
          <p:cNvSpPr/>
          <p:nvPr/>
        </p:nvSpPr>
        <p:spPr>
          <a:xfrm>
            <a:off x="179512" y="4293096"/>
            <a:ext cx="8280920" cy="1351717"/>
          </a:xfrm>
          <a:prstGeom prst="rect">
            <a:avLst/>
          </a:prstGeom>
        </p:spPr>
        <p:txBody>
          <a:bodyPr wrap="square">
            <a:spAutoFit/>
          </a:bodyPr>
          <a:lstStyle/>
          <a:p>
            <a:pPr>
              <a:lnSpc>
                <a:spcPct val="107000"/>
              </a:lnSpc>
              <a:spcAft>
                <a:spcPts val="0"/>
              </a:spcAft>
            </a:pP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e</a:t>
            </a:r>
            <a:r>
              <a:rPr lang="et-EE"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mployee </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manager, staff[20],employees[10];   </a:t>
            </a:r>
            <a:r>
              <a:rPr lang="et-EE"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r>
            <a:b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b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b="1"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0</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employees</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b="1"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staff</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b="1" kern="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7BA9A96F-A522-4962-AA30-0721EBAEBA62}" type="slidenum">
              <a:rPr lang="et-EE" smtClean="0"/>
              <a:t>10</a:t>
            </a:fld>
            <a:endParaRPr lang="et-EE"/>
          </a:p>
        </p:txBody>
      </p:sp>
      <p:sp>
        <p:nvSpPr>
          <p:cNvPr id="9" name="Date Placeholder 8"/>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3875537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additive="base">
                                        <p:cTn id="1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Nested structures</a:t>
            </a:r>
            <a:endParaRPr lang="et-EE" dirty="0"/>
          </a:p>
        </p:txBody>
      </p:sp>
      <p:sp>
        <p:nvSpPr>
          <p:cNvPr id="4" name="Content Placeholder 3"/>
          <p:cNvSpPr>
            <a:spLocks noGrp="1"/>
          </p:cNvSpPr>
          <p:nvPr>
            <p:ph sz="half" idx="2"/>
          </p:nvPr>
        </p:nvSpPr>
        <p:spPr/>
        <p:txBody>
          <a:bodyPr>
            <a:normAutofit fontScale="70000" lnSpcReduction="20000"/>
          </a:bodyPr>
          <a:lstStyle/>
          <a:p>
            <a:pPr marL="0" indent="0">
              <a:lnSpc>
                <a:spcPct val="107000"/>
              </a:lnSpc>
              <a:spcAft>
                <a:spcPts val="0"/>
              </a:spcAft>
              <a:buNone/>
            </a:pP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a:t>
            </a:r>
            <a:endParaRPr lang="et-EE" b="1"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day</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month</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unsigned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year</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105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15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person</a:t>
            </a:r>
            <a:endPar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fName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lName</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date </a:t>
            </a:r>
            <a:r>
              <a:rPr lang="en-US"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contractSigned</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person</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3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11</a:t>
            </a:fld>
            <a:endParaRPr lang="et-EE"/>
          </a:p>
        </p:txBody>
      </p:sp>
      <p:sp>
        <p:nvSpPr>
          <p:cNvPr id="8" name="TextBox 7"/>
          <p:cNvSpPr txBox="1"/>
          <p:nvPr/>
        </p:nvSpPr>
        <p:spPr>
          <a:xfrm>
            <a:off x="0" y="1556792"/>
            <a:ext cx="4648200" cy="3268587"/>
          </a:xfrm>
          <a:prstGeom prst="rect">
            <a:avLst/>
          </a:prstGeom>
          <a:noFill/>
        </p:spPr>
        <p:txBody>
          <a:bodyPr wrap="square" rtlCol="0">
            <a:spAutoFit/>
          </a:bodyPr>
          <a:lstStyle/>
          <a:p>
            <a:pPr marL="257175" indent="-257175">
              <a:buFont typeface="Arial" panose="020B0604020202020204" pitchFamily="34" charset="0"/>
              <a:buChar char="•"/>
            </a:pPr>
            <a:r>
              <a:rPr lang="en-US" sz="2800" dirty="0"/>
              <a:t>You can put one structure inside of another</a:t>
            </a:r>
            <a:endParaRPr lang="et-EE" sz="2800" dirty="0"/>
          </a:p>
          <a:p>
            <a:pPr marL="257175" indent="-257175">
              <a:buFont typeface="Arial" panose="020B0604020202020204" pitchFamily="34" charset="0"/>
              <a:buChar char="•"/>
            </a:pPr>
            <a:endParaRPr lang="et-EE" sz="2800" dirty="0"/>
          </a:p>
          <a:p>
            <a:pPr marL="257175" indent="-257175">
              <a:buFont typeface="Arial" panose="020B0604020202020204" pitchFamily="34" charset="0"/>
              <a:buChar char="•"/>
            </a:pPr>
            <a:r>
              <a:rPr lang="en-US" sz="2800" dirty="0"/>
              <a:t>The order they’re defined is important</a:t>
            </a:r>
            <a:endParaRPr lang="et-EE" sz="2800" dirty="0"/>
          </a:p>
          <a:p>
            <a:pPr marL="257175" indent="-257175">
              <a:buFont typeface="Arial" panose="020B0604020202020204" pitchFamily="34" charset="0"/>
              <a:buChar char="•"/>
            </a:pPr>
            <a:endParaRPr lang="et-EE" sz="2800" dirty="0"/>
          </a:p>
          <a:p>
            <a:endParaRPr lang="et-EE" sz="1800" dirty="0"/>
          </a:p>
        </p:txBody>
      </p:sp>
    </p:spTree>
    <p:extLst>
      <p:ext uri="{BB962C8B-B14F-4D97-AF65-F5344CB8AC3E}">
        <p14:creationId xmlns:p14="http://schemas.microsoft.com/office/powerpoint/2010/main" val="124450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n-US" dirty="0" smtClean="0"/>
              <a:t>Function returning a structure</a:t>
            </a:r>
            <a:endParaRPr lang="et-EE" dirty="0"/>
          </a:p>
        </p:txBody>
      </p:sp>
      <p:sp>
        <p:nvSpPr>
          <p:cNvPr id="3" name="Content Placeholder 2"/>
          <p:cNvSpPr>
            <a:spLocks noGrp="1"/>
          </p:cNvSpPr>
          <p:nvPr>
            <p:ph idx="1"/>
          </p:nvPr>
        </p:nvSpPr>
        <p:spPr>
          <a:xfrm>
            <a:off x="628650" y="1052736"/>
            <a:ext cx="7975798" cy="1243608"/>
          </a:xfrm>
        </p:spPr>
        <p:txBody>
          <a:bodyPr>
            <a:normAutofit fontScale="92500" lnSpcReduction="10000"/>
          </a:bodyPr>
          <a:lstStyle/>
          <a:p>
            <a:r>
              <a:rPr lang="en-US" sz="1800" dirty="0"/>
              <a:t>Reminder: </a:t>
            </a:r>
            <a:r>
              <a:rPr lang="en-US" sz="2600" i="1" dirty="0"/>
              <a:t>structure was a data type</a:t>
            </a:r>
            <a:r>
              <a:rPr lang="en-US" sz="1800" dirty="0"/>
              <a:t>, albeit a complex one. This means that we can also use it as a return type for a function.</a:t>
            </a:r>
          </a:p>
          <a:p>
            <a:r>
              <a:rPr lang="en-US" sz="2400" i="1" dirty="0"/>
              <a:t>We can return one whole structure per function call</a:t>
            </a:r>
            <a:r>
              <a:rPr lang="en-US" sz="1800" dirty="0"/>
              <a:t>. We could also return a structure pointer as we’ll see in a few weeks</a:t>
            </a:r>
            <a:endParaRPr lang="et-EE" sz="1800" dirty="0"/>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E13A0E28-B0F1-47A5-836C-7287D6FCB543}" type="slidenum">
              <a:rPr lang="et-EE" smtClean="0"/>
              <a:t>12</a:t>
            </a:fld>
            <a:endParaRPr lang="et-EE"/>
          </a:p>
        </p:txBody>
      </p:sp>
      <p:sp>
        <p:nvSpPr>
          <p:cNvPr id="6" name="Rectangle 5"/>
          <p:cNvSpPr/>
          <p:nvPr/>
        </p:nvSpPr>
        <p:spPr>
          <a:xfrm>
            <a:off x="4434600" y="2201039"/>
            <a:ext cx="4080750" cy="1443985"/>
          </a:xfrm>
          <a:prstGeom prst="rect">
            <a:avLst/>
          </a:prstGeom>
        </p:spPr>
        <p:txBody>
          <a:bodyPr wrap="square">
            <a:spAutoFit/>
          </a:bodyPr>
          <a:lstStyle/>
          <a:p>
            <a:pPr>
              <a:lnSpc>
                <a:spcPct val="107000"/>
              </a:lnSpc>
              <a:spcAft>
                <a:spcPts val="0"/>
              </a:spcAft>
            </a:pP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typedef</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endParaRPr lang="et-EE"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a:t>
            </a:r>
            <a:r>
              <a:rPr lang="en-US" sz="1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kern="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0" y="2704852"/>
            <a:ext cx="5076056" cy="2456057"/>
          </a:xfrm>
          <a:prstGeom prst="rect">
            <a:avLst/>
          </a:prstGeom>
          <a:noFill/>
        </p:spPr>
        <p:txBody>
          <a:bodyPr wrap="square" rtlCol="0">
            <a:spAutoFit/>
          </a:bodyPr>
          <a:lstStyle/>
          <a:p>
            <a:pPr lvl="2"/>
            <a:r>
              <a:rPr lang="et-EE" dirty="0" smtClean="0"/>
              <a:t> </a:t>
            </a:r>
            <a:endParaRPr lang="et-EE" dirty="0"/>
          </a:p>
          <a:p>
            <a:r>
              <a:rPr lang="en-US" dirty="0" smtClean="0">
                <a:solidFill>
                  <a:srgbClr val="00B0F0"/>
                </a:solidFill>
              </a:rPr>
              <a:t>A </a:t>
            </a:r>
            <a:r>
              <a:rPr lang="en-US" dirty="0">
                <a:solidFill>
                  <a:srgbClr val="00B0F0"/>
                </a:solidFill>
              </a:rPr>
              <a:t>prototype for </a:t>
            </a:r>
            <a:r>
              <a:rPr lang="et-EE" dirty="0">
                <a:solidFill>
                  <a:srgbClr val="00B0F0"/>
                </a:solidFill>
              </a:rPr>
              <a:t>a</a:t>
            </a:r>
            <a:r>
              <a:rPr lang="en-US" dirty="0" smtClean="0">
                <a:solidFill>
                  <a:srgbClr val="00B0F0"/>
                </a:solidFill>
              </a:rPr>
              <a:t> function</a:t>
            </a:r>
            <a:endParaRPr lang="et-EE" dirty="0" smtClean="0">
              <a:solidFill>
                <a:srgbClr val="00B0F0"/>
              </a:solidFill>
            </a:endParaRPr>
          </a:p>
          <a:p>
            <a:r>
              <a:rPr lang="en-US"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800" b="1" i="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2800" b="1" i="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i="0" kern="100" dirty="0">
              <a:latin typeface="Calibri" panose="020F0502020204030204" pitchFamily="34" charset="0"/>
              <a:ea typeface="Times New Roman" panose="02020603050405020304" pitchFamily="18" charset="0"/>
              <a:cs typeface="Times New Roman" panose="02020603050405020304" pitchFamily="18" charset="0"/>
            </a:endParaRPr>
          </a:p>
          <a:p>
            <a:endParaRPr lang="et-EE" sz="2000" dirty="0" smtClean="0"/>
          </a:p>
          <a:p>
            <a:pPr marL="257175" indent="-257175">
              <a:buFont typeface="+mj-lt"/>
              <a:buAutoNum type="arabicPeriod"/>
            </a:pPr>
            <a:endParaRPr lang="et-EE" sz="1800" dirty="0"/>
          </a:p>
          <a:p>
            <a:r>
              <a:rPr lang="et-EE" sz="1800" dirty="0" smtClean="0"/>
              <a:t> </a:t>
            </a:r>
            <a:endParaRPr lang="et-EE" sz="1800" dirty="0"/>
          </a:p>
        </p:txBody>
      </p:sp>
      <p:sp>
        <p:nvSpPr>
          <p:cNvPr id="10" name="Rectangle 9"/>
          <p:cNvSpPr/>
          <p:nvPr/>
        </p:nvSpPr>
        <p:spPr>
          <a:xfrm>
            <a:off x="4355976" y="3645024"/>
            <a:ext cx="4457879" cy="2180469"/>
          </a:xfrm>
          <a:prstGeom prst="rect">
            <a:avLst/>
          </a:prstGeom>
        </p:spPr>
        <p:txBody>
          <a:bodyPr wrap="square">
            <a:spAutoFit/>
          </a:bodyPr>
          <a:lstStyle/>
          <a:p>
            <a:pPr>
              <a:lnSpc>
                <a:spcPct val="107000"/>
              </a:lnSpc>
              <a:spcAft>
                <a:spcPts val="0"/>
              </a:spcAft>
            </a:pPr>
            <a:r>
              <a:rPr lang="en-US" sz="20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a:t>
            </a:r>
            <a:r>
              <a:rPr lang="en-US" sz="2000" b="1"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enterPoint</a:t>
            </a:r>
            <a:r>
              <a:rPr lang="en-US" sz="1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point 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.x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5</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.y </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7</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1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return </a:t>
            </a:r>
            <a:r>
              <a:rPr lang="en-US" sz="1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temporary</a:t>
            </a: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1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1800" b="1"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87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 calcmode="lin" valueType="num">
                                      <p:cBhvr additive="base">
                                        <p:cTn id="1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 calcmode="lin" valueType="num">
                                      <p:cBhvr additive="base">
                                        <p:cTn id="1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anim calcmode="lin" valueType="num">
                                      <p:cBhvr additive="base">
                                        <p:cTn id="2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Pointers and arrays visualized</a:t>
            </a:r>
            <a:endParaRPr lang="et-EE" dirty="0"/>
          </a:p>
        </p:txBody>
      </p:sp>
      <p:sp>
        <p:nvSpPr>
          <p:cNvPr id="4" name="Date Placeholder 3"/>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83AB00BB-E9AA-42D0-90ED-61CD7159027D}" type="slidenum">
              <a:rPr lang="et-EE" smtClean="0"/>
              <a:t>13</a:t>
            </a:fld>
            <a:endParaRPr lang="et-EE"/>
          </a:p>
        </p:txBody>
      </p:sp>
      <p:sp>
        <p:nvSpPr>
          <p:cNvPr id="7" name="Rectangle 6"/>
          <p:cNvSpPr/>
          <p:nvPr/>
        </p:nvSpPr>
        <p:spPr>
          <a:xfrm>
            <a:off x="628651" y="2320401"/>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a:ln w="0"/>
                <a:solidFill>
                  <a:schemeClr val="tx1"/>
                </a:solidFill>
                <a:effectLst>
                  <a:outerShdw blurRad="38100" dist="19050" dir="2700000" algn="tl" rotWithShape="0">
                    <a:schemeClr val="tx1">
                      <a:alpha val="40000"/>
                    </a:schemeClr>
                  </a:outerShdw>
                </a:effectLst>
              </a:rPr>
              <a:t>*p</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425" dirty="0">
                <a:ln w="0"/>
                <a:solidFill>
                  <a:schemeClr val="tx1"/>
                </a:solidFill>
                <a:effectLst>
                  <a:outerShdw blurRad="38100" dist="19050" dir="2700000" algn="tl" rotWithShape="0">
                    <a:schemeClr val="tx1">
                      <a:alpha val="40000"/>
                    </a:schemeClr>
                  </a:outerShdw>
                </a:effectLst>
              </a:rPr>
              <a:t>48F9AC91</a:t>
            </a:r>
            <a:endParaRPr lang="et-EE" sz="1425" dirty="0"/>
          </a:p>
        </p:txBody>
      </p:sp>
      <p:sp>
        <p:nvSpPr>
          <p:cNvPr id="11" name="Rectangle 10"/>
          <p:cNvSpPr/>
          <p:nvPr/>
        </p:nvSpPr>
        <p:spPr>
          <a:xfrm>
            <a:off x="62865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[0]</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sp>
        <p:nvSpPr>
          <p:cNvPr id="12" name="Rectangle 11"/>
          <p:cNvSpPr/>
          <p:nvPr/>
        </p:nvSpPr>
        <p:spPr>
          <a:xfrm>
            <a:off x="158795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[1]</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3" name="Rectangle 12"/>
          <p:cNvSpPr/>
          <p:nvPr/>
        </p:nvSpPr>
        <p:spPr>
          <a:xfrm>
            <a:off x="2547256"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[2]</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7</a:t>
            </a:r>
            <a:endParaRPr lang="et-EE" sz="1500" dirty="0"/>
          </a:p>
        </p:txBody>
      </p:sp>
      <p:sp>
        <p:nvSpPr>
          <p:cNvPr id="14" name="Rectangle 13"/>
          <p:cNvSpPr/>
          <p:nvPr/>
        </p:nvSpPr>
        <p:spPr>
          <a:xfrm>
            <a:off x="3506560"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[3]</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3</a:t>
            </a:r>
            <a:endParaRPr lang="et-EE" sz="1500" dirty="0"/>
          </a:p>
        </p:txBody>
      </p:sp>
      <p:sp>
        <p:nvSpPr>
          <p:cNvPr id="15" name="Rectangle 14"/>
          <p:cNvSpPr/>
          <p:nvPr/>
        </p:nvSpPr>
        <p:spPr>
          <a:xfrm>
            <a:off x="4465863" y="3763566"/>
            <a:ext cx="959303" cy="820511"/>
          </a:xfrm>
          <a:prstGeom prst="rect">
            <a:avLst/>
          </a:prstGeom>
          <a:solidFill>
            <a:schemeClr val="bg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t-EE" sz="1500" dirty="0" err="1">
                <a:ln w="0"/>
                <a:solidFill>
                  <a:schemeClr val="tx1"/>
                </a:solidFill>
                <a:effectLst>
                  <a:outerShdw blurRad="38100" dist="19050" dir="2700000" algn="tl" rotWithShape="0">
                    <a:schemeClr val="tx1">
                      <a:alpha val="40000"/>
                    </a:schemeClr>
                  </a:outerShdw>
                </a:effectLst>
              </a:rPr>
              <a:t>array</a:t>
            </a:r>
            <a:r>
              <a:rPr lang="et-EE" sz="1500" dirty="0">
                <a:ln w="0"/>
                <a:solidFill>
                  <a:schemeClr val="tx1"/>
                </a:solidFill>
                <a:effectLst>
                  <a:outerShdw blurRad="38100" dist="19050" dir="2700000" algn="tl" rotWithShape="0">
                    <a:schemeClr val="tx1">
                      <a:alpha val="40000"/>
                    </a:schemeClr>
                  </a:outerShdw>
                </a:effectLst>
              </a:rPr>
              <a:t>[4]</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
            </a:r>
            <a:br>
              <a:rPr lang="et-EE" sz="1500" dirty="0">
                <a:ln w="0"/>
                <a:solidFill>
                  <a:schemeClr val="tx1"/>
                </a:solidFill>
                <a:effectLst>
                  <a:outerShdw blurRad="38100" dist="19050" dir="2700000" algn="tl" rotWithShape="0">
                    <a:schemeClr val="tx1">
                      <a:alpha val="40000"/>
                    </a:schemeClr>
                  </a:outerShdw>
                </a:effectLst>
              </a:rPr>
            </a:br>
            <a:r>
              <a:rPr lang="et-EE" sz="1500" dirty="0">
                <a:ln w="0"/>
                <a:solidFill>
                  <a:schemeClr val="tx1"/>
                </a:solidFill>
                <a:effectLst>
                  <a:outerShdw blurRad="38100" dist="19050" dir="2700000" algn="tl" rotWithShape="0">
                    <a:schemeClr val="tx1">
                      <a:alpha val="40000"/>
                    </a:schemeClr>
                  </a:outerShdw>
                </a:effectLst>
              </a:rPr>
              <a:t>5</a:t>
            </a:r>
            <a:endParaRPr lang="et-EE" sz="1500" dirty="0"/>
          </a:p>
        </p:txBody>
      </p:sp>
      <p:cxnSp>
        <p:nvCxnSpPr>
          <p:cNvPr id="18" name="Straight Arrow Connector 17"/>
          <p:cNvCxnSpPr>
            <a:stCxn id="7" idx="2"/>
            <a:endCxn id="11" idx="0"/>
          </p:cNvCxnSpPr>
          <p:nvPr/>
        </p:nvCxnSpPr>
        <p:spPr>
          <a:xfrm flipH="1">
            <a:off x="1108301" y="3140912"/>
            <a:ext cx="0" cy="621000"/>
          </a:xfrm>
          <a:prstGeom prst="straightConnector1">
            <a:avLst/>
          </a:prstGeom>
          <a:ln w="635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407354" y="4590475"/>
            <a:ext cx="955711" cy="369332"/>
          </a:xfrm>
          <a:prstGeom prst="rect">
            <a:avLst/>
          </a:prstGeom>
          <a:noFill/>
        </p:spPr>
        <p:txBody>
          <a:bodyPr wrap="none" rtlCol="0">
            <a:spAutoFit/>
          </a:bodyPr>
          <a:lstStyle/>
          <a:p>
            <a:r>
              <a:rPr lang="et-EE" sz="1800" dirty="0"/>
              <a:t>*(p + 2)</a:t>
            </a:r>
          </a:p>
        </p:txBody>
      </p:sp>
      <p:sp>
        <p:nvSpPr>
          <p:cNvPr id="20" name="TextBox 19"/>
          <p:cNvSpPr txBox="1"/>
          <p:nvPr/>
        </p:nvSpPr>
        <p:spPr>
          <a:xfrm>
            <a:off x="1448051" y="4590475"/>
            <a:ext cx="955711" cy="369332"/>
          </a:xfrm>
          <a:prstGeom prst="rect">
            <a:avLst/>
          </a:prstGeom>
          <a:noFill/>
        </p:spPr>
        <p:txBody>
          <a:bodyPr wrap="none" rtlCol="0">
            <a:spAutoFit/>
          </a:bodyPr>
          <a:lstStyle/>
          <a:p>
            <a:r>
              <a:rPr lang="et-EE" sz="1800" dirty="0"/>
              <a:t>*(p + 1)</a:t>
            </a:r>
          </a:p>
        </p:txBody>
      </p:sp>
      <p:sp>
        <p:nvSpPr>
          <p:cNvPr id="21" name="TextBox 20"/>
          <p:cNvSpPr txBox="1"/>
          <p:nvPr/>
        </p:nvSpPr>
        <p:spPr>
          <a:xfrm>
            <a:off x="488748" y="4590475"/>
            <a:ext cx="955711" cy="369332"/>
          </a:xfrm>
          <a:prstGeom prst="rect">
            <a:avLst/>
          </a:prstGeom>
          <a:noFill/>
        </p:spPr>
        <p:txBody>
          <a:bodyPr wrap="none" rtlCol="0">
            <a:spAutoFit/>
          </a:bodyPr>
          <a:lstStyle/>
          <a:p>
            <a:r>
              <a:rPr lang="et-EE" sz="1800" dirty="0"/>
              <a:t>*(p + 0)</a:t>
            </a:r>
          </a:p>
        </p:txBody>
      </p:sp>
      <p:sp>
        <p:nvSpPr>
          <p:cNvPr id="22" name="TextBox 21"/>
          <p:cNvSpPr txBox="1"/>
          <p:nvPr/>
        </p:nvSpPr>
        <p:spPr>
          <a:xfrm>
            <a:off x="3346248" y="4591676"/>
            <a:ext cx="955711" cy="369332"/>
          </a:xfrm>
          <a:prstGeom prst="rect">
            <a:avLst/>
          </a:prstGeom>
          <a:noFill/>
        </p:spPr>
        <p:txBody>
          <a:bodyPr wrap="none" rtlCol="0">
            <a:spAutoFit/>
          </a:bodyPr>
          <a:lstStyle/>
          <a:p>
            <a:r>
              <a:rPr lang="et-EE" sz="1800" dirty="0"/>
              <a:t>*(p + 3)</a:t>
            </a:r>
          </a:p>
        </p:txBody>
      </p:sp>
      <p:sp>
        <p:nvSpPr>
          <p:cNvPr id="23" name="TextBox 22"/>
          <p:cNvSpPr txBox="1"/>
          <p:nvPr/>
        </p:nvSpPr>
        <p:spPr>
          <a:xfrm>
            <a:off x="4325961" y="4590475"/>
            <a:ext cx="955711" cy="369332"/>
          </a:xfrm>
          <a:prstGeom prst="rect">
            <a:avLst/>
          </a:prstGeom>
          <a:noFill/>
        </p:spPr>
        <p:txBody>
          <a:bodyPr wrap="none" rtlCol="0">
            <a:spAutoFit/>
          </a:bodyPr>
          <a:lstStyle/>
          <a:p>
            <a:r>
              <a:rPr lang="et-EE" sz="1800" dirty="0"/>
              <a:t>*(p + 4)</a:t>
            </a:r>
          </a:p>
        </p:txBody>
      </p:sp>
      <p:sp>
        <p:nvSpPr>
          <p:cNvPr id="24" name="TextBox 23"/>
          <p:cNvSpPr txBox="1"/>
          <p:nvPr/>
        </p:nvSpPr>
        <p:spPr>
          <a:xfrm>
            <a:off x="1979712" y="1412776"/>
            <a:ext cx="6738893" cy="1647759"/>
          </a:xfrm>
          <a:prstGeom prst="rect">
            <a:avLst/>
          </a:prstGeom>
          <a:noFill/>
        </p:spPr>
        <p:txBody>
          <a:bodyPr wrap="square" rtlCol="0">
            <a:spAutoFit/>
          </a:bodyPr>
          <a:lstStyle/>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7</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3</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5</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 </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array</a:t>
            </a:r>
            <a:r>
              <a:rPr lang="en-US" sz="28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kern="1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1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2" grpId="0" animBg="1"/>
      <p:bldP spid="13" grpId="0" animBg="1"/>
      <p:bldP spid="14" grpId="0" animBg="1"/>
      <p:bldP spid="15" grpId="0" animBg="1"/>
      <p:bldP spid="19" grpId="0"/>
      <p:bldP spid="20" grpId="0"/>
      <p:bldP spid="21" grpId="0"/>
      <p:bldP spid="22"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n-US" dirty="0" smtClean="0"/>
              <a:t>Pointers and structures</a:t>
            </a:r>
            <a:endParaRPr lang="et-EE" dirty="0"/>
          </a:p>
        </p:txBody>
      </p:sp>
      <p:sp>
        <p:nvSpPr>
          <p:cNvPr id="3" name="Content Placeholder 2"/>
          <p:cNvSpPr>
            <a:spLocks noGrp="1"/>
          </p:cNvSpPr>
          <p:nvPr>
            <p:ph idx="1"/>
          </p:nvPr>
        </p:nvSpPr>
        <p:spPr>
          <a:xfrm>
            <a:off x="-396552" y="1340768"/>
            <a:ext cx="9540552" cy="4464496"/>
          </a:xfrm>
        </p:spPr>
        <p:txBody>
          <a:bodyPr/>
          <a:lstStyle/>
          <a:p>
            <a:r>
              <a:rPr lang="en-US" sz="2400" i="1" dirty="0" smtClean="0"/>
              <a:t>You can point  to the start of a structure or an element inside it</a:t>
            </a:r>
            <a:r>
              <a:rPr lang="en-US" sz="2000" dirty="0" smtClean="0"/>
              <a:t>.</a:t>
            </a:r>
            <a:endParaRPr lang="et-EE" sz="2000" dirty="0" smtClean="0"/>
          </a:p>
          <a:p>
            <a:endParaRPr lang="et-EE" dirty="0"/>
          </a:p>
        </p:txBody>
      </p:sp>
      <p:sp>
        <p:nvSpPr>
          <p:cNvPr id="4" name="Rectangle 3"/>
          <p:cNvSpPr/>
          <p:nvPr/>
        </p:nvSpPr>
        <p:spPr>
          <a:xfrm>
            <a:off x="35496" y="1988840"/>
            <a:ext cx="8352928" cy="3939476"/>
          </a:xfrm>
          <a:prstGeom prst="rect">
            <a:avLst/>
          </a:prstGeom>
        </p:spPr>
        <p:txBody>
          <a:bodyPr wrap="square">
            <a:spAutoFit/>
          </a:bodyPr>
          <a:lstStyle/>
          <a:p>
            <a:pPr>
              <a:lnSpc>
                <a:spcPct val="107000"/>
              </a:lnSpc>
              <a:spcAft>
                <a:spcPts val="0"/>
              </a:spcAft>
            </a:pPr>
            <a:r>
              <a:rPr lang="et-EE"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t</a:t>
            </a:r>
            <a:r>
              <a:rPr lang="et-EE"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ypedef </a:t>
            </a:r>
            <a:r>
              <a:rPr lang="en-US" sz="2000" b="1" kern="0" dirty="0" err="1"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000" b="1" kern="0" dirty="0" smtClean="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0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000"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employee</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 </a:t>
            </a:r>
            <a:r>
              <a:rPr lang="en-US"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manager</a:t>
            </a:r>
            <a:r>
              <a:rPr lang="en-US"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n-US"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pPr>
            <a:r>
              <a:rPr lang="et-EE" sz="2800" b="1"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 = </a:t>
            </a:r>
            <a:r>
              <a:rPr lang="et-EE" sz="2800" b="1"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&amp;manager</a:t>
            </a:r>
            <a:r>
              <a:rPr lang="en-US" sz="2800" b="1"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b="1"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5" name="Date Placeholder 4"/>
          <p:cNvSpPr>
            <a:spLocks noGrp="1"/>
          </p:cNvSpPr>
          <p:nvPr>
            <p:ph type="dt" sz="half" idx="10"/>
          </p:nvPr>
        </p:nvSpPr>
        <p:spPr/>
        <p:txBody>
          <a:bodyPr/>
          <a:lstStyle/>
          <a:p>
            <a:r>
              <a:rPr lang="et-EE" smtClean="0"/>
              <a:t>2016</a:t>
            </a:r>
            <a:endParaRPr lang="et-EE"/>
          </a:p>
        </p:txBody>
      </p:sp>
      <p:sp>
        <p:nvSpPr>
          <p:cNvPr id="6" name="Slide Number Placeholder 5"/>
          <p:cNvSpPr>
            <a:spLocks noGrp="1"/>
          </p:cNvSpPr>
          <p:nvPr>
            <p:ph type="sldNum" sz="quarter" idx="12"/>
          </p:nvPr>
        </p:nvSpPr>
        <p:spPr/>
        <p:txBody>
          <a:bodyPr/>
          <a:lstStyle/>
          <a:p>
            <a:fld id="{E13A0E28-B0F1-47A5-836C-7287D6FCB543}" type="slidenum">
              <a:rPr lang="et-EE" smtClean="0"/>
              <a:t>14</a:t>
            </a:fld>
            <a:endParaRPr lang="et-EE"/>
          </a:p>
        </p:txBody>
      </p:sp>
    </p:spTree>
    <p:extLst>
      <p:ext uri="{BB962C8B-B14F-4D97-AF65-F5344CB8AC3E}">
        <p14:creationId xmlns:p14="http://schemas.microsoft.com/office/powerpoint/2010/main" val="87404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normAutofit/>
          </a:bodyPr>
          <a:lstStyle/>
          <a:p>
            <a:r>
              <a:rPr lang="en-US" dirty="0" smtClean="0"/>
              <a:t>Accessing members using pointers</a:t>
            </a:r>
            <a:endParaRPr lang="et-EE" dirty="0"/>
          </a:p>
        </p:txBody>
      </p:sp>
      <p:sp>
        <p:nvSpPr>
          <p:cNvPr id="8" name="Content Placeholder 7"/>
          <p:cNvSpPr>
            <a:spLocks noGrp="1"/>
          </p:cNvSpPr>
          <p:nvPr>
            <p:ph sz="half" idx="1"/>
          </p:nvPr>
        </p:nvSpPr>
        <p:spPr>
          <a:xfrm>
            <a:off x="-108520" y="1916832"/>
            <a:ext cx="4747754" cy="2783268"/>
          </a:xfrm>
        </p:spPr>
        <p:txBody>
          <a:bodyPr/>
          <a:lstStyle/>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9" name="Content Placeholder 8"/>
          <p:cNvSpPr>
            <a:spLocks noGrp="1"/>
          </p:cNvSpPr>
          <p:nvPr>
            <p:ph sz="half" idx="2"/>
          </p:nvPr>
        </p:nvSpPr>
        <p:spPr>
          <a:xfrm>
            <a:off x="4629150" y="2036012"/>
            <a:ext cx="4623370" cy="2542420"/>
          </a:xfrm>
          <a:ln w="76200">
            <a:solidFill>
              <a:srgbClr val="92D050"/>
            </a:solidFill>
          </a:ln>
        </p:spPr>
        <p:style>
          <a:lnRef idx="2">
            <a:schemeClr val="accent2"/>
          </a:lnRef>
          <a:fillRef idx="1">
            <a:schemeClr val="lt1"/>
          </a:fillRef>
          <a:effectRef idx="0">
            <a:schemeClr val="accent2"/>
          </a:effectRef>
          <a:fontRef idx="minor">
            <a:schemeClr val="dk1"/>
          </a:fontRef>
        </p:style>
        <p:txBody>
          <a:bodyPr/>
          <a:lstStyle/>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employeeCode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fName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n-US" kern="0" dirty="0" err="1"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lName</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t-EE"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pStr</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-&gt;</a:t>
            </a:r>
            <a:r>
              <a:rPr lang="et-EE"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3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t-EE" dirty="0"/>
          </a:p>
        </p:txBody>
      </p:sp>
      <p:sp>
        <p:nvSpPr>
          <p:cNvPr id="10" name="TextBox 9"/>
          <p:cNvSpPr txBox="1"/>
          <p:nvPr/>
        </p:nvSpPr>
        <p:spPr>
          <a:xfrm>
            <a:off x="2195736" y="1124744"/>
            <a:ext cx="4896544" cy="523220"/>
          </a:xfrm>
          <a:prstGeom prst="rect">
            <a:avLst/>
          </a:prstGeom>
          <a:noFill/>
        </p:spPr>
        <p:txBody>
          <a:bodyPr wrap="square" rtlCol="0">
            <a:spAutoFit/>
          </a:bodyPr>
          <a:lstStyle/>
          <a:p>
            <a:r>
              <a:rPr lang="en-US" sz="2800" i="0" dirty="0">
                <a:solidFill>
                  <a:srgbClr val="00B0F0"/>
                </a:solidFill>
              </a:rPr>
              <a:t>Both of these are </a:t>
            </a:r>
            <a:r>
              <a:rPr lang="en-US" sz="2800" i="0" dirty="0" smtClean="0">
                <a:solidFill>
                  <a:srgbClr val="00B0F0"/>
                </a:solidFill>
              </a:rPr>
              <a:t>equal</a:t>
            </a:r>
            <a:endParaRPr lang="et-EE" i="0" dirty="0">
              <a:solidFill>
                <a:srgbClr val="00B0F0"/>
              </a:solidFill>
            </a:endParaRPr>
          </a:p>
        </p:txBody>
      </p:sp>
      <p:sp>
        <p:nvSpPr>
          <p:cNvPr id="3" name="Date Placeholder 2"/>
          <p:cNvSpPr>
            <a:spLocks noGrp="1"/>
          </p:cNvSpPr>
          <p:nvPr>
            <p:ph type="dt" sz="half" idx="10"/>
          </p:nvPr>
        </p:nvSpPr>
        <p:spPr/>
        <p:txBody>
          <a:bodyPr/>
          <a:lstStyle/>
          <a:p>
            <a:r>
              <a:rPr lang="et-EE" smtClean="0"/>
              <a:t>2016</a:t>
            </a:r>
            <a:endParaRPr lang="et-EE"/>
          </a:p>
        </p:txBody>
      </p:sp>
      <p:sp>
        <p:nvSpPr>
          <p:cNvPr id="4" name="Slide Number Placeholder 3"/>
          <p:cNvSpPr>
            <a:spLocks noGrp="1"/>
          </p:cNvSpPr>
          <p:nvPr>
            <p:ph type="sldNum" sz="quarter" idx="12"/>
          </p:nvPr>
        </p:nvSpPr>
        <p:spPr/>
        <p:txBody>
          <a:bodyPr/>
          <a:lstStyle/>
          <a:p>
            <a:fld id="{E13A0E28-B0F1-47A5-836C-7287D6FCB543}" type="slidenum">
              <a:rPr lang="et-EE" smtClean="0"/>
              <a:t>15</a:t>
            </a:fld>
            <a:endParaRPr lang="et-EE"/>
          </a:p>
        </p:txBody>
      </p:sp>
      <p:cxnSp>
        <p:nvCxnSpPr>
          <p:cNvPr id="6" name="Straight Arrow Connector 5"/>
          <p:cNvCxnSpPr/>
          <p:nvPr/>
        </p:nvCxnSpPr>
        <p:spPr bwMode="auto">
          <a:xfrm flipH="1">
            <a:off x="2051720" y="1556792"/>
            <a:ext cx="1440160"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Arrow Connector 11"/>
          <p:cNvCxnSpPr/>
          <p:nvPr/>
        </p:nvCxnSpPr>
        <p:spPr bwMode="auto">
          <a:xfrm>
            <a:off x="5436096" y="1556792"/>
            <a:ext cx="1656184"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98952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dirty="0"/>
              <a:t>Dynamic Memory Allocation</a:t>
            </a:r>
            <a:br>
              <a:rPr lang="et-EE" dirty="0"/>
            </a:br>
            <a:r>
              <a:rPr lang="et-EE" altLang="et-EE" dirty="0" smtClean="0"/>
              <a:t> </a:t>
            </a:r>
            <a:endParaRPr lang="en-US" altLang="et-EE" dirty="0" smtClean="0"/>
          </a:p>
        </p:txBody>
      </p:sp>
    </p:spTree>
    <p:extLst>
      <p:ext uri="{BB962C8B-B14F-4D97-AF65-F5344CB8AC3E}">
        <p14:creationId xmlns:p14="http://schemas.microsoft.com/office/powerpoint/2010/main" val="3479141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allocation</a:t>
            </a:r>
            <a:r>
              <a:rPr lang="et-EE" dirty="0"/>
              <a:t> </a:t>
            </a:r>
            <a:r>
              <a:rPr lang="et-EE" dirty="0" smtClean="0"/>
              <a:t>(references)</a:t>
            </a:r>
            <a:endParaRPr lang="et-EE" dirty="0"/>
          </a:p>
        </p:txBody>
      </p:sp>
      <p:sp>
        <p:nvSpPr>
          <p:cNvPr id="4" name="Rectangle 1"/>
          <p:cNvSpPr>
            <a:spLocks noGrp="1" noChangeArrowheads="1"/>
          </p:cNvSpPr>
          <p:nvPr>
            <p:ph idx="1"/>
          </p:nvPr>
        </p:nvSpPr>
        <p:spPr bwMode="auto">
          <a:xfrm>
            <a:off x="179512" y="1742435"/>
            <a:ext cx="8964488" cy="36779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A. D. Marshall. </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Programming in C. UNIX System Calls and Subroutines using C.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2"/>
              </a:rPr>
              <a:t>http://www.cs.cf.ac.uk/Dave/C/CE.html</a:t>
            </a: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cplusplus.com tutorial.</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Complete C++ language tutorial</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3"/>
              </a:rPr>
              <a:t>http://www.cplusplus.com/doc/tutorial/index.html</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br>
              <a:rPr kumimoji="0" lang="et-EE" altLang="et-EE" sz="18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r>
            <a:br>
              <a:rPr kumimoji="0" lang="et-EE" altLang="et-EE" sz="1700"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br>
            <a:endParaRPr kumimoji="0" lang="et-EE" altLang="et-EE" sz="6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t-EE" altLang="et-EE" sz="1800" b="1"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The GNU C library</a:t>
            </a:r>
            <a: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hlinkClick r:id="rId4"/>
              </a:rPr>
              <a:t>http://www.gnu.org/software/libc/manual/html_node/</a:t>
            </a:r>
            <a:r>
              <a:rPr kumimoji="0" lang="et-EE" altLang="et-EE" b="0" i="1" u="none" strike="noStrike" cap="none" normalizeH="0" baseline="0" dirty="0" smtClean="0">
                <a:ln>
                  <a:noFill/>
                </a:ln>
                <a:solidFill>
                  <a:srgbClr val="000000"/>
                </a:solidFill>
                <a:effectLst/>
                <a:latin typeface="helvetica" panose="020B0604020202020204" pitchFamily="34" charset="0"/>
                <a:cs typeface="Times New Roman" panose="02020603050405020304" pitchFamily="18" charset="0"/>
              </a:rPr>
              <a:t> </a:t>
            </a:r>
            <a:endPar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8261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a:t>
            </a:r>
            <a:endParaRPr lang="et-EE" dirty="0"/>
          </a:p>
        </p:txBody>
      </p:sp>
      <p:sp>
        <p:nvSpPr>
          <p:cNvPr id="3" name="Content Placeholder 2"/>
          <p:cNvSpPr>
            <a:spLocks noGrp="1"/>
          </p:cNvSpPr>
          <p:nvPr>
            <p:ph idx="1"/>
          </p:nvPr>
        </p:nvSpPr>
        <p:spPr/>
        <p:txBody>
          <a:bodyPr/>
          <a:lstStyle/>
          <a:p>
            <a:r>
              <a:rPr lang="en-US" dirty="0"/>
              <a:t>Dynamic allocation is a pretty unique feature to C (amongst high level languages</a:t>
            </a:r>
            <a:r>
              <a:rPr lang="en-US" dirty="0" smtClean="0"/>
              <a:t>)</a:t>
            </a:r>
            <a:endParaRPr lang="et-EE" dirty="0" smtClean="0"/>
          </a:p>
          <a:p>
            <a:r>
              <a:rPr lang="en-US" sz="4000" dirty="0"/>
              <a:t>It enables us to create data types and structures of any size and length to suit our programs need </a:t>
            </a:r>
            <a:r>
              <a:rPr lang="en-US" sz="4000" i="1" u="sng" dirty="0"/>
              <a:t>within</a:t>
            </a:r>
            <a:r>
              <a:rPr lang="en-US" sz="4000" dirty="0"/>
              <a:t> the program</a:t>
            </a:r>
            <a:endParaRPr lang="et-EE" sz="4000" dirty="0"/>
          </a:p>
        </p:txBody>
      </p:sp>
    </p:spTree>
    <p:extLst>
      <p:ext uri="{BB962C8B-B14F-4D97-AF65-F5344CB8AC3E}">
        <p14:creationId xmlns:p14="http://schemas.microsoft.com/office/powerpoint/2010/main" val="2111452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t>
            </a:r>
            <a:r>
              <a:rPr lang="en-US" dirty="0" smtClean="0"/>
              <a:t>allocation</a:t>
            </a:r>
            <a:r>
              <a:rPr lang="et-EE" dirty="0" smtClean="0"/>
              <a:t> II</a:t>
            </a:r>
            <a:endParaRPr lang="et-EE" dirty="0"/>
          </a:p>
        </p:txBody>
      </p:sp>
      <p:sp>
        <p:nvSpPr>
          <p:cNvPr id="3" name="Content Placeholder 2"/>
          <p:cNvSpPr>
            <a:spLocks noGrp="1"/>
          </p:cNvSpPr>
          <p:nvPr>
            <p:ph idx="1"/>
          </p:nvPr>
        </p:nvSpPr>
        <p:spPr/>
        <p:txBody>
          <a:bodyPr/>
          <a:lstStyle/>
          <a:p>
            <a:pPr marL="0" indent="0">
              <a:buNone/>
            </a:pPr>
            <a:r>
              <a:rPr lang="et-EE" sz="3200" dirty="0"/>
              <a:t>T</a:t>
            </a:r>
            <a:r>
              <a:rPr lang="en-US" sz="3200" dirty="0" smtClean="0"/>
              <a:t>wo </a:t>
            </a:r>
            <a:r>
              <a:rPr lang="en-US" sz="3200" dirty="0"/>
              <a:t>common applications of </a:t>
            </a:r>
            <a:r>
              <a:rPr lang="et-EE" sz="3200" dirty="0" smtClean="0"/>
              <a:t>dynamic memory</a:t>
            </a:r>
            <a:r>
              <a:rPr lang="en-US" sz="3200" dirty="0" smtClean="0"/>
              <a:t>:</a:t>
            </a:r>
            <a:endParaRPr lang="et-EE" sz="3200" dirty="0" smtClean="0"/>
          </a:p>
          <a:p>
            <a:pPr marL="0" indent="0">
              <a:buNone/>
            </a:pPr>
            <a:endParaRPr lang="en-US" sz="3200" dirty="0"/>
          </a:p>
          <a:p>
            <a:r>
              <a:rPr lang="en-US" sz="3200" dirty="0"/>
              <a:t>dynamic arrays</a:t>
            </a:r>
          </a:p>
          <a:p>
            <a:r>
              <a:rPr lang="en-US" sz="3200" dirty="0"/>
              <a:t>dynamic data structure </a:t>
            </a:r>
            <a:r>
              <a:rPr lang="en-US" sz="3200" b="1" i="1" dirty="0"/>
              <a:t>e.g.</a:t>
            </a:r>
            <a:r>
              <a:rPr lang="en-US" sz="3200" dirty="0"/>
              <a:t> linked lists</a:t>
            </a:r>
          </a:p>
          <a:p>
            <a:endParaRPr lang="et-EE" dirty="0"/>
          </a:p>
        </p:txBody>
      </p:sp>
    </p:spTree>
    <p:extLst>
      <p:ext uri="{BB962C8B-B14F-4D97-AF65-F5344CB8AC3E}">
        <p14:creationId xmlns:p14="http://schemas.microsoft.com/office/powerpoint/2010/main" val="4079092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a:t>F</a:t>
            </a:r>
            <a:r>
              <a:rPr lang="et-EE" altLang="et-EE" dirty="0" smtClean="0"/>
              <a:t>ile system</a:t>
            </a:r>
            <a:endParaRPr lang="en-US" altLang="et-EE" dirty="0" smtClean="0"/>
          </a:p>
        </p:txBody>
      </p:sp>
    </p:spTree>
    <p:extLst>
      <p:ext uri="{BB962C8B-B14F-4D97-AF65-F5344CB8AC3E}">
        <p14:creationId xmlns:p14="http://schemas.microsoft.com/office/powerpoint/2010/main" val="250452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malloc()</a:t>
            </a:r>
            <a:r>
              <a:rPr lang="et-EE" dirty="0"/>
              <a:t/>
            </a:r>
            <a:br>
              <a:rPr lang="et-EE" dirty="0"/>
            </a:br>
            <a:endParaRPr lang="et-EE" dirty="0"/>
          </a:p>
        </p:txBody>
      </p:sp>
      <p:sp>
        <p:nvSpPr>
          <p:cNvPr id="4" name="Rectangle 1"/>
          <p:cNvSpPr>
            <a:spLocks noGrp="1" noChangeArrowheads="1"/>
          </p:cNvSpPr>
          <p:nvPr>
            <p:ph idx="1"/>
          </p:nvPr>
        </p:nvSpPr>
        <p:spPr bwMode="auto">
          <a:xfrm>
            <a:off x="395536" y="921914"/>
            <a:ext cx="8291264"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The Function </a:t>
            </a:r>
            <a:r>
              <a:rPr kumimoji="0" lang="et-EE" altLang="et-EE" sz="2400" b="0" i="1"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malloc</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is most commonly used to attempt to „ </a:t>
            </a:r>
            <a:r>
              <a:rPr kumimoji="0" lang="et-EE" altLang="et-EE" sz="2000" b="0" i="1"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hod or snap</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 continuous portion of memory. It is defined by: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*malloc(size_t number_of_bytes)</a:t>
            </a:r>
            <a:r>
              <a:rPr kumimoji="0" lang="et-EE" altLang="et-EE"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That is to say it returns a pointer of type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that is the start in memory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of the reserved portion of size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number_of_bytes</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If memory cannot be allocated a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NULL</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pointer is returned.</a:t>
            </a: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Since a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void *</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is returned the C standard states that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this pointer can be converted to any type. The </a:t>
            </a:r>
            <a:r>
              <a:rPr kumimoji="0" lang="et-EE" altLang="et-EE" sz="20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size_t</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argument type is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defined in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stdlib.h</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and is an </a:t>
            </a:r>
            <a:r>
              <a:rPr kumimoji="0" lang="et-EE" altLang="et-EE" sz="2000" b="1" i="1"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unsigned type</a:t>
            </a: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a:t>
            </a: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So: </a:t>
            </a:r>
            <a:br>
              <a:rPr kumimoji="0" lang="et-EE" altLang="et-EE"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br>
            <a:endParaRPr kumimoji="0" lang="et-EE" altLang="et-EE"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Arial Unicode MS" panose="020B0604020202020204" pitchFamily="34" charset="-128"/>
              </a:rPr>
              <a:t>    char *cp; cp = malloc(100);</a:t>
            </a:r>
            <a:r>
              <a:rPr kumimoji="0" lang="et-EE" altLang="et-EE" sz="20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41689963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Functione sizeof() I</a:t>
            </a:r>
            <a:endParaRPr lang="et-EE" dirty="0"/>
          </a:p>
        </p:txBody>
      </p:sp>
      <p:sp>
        <p:nvSpPr>
          <p:cNvPr id="4" name="Rectangle 1"/>
          <p:cNvSpPr>
            <a:spLocks noGrp="1" noChangeArrowheads="1"/>
          </p:cNvSpPr>
          <p:nvPr>
            <p:ph idx="1"/>
          </p:nvPr>
        </p:nvSpPr>
        <p:spPr bwMode="auto">
          <a:xfrm>
            <a:off x="495300" y="1473133"/>
            <a:ext cx="7800533"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t-EE" altLang="et-EE" dirty="0">
                <a:solidFill>
                  <a:srgbClr val="000000"/>
                </a:solidFill>
                <a:latin typeface="Arial Unicode MS" panose="020B0604020202020204" pitchFamily="34" charset="-128"/>
                <a:cs typeface="Times New Roman" panose="02020603050405020304" pitchFamily="18" charset="0"/>
              </a:rPr>
              <a:t>I</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t is usual to use the </a:t>
            </a:r>
            <a:r>
              <a:rPr kumimoji="0" lang="et-EE" altLang="et-EE" sz="3200" b="0" i="1"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sizeof()</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 function to specify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Times New Roman" panose="02020603050405020304" pitchFamily="18" charset="0"/>
              </a:rPr>
              <a:t> the number of bytes: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 </a:t>
            </a:r>
            <a:r>
              <a:rPr kumimoji="0" lang="et-EE" altLang="et-EE" sz="3200" b="0" i="0" u="none" strike="noStrike" cap="none" normalizeH="0" baseline="0" dirty="0" smtClean="0">
                <a:ln>
                  <a:noFill/>
                </a:ln>
                <a:solidFill>
                  <a:srgbClr val="000000"/>
                </a:solidFill>
                <a:effectLst/>
                <a:latin typeface="Arial Unicode MS" panose="020B0604020202020204" pitchFamily="34" charset="-128"/>
              </a:rPr>
              <a:t>int *ip;</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3200" b="0" i="0" u="none" strike="noStrike" cap="none" normalizeH="0" baseline="0" dirty="0" smtClean="0">
                <a:ln>
                  <a:noFill/>
                </a:ln>
                <a:solidFill>
                  <a:srgbClr val="000000"/>
                </a:solidFill>
                <a:effectLst/>
                <a:latin typeface="Arial Unicode MS" panose="020B0604020202020204" pitchFamily="34" charset="-128"/>
              </a:rPr>
              <a:t> ip = (int *) malloc(100*sizeof(int));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3200" b="0" i="0" u="none" strike="noStrike" cap="none" normalizeH="0" baseline="0" dirty="0" smtClean="0">
              <a:ln>
                <a:noFill/>
              </a:ln>
              <a:solidFill>
                <a:srgbClr val="000000"/>
              </a:solidFill>
              <a:effectLst/>
              <a:latin typeface="Arial Unicode MS" panose="020B060402020202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Some C compilers may require to cast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the type of conversion.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The (int *) means coercion to an integer pointer</a:t>
            </a: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a:t>
            </a:r>
            <a:endParaRPr kumimoji="0" lang="et-EE" altLang="et-EE"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567185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lstStyle/>
          <a:p>
            <a:r>
              <a:rPr lang="et-EE" dirty="0"/>
              <a:t>Functione sizeof() </a:t>
            </a:r>
            <a:r>
              <a:rPr lang="et-EE" dirty="0" smtClean="0"/>
              <a:t>II</a:t>
            </a:r>
            <a:endParaRPr lang="et-EE" dirty="0"/>
          </a:p>
        </p:txBody>
      </p:sp>
      <p:sp>
        <p:nvSpPr>
          <p:cNvPr id="4" name="Rectangle 1"/>
          <p:cNvSpPr>
            <a:spLocks noGrp="1" noChangeArrowheads="1"/>
          </p:cNvSpPr>
          <p:nvPr>
            <p:ph idx="1"/>
          </p:nvPr>
        </p:nvSpPr>
        <p:spPr bwMode="auto">
          <a:xfrm>
            <a:off x="495300" y="1165356"/>
            <a:ext cx="7346883" cy="48320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It is good practice to </a:t>
            </a:r>
            <a:r>
              <a:rPr kumimoji="0" lang="et-EE" altLang="et-EE" b="0"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use sizeof()</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even if you know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actual size</a:t>
            </a:r>
            <a:r>
              <a:rPr kumimoji="0" lang="et-EE" altLang="et-EE" sz="2400" b="0" i="0" u="none" strike="noStrike" cap="none" normalizeH="0" dirty="0" smtClean="0">
                <a:ln>
                  <a:noFill/>
                </a:ln>
                <a:solidFill>
                  <a:srgbClr val="000000"/>
                </a:solidFill>
                <a:effectLst/>
                <a:latin typeface="Arial Unicode MS" panose="020B0604020202020204" pitchFamily="34" charset="-128"/>
                <a:cs typeface="Courier New" panose="02070309020205020404" pitchFamily="49" charset="0"/>
              </a:rPr>
              <a:t>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you want --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it makes for device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independent (portable) code. </a:t>
            </a:r>
          </a:p>
          <a:p>
            <a:pPr marL="0" marR="0" lvl="0" indent="0" algn="l" defTabSz="914400" rtl="0" eaLnBrk="0" fontAlgn="base" latinLnBrk="0" hangingPunct="0">
              <a:lnSpc>
                <a:spcPct val="100000"/>
              </a:lnSpc>
              <a:spcBef>
                <a:spcPct val="0"/>
              </a:spcBef>
              <a:spcAft>
                <a:spcPct val="0"/>
              </a:spcAft>
              <a:buClrTx/>
              <a:buSzTx/>
              <a:buFontTx/>
              <a:buNone/>
              <a:tabLst/>
            </a:pPr>
            <a:r>
              <a:rPr lang="et-EE" altLang="et-EE" sz="2400" dirty="0">
                <a:solidFill>
                  <a:srgbClr val="000000"/>
                </a:solidFill>
                <a:latin typeface="Arial Unicode MS" panose="020B0604020202020204" pitchFamily="34" charset="-128"/>
                <a:cs typeface="Courier New" panose="02070309020205020404" pitchFamily="49" charset="0"/>
              </a:rPr>
              <a:t>S</a:t>
            </a: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izeof can be used to find the size of any data type,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variable or structure.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Simply supply one of these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as an argument to the function:  </a:t>
            </a:r>
            <a:b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b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int i;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struct COORD {float x,y,z};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rPr>
              <a:t>typedef struct COORD PT;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sizeof(int), sizeof(i), </a:t>
            </a:r>
            <a:r>
              <a:rPr kumimoji="0" lang="et-EE" altLang="et-EE" b="0" i="0" u="none" strike="noStrike" cap="none" normalizeH="0" baseline="0" dirty="0" smtClean="0">
                <a:ln>
                  <a:noFill/>
                </a:ln>
                <a:solidFill>
                  <a:srgbClr val="000000"/>
                </a:solidFill>
                <a:effectLst/>
                <a:latin typeface="Arial Unicode MS" panose="020B0604020202020204" pitchFamily="34" charset="-128"/>
              </a:rPr>
              <a:t>sizeof(struct COORD) </a:t>
            </a: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rPr>
              <a:t>sizeof(PT) </a:t>
            </a:r>
            <a:r>
              <a:rPr kumimoji="0" lang="et-EE" altLang="et-EE" b="0" i="1" u="none" strike="noStrike" cap="none" normalizeH="0" baseline="0" dirty="0" smtClean="0">
                <a:ln>
                  <a:noFill/>
                </a:ln>
                <a:solidFill>
                  <a:srgbClr val="000000"/>
                </a:solidFill>
                <a:effectLst/>
                <a:latin typeface="Arial Unicode MS" panose="020B0604020202020204" pitchFamily="34" charset="-128"/>
              </a:rPr>
              <a:t>are all ACCEPTABLE</a:t>
            </a:r>
            <a:r>
              <a:rPr kumimoji="0" lang="et-EE" altLang="et-EE" b="0" i="1"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1062649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free()</a:t>
            </a:r>
            <a:endParaRPr lang="et-EE" dirty="0"/>
          </a:p>
        </p:txBody>
      </p:sp>
      <p:sp>
        <p:nvSpPr>
          <p:cNvPr id="4" name="Rectangle 1"/>
          <p:cNvSpPr>
            <a:spLocks noGrp="1" noChangeArrowheads="1"/>
          </p:cNvSpPr>
          <p:nvPr>
            <p:ph idx="1"/>
          </p:nvPr>
        </p:nvSpPr>
        <p:spPr bwMode="auto">
          <a:xfrm>
            <a:off x="495300" y="1350023"/>
            <a:ext cx="8283037" cy="44627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When you have finished using a portion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of memory you should always </a:t>
            </a:r>
            <a:r>
              <a:rPr kumimoji="0" lang="et-EE" altLang="et-EE" sz="32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free()</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it.</a:t>
            </a:r>
            <a:endParaRPr lang="et-EE" altLang="et-EE" dirty="0">
              <a:solidFill>
                <a:srgbClr val="000000"/>
              </a:solidFill>
              <a:latin typeface="Arial Unicode MS" panose="020B0604020202020204" pitchFamily="34" charset="-128"/>
              <a:cs typeface="Courier New" panose="02070309020205020404" pitchFamily="49" charset="0"/>
            </a:endParaRPr>
          </a:p>
          <a:p>
            <a:pPr marL="0" lvl="0" indent="0">
              <a:buClrTx/>
              <a:buSzTx/>
              <a:buNone/>
            </a:pPr>
            <a:r>
              <a:rPr lang="et-EE" altLang="et-EE" dirty="0">
                <a:solidFill>
                  <a:srgbClr val="000000"/>
                </a:solidFill>
                <a:latin typeface="Arial Unicode MS" panose="020B0604020202020204" pitchFamily="34" charset="-128"/>
                <a:cs typeface="Courier New" panose="02070309020205020404" pitchFamily="49" charset="0"/>
              </a:rPr>
              <a:t> </a:t>
            </a:r>
            <a:r>
              <a:rPr lang="et-EE" altLang="et-EE" b="1" i="1" dirty="0">
                <a:solidFill>
                  <a:srgbClr val="000000"/>
                </a:solidFill>
                <a:latin typeface="Arial Unicode MS" panose="020B0604020202020204" pitchFamily="34" charset="-128"/>
                <a:cs typeface="Courier New" panose="02070309020205020404" pitchFamily="49" charset="0"/>
              </a:rPr>
              <a:t>int * </a:t>
            </a:r>
            <a:r>
              <a:rPr lang="et-EE" altLang="et-EE" b="1" i="1" dirty="0" smtClean="0">
                <a:solidFill>
                  <a:srgbClr val="000000"/>
                </a:solidFill>
                <a:latin typeface="Arial Unicode MS" panose="020B0604020202020204" pitchFamily="34" charset="-128"/>
                <a:cs typeface="Courier New" panose="02070309020205020404" pitchFamily="49" charset="0"/>
              </a:rPr>
              <a:t>buffer1;</a:t>
            </a:r>
            <a:endParaRPr lang="et-EE" altLang="et-EE" b="1" i="1" dirty="0">
              <a:solidFill>
                <a:srgbClr val="000000"/>
              </a:solidFill>
              <a:latin typeface="Arial Unicode MS" panose="020B0604020202020204" pitchFamily="34" charset="-128"/>
              <a:cs typeface="Courier New" panose="02070309020205020404" pitchFamily="49" charset="0"/>
            </a:endParaRPr>
          </a:p>
          <a:p>
            <a:pPr marL="0" lvl="0" indent="0">
              <a:buClrTx/>
              <a:buSzTx/>
              <a:buNone/>
            </a:pPr>
            <a:r>
              <a:rPr lang="et-EE" altLang="et-EE" b="1" i="1" dirty="0">
                <a:solidFill>
                  <a:srgbClr val="000000"/>
                </a:solidFill>
                <a:latin typeface="Arial Unicode MS" panose="020B0604020202020204" pitchFamily="34" charset="-128"/>
                <a:cs typeface="Courier New" panose="02070309020205020404" pitchFamily="49" charset="0"/>
              </a:rPr>
              <a:t> </a:t>
            </a:r>
            <a:r>
              <a:rPr lang="et-EE" altLang="et-EE" b="1" i="1" dirty="0" smtClean="0">
                <a:solidFill>
                  <a:srgbClr val="000000"/>
                </a:solidFill>
                <a:latin typeface="Arial Unicode MS" panose="020B0604020202020204" pitchFamily="34" charset="-128"/>
                <a:cs typeface="Courier New" panose="02070309020205020404" pitchFamily="49" charset="0"/>
              </a:rPr>
              <a:t>buffer1 </a:t>
            </a:r>
            <a:r>
              <a:rPr lang="et-EE" altLang="et-EE" b="1" i="1" dirty="0">
                <a:solidFill>
                  <a:srgbClr val="000000"/>
                </a:solidFill>
                <a:latin typeface="Arial Unicode MS" panose="020B0604020202020204" pitchFamily="34" charset="-128"/>
                <a:cs typeface="Courier New" panose="02070309020205020404" pitchFamily="49" charset="0"/>
              </a:rPr>
              <a:t>= (int*) malloc (100*sizeof(int</a:t>
            </a:r>
            <a:r>
              <a:rPr lang="et-EE" altLang="et-EE" b="1" i="1" dirty="0" smtClean="0">
                <a:solidFill>
                  <a:srgbClr val="000000"/>
                </a:solidFill>
                <a:latin typeface="Arial Unicode MS" panose="020B0604020202020204" pitchFamily="34" charset="-128"/>
                <a:cs typeface="Courier New" panose="02070309020205020404" pitchFamily="49" charset="0"/>
              </a:rPr>
              <a:t>));</a:t>
            </a:r>
          </a:p>
          <a:p>
            <a:pPr marL="0" lvl="0" indent="0">
              <a:buClrTx/>
              <a:buSzTx/>
              <a:buNone/>
            </a:pPr>
            <a:r>
              <a:rPr lang="et-EE" altLang="et-EE" b="1" i="1" dirty="0" smtClean="0">
                <a:solidFill>
                  <a:srgbClr val="000000"/>
                </a:solidFill>
                <a:latin typeface="Arial Unicode MS" panose="020B0604020202020204" pitchFamily="34" charset="-128"/>
                <a:cs typeface="Courier New" panose="02070309020205020404" pitchFamily="49" charset="0"/>
              </a:rPr>
              <a:t>...................</a:t>
            </a:r>
          </a:p>
          <a:p>
            <a:pPr marL="0" lvl="0" indent="0">
              <a:buClrTx/>
              <a:buSzTx/>
              <a:buNone/>
            </a:pPr>
            <a:r>
              <a:rPr lang="et-EE" altLang="et-EE" b="1" i="1" dirty="0" smtClean="0">
                <a:solidFill>
                  <a:srgbClr val="000000"/>
                </a:solidFill>
                <a:latin typeface="Arial Unicode MS" panose="020B0604020202020204" pitchFamily="34" charset="-128"/>
                <a:cs typeface="Courier New" panose="02070309020205020404" pitchFamily="49" charset="0"/>
              </a:rPr>
              <a:t> free </a:t>
            </a:r>
            <a:r>
              <a:rPr lang="et-EE" altLang="et-EE" b="1" i="1" dirty="0">
                <a:solidFill>
                  <a:srgbClr val="000000"/>
                </a:solidFill>
                <a:latin typeface="Arial Unicode MS" panose="020B0604020202020204" pitchFamily="34" charset="-128"/>
                <a:cs typeface="Courier New" panose="02070309020205020404" pitchFamily="49" charset="0"/>
              </a:rPr>
              <a:t>(buffer1);</a:t>
            </a:r>
            <a:endPar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This allows the memory </a:t>
            </a:r>
            <a:r>
              <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freed</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to be aavailable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again,</a:t>
            </a:r>
            <a:r>
              <a:rPr kumimoji="0" lang="et-EE" altLang="et-EE" b="0" i="0" u="none" strike="noStrike" cap="none" normalizeH="0" dirty="0" smtClean="0">
                <a:ln>
                  <a:noFill/>
                </a:ln>
                <a:solidFill>
                  <a:srgbClr val="000000"/>
                </a:solidFill>
                <a:effectLst/>
                <a:latin typeface="Arial Unicode MS" panose="020B0604020202020204" pitchFamily="34" charset="-128"/>
                <a:cs typeface="Courier New" panose="02070309020205020404" pitchFamily="49" charset="0"/>
              </a:rPr>
              <a:t> </a:t>
            </a:r>
            <a:r>
              <a:rPr kumimoji="0" lang="et-EE" altLang="et-EE"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possibly for further malloc()</a:t>
            </a: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calls.</a:t>
            </a:r>
            <a:endParaRPr kumimoji="0" lang="et-EE" altLang="et-EE"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function free() takes a pointer as an argument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and frees the memory to which the pointer refers.</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488497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smtClean="0"/>
              <a:t>Example malloc+sizeof+free</a:t>
            </a:r>
            <a:endParaRPr lang="et-EE" dirty="0"/>
          </a:p>
        </p:txBody>
      </p:sp>
      <p:sp>
        <p:nvSpPr>
          <p:cNvPr id="3" name="Content Placeholder 2"/>
          <p:cNvSpPr>
            <a:spLocks noGrp="1"/>
          </p:cNvSpPr>
          <p:nvPr>
            <p:ph idx="1"/>
          </p:nvPr>
        </p:nvSpPr>
        <p:spPr>
          <a:xfrm>
            <a:off x="495300" y="620688"/>
            <a:ext cx="8397180" cy="5400600"/>
          </a:xfrm>
        </p:spPr>
        <p:txBody>
          <a:bodyPr/>
          <a:lstStyle/>
          <a:p>
            <a:r>
              <a:rPr lang="et-EE" sz="1400" dirty="0"/>
              <a:t>#include &lt;stdio.h&gt;</a:t>
            </a:r>
          </a:p>
          <a:p>
            <a:r>
              <a:rPr lang="et-EE" sz="1400" dirty="0"/>
              <a:t>#include &lt;stdlib.h</a:t>
            </a:r>
            <a:r>
              <a:rPr lang="et-EE" sz="1400" dirty="0" smtClean="0"/>
              <a:t>&gt;</a:t>
            </a:r>
            <a:endParaRPr lang="et-EE" sz="1400" dirty="0"/>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malloc (i*sizeof(int</a:t>
            </a:r>
            <a:r>
              <a:rPr lang="et-EE" sz="1400" dirty="0" smtClean="0"/>
              <a:t>));</a:t>
            </a:r>
            <a:r>
              <a:rPr lang="pt-BR" sz="1400" dirty="0"/>
              <a:t> </a:t>
            </a:r>
            <a:endParaRPr lang="et-EE" sz="1400" dirty="0" smtClean="0"/>
          </a:p>
          <a:p>
            <a:r>
              <a:rPr lang="et-EE" sz="1400" dirty="0" smtClean="0"/>
              <a:t>  </a:t>
            </a:r>
            <a:r>
              <a:rPr lang="pt-BR" sz="1400" dirty="0" smtClean="0"/>
              <a:t>for </a:t>
            </a:r>
            <a:r>
              <a:rPr lang="pt-BR" sz="1400" dirty="0"/>
              <a:t>(n=0;n&lt;i;n++) printf ("%d ",pData[n</a:t>
            </a:r>
            <a:r>
              <a:rPr lang="pt-BR" sz="1400" dirty="0" smtClean="0"/>
              <a:t>]);</a:t>
            </a:r>
            <a:endParaRPr lang="et-EE" sz="1400" dirty="0"/>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printf ("%d \n",pData+n);</a:t>
            </a:r>
          </a:p>
          <a:p>
            <a:r>
              <a:rPr lang="et-EE" sz="1400" dirty="0"/>
              <a:t>  }</a:t>
            </a:r>
          </a:p>
          <a:p>
            <a:r>
              <a:rPr lang="et-EE" sz="1400" dirty="0"/>
              <a:t>  printf ("You have entered: ");</a:t>
            </a:r>
          </a:p>
          <a:p>
            <a:r>
              <a:rPr lang="et-EE" sz="1400" dirty="0"/>
              <a:t>  for (n=0;n&lt;i;n++) printf ("%d ",pData[n]);</a:t>
            </a:r>
          </a:p>
          <a:p>
            <a:r>
              <a:rPr lang="et-EE" sz="1400" dirty="0"/>
              <a:t>  free (pData); printf ("After free:\n </a:t>
            </a:r>
            <a:r>
              <a:rPr lang="et-EE" sz="1400" dirty="0" smtClean="0"/>
              <a:t>");</a:t>
            </a:r>
          </a:p>
          <a:p>
            <a:r>
              <a:rPr lang="et-EE" sz="1400" dirty="0" smtClean="0"/>
              <a:t>  </a:t>
            </a:r>
            <a:r>
              <a:rPr lang="pt-BR" sz="1400" dirty="0" smtClean="0"/>
              <a:t>for </a:t>
            </a:r>
            <a:r>
              <a:rPr lang="pt-BR" sz="1400" dirty="0"/>
              <a:t>(n=0;n&lt;i;n++) printf ("%2d %d \n",pData[n],pData+n);</a:t>
            </a:r>
            <a:endParaRPr lang="et-EE" sz="1400" dirty="0"/>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5712038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753580"/>
          </a:xfrm>
        </p:spPr>
        <p:txBody>
          <a:bodyPr/>
          <a:lstStyle/>
          <a:p>
            <a:r>
              <a:rPr lang="et-EE" dirty="0" smtClean="0"/>
              <a:t>Function calloc()</a:t>
            </a:r>
            <a:endParaRPr lang="et-EE" dirty="0"/>
          </a:p>
        </p:txBody>
      </p:sp>
      <p:sp>
        <p:nvSpPr>
          <p:cNvPr id="7" name="Rectangle 4"/>
          <p:cNvSpPr>
            <a:spLocks noGrp="1" noChangeArrowheads="1"/>
          </p:cNvSpPr>
          <p:nvPr>
            <p:ph idx="1"/>
          </p:nvPr>
        </p:nvSpPr>
        <p:spPr bwMode="auto">
          <a:xfrm>
            <a:off x="179512" y="1288468"/>
            <a:ext cx="8980339" cy="458587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1" u="none" strike="noStrike" cap="none" normalizeH="0" baseline="0" dirty="0" smtClean="0">
                <a:ln>
                  <a:noFill/>
                </a:ln>
                <a:solidFill>
                  <a:srgbClr val="000000"/>
                </a:solidFill>
                <a:effectLst/>
                <a:latin typeface="Arial Unicode MS" panose="020B0604020202020204" pitchFamily="34" charset="-128"/>
              </a:rPr>
              <a:t>void *calloc(size_t num_elements, size_t element_size};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sng"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Malloc</a:t>
            </a: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does not initialise memory (to </a:t>
            </a:r>
            <a:r>
              <a:rPr kumimoji="0" lang="et-EE" altLang="et-EE" sz="2400" b="1" i="1"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zero</a:t>
            </a: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sng"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in any way.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If you </a:t>
            </a:r>
            <a:r>
              <a:rPr kumimoji="0" lang="et-EE" altLang="et-EE" sz="2400" b="1"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wish </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to initialise memory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then use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Calloc there is slightly more computationally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expensive but, occasionally,more convenient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than </a:t>
            </a:r>
            <a:r>
              <a:rPr kumimoji="0" lang="et-EE" altLang="et-EE" sz="2400" b="1" i="1"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malloc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Also note the different syntax between</a:t>
            </a:r>
            <a:r>
              <a:rPr kumimoji="0" lang="et-EE" altLang="et-EE" sz="2400" b="1" i="0" u="none" strike="noStrike" cap="none" normalizeH="0" dirty="0" smtClean="0">
                <a:ln>
                  <a:noFill/>
                </a:ln>
                <a:solidFill>
                  <a:srgbClr val="000000"/>
                </a:solidFill>
                <a:effectLst/>
                <a:latin typeface="Courier New" panose="02070309020205020404" pitchFamily="49" charset="0"/>
                <a:cs typeface="Courier New" panose="02070309020205020404" pitchFamily="49" charset="0"/>
              </a:rPr>
              <a:t>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and </a:t>
            </a:r>
            <a:r>
              <a:rPr kumimoji="0" lang="et-EE" altLang="et-EE" sz="2400" b="1" i="1"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malloc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in that </a:t>
            </a: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calloc</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takes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the number of desired elements,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num_elements</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and element_size,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1"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element_size</a:t>
            </a:r>
            <a:r>
              <a:rPr kumimoji="0" lang="et-EE" altLang="et-EE" sz="2400" b="1" i="0" u="none" strike="noStrike" cap="none" normalizeH="0" baseline="0" dirty="0" smtClean="0">
                <a:ln>
                  <a:noFill/>
                </a:ln>
                <a:solidFill>
                  <a:srgbClr val="000000"/>
                </a:solidFill>
                <a:effectLst/>
                <a:latin typeface="Courier New" panose="02070309020205020404" pitchFamily="49" charset="0"/>
                <a:cs typeface="Courier New" panose="02070309020205020404" pitchFamily="49" charset="0"/>
              </a:rPr>
              <a:t>, as two individual arguments.</a:t>
            </a:r>
            <a:endParaRPr kumimoji="0" lang="et-EE" altLang="et-EE" sz="2400" b="1"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1508650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504056"/>
          </a:xfrm>
        </p:spPr>
        <p:txBody>
          <a:bodyPr/>
          <a:lstStyle/>
          <a:p>
            <a:r>
              <a:rPr lang="et-EE" dirty="0"/>
              <a:t>Example </a:t>
            </a:r>
            <a:r>
              <a:rPr lang="et-EE" dirty="0" smtClean="0"/>
              <a:t>calloc+sizeof+free</a:t>
            </a:r>
            <a:endParaRPr lang="et-EE" dirty="0"/>
          </a:p>
        </p:txBody>
      </p:sp>
      <p:sp>
        <p:nvSpPr>
          <p:cNvPr id="3" name="Content Placeholder 2"/>
          <p:cNvSpPr>
            <a:spLocks noGrp="1"/>
          </p:cNvSpPr>
          <p:nvPr>
            <p:ph idx="1"/>
          </p:nvPr>
        </p:nvSpPr>
        <p:spPr>
          <a:xfrm>
            <a:off x="495300" y="764704"/>
            <a:ext cx="8253164" cy="5472608"/>
          </a:xfrm>
        </p:spPr>
        <p:txBody>
          <a:bodyPr/>
          <a:lstStyle/>
          <a:p>
            <a:r>
              <a:rPr lang="et-EE" sz="1400" dirty="0"/>
              <a:t>#include &lt;stdio.h&gt;</a:t>
            </a:r>
          </a:p>
          <a:p>
            <a:r>
              <a:rPr lang="et-EE" sz="1400" dirty="0"/>
              <a:t>#include &lt;stdlib.h&gt;</a:t>
            </a:r>
          </a:p>
          <a:p>
            <a:r>
              <a:rPr lang="et-EE" sz="1400" dirty="0"/>
              <a:t>int main ()</a:t>
            </a:r>
          </a:p>
          <a:p>
            <a:r>
              <a:rPr lang="et-EE" sz="1400" dirty="0"/>
              <a:t>{</a:t>
            </a:r>
          </a:p>
          <a:p>
            <a:r>
              <a:rPr lang="et-EE" sz="1400" dirty="0"/>
              <a:t>  int i,n;</a:t>
            </a:r>
          </a:p>
          <a:p>
            <a:r>
              <a:rPr lang="et-EE" sz="1400" dirty="0"/>
              <a:t>  int * pData;</a:t>
            </a:r>
          </a:p>
          <a:p>
            <a:r>
              <a:rPr lang="et-EE" sz="1400" dirty="0"/>
              <a:t>  printf ("Amount of numbers to be entered: ");</a:t>
            </a:r>
          </a:p>
          <a:p>
            <a:r>
              <a:rPr lang="et-EE" sz="1400" dirty="0"/>
              <a:t>  scanf ("%d",&amp;i);</a:t>
            </a:r>
          </a:p>
          <a:p>
            <a:r>
              <a:rPr lang="et-EE" sz="1400" dirty="0"/>
              <a:t>  pData = (int*) calloc (i,sizeof(int));</a:t>
            </a:r>
          </a:p>
          <a:p>
            <a:r>
              <a:rPr lang="et-EE" sz="1400" dirty="0"/>
              <a:t>  for (n=0;n&lt;i;n++) printf ("%d \n",pData[n]);</a:t>
            </a:r>
          </a:p>
          <a:p>
            <a:r>
              <a:rPr lang="et-EE" sz="1400" dirty="0"/>
              <a:t>  if (pData==NULL) exit (1);</a:t>
            </a:r>
          </a:p>
          <a:p>
            <a:r>
              <a:rPr lang="et-EE" sz="1400" dirty="0"/>
              <a:t>  for (n=0;n&lt;i;n++)</a:t>
            </a:r>
          </a:p>
          <a:p>
            <a:r>
              <a:rPr lang="et-EE" sz="1400" dirty="0"/>
              <a:t>  {</a:t>
            </a:r>
          </a:p>
          <a:p>
            <a:r>
              <a:rPr lang="et-EE" sz="1400" dirty="0"/>
              <a:t>    printf ("Enter number #%d: ",n);</a:t>
            </a:r>
          </a:p>
          <a:p>
            <a:r>
              <a:rPr lang="et-EE" sz="1400" dirty="0"/>
              <a:t>    scanf ("%d",&amp;pData[n]);</a:t>
            </a:r>
          </a:p>
          <a:p>
            <a:r>
              <a:rPr lang="et-EE" sz="1400" dirty="0"/>
              <a:t>  }</a:t>
            </a:r>
          </a:p>
          <a:p>
            <a:r>
              <a:rPr lang="et-EE" sz="1400" dirty="0"/>
              <a:t>  printf ("You have entered:\n ");</a:t>
            </a:r>
          </a:p>
          <a:p>
            <a:r>
              <a:rPr lang="et-EE" sz="1400" dirty="0"/>
              <a:t>  for (n=0;n&lt;i;n++) printf ("%2d   %d\n",pData[n],pData+n);</a:t>
            </a:r>
          </a:p>
          <a:p>
            <a:r>
              <a:rPr lang="et-EE" sz="1400" dirty="0"/>
              <a:t>  free (pData);</a:t>
            </a:r>
          </a:p>
          <a:p>
            <a:r>
              <a:rPr lang="et-EE" sz="1400" dirty="0"/>
              <a:t>  printf ("After free:\n ");</a:t>
            </a:r>
          </a:p>
          <a:p>
            <a:r>
              <a:rPr lang="et-EE" sz="1400" dirty="0"/>
              <a:t>  for (n=0;n&lt;i;n++) printf ("%2d %d \n",pData[n],pData+n);</a:t>
            </a:r>
          </a:p>
          <a:p>
            <a:r>
              <a:rPr lang="et-EE" sz="1400" dirty="0"/>
              <a:t>  getchar();</a:t>
            </a:r>
          </a:p>
          <a:p>
            <a:r>
              <a:rPr lang="et-EE" sz="1400" dirty="0"/>
              <a:t>  getchar();</a:t>
            </a:r>
          </a:p>
          <a:p>
            <a:r>
              <a:rPr lang="et-EE" sz="1400" dirty="0"/>
              <a:t>  return 0;</a:t>
            </a:r>
          </a:p>
          <a:p>
            <a:r>
              <a:rPr lang="et-EE" sz="1400" dirty="0"/>
              <a:t>}</a:t>
            </a:r>
          </a:p>
        </p:txBody>
      </p:sp>
    </p:spTree>
    <p:extLst>
      <p:ext uri="{BB962C8B-B14F-4D97-AF65-F5344CB8AC3E}">
        <p14:creationId xmlns:p14="http://schemas.microsoft.com/office/powerpoint/2010/main" val="26550335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Function realoc()</a:t>
            </a:r>
            <a:endParaRPr lang="et-EE" dirty="0"/>
          </a:p>
        </p:txBody>
      </p:sp>
      <p:sp>
        <p:nvSpPr>
          <p:cNvPr id="4" name="Rectangle 1"/>
          <p:cNvSpPr>
            <a:spLocks noGrp="1" noChangeArrowheads="1"/>
          </p:cNvSpPr>
          <p:nvPr>
            <p:ph idx="1"/>
          </p:nvPr>
        </p:nvSpPr>
        <p:spPr bwMode="auto">
          <a:xfrm>
            <a:off x="495300" y="1334634"/>
            <a:ext cx="8919429" cy="449353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1000" b="0" i="0" u="none" strike="noStrike" cap="none" normalizeH="0" baseline="0" dirty="0" smtClean="0">
                <a:ln>
                  <a:noFill/>
                </a:ln>
                <a:solidFill>
                  <a:srgbClr val="000000"/>
                </a:solidFill>
                <a:effectLst/>
                <a:latin typeface="Arial Unicode MS" panose="020B0604020202020204" pitchFamily="34" charset="-128"/>
              </a:rPr>
              <a:t/>
            </a:r>
            <a:br>
              <a:rPr kumimoji="0" lang="et-EE" altLang="et-EE" sz="1000" b="0" i="0" u="none" strike="noStrike" cap="none" normalizeH="0" baseline="0" dirty="0" smtClean="0">
                <a:ln>
                  <a:noFill/>
                </a:ln>
                <a:solidFill>
                  <a:srgbClr val="000000"/>
                </a:solidFill>
                <a:effectLst/>
                <a:latin typeface="Arial Unicode MS" panose="020B0604020202020204" pitchFamily="34" charset="-128"/>
              </a:rPr>
            </a:br>
            <a:r>
              <a:rPr kumimoji="0" lang="et-EE" altLang="et-EE" b="0" i="1" u="none" strike="noStrike" cap="none" normalizeH="0" baseline="0" dirty="0" smtClean="0">
                <a:ln>
                  <a:noFill/>
                </a:ln>
                <a:solidFill>
                  <a:srgbClr val="000000"/>
                </a:solidFill>
                <a:effectLst/>
                <a:latin typeface="Arial Unicode MS" panose="020B0604020202020204" pitchFamily="34" charset="-128"/>
              </a:rPr>
              <a:t>void *realloc( void *ptr, size_t new_size); </a:t>
            </a:r>
            <a:endParaRPr kumimoji="0" lang="et-EE" altLang="et-EE" b="0" i="1"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 </a:t>
            </a:r>
            <a:endParaRPr kumimoji="0" lang="et-EE" altLang="et-EE"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Realloc is a function which attempts to change the size</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of a previous allocated block of memory.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The new size can be larger or smaller.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block is made larger then the old contents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remain unchanged and memory is added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to the end of the block.</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If the size is made smaller then the remaining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rgbClr val="000000"/>
                </a:solidFill>
                <a:effectLst/>
                <a:latin typeface="Arial Unicode MS" panose="020B0604020202020204" pitchFamily="34" charset="-128"/>
                <a:cs typeface="Courier New" panose="02070309020205020404" pitchFamily="49" charset="0"/>
              </a:rPr>
              <a:t>contents are unchanged.</a:t>
            </a:r>
            <a:endParaRPr kumimoji="0" lang="et-EE" altLang="et-EE"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619848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11696"/>
          </a:xfrm>
        </p:spPr>
        <p:txBody>
          <a:bodyPr/>
          <a:lstStyle/>
          <a:p>
            <a:r>
              <a:rPr lang="et-EE" dirty="0"/>
              <a:t>Example </a:t>
            </a:r>
            <a:r>
              <a:rPr lang="et-EE" dirty="0" smtClean="0"/>
              <a:t>realoc+sizeof+free</a:t>
            </a:r>
            <a:endParaRPr lang="et-EE" dirty="0"/>
          </a:p>
        </p:txBody>
      </p:sp>
      <p:sp>
        <p:nvSpPr>
          <p:cNvPr id="3" name="Content Placeholder 2"/>
          <p:cNvSpPr>
            <a:spLocks noGrp="1"/>
          </p:cNvSpPr>
          <p:nvPr>
            <p:ph idx="1"/>
          </p:nvPr>
        </p:nvSpPr>
        <p:spPr>
          <a:xfrm>
            <a:off x="495300" y="836712"/>
            <a:ext cx="8191500" cy="5400600"/>
          </a:xfrm>
        </p:spPr>
        <p:txBody>
          <a:bodyPr/>
          <a:lstStyle/>
          <a:p>
            <a:r>
              <a:rPr lang="et-EE" sz="1100" dirty="0"/>
              <a:t>#include &lt;stdio.h&gt;</a:t>
            </a:r>
          </a:p>
          <a:p>
            <a:r>
              <a:rPr lang="et-EE" sz="1100" dirty="0"/>
              <a:t>#include &lt;stdlib.h&gt;</a:t>
            </a:r>
          </a:p>
          <a:p>
            <a:r>
              <a:rPr lang="et-EE" sz="1100" dirty="0"/>
              <a:t>int main ()</a:t>
            </a:r>
          </a:p>
          <a:p>
            <a:r>
              <a:rPr lang="et-EE" sz="1100" dirty="0"/>
              <a:t>{</a:t>
            </a:r>
          </a:p>
          <a:p>
            <a:r>
              <a:rPr lang="et-EE" sz="1100" dirty="0"/>
              <a:t>  int input,n;</a:t>
            </a:r>
          </a:p>
          <a:p>
            <a:r>
              <a:rPr lang="et-EE" sz="1100" dirty="0"/>
              <a:t>  int count=0;</a:t>
            </a:r>
          </a:p>
          <a:p>
            <a:r>
              <a:rPr lang="et-EE" sz="1100" dirty="0"/>
              <a:t>  int * numbers = NULL;</a:t>
            </a:r>
          </a:p>
          <a:p>
            <a:r>
              <a:rPr lang="et-EE" sz="1100" dirty="0"/>
              <a:t>  int * more_numbers;</a:t>
            </a:r>
          </a:p>
          <a:p>
            <a:r>
              <a:rPr lang="et-EE" sz="1100" dirty="0"/>
              <a:t>  do {</a:t>
            </a:r>
          </a:p>
          <a:p>
            <a:r>
              <a:rPr lang="et-EE" sz="1100" dirty="0"/>
              <a:t>     printf ("Enter an integer value (0 to end): ");</a:t>
            </a:r>
          </a:p>
          <a:p>
            <a:r>
              <a:rPr lang="et-EE" sz="1100" dirty="0"/>
              <a:t>     scanf ("%d", &amp;input);</a:t>
            </a:r>
          </a:p>
          <a:p>
            <a:r>
              <a:rPr lang="et-EE" sz="1100" dirty="0"/>
              <a:t>     count</a:t>
            </a:r>
            <a:r>
              <a:rPr lang="et-EE" sz="1100" dirty="0" smtClean="0"/>
              <a:t>++;</a:t>
            </a:r>
            <a:endParaRPr lang="et-EE" sz="1100" dirty="0"/>
          </a:p>
          <a:p>
            <a:r>
              <a:rPr lang="et-EE" sz="1100" dirty="0"/>
              <a:t>     more_numbers = (int*) realloc (numbers, count * sizeof(int</a:t>
            </a:r>
            <a:r>
              <a:rPr lang="et-EE" sz="1100" dirty="0" smtClean="0"/>
              <a:t>));</a:t>
            </a:r>
            <a:endParaRPr lang="et-EE" sz="1100" dirty="0"/>
          </a:p>
          <a:p>
            <a:r>
              <a:rPr lang="et-EE" sz="1100" dirty="0"/>
              <a:t>     if (more_numbers!=NULL) {</a:t>
            </a:r>
          </a:p>
          <a:p>
            <a:r>
              <a:rPr lang="et-EE" sz="1100" dirty="0"/>
              <a:t>       numbers=more_numbers;</a:t>
            </a:r>
          </a:p>
          <a:p>
            <a:r>
              <a:rPr lang="et-EE" sz="1100" dirty="0"/>
              <a:t>       numbers[count-1]=input;</a:t>
            </a:r>
          </a:p>
          <a:p>
            <a:r>
              <a:rPr lang="et-EE" sz="1100" dirty="0"/>
              <a:t>     }</a:t>
            </a:r>
          </a:p>
          <a:p>
            <a:r>
              <a:rPr lang="et-EE" sz="1100" dirty="0"/>
              <a:t>     else {</a:t>
            </a:r>
          </a:p>
          <a:p>
            <a:r>
              <a:rPr lang="et-EE" sz="1100" dirty="0"/>
              <a:t>       free (numbers);</a:t>
            </a:r>
          </a:p>
          <a:p>
            <a:r>
              <a:rPr lang="et-EE" sz="1100" dirty="0"/>
              <a:t>       puts ("Error (re)allocating memory");</a:t>
            </a:r>
          </a:p>
          <a:p>
            <a:r>
              <a:rPr lang="et-EE" sz="1100" dirty="0"/>
              <a:t>       exit (1);</a:t>
            </a:r>
          </a:p>
          <a:p>
            <a:r>
              <a:rPr lang="et-EE" sz="1100" dirty="0"/>
              <a:t>     }</a:t>
            </a:r>
          </a:p>
          <a:p>
            <a:r>
              <a:rPr lang="et-EE" sz="1100" dirty="0"/>
              <a:t>  } while (input!=0);</a:t>
            </a:r>
          </a:p>
          <a:p>
            <a:r>
              <a:rPr lang="et-EE" sz="1100" dirty="0"/>
              <a:t>  printf ("Numbers entered: \n");</a:t>
            </a:r>
          </a:p>
          <a:p>
            <a:r>
              <a:rPr lang="et-EE" sz="1100" dirty="0"/>
              <a:t>  for (n=0;n&lt;count;n++) printf ("%d  %d\n",numbers[n],numbers+n);</a:t>
            </a:r>
          </a:p>
          <a:p>
            <a:r>
              <a:rPr lang="et-EE" sz="1100" dirty="0"/>
              <a:t>  free (numbers);</a:t>
            </a:r>
          </a:p>
          <a:p>
            <a:r>
              <a:rPr lang="et-EE" sz="1100" dirty="0"/>
              <a:t>printf ("After free: \n");</a:t>
            </a:r>
          </a:p>
          <a:p>
            <a:r>
              <a:rPr lang="et-EE" sz="1100" dirty="0"/>
              <a:t>  for (n=0;n&lt;count;n++) printf ("%d  %d\n",numbers[n],numbers+n);</a:t>
            </a:r>
          </a:p>
          <a:p>
            <a:r>
              <a:rPr lang="et-EE" sz="1100" dirty="0"/>
              <a:t>getchar();</a:t>
            </a:r>
          </a:p>
          <a:p>
            <a:r>
              <a:rPr lang="et-EE" sz="1100" dirty="0"/>
              <a:t>getchar();</a:t>
            </a:r>
          </a:p>
          <a:p>
            <a:r>
              <a:rPr lang="et-EE" sz="1100" dirty="0"/>
              <a:t>  return 0;</a:t>
            </a:r>
          </a:p>
          <a:p>
            <a:r>
              <a:rPr lang="et-EE" sz="1100" dirty="0"/>
              <a:t>}</a:t>
            </a:r>
          </a:p>
        </p:txBody>
      </p:sp>
    </p:spTree>
    <p:extLst>
      <p:ext uri="{BB962C8B-B14F-4D97-AF65-F5344CB8AC3E}">
        <p14:creationId xmlns:p14="http://schemas.microsoft.com/office/powerpoint/2010/main" val="24307478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Recursion in C</a:t>
            </a:r>
            <a:endParaRPr lang="et-EE" dirty="0"/>
          </a:p>
        </p:txBody>
      </p:sp>
      <p:sp>
        <p:nvSpPr>
          <p:cNvPr id="3" name="Content Placeholder 2"/>
          <p:cNvSpPr>
            <a:spLocks noGrp="1"/>
          </p:cNvSpPr>
          <p:nvPr>
            <p:ph idx="1"/>
          </p:nvPr>
        </p:nvSpPr>
        <p:spPr>
          <a:xfrm>
            <a:off x="495300" y="1676400"/>
            <a:ext cx="8325172" cy="4272880"/>
          </a:xfrm>
        </p:spPr>
        <p:txBody>
          <a:bodyPr/>
          <a:lstStyle/>
          <a:p>
            <a:r>
              <a:rPr lang="en-US" sz="3200" dirty="0"/>
              <a:t>In C programming language, when a function calls itself over and over again, that function is known as recursive function</a:t>
            </a:r>
            <a:r>
              <a:rPr lang="en-US" sz="3200" dirty="0" smtClean="0"/>
              <a:t>.</a:t>
            </a:r>
            <a:endParaRPr lang="et-EE" sz="3200" dirty="0" smtClean="0"/>
          </a:p>
          <a:p>
            <a:r>
              <a:rPr lang="et-EE" sz="3200" dirty="0" smtClean="0"/>
              <a:t>R</a:t>
            </a:r>
            <a:r>
              <a:rPr lang="et-EE" altLang="et-EE" sz="3200" dirty="0" smtClean="0">
                <a:solidFill>
                  <a:srgbClr val="000000"/>
                </a:solidFill>
                <a:latin typeface="Verdana" panose="020B0604030504040204" pitchFamily="34" charset="0"/>
              </a:rPr>
              <a:t>ecursion </a:t>
            </a:r>
            <a:r>
              <a:rPr lang="et-EE" altLang="et-EE" sz="3200" dirty="0">
                <a:solidFill>
                  <a:srgbClr val="000000"/>
                </a:solidFill>
                <a:latin typeface="Verdana" panose="020B0604030504040204" pitchFamily="34" charset="0"/>
              </a:rPr>
              <a:t>is the process of repeating</a:t>
            </a:r>
          </a:p>
          <a:p>
            <a:pPr marL="0" lvl="0" indent="0" algn="just">
              <a:buClrTx/>
              <a:buSzTx/>
              <a:buNone/>
            </a:pPr>
            <a:r>
              <a:rPr lang="et-EE" altLang="et-EE" sz="3200" dirty="0">
                <a:solidFill>
                  <a:srgbClr val="000000"/>
                </a:solidFill>
                <a:latin typeface="Verdana" panose="020B0604030504040204" pitchFamily="34" charset="0"/>
              </a:rPr>
              <a:t> </a:t>
            </a:r>
            <a:r>
              <a:rPr lang="et-EE" altLang="et-EE" sz="3200" dirty="0" smtClean="0">
                <a:solidFill>
                  <a:srgbClr val="000000"/>
                </a:solidFill>
                <a:latin typeface="Verdana" panose="020B0604030504040204" pitchFamily="34" charset="0"/>
              </a:rPr>
              <a:t> items </a:t>
            </a:r>
            <a:r>
              <a:rPr lang="et-EE" altLang="et-EE" sz="3200" dirty="0">
                <a:solidFill>
                  <a:srgbClr val="000000"/>
                </a:solidFill>
                <a:latin typeface="Verdana" panose="020B0604030504040204" pitchFamily="34" charset="0"/>
              </a:rPr>
              <a:t>in a self-similar way</a:t>
            </a:r>
            <a:r>
              <a:rPr lang="en-US" sz="3200" dirty="0" smtClean="0"/>
              <a:t> </a:t>
            </a:r>
            <a:r>
              <a:rPr lang="et-EE" sz="3200" dirty="0" smtClean="0"/>
              <a:t>.</a:t>
            </a:r>
          </a:p>
          <a:p>
            <a:pPr marL="0" lvl="0" indent="0" algn="just">
              <a:buClrTx/>
              <a:buSzTx/>
              <a:buNone/>
            </a:pPr>
            <a:r>
              <a:rPr lang="et-EE" sz="3200" dirty="0"/>
              <a:t> </a:t>
            </a:r>
            <a:r>
              <a:rPr lang="et-EE" sz="3200" dirty="0" smtClean="0"/>
              <a:t>  </a:t>
            </a:r>
            <a:r>
              <a:rPr lang="et-EE" sz="3200" dirty="0"/>
              <a:t>P</a:t>
            </a:r>
            <a:r>
              <a:rPr lang="en-US" sz="3200" dirty="0" err="1" smtClean="0"/>
              <a:t>rocess</a:t>
            </a:r>
            <a:r>
              <a:rPr lang="en-US" sz="3200" dirty="0" smtClean="0"/>
              <a:t> of function calling itself repeatedly</a:t>
            </a:r>
            <a:endParaRPr lang="et-EE" sz="3200" dirty="0" smtClean="0"/>
          </a:p>
          <a:p>
            <a:pPr marL="0" lvl="0" indent="0" algn="just">
              <a:buClrTx/>
              <a:buSzTx/>
              <a:buNone/>
            </a:pPr>
            <a:r>
              <a:rPr lang="en-US" sz="3200" dirty="0" smtClean="0"/>
              <a:t> </a:t>
            </a:r>
            <a:r>
              <a:rPr lang="et-EE" sz="3200" dirty="0" smtClean="0"/>
              <a:t>  </a:t>
            </a:r>
            <a:r>
              <a:rPr lang="en-US" sz="3200" dirty="0" smtClean="0"/>
              <a:t>is known as recursion</a:t>
            </a:r>
            <a:r>
              <a:rPr lang="et-EE" sz="3200" dirty="0" smtClean="0"/>
              <a:t>.</a:t>
            </a:r>
            <a:endParaRPr lang="en-US" sz="3200" dirty="0" smtClean="0"/>
          </a:p>
          <a:p>
            <a:endParaRPr lang="et-EE" dirty="0"/>
          </a:p>
        </p:txBody>
      </p:sp>
    </p:spTree>
    <p:extLst>
      <p:ext uri="{BB962C8B-B14F-4D97-AF65-F5344CB8AC3E}">
        <p14:creationId xmlns:p14="http://schemas.microsoft.com/office/powerpoint/2010/main" val="428447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a file</a:t>
            </a:r>
            <a:endParaRPr lang="et-EE" dirty="0"/>
          </a:p>
        </p:txBody>
      </p:sp>
      <p:sp>
        <p:nvSpPr>
          <p:cNvPr id="3" name="Content Placeholder 2"/>
          <p:cNvSpPr>
            <a:spLocks noGrp="1"/>
          </p:cNvSpPr>
          <p:nvPr>
            <p:ph idx="1"/>
          </p:nvPr>
        </p:nvSpPr>
        <p:spPr>
          <a:xfrm>
            <a:off x="107504" y="1412776"/>
            <a:ext cx="8541196" cy="3810000"/>
          </a:xfrm>
        </p:spPr>
        <p:txBody>
          <a:bodyPr/>
          <a:lstStyle/>
          <a:p>
            <a:r>
              <a:rPr lang="en-US" dirty="0" smtClean="0"/>
              <a:t>Working with files requires us to use file pointers</a:t>
            </a:r>
            <a:r>
              <a:rPr lang="et-EE" dirty="0" smtClean="0"/>
              <a:t/>
            </a:r>
            <a:br>
              <a:rPr lang="et-EE" dirty="0" smtClean="0"/>
            </a:br>
            <a:r>
              <a:rPr lang="en-US" dirty="0" smtClean="0"/>
              <a:t>To declare a file pointer</a:t>
            </a:r>
            <a:r>
              <a:rPr lang="et-EE" dirty="0" smtClean="0"/>
              <a:t>:</a:t>
            </a:r>
            <a:br>
              <a:rPr lang="et-EE" dirty="0" smtClean="0"/>
            </a:br>
            <a:r>
              <a:rPr lang="en-US" kern="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 </a:t>
            </a:r>
            <a:r>
              <a:rPr lang="en-US"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fp</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dirty="0" smtClean="0"/>
              <a:t/>
            </a:r>
            <a:br>
              <a:rPr lang="et-EE" dirty="0" smtClean="0"/>
            </a:br>
            <a:r>
              <a:rPr lang="en-US" dirty="0" smtClean="0"/>
              <a:t>To open a file</a:t>
            </a:r>
            <a:r>
              <a:rPr lang="et-EE" dirty="0" smtClean="0"/>
              <a:t>:</a:t>
            </a:r>
            <a:br>
              <a:rPr lang="et-EE" dirty="0" smtClean="0"/>
            </a:b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filePointer</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fopen</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fileName</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mode</a:t>
            </a:r>
            <a:r>
              <a:rPr lang="en-US"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r>
            <a:br>
              <a:rPr lang="et-EE"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br>
            <a:r>
              <a:rPr lang="en-US" sz="2000" i="1" dirty="0" smtClean="0">
                <a:solidFill>
                  <a:schemeClr val="tx1">
                    <a:lumMod val="50000"/>
                    <a:lumOff val="50000"/>
                  </a:schemeClr>
                </a:solidFill>
              </a:rPr>
              <a:t>Both filename and mode are type char* (char pointers aka strings)</a:t>
            </a:r>
            <a:endParaRPr lang="et-EE" dirty="0"/>
          </a:p>
          <a:p>
            <a:r>
              <a:rPr lang="en-US" dirty="0" smtClean="0"/>
              <a:t>File pointer will be set to NULL when opening fil</a:t>
            </a:r>
            <a:r>
              <a:rPr lang="et-EE" dirty="0" smtClean="0"/>
              <a:t>e</a:t>
            </a:r>
            <a:r>
              <a:rPr lang="en-US" dirty="0" smtClean="0"/>
              <a:t>s</a:t>
            </a:r>
            <a:endParaRPr lang="et-EE" dirty="0" smtClean="0"/>
          </a:p>
          <a:p>
            <a:r>
              <a:rPr lang="en-US" dirty="0" smtClean="0"/>
              <a:t>You should always verify that the file was opened successfully</a:t>
            </a:r>
            <a:endParaRPr lang="et-EE" dirty="0" smtClean="0"/>
          </a:p>
        </p:txBody>
      </p:sp>
      <p:sp>
        <p:nvSpPr>
          <p:cNvPr id="5" name="Slide Number Placeholder 4"/>
          <p:cNvSpPr>
            <a:spLocks noGrp="1"/>
          </p:cNvSpPr>
          <p:nvPr>
            <p:ph type="sldNum" sz="quarter" idx="12"/>
          </p:nvPr>
        </p:nvSpPr>
        <p:spPr/>
        <p:txBody>
          <a:bodyPr/>
          <a:lstStyle/>
          <a:p>
            <a:fld id="{6D50953F-F8C7-4C4A-AE29-1C7891A915E4}" type="slidenum">
              <a:rPr lang="et-EE" smtClean="0"/>
              <a:t>3</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613508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153400" cy="486394"/>
          </a:xfrm>
        </p:spPr>
        <p:txBody>
          <a:bodyPr/>
          <a:lstStyle/>
          <a:p>
            <a:r>
              <a:rPr lang="et-EE" dirty="0" smtClean="0"/>
              <a:t>Recursion</a:t>
            </a:r>
            <a:endParaRPr lang="et-EE" dirty="0"/>
          </a:p>
        </p:txBody>
      </p:sp>
      <p:sp>
        <p:nvSpPr>
          <p:cNvPr id="4" name="Rectangle 1"/>
          <p:cNvSpPr>
            <a:spLocks noGrp="1" noChangeArrowheads="1"/>
          </p:cNvSpPr>
          <p:nvPr>
            <p:ph idx="1"/>
          </p:nvPr>
        </p:nvSpPr>
        <p:spPr bwMode="auto">
          <a:xfrm>
            <a:off x="0" y="918944"/>
            <a:ext cx="8964488" cy="4372972"/>
          </a:xfrm>
          <a:prstGeom prst="rect">
            <a:avLst/>
          </a:prstGeom>
          <a:solidFill>
            <a:srgbClr val="EEEEE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63480" numCol="1" anchor="ctr" anchorCtr="0" compatLnSpc="1">
            <a:prstTxWarp prst="textNoShape">
              <a:avLst/>
            </a:prstTxWarp>
            <a:spAutoFit/>
          </a:bodyPr>
          <a:lstStyle>
            <a:lvl1pPr algn="l" eaLnBrk="0" hangingPunct="0">
              <a:spcBef>
                <a:spcPct val="0"/>
              </a:spcBef>
              <a:defRPr>
                <a:solidFill>
                  <a:schemeClr val="tx1"/>
                </a:solidFill>
                <a:latin typeface="Arial" panose="020B0604020202020204" pitchFamily="34" charset="0"/>
              </a:defRPr>
            </a:lvl1pPr>
            <a:lvl2pPr algn="l" eaLnBrk="0" hangingPunct="0">
              <a:spcBef>
                <a:spcPct val="0"/>
              </a:spcBef>
              <a:defRPr>
                <a:solidFill>
                  <a:schemeClr val="tx1"/>
                </a:solidFill>
                <a:latin typeface="Arial" panose="020B0604020202020204" pitchFamily="34" charset="0"/>
              </a:defRPr>
            </a:lvl2pPr>
            <a:lvl3pPr algn="l" eaLnBrk="0" hangingPunct="0">
              <a:spcBef>
                <a:spcPct val="0"/>
              </a:spcBef>
              <a:defRPr>
                <a:solidFill>
                  <a:schemeClr val="tx1"/>
                </a:solidFill>
                <a:latin typeface="Arial" panose="020B0604020202020204" pitchFamily="34" charset="0"/>
              </a:defRPr>
            </a:lvl3pPr>
            <a:lvl4pPr algn="l" eaLnBrk="0" hangingPunct="0">
              <a:spcBef>
                <a:spcPct val="0"/>
              </a:spcBef>
              <a:defRPr>
                <a:solidFill>
                  <a:schemeClr val="tx1"/>
                </a:solidFill>
                <a:latin typeface="Arial" panose="020B0604020202020204" pitchFamily="34" charset="0"/>
              </a:defRPr>
            </a:lvl4pPr>
            <a:lvl5pPr algn="l" eaLnBrk="0" hangingPunct="0">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In programming languages, if a program allows you to call</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 a function inside the same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rgbClr val="000000"/>
                </a:solidFill>
                <a:effectLst/>
                <a:latin typeface="Verdana" panose="020B0604030504040204" pitchFamily="34" charset="0"/>
              </a:rPr>
              <a:t>then it is called a recursive call of the function</a:t>
            </a:r>
            <a:r>
              <a:rPr kumimoji="0" lang="et-EE" altLang="et-EE" sz="2400" b="0" i="0" u="none" strike="noStrike" cap="none" normalizeH="0" baseline="0" dirty="0" smtClean="0">
                <a:ln>
                  <a:noFill/>
                </a:ln>
                <a:solidFill>
                  <a:srgbClr val="000000"/>
                </a:solidFill>
                <a:effectLst/>
                <a:latin typeface="Verdana" panose="020B060403050404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rgbClr val="000088"/>
              </a:solidFill>
              <a:effectLst/>
              <a:latin typeface="Menlo"/>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88"/>
                </a:solidFill>
                <a:effectLst/>
                <a:latin typeface="Menlo"/>
              </a:rPr>
              <a:t>void</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880000"/>
                </a:solidFill>
                <a:effectLst/>
                <a:latin typeface="Menlo"/>
              </a:rPr>
              <a:t>/* function calls itself */</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err="1" smtClean="0">
                <a:ln>
                  <a:noFill/>
                </a:ln>
                <a:solidFill>
                  <a:srgbClr val="000088"/>
                </a:solidFill>
                <a:effectLst/>
                <a:latin typeface="Menlo"/>
              </a:rPr>
              <a:t>int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313131"/>
                </a:solidFill>
                <a:effectLst/>
                <a:latin typeface="Menlo"/>
              </a:rPr>
              <a:t>main</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r>
              <a:rPr kumimoji="0" lang="et-EE" altLang="et-EE" sz="2400" b="0" i="0" u="none" strike="noStrike" cap="none" normalizeH="0" baseline="0" dirty="0" smtClean="0">
                <a:ln>
                  <a:noFill/>
                </a:ln>
                <a:solidFill>
                  <a:srgbClr val="313131"/>
                </a:solidFill>
                <a:effectLst/>
                <a:latin typeface="Menlo"/>
              </a:rPr>
              <a:t> recursion</a:t>
            </a:r>
            <a:r>
              <a:rPr kumimoji="0" lang="et-EE" altLang="et-EE" sz="2400" b="0" i="0" u="none" strike="noStrike" cap="none" normalizeH="0" baseline="0" dirty="0" smtClean="0">
                <a:ln>
                  <a:noFill/>
                </a:ln>
                <a:solidFill>
                  <a:srgbClr val="666600"/>
                </a:solidFill>
                <a:effectLst/>
                <a:latin typeface="Menlo"/>
              </a:rPr>
              <a:t>(); </a:t>
            </a:r>
            <a:r>
              <a:rPr kumimoji="0" lang="et-EE" altLang="et-EE" sz="2400" b="0" i="0" u="none" strike="noStrike" cap="none" normalizeH="0" baseline="0" dirty="0" smtClean="0">
                <a:ln>
                  <a:noFill/>
                </a:ln>
                <a:effectLst/>
                <a:latin typeface="Menlo"/>
              </a:rPr>
              <a:t>return;</a:t>
            </a:r>
            <a:r>
              <a:rPr kumimoji="0" lang="et-EE" altLang="et-EE" sz="2400" b="0" i="0" u="none" strike="noStrike" cap="none" normalizeH="0" baseline="0" dirty="0" smtClean="0">
                <a:ln>
                  <a:noFill/>
                </a:ln>
                <a:solidFill>
                  <a:srgbClr val="313131"/>
                </a:solidFill>
                <a:effectLst/>
                <a:latin typeface="Menlo"/>
              </a:rPr>
              <a:t> </a:t>
            </a:r>
            <a:r>
              <a:rPr kumimoji="0" lang="et-EE" altLang="et-EE" sz="2400" b="0" i="0" u="none" strike="noStrike" cap="none" normalizeH="0" baseline="0" dirty="0" smtClean="0">
                <a:ln>
                  <a:noFill/>
                </a:ln>
                <a:solidFill>
                  <a:srgbClr val="666600"/>
                </a:solidFill>
                <a:effectLst/>
                <a:latin typeface="Menlo"/>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t-EE" altLang="et-EE" sz="2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The C programming language supports recursion,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 i.e., a function to call itself.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But while using recursion, </a:t>
            </a:r>
            <a:r>
              <a:rPr kumimoji="0" lang="et-EE" altLang="et-EE" sz="2400" b="1" i="0" u="none" strike="noStrike" cap="none" normalizeH="0" baseline="0" dirty="0" smtClean="0">
                <a:ln>
                  <a:noFill/>
                </a:ln>
                <a:solidFill>
                  <a:srgbClr val="000000"/>
                </a:solidFill>
                <a:effectLst/>
                <a:latin typeface="Verdana" panose="020B0604030504040204" pitchFamily="34" charset="0"/>
              </a:rPr>
              <a:t>programmers need to be careful</a:t>
            </a:r>
            <a:r>
              <a:rPr kumimoji="0" lang="et-EE" altLang="et-EE" sz="2400" b="1" i="0" u="none" strike="noStrike" cap="none" normalizeH="0" dirty="0" smtClean="0">
                <a:ln>
                  <a:noFill/>
                </a:ln>
                <a:solidFill>
                  <a:srgbClr val="000000"/>
                </a:solidFill>
                <a:effectLst/>
                <a:latin typeface="Verdana" panose="020B0604030504040204" pitchFamily="34" charset="0"/>
              </a:rPr>
              <a:t> </a:t>
            </a:r>
            <a:r>
              <a:rPr kumimoji="0" lang="et-EE" altLang="et-EE" sz="2400" b="0" i="0" u="none" strike="noStrike" cap="none" normalizeH="0" baseline="0" dirty="0" smtClean="0">
                <a:ln>
                  <a:noFill/>
                </a:ln>
                <a:solidFill>
                  <a:srgbClr val="000000"/>
                </a:solidFill>
                <a:effectLst/>
                <a:latin typeface="Verdana" panose="020B0604030504040204" pitchFamily="34" charset="0"/>
              </a:rPr>
              <a:t>to define an exit condition from the function,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t-EE" altLang="et-EE" sz="2400" b="0" i="0" u="none" strike="noStrike" cap="none" normalizeH="0" baseline="0" dirty="0" smtClean="0">
                <a:ln>
                  <a:noFill/>
                </a:ln>
                <a:solidFill>
                  <a:srgbClr val="000000"/>
                </a:solidFill>
                <a:effectLst/>
                <a:latin typeface="Verdana" panose="020B0604030504040204" pitchFamily="34" charset="0"/>
              </a:rPr>
              <a:t>otherwise it will go into an infinite loop.</a:t>
            </a:r>
            <a:endParaRPr kumimoji="0" lang="et-EE" altLang="et-EE"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917142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27720"/>
          </a:xfrm>
        </p:spPr>
        <p:txBody>
          <a:bodyPr/>
          <a:lstStyle/>
          <a:p>
            <a:r>
              <a:rPr lang="et-EE" dirty="0" smtClean="0"/>
              <a:t>„Bad“ recursion example</a:t>
            </a:r>
            <a:endParaRPr lang="et-EE" dirty="0"/>
          </a:p>
        </p:txBody>
      </p:sp>
      <p:sp>
        <p:nvSpPr>
          <p:cNvPr id="3" name="Content Placeholder 2"/>
          <p:cNvSpPr>
            <a:spLocks noGrp="1"/>
          </p:cNvSpPr>
          <p:nvPr>
            <p:ph idx="1"/>
          </p:nvPr>
        </p:nvSpPr>
        <p:spPr>
          <a:xfrm>
            <a:off x="495300" y="1124744"/>
            <a:ext cx="8153400" cy="4361656"/>
          </a:xfrm>
        </p:spPr>
        <p:txBody>
          <a:bodyPr/>
          <a:lstStyle/>
          <a:p>
            <a:r>
              <a:rPr lang="et-EE" sz="2400" dirty="0"/>
              <a:t>#include &lt;stdio.h</a:t>
            </a:r>
            <a:r>
              <a:rPr lang="et-EE" sz="2400" dirty="0" smtClean="0"/>
              <a:t>&gt;</a:t>
            </a:r>
            <a:endParaRPr lang="et-EE" sz="2400" dirty="0"/>
          </a:p>
          <a:p>
            <a:r>
              <a:rPr lang="et-EE" sz="2400" dirty="0"/>
              <a:t>void func(void)</a:t>
            </a:r>
          </a:p>
          <a:p>
            <a:r>
              <a:rPr lang="et-EE" sz="2400" dirty="0"/>
              <a:t>{</a:t>
            </a:r>
          </a:p>
          <a:p>
            <a:r>
              <a:rPr lang="et-EE" sz="2400" dirty="0"/>
              <a:t>    printf("\n This is a recursive function \n");</a:t>
            </a:r>
          </a:p>
          <a:p>
            <a:r>
              <a:rPr lang="et-EE" sz="2400" dirty="0"/>
              <a:t>    func</a:t>
            </a:r>
            <a:r>
              <a:rPr lang="et-EE" sz="2400" dirty="0" smtClean="0"/>
              <a:t>();</a:t>
            </a:r>
            <a:endParaRPr lang="et-EE" sz="2400" dirty="0"/>
          </a:p>
          <a:p>
            <a:r>
              <a:rPr lang="et-EE" sz="2400" dirty="0" smtClean="0"/>
              <a:t>}</a:t>
            </a:r>
            <a:endParaRPr lang="et-EE" sz="2400" dirty="0"/>
          </a:p>
          <a:p>
            <a:r>
              <a:rPr lang="et-EE" sz="2400" dirty="0"/>
              <a:t>int main(void)</a:t>
            </a:r>
          </a:p>
          <a:p>
            <a:r>
              <a:rPr lang="et-EE" sz="2400" dirty="0" smtClean="0"/>
              <a:t>{</a:t>
            </a:r>
            <a:r>
              <a:rPr lang="pt-BR" sz="2400" dirty="0"/>
              <a:t>int n, i=5;</a:t>
            </a:r>
          </a:p>
          <a:p>
            <a:r>
              <a:rPr lang="pt-BR" sz="2400" dirty="0"/>
              <a:t>for (n=0;n&lt;i;n++)</a:t>
            </a:r>
          </a:p>
          <a:p>
            <a:r>
              <a:rPr lang="pt-BR" sz="2400" dirty="0"/>
              <a:t> {printf ("   %d\n",n); func</a:t>
            </a:r>
            <a:r>
              <a:rPr lang="pt-BR" sz="2400" dirty="0" smtClean="0"/>
              <a:t>();</a:t>
            </a:r>
            <a:endParaRPr lang="et-EE" sz="2400" dirty="0"/>
          </a:p>
          <a:p>
            <a:r>
              <a:rPr lang="et-EE" sz="2400" dirty="0"/>
              <a:t>    return 0;</a:t>
            </a:r>
          </a:p>
          <a:p>
            <a:r>
              <a:rPr lang="et-EE" sz="2400" dirty="0"/>
              <a:t>}</a:t>
            </a:r>
          </a:p>
        </p:txBody>
      </p:sp>
    </p:spTree>
    <p:extLst>
      <p:ext uri="{BB962C8B-B14F-4D97-AF65-F5344CB8AC3E}">
        <p14:creationId xmlns:p14="http://schemas.microsoft.com/office/powerpoint/2010/main" val="28536208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Factorial example</a:t>
            </a:r>
            <a:endParaRPr lang="et-EE" dirty="0"/>
          </a:p>
        </p:txBody>
      </p:sp>
      <p:sp>
        <p:nvSpPr>
          <p:cNvPr id="3" name="Content Placeholder 2"/>
          <p:cNvSpPr>
            <a:spLocks noGrp="1"/>
          </p:cNvSpPr>
          <p:nvPr>
            <p:ph idx="1"/>
          </p:nvPr>
        </p:nvSpPr>
        <p:spPr>
          <a:xfrm>
            <a:off x="495300" y="1676400"/>
            <a:ext cx="8191500" cy="4632920"/>
          </a:xfrm>
        </p:spPr>
        <p:txBody>
          <a:bodyPr/>
          <a:lstStyle/>
          <a:p>
            <a:r>
              <a:rPr lang="et-EE" sz="1400" dirty="0"/>
              <a:t>#include &lt;stdio.h</a:t>
            </a:r>
            <a:r>
              <a:rPr lang="et-EE" sz="1400" dirty="0" smtClean="0"/>
              <a:t>&gt;</a:t>
            </a:r>
            <a:endParaRPr lang="et-EE" sz="1400" dirty="0"/>
          </a:p>
          <a:p>
            <a:r>
              <a:rPr lang="et-EE" sz="1400" dirty="0"/>
              <a:t>int func(int num)</a:t>
            </a:r>
          </a:p>
          <a:p>
            <a:r>
              <a:rPr lang="et-EE" sz="1400" dirty="0" smtClean="0"/>
              <a:t>{ </a:t>
            </a:r>
            <a:r>
              <a:rPr lang="et-EE" sz="1400" dirty="0"/>
              <a:t>int res = 0;</a:t>
            </a:r>
          </a:p>
          <a:p>
            <a:pPr marL="0" indent="0">
              <a:buNone/>
            </a:pPr>
            <a:r>
              <a:rPr lang="et-EE" sz="1400" dirty="0" smtClean="0"/>
              <a:t>                  </a:t>
            </a:r>
            <a:r>
              <a:rPr lang="et-EE" sz="1400" dirty="0"/>
              <a:t>if(num &lt;= 0)</a:t>
            </a:r>
          </a:p>
          <a:p>
            <a:r>
              <a:rPr lang="et-EE" sz="1400" dirty="0"/>
              <a:t>    </a:t>
            </a:r>
            <a:r>
              <a:rPr lang="et-EE" sz="1400" dirty="0" smtClean="0"/>
              <a:t>{ </a:t>
            </a:r>
            <a:r>
              <a:rPr lang="et-EE" sz="1400" dirty="0"/>
              <a:t>printf("\n Error \n</a:t>
            </a:r>
            <a:r>
              <a:rPr lang="et-EE" sz="1400" dirty="0" smtClean="0"/>
              <a:t>");}</a:t>
            </a:r>
            <a:endParaRPr lang="et-EE" sz="1400" dirty="0"/>
          </a:p>
          <a:p>
            <a:r>
              <a:rPr lang="et-EE" sz="1400" dirty="0"/>
              <a:t>    else </a:t>
            </a:r>
            <a:r>
              <a:rPr lang="et-EE" sz="1400" b="1" dirty="0"/>
              <a:t>if(num == 1</a:t>
            </a:r>
            <a:r>
              <a:rPr lang="et-EE" sz="1400" dirty="0"/>
              <a:t>)</a:t>
            </a:r>
          </a:p>
          <a:p>
            <a:r>
              <a:rPr lang="et-EE" sz="1400" dirty="0"/>
              <a:t>    </a:t>
            </a:r>
            <a:r>
              <a:rPr lang="et-EE" sz="1400" dirty="0" smtClean="0"/>
              <a:t>{ </a:t>
            </a:r>
            <a:r>
              <a:rPr lang="et-EE" sz="1400" b="1" dirty="0"/>
              <a:t>return num</a:t>
            </a:r>
            <a:r>
              <a:rPr lang="et-EE" sz="1400" dirty="0" smtClean="0"/>
              <a:t>; </a:t>
            </a:r>
            <a:r>
              <a:rPr lang="et-EE" sz="1400" dirty="0"/>
              <a:t>}</a:t>
            </a:r>
          </a:p>
          <a:p>
            <a:r>
              <a:rPr lang="et-EE" sz="1400" dirty="0"/>
              <a:t>    else</a:t>
            </a:r>
          </a:p>
          <a:p>
            <a:r>
              <a:rPr lang="et-EE" sz="1400" dirty="0"/>
              <a:t>    </a:t>
            </a:r>
            <a:r>
              <a:rPr lang="et-EE" sz="1400" dirty="0" smtClean="0"/>
              <a:t>{ </a:t>
            </a:r>
            <a:r>
              <a:rPr lang="et-EE" sz="1400" dirty="0"/>
              <a:t>res  = num * func(num -1);</a:t>
            </a:r>
          </a:p>
          <a:p>
            <a:r>
              <a:rPr lang="et-EE" sz="1400" dirty="0"/>
              <a:t>        </a:t>
            </a:r>
            <a:r>
              <a:rPr lang="et-EE" sz="1400" b="1" dirty="0"/>
              <a:t>return res</a:t>
            </a:r>
            <a:r>
              <a:rPr lang="et-EE" sz="1400" dirty="0"/>
              <a:t>;</a:t>
            </a:r>
          </a:p>
          <a:p>
            <a:r>
              <a:rPr lang="et-EE" sz="1400" dirty="0"/>
              <a:t>    </a:t>
            </a:r>
            <a:r>
              <a:rPr lang="et-EE" sz="1400" dirty="0" smtClean="0"/>
              <a:t>} </a:t>
            </a:r>
            <a:r>
              <a:rPr lang="et-EE" sz="1400" dirty="0"/>
              <a:t>return -1;</a:t>
            </a:r>
          </a:p>
          <a:p>
            <a:pPr marL="0" indent="0">
              <a:buNone/>
            </a:pPr>
            <a:r>
              <a:rPr lang="et-EE" sz="1400" dirty="0" smtClean="0"/>
              <a:t>}</a:t>
            </a:r>
            <a:endParaRPr lang="et-EE" sz="1400" dirty="0"/>
          </a:p>
          <a:p>
            <a:pPr marL="0" indent="0">
              <a:buNone/>
            </a:pPr>
            <a:r>
              <a:rPr lang="et-EE" sz="1400" dirty="0" smtClean="0"/>
              <a:t>      int </a:t>
            </a:r>
            <a:r>
              <a:rPr lang="et-EE" sz="1400" dirty="0"/>
              <a:t>main(void)</a:t>
            </a:r>
          </a:p>
          <a:p>
            <a:r>
              <a:rPr lang="et-EE" sz="1400" dirty="0"/>
              <a:t>{</a:t>
            </a:r>
          </a:p>
          <a:p>
            <a:r>
              <a:rPr lang="et-EE" sz="1400" dirty="0"/>
              <a:t>    int num = 5 ;</a:t>
            </a:r>
          </a:p>
          <a:p>
            <a:r>
              <a:rPr lang="et-EE" sz="1400" dirty="0"/>
              <a:t>    int fact  = func(num</a:t>
            </a:r>
            <a:r>
              <a:rPr lang="et-EE" sz="1400" dirty="0" smtClean="0"/>
              <a:t>);</a:t>
            </a:r>
            <a:endParaRPr lang="et-EE" sz="1400" dirty="0"/>
          </a:p>
          <a:p>
            <a:r>
              <a:rPr lang="et-EE" sz="1400" dirty="0"/>
              <a:t>    if (fact &gt; 0)</a:t>
            </a:r>
          </a:p>
          <a:p>
            <a:r>
              <a:rPr lang="et-EE" sz="1400" dirty="0"/>
              <a:t>        printf("\n The factorial of [%d] is [%d]\n", num, fact</a:t>
            </a:r>
            <a:r>
              <a:rPr lang="et-EE" sz="1400" dirty="0" smtClean="0"/>
              <a:t>);</a:t>
            </a:r>
            <a:endParaRPr lang="et-EE" sz="1400" dirty="0"/>
          </a:p>
          <a:p>
            <a:r>
              <a:rPr lang="et-EE" sz="1400" dirty="0"/>
              <a:t>     return 0;</a:t>
            </a:r>
          </a:p>
          <a:p>
            <a:r>
              <a:rPr lang="et-EE" sz="1400" dirty="0"/>
              <a:t>}</a:t>
            </a:r>
          </a:p>
        </p:txBody>
      </p:sp>
    </p:spTree>
    <p:extLst>
      <p:ext uri="{BB962C8B-B14F-4D97-AF65-F5344CB8AC3E}">
        <p14:creationId xmlns:p14="http://schemas.microsoft.com/office/powerpoint/2010/main" val="2338456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6632"/>
            <a:ext cx="8153400" cy="648072"/>
          </a:xfrm>
        </p:spPr>
        <p:txBody>
          <a:bodyPr/>
          <a:lstStyle/>
          <a:p>
            <a:r>
              <a:rPr lang="et-EE" dirty="0" smtClean="0"/>
              <a:t>Fibonaci example</a:t>
            </a:r>
            <a:endParaRPr lang="et-EE" dirty="0"/>
          </a:p>
        </p:txBody>
      </p:sp>
      <p:sp>
        <p:nvSpPr>
          <p:cNvPr id="3" name="Content Placeholder 2"/>
          <p:cNvSpPr>
            <a:spLocks noGrp="1"/>
          </p:cNvSpPr>
          <p:nvPr>
            <p:ph idx="1"/>
          </p:nvPr>
        </p:nvSpPr>
        <p:spPr>
          <a:xfrm>
            <a:off x="533400" y="908720"/>
            <a:ext cx="8359080" cy="5256584"/>
          </a:xfrm>
        </p:spPr>
        <p:txBody>
          <a:bodyPr/>
          <a:lstStyle/>
          <a:p>
            <a:r>
              <a:rPr lang="et-EE" sz="1400" dirty="0"/>
              <a:t>#include &lt;stdio.h&gt;</a:t>
            </a:r>
          </a:p>
          <a:p>
            <a:endParaRPr lang="et-EE" sz="1400" dirty="0"/>
          </a:p>
          <a:p>
            <a:r>
              <a:rPr lang="et-EE" sz="1400" dirty="0"/>
              <a:t>int fibonaci(int i) {</a:t>
            </a:r>
          </a:p>
          <a:p>
            <a:endParaRPr lang="et-EE" sz="1400" dirty="0"/>
          </a:p>
          <a:p>
            <a:r>
              <a:rPr lang="et-EE" sz="1400" dirty="0"/>
              <a:t>   if(i == 0) {</a:t>
            </a:r>
          </a:p>
          <a:p>
            <a:r>
              <a:rPr lang="et-EE" sz="1400" dirty="0"/>
              <a:t>      return 0;</a:t>
            </a:r>
          </a:p>
          <a:p>
            <a:r>
              <a:rPr lang="et-EE" sz="1400" dirty="0"/>
              <a:t>   }</a:t>
            </a:r>
          </a:p>
          <a:p>
            <a:r>
              <a:rPr lang="et-EE" sz="1400" dirty="0"/>
              <a:t>	</a:t>
            </a:r>
          </a:p>
          <a:p>
            <a:r>
              <a:rPr lang="et-EE" sz="1400" dirty="0"/>
              <a:t>   if(i == 1) {</a:t>
            </a:r>
          </a:p>
          <a:p>
            <a:r>
              <a:rPr lang="et-EE" sz="1400" dirty="0"/>
              <a:t>      return 1;</a:t>
            </a:r>
          </a:p>
          <a:p>
            <a:r>
              <a:rPr lang="et-EE" sz="1400" dirty="0"/>
              <a:t>   }</a:t>
            </a:r>
          </a:p>
          <a:p>
            <a:r>
              <a:rPr lang="et-EE" sz="1400" dirty="0"/>
              <a:t>   return fibonaci(i-1) + fibonaci(i-2);</a:t>
            </a:r>
          </a:p>
          <a:p>
            <a:r>
              <a:rPr lang="et-EE" sz="1400" dirty="0"/>
              <a:t>}</a:t>
            </a:r>
          </a:p>
          <a:p>
            <a:endParaRPr lang="et-EE" sz="1400" dirty="0"/>
          </a:p>
          <a:p>
            <a:r>
              <a:rPr lang="et-EE" sz="1400" dirty="0"/>
              <a:t>int  main() {</a:t>
            </a:r>
          </a:p>
          <a:p>
            <a:endParaRPr lang="et-EE" sz="1400" dirty="0"/>
          </a:p>
          <a:p>
            <a:r>
              <a:rPr lang="et-EE" sz="1400" dirty="0"/>
              <a:t>   int i;</a:t>
            </a:r>
          </a:p>
          <a:p>
            <a:r>
              <a:rPr lang="et-EE" sz="1400" dirty="0"/>
              <a:t>	</a:t>
            </a:r>
          </a:p>
          <a:p>
            <a:r>
              <a:rPr lang="et-EE" sz="1400" dirty="0"/>
              <a:t>   for (i = 0; i &lt; 10; i++) {</a:t>
            </a:r>
          </a:p>
          <a:p>
            <a:r>
              <a:rPr lang="et-EE" sz="1400" dirty="0"/>
              <a:t>      printf("%d\t\n", fibonaci(i));</a:t>
            </a:r>
          </a:p>
          <a:p>
            <a:r>
              <a:rPr lang="et-EE" sz="1400" dirty="0"/>
              <a:t>   }</a:t>
            </a:r>
          </a:p>
          <a:p>
            <a:r>
              <a:rPr lang="et-EE" sz="1400" dirty="0"/>
              <a:t>	</a:t>
            </a:r>
          </a:p>
          <a:p>
            <a:r>
              <a:rPr lang="et-EE" sz="1400" dirty="0"/>
              <a:t>   return 0;</a:t>
            </a:r>
          </a:p>
          <a:p>
            <a:r>
              <a:rPr lang="et-EE" sz="1400" dirty="0"/>
              <a:t>}</a:t>
            </a:r>
          </a:p>
        </p:txBody>
      </p:sp>
    </p:spTree>
    <p:extLst>
      <p:ext uri="{BB962C8B-B14F-4D97-AF65-F5344CB8AC3E}">
        <p14:creationId xmlns:p14="http://schemas.microsoft.com/office/powerpoint/2010/main" val="6000207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383704"/>
          </a:xfrm>
        </p:spPr>
        <p:txBody>
          <a:bodyPr/>
          <a:lstStyle/>
          <a:p>
            <a:r>
              <a:rPr lang="et-EE" dirty="0" smtClean="0"/>
              <a:t>DM example</a:t>
            </a:r>
            <a:endParaRPr lang="et-EE" dirty="0"/>
          </a:p>
        </p:txBody>
      </p:sp>
      <p:sp>
        <p:nvSpPr>
          <p:cNvPr id="3" name="Content Placeholder 2"/>
          <p:cNvSpPr>
            <a:spLocks noGrp="1"/>
          </p:cNvSpPr>
          <p:nvPr>
            <p:ph idx="1"/>
          </p:nvPr>
        </p:nvSpPr>
        <p:spPr>
          <a:xfrm>
            <a:off x="495300" y="908720"/>
            <a:ext cx="8191500" cy="4896544"/>
          </a:xfrm>
        </p:spPr>
        <p:txBody>
          <a:bodyPr/>
          <a:lstStyle/>
          <a:p>
            <a:r>
              <a:rPr lang="et-EE" sz="1000" dirty="0"/>
              <a:t>#include &lt;stdio.h&gt;</a:t>
            </a:r>
          </a:p>
          <a:p>
            <a:r>
              <a:rPr lang="et-EE" sz="1000" dirty="0"/>
              <a:t>#include &lt;stdlib.h&gt;</a:t>
            </a:r>
          </a:p>
          <a:p>
            <a:r>
              <a:rPr lang="et-EE" sz="1000" dirty="0"/>
              <a:t>#include &lt;assert.h&gt;</a:t>
            </a:r>
          </a:p>
          <a:p>
            <a:endParaRPr lang="et-EE" sz="1000" dirty="0"/>
          </a:p>
          <a:p>
            <a:r>
              <a:rPr lang="et-EE" sz="1000" dirty="0"/>
              <a:t>void stat(int k){</a:t>
            </a:r>
          </a:p>
          <a:p>
            <a:r>
              <a:rPr lang="et-EE" sz="1000" dirty="0"/>
              <a:t>	int M[k];</a:t>
            </a:r>
          </a:p>
          <a:p>
            <a:r>
              <a:rPr lang="et-EE" sz="1000" dirty="0"/>
              <a:t>	printf("%p %lu\n", M, sizeof(M));</a:t>
            </a:r>
          </a:p>
          <a:p>
            <a:r>
              <a:rPr lang="et-EE" sz="1000" dirty="0"/>
              <a:t>}</a:t>
            </a:r>
          </a:p>
          <a:p>
            <a:r>
              <a:rPr lang="et-EE" sz="1000" dirty="0"/>
              <a:t>void dyn(int k){</a:t>
            </a:r>
          </a:p>
          <a:p>
            <a:r>
              <a:rPr lang="et-EE" sz="1000" dirty="0"/>
              <a:t>	double *M;</a:t>
            </a:r>
          </a:p>
          <a:p>
            <a:r>
              <a:rPr lang="et-EE" sz="1000" dirty="0"/>
              <a:t>	M = malloc(k * sizeof(double));</a:t>
            </a:r>
          </a:p>
          <a:p>
            <a:r>
              <a:rPr lang="et-EE" sz="1000" dirty="0"/>
              <a:t>	assert(M != NULL); //vaja kontrollida, kas mälueraldus õnnestus</a:t>
            </a:r>
          </a:p>
          <a:p>
            <a:r>
              <a:rPr lang="et-EE" sz="1000" dirty="0"/>
              <a:t>	printf("%p %lu %lu\n", M, sizeof(M), k * sizeof(double));</a:t>
            </a:r>
          </a:p>
          <a:p>
            <a:r>
              <a:rPr lang="et-EE" sz="1000" dirty="0"/>
              <a:t>	free(M);</a:t>
            </a:r>
          </a:p>
          <a:p>
            <a:r>
              <a:rPr lang="et-EE" sz="1000" dirty="0"/>
              <a:t>}</a:t>
            </a:r>
          </a:p>
          <a:p>
            <a:r>
              <a:rPr lang="et-EE" sz="1000" dirty="0"/>
              <a:t>double *dyn2(double *M, int k){</a:t>
            </a:r>
          </a:p>
          <a:p>
            <a:r>
              <a:rPr lang="et-EE" sz="1000" dirty="0"/>
              <a:t>	double *X;</a:t>
            </a:r>
          </a:p>
          <a:p>
            <a:r>
              <a:rPr lang="et-EE" sz="1000" dirty="0"/>
              <a:t>	X = realloc(M, k * sizeof(double));</a:t>
            </a:r>
          </a:p>
          <a:p>
            <a:r>
              <a:rPr lang="et-EE" sz="1000" dirty="0"/>
              <a:t>	assert(X != NULL);</a:t>
            </a:r>
          </a:p>
          <a:p>
            <a:r>
              <a:rPr lang="et-EE" sz="1000" dirty="0"/>
              <a:t>	printf("%p %p %lu\n", M, X, k * sizeof(double));</a:t>
            </a:r>
          </a:p>
          <a:p>
            <a:r>
              <a:rPr lang="et-EE" sz="1000" dirty="0"/>
              <a:t>	int i;</a:t>
            </a:r>
          </a:p>
          <a:p>
            <a:r>
              <a:rPr lang="et-EE" sz="1000" dirty="0"/>
              <a:t>	for(i = 0; i &lt; rand() % k; i++)</a:t>
            </a:r>
          </a:p>
          <a:p>
            <a:r>
              <a:rPr lang="et-EE" sz="1000" dirty="0"/>
              <a:t>		X[rand() % k] = rand(); //selleks, et mälu ka kasutusel oleks</a:t>
            </a:r>
          </a:p>
          <a:p>
            <a:r>
              <a:rPr lang="et-EE" sz="1000" dirty="0"/>
              <a:t>	return X;</a:t>
            </a:r>
          </a:p>
          <a:p>
            <a:r>
              <a:rPr lang="et-EE" sz="1000" dirty="0"/>
              <a:t>}</a:t>
            </a:r>
          </a:p>
          <a:p>
            <a:r>
              <a:rPr lang="et-EE" sz="1000" dirty="0"/>
              <a:t>int main(void){</a:t>
            </a:r>
          </a:p>
          <a:p>
            <a:r>
              <a:rPr lang="et-EE" sz="1000" dirty="0"/>
              <a:t>	int x = 100;</a:t>
            </a:r>
          </a:p>
          <a:p>
            <a:r>
              <a:rPr lang="et-EE" sz="1000" dirty="0"/>
              <a:t>	double *D = NULL;</a:t>
            </a:r>
          </a:p>
          <a:p>
            <a:r>
              <a:rPr lang="et-EE" sz="1000" dirty="0"/>
              <a:t>	while(1){</a:t>
            </a:r>
          </a:p>
          <a:p>
            <a:r>
              <a:rPr lang="et-EE" sz="1000" dirty="0"/>
              <a:t>		stat(x);</a:t>
            </a:r>
          </a:p>
          <a:p>
            <a:r>
              <a:rPr lang="et-EE" sz="1000" dirty="0"/>
              <a:t>		dyn(x);</a:t>
            </a:r>
          </a:p>
          <a:p>
            <a:r>
              <a:rPr lang="et-EE" sz="1000" dirty="0"/>
              <a:t>		//D = dyn2(D, x);</a:t>
            </a:r>
          </a:p>
          <a:p>
            <a:r>
              <a:rPr lang="et-EE" sz="1000" dirty="0"/>
              <a:t>		getchar();</a:t>
            </a:r>
          </a:p>
          <a:p>
            <a:r>
              <a:rPr lang="et-EE" sz="1000" dirty="0"/>
              <a:t>		x = x * 1.2;</a:t>
            </a:r>
          </a:p>
          <a:p>
            <a:r>
              <a:rPr lang="et-EE" sz="1000" dirty="0"/>
              <a:t>	}</a:t>
            </a:r>
          </a:p>
          <a:p>
            <a:r>
              <a:rPr lang="et-EE" sz="1000" dirty="0"/>
              <a:t>}</a:t>
            </a:r>
          </a:p>
        </p:txBody>
      </p:sp>
    </p:spTree>
    <p:extLst>
      <p:ext uri="{BB962C8B-B14F-4D97-AF65-F5344CB8AC3E}">
        <p14:creationId xmlns:p14="http://schemas.microsoft.com/office/powerpoint/2010/main" val="41569757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239688"/>
          </a:xfrm>
        </p:spPr>
        <p:txBody>
          <a:bodyPr/>
          <a:lstStyle/>
          <a:p>
            <a:r>
              <a:rPr lang="et-EE" dirty="0" smtClean="0"/>
              <a:t>Recursion example</a:t>
            </a:r>
            <a:endParaRPr lang="et-EE" dirty="0"/>
          </a:p>
        </p:txBody>
      </p:sp>
      <p:sp>
        <p:nvSpPr>
          <p:cNvPr id="3" name="Content Placeholder 2"/>
          <p:cNvSpPr>
            <a:spLocks noGrp="1"/>
          </p:cNvSpPr>
          <p:nvPr>
            <p:ph idx="1"/>
          </p:nvPr>
        </p:nvSpPr>
        <p:spPr>
          <a:xfrm>
            <a:off x="495300" y="836712"/>
            <a:ext cx="8191500" cy="5472608"/>
          </a:xfrm>
        </p:spPr>
        <p:txBody>
          <a:bodyPr/>
          <a:lstStyle/>
          <a:p>
            <a:r>
              <a:rPr lang="et-EE" sz="1200" dirty="0"/>
              <a:t>#include &lt;stdio.h&gt;</a:t>
            </a:r>
          </a:p>
          <a:p>
            <a:endParaRPr lang="et-EE" sz="1200" dirty="0"/>
          </a:p>
          <a:p>
            <a:r>
              <a:rPr lang="et-EE" sz="1200" dirty="0"/>
              <a:t>int add(int k){</a:t>
            </a:r>
          </a:p>
          <a:p>
            <a:r>
              <a:rPr lang="et-EE" sz="1200" dirty="0"/>
              <a:t>	int a;</a:t>
            </a:r>
          </a:p>
          <a:p>
            <a:r>
              <a:rPr lang="et-EE" sz="1200" dirty="0"/>
              <a:t>	printf("%d %d\n", k, a);</a:t>
            </a:r>
          </a:p>
          <a:p>
            <a:r>
              <a:rPr lang="et-EE" sz="1200" dirty="0"/>
              <a:t>	if(k &gt; 1)</a:t>
            </a:r>
          </a:p>
          <a:p>
            <a:r>
              <a:rPr lang="et-EE" sz="1200" dirty="0"/>
              <a:t>		a = k + add(k - 1);</a:t>
            </a:r>
          </a:p>
          <a:p>
            <a:r>
              <a:rPr lang="et-EE" sz="1200" dirty="0"/>
              <a:t>	else</a:t>
            </a:r>
          </a:p>
          <a:p>
            <a:r>
              <a:rPr lang="et-EE" sz="1200" dirty="0"/>
              <a:t>		a = 1;</a:t>
            </a:r>
          </a:p>
          <a:p>
            <a:r>
              <a:rPr lang="et-EE" sz="1200" dirty="0"/>
              <a:t>	printf("%p %p %d %d\n", &amp;k, &amp;a, k, a);</a:t>
            </a:r>
          </a:p>
          <a:p>
            <a:r>
              <a:rPr lang="et-EE" sz="1200" dirty="0"/>
              <a:t>	return a;</a:t>
            </a:r>
          </a:p>
          <a:p>
            <a:r>
              <a:rPr lang="et-EE" sz="1200" dirty="0"/>
              <a:t>}</a:t>
            </a:r>
          </a:p>
          <a:p>
            <a:endParaRPr lang="et-EE" sz="1200" dirty="0"/>
          </a:p>
          <a:p>
            <a:r>
              <a:rPr lang="et-EE" sz="1200" dirty="0"/>
              <a:t>int mul(int k){</a:t>
            </a:r>
          </a:p>
          <a:p>
            <a:r>
              <a:rPr lang="et-EE" sz="1200" dirty="0"/>
              <a:t>	int a;</a:t>
            </a:r>
          </a:p>
          <a:p>
            <a:r>
              <a:rPr lang="et-EE" sz="1200" dirty="0"/>
              <a:t>	printf("%d %d\n", k, a);</a:t>
            </a:r>
          </a:p>
          <a:p>
            <a:r>
              <a:rPr lang="et-EE" sz="1200" dirty="0"/>
              <a:t>	if(k &gt; 1)</a:t>
            </a:r>
          </a:p>
          <a:p>
            <a:r>
              <a:rPr lang="et-EE" sz="1200" dirty="0"/>
              <a:t>		a = k * mul(k - 1);</a:t>
            </a:r>
          </a:p>
          <a:p>
            <a:r>
              <a:rPr lang="et-EE" sz="1200" dirty="0"/>
              <a:t>	else</a:t>
            </a:r>
          </a:p>
          <a:p>
            <a:r>
              <a:rPr lang="et-EE" sz="1200" dirty="0"/>
              <a:t>		a = 1;</a:t>
            </a:r>
          </a:p>
          <a:p>
            <a:r>
              <a:rPr lang="et-EE" sz="1200" dirty="0"/>
              <a:t>	printf("%p %p %d %d\n", &amp;k, &amp;a, k, a);</a:t>
            </a:r>
          </a:p>
          <a:p>
            <a:r>
              <a:rPr lang="et-EE" sz="1200" dirty="0"/>
              <a:t>	return a;</a:t>
            </a:r>
          </a:p>
          <a:p>
            <a:r>
              <a:rPr lang="et-EE" sz="1200" dirty="0"/>
              <a:t>}</a:t>
            </a:r>
          </a:p>
          <a:p>
            <a:endParaRPr lang="et-EE" sz="1200" dirty="0"/>
          </a:p>
          <a:p>
            <a:r>
              <a:rPr lang="et-EE" sz="1200" dirty="0"/>
              <a:t>int main(void){</a:t>
            </a:r>
          </a:p>
          <a:p>
            <a:r>
              <a:rPr lang="et-EE" sz="1200" dirty="0"/>
              <a:t>	mul(5);</a:t>
            </a:r>
          </a:p>
          <a:p>
            <a:r>
              <a:rPr lang="et-EE" sz="1200" dirty="0"/>
              <a:t>	add(5);</a:t>
            </a:r>
          </a:p>
          <a:p>
            <a:r>
              <a:rPr lang="et-EE" sz="1200" dirty="0"/>
              <a:t>	return 0;</a:t>
            </a:r>
          </a:p>
          <a:p>
            <a:r>
              <a:rPr lang="et-EE" sz="1200" dirty="0"/>
              <a:t>}</a:t>
            </a:r>
          </a:p>
        </p:txBody>
      </p:sp>
    </p:spTree>
    <p:extLst>
      <p:ext uri="{BB962C8B-B14F-4D97-AF65-F5344CB8AC3E}">
        <p14:creationId xmlns:p14="http://schemas.microsoft.com/office/powerpoint/2010/main" val="1931125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a:t>
            </a:r>
            <a:endParaRPr lang="et-EE" dirty="0"/>
          </a:p>
        </p:txBody>
      </p:sp>
      <p:sp>
        <p:nvSpPr>
          <p:cNvPr id="3" name="Content Placeholder 2"/>
          <p:cNvSpPr>
            <a:spLocks noGrp="1"/>
          </p:cNvSpPr>
          <p:nvPr>
            <p:ph idx="1"/>
          </p:nvPr>
        </p:nvSpPr>
        <p:spPr/>
        <p:txBody>
          <a:bodyPr/>
          <a:lstStyle/>
          <a:p>
            <a:r>
              <a:rPr lang="en-US" sz="2400" dirty="0"/>
              <a:t>Write a program to sort a sequence of numbers using a binary tree (Using Pointers). A binary tree is a tree structure with only two (possible) branches from each node (Fig. </a:t>
            </a:r>
            <a:r>
              <a:rPr lang="en-US" sz="2400" dirty="0" smtClean="0">
                <a:hlinkClick r:id="rId2"/>
              </a:rPr>
              <a:t>1</a:t>
            </a:r>
            <a:r>
              <a:rPr lang="en-US" sz="2400" dirty="0"/>
              <a:t>). Each branch then represents a false or true decision. To sort numbers simply assign the left branch to take numbers less than the node number and the right branch any other number (greater than or equal to). To obtain a sorted list simply search the tree in a depth first fashion</a:t>
            </a:r>
            <a:r>
              <a:rPr lang="en-US" dirty="0"/>
              <a:t>.</a:t>
            </a:r>
            <a:endParaRPr lang="et-EE" dirty="0"/>
          </a:p>
        </p:txBody>
      </p:sp>
    </p:spTree>
    <p:extLst>
      <p:ext uri="{BB962C8B-B14F-4D97-AF65-F5344CB8AC3E}">
        <p14:creationId xmlns:p14="http://schemas.microsoft.com/office/powerpoint/2010/main" val="32274421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Bonus task II (fig.1.)</a:t>
            </a:r>
            <a:endParaRPr lang="et-EE" dirty="0"/>
          </a:p>
        </p:txBody>
      </p:sp>
      <p:pic>
        <p:nvPicPr>
          <p:cNvPr id="29698" name="Picture 2" descr="http://www.cs.cf.ac.uk/Dave/C/btree.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379215"/>
            <a:ext cx="8287072" cy="45036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2210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extLst>
              <p:ext uri="{D42A27DB-BD31-4B8C-83A1-F6EECF244321}">
                <p14:modId xmlns:p14="http://schemas.microsoft.com/office/powerpoint/2010/main" val="2000091049"/>
              </p:ext>
            </p:extLst>
          </p:nvPr>
        </p:nvGraphicFramePr>
        <p:xfrm>
          <a:off x="-77788" y="-198438"/>
          <a:ext cx="9272588" cy="6961188"/>
        </p:xfrm>
        <a:graphic>
          <a:graphicData uri="http://schemas.openxmlformats.org/presentationml/2006/ole">
            <mc:AlternateContent xmlns:mc="http://schemas.openxmlformats.org/markup-compatibility/2006">
              <mc:Choice xmlns:v="urn:schemas-microsoft-com:vml" Requires="v">
                <p:oleObj spid="_x0000_s21756" name="Slide" r:id="rId4" imgW="3794829" imgH="2845291" progId="PowerPoint.Slide.8">
                  <p:embed/>
                </p:oleObj>
              </mc:Choice>
              <mc:Fallback>
                <p:oleObj name="Slide" r:id="rId4" imgW="3794829" imgH="2845291" progId="PowerPoint.Slide.8">
                  <p:embed/>
                  <p:pic>
                    <p:nvPicPr>
                      <p:cNvPr id="0" name="Object 2"/>
                      <p:cNvPicPr>
                        <a:picLocks noChangeAspect="1" noChangeArrowheads="1"/>
                      </p:cNvPicPr>
                      <p:nvPr/>
                    </p:nvPicPr>
                    <p:blipFill>
                      <a:blip r:embed="rId5"/>
                      <a:srcRect/>
                      <a:stretch>
                        <a:fillRect/>
                      </a:stretch>
                    </p:blipFill>
                    <p:spPr bwMode="auto">
                      <a:xfrm>
                        <a:off x="-77788" y="-198438"/>
                        <a:ext cx="9272588"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nvGraphicFramePr>
        <p:xfrm>
          <a:off x="7772400" y="152400"/>
          <a:ext cx="552450" cy="1676400"/>
        </p:xfrm>
        <a:graphic>
          <a:graphicData uri="http://schemas.openxmlformats.org/presentationml/2006/ole">
            <mc:AlternateContent xmlns:mc="http://schemas.openxmlformats.org/markup-compatibility/2006">
              <mc:Choice xmlns:v="urn:schemas-microsoft-com:vml" Requires="v">
                <p:oleObj spid="_x0000_s21757" name="Clip" r:id="rId6" imgW="1295640" imgH="3934080" progId="MS_ClipArt_Gallery.5">
                  <p:embed/>
                </p:oleObj>
              </mc:Choice>
              <mc:Fallback>
                <p:oleObj name="Clip" r:id="rId6" imgW="1295640" imgH="3934080" progId="MS_ClipArt_Gallery.5">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72400" y="152400"/>
                        <a:ext cx="55245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0-#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NULL pointer</a:t>
            </a:r>
            <a:endParaRPr lang="et-EE" dirty="0"/>
          </a:p>
        </p:txBody>
      </p:sp>
      <p:sp>
        <p:nvSpPr>
          <p:cNvPr id="3" name="Content Placeholder 2"/>
          <p:cNvSpPr>
            <a:spLocks noGrp="1"/>
          </p:cNvSpPr>
          <p:nvPr>
            <p:ph idx="1"/>
          </p:nvPr>
        </p:nvSpPr>
        <p:spPr/>
        <p:txBody>
          <a:bodyPr>
            <a:normAutofit fontScale="85000" lnSpcReduction="20000"/>
          </a:bodyPr>
          <a:lstStyle/>
          <a:p>
            <a:r>
              <a:rPr lang="en-US" dirty="0" smtClean="0"/>
              <a:t>A pointer that does not refer to a valid object</a:t>
            </a:r>
          </a:p>
          <a:p>
            <a:r>
              <a:rPr lang="en-US" dirty="0" smtClean="0"/>
              <a:t>Behavior undefined</a:t>
            </a:r>
          </a:p>
          <a:p>
            <a:r>
              <a:rPr lang="en-US" dirty="0" smtClean="0"/>
              <a:t>Often used to indicate pointers not in use or failed operations</a:t>
            </a:r>
          </a:p>
          <a:p>
            <a:pPr lvl="1"/>
            <a:r>
              <a:rPr lang="en-US" dirty="0" smtClean="0"/>
              <a:t>End of a list (advanced data structures)</a:t>
            </a:r>
          </a:p>
          <a:p>
            <a:pPr lvl="1"/>
            <a:r>
              <a:rPr lang="en-US" dirty="0" smtClean="0"/>
              <a:t>Memory allocation failed (dynamic memory management)</a:t>
            </a:r>
          </a:p>
          <a:p>
            <a:pPr lvl="1"/>
            <a:r>
              <a:rPr lang="en-US" dirty="0" smtClean="0"/>
              <a:t>Opening file failed</a:t>
            </a:r>
          </a:p>
          <a:p>
            <a:pPr lvl="1"/>
            <a:r>
              <a:rPr lang="en-US" dirty="0" smtClean="0"/>
              <a:t>Search for substring failed (</a:t>
            </a:r>
            <a:r>
              <a:rPr lang="en-US" dirty="0" err="1" smtClean="0"/>
              <a:t>strstr</a:t>
            </a:r>
            <a:r>
              <a:rPr lang="en-US" dirty="0" smtClean="0"/>
              <a:t> from </a:t>
            </a:r>
            <a:r>
              <a:rPr lang="en-US" dirty="0" err="1" smtClean="0"/>
              <a:t>string.h</a:t>
            </a:r>
            <a:r>
              <a:rPr lang="en-US" dirty="0"/>
              <a:t>)</a:t>
            </a:r>
            <a:endParaRPr lang="en-US" dirty="0" smtClean="0"/>
          </a:p>
          <a:p>
            <a:pPr lvl="1"/>
            <a:r>
              <a:rPr lang="en-US" dirty="0" smtClean="0"/>
              <a:t>Assigning pointer to NULL avoids unintentional access to released resources</a:t>
            </a:r>
            <a:endParaRPr lang="et-EE" dirty="0" smtClean="0"/>
          </a:p>
          <a:p>
            <a:r>
              <a:rPr lang="en-US" dirty="0" smtClean="0"/>
              <a:t>May lead to segmentation fault when accessed</a:t>
            </a:r>
            <a:endParaRPr lang="et-EE" dirty="0" smtClean="0"/>
          </a:p>
          <a:p>
            <a:r>
              <a:rPr lang="en-US" dirty="0" smtClean="0"/>
              <a:t>NULL is a pointer, 0 is an integer. NULL pointer may not always be zero, but typically is.</a:t>
            </a:r>
          </a:p>
        </p:txBody>
      </p:sp>
      <p:sp>
        <p:nvSpPr>
          <p:cNvPr id="4" name="Date Placeholder 3"/>
          <p:cNvSpPr>
            <a:spLocks noGrp="1"/>
          </p:cNvSpPr>
          <p:nvPr>
            <p:ph type="dt" sz="half" idx="10"/>
          </p:nvPr>
        </p:nvSpPr>
        <p:spPr/>
        <p:txBody>
          <a:bodyPr/>
          <a:lstStyle/>
          <a:p>
            <a:r>
              <a:rPr lang="et-EE" smtClean="0"/>
              <a:t>2016</a:t>
            </a:r>
            <a:endParaRPr lang="et-EE"/>
          </a:p>
        </p:txBody>
      </p:sp>
      <p:sp>
        <p:nvSpPr>
          <p:cNvPr id="5" name="Slide Number Placeholder 4"/>
          <p:cNvSpPr>
            <a:spLocks noGrp="1"/>
          </p:cNvSpPr>
          <p:nvPr>
            <p:ph type="sldNum" sz="quarter" idx="12"/>
          </p:nvPr>
        </p:nvSpPr>
        <p:spPr/>
        <p:txBody>
          <a:bodyPr/>
          <a:lstStyle/>
          <a:p>
            <a:fld id="{6D50953F-F8C7-4C4A-AE29-1C7891A915E4}" type="slidenum">
              <a:rPr lang="et-EE" smtClean="0"/>
              <a:t>4</a:t>
            </a:fld>
            <a:endParaRPr lang="et-EE"/>
          </a:p>
        </p:txBody>
      </p:sp>
    </p:spTree>
    <p:extLst>
      <p:ext uri="{BB962C8B-B14F-4D97-AF65-F5344CB8AC3E}">
        <p14:creationId xmlns:p14="http://schemas.microsoft.com/office/powerpoint/2010/main" val="424515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Code example</a:t>
            </a:r>
            <a:endParaRPr lang="et-EE" dirty="0"/>
          </a:p>
        </p:txBody>
      </p:sp>
      <p:sp>
        <p:nvSpPr>
          <p:cNvPr id="3" name="Content Placeholder 2"/>
          <p:cNvSpPr>
            <a:spLocks noGrp="1"/>
          </p:cNvSpPr>
          <p:nvPr>
            <p:ph idx="1"/>
          </p:nvPr>
        </p:nvSpPr>
        <p:spPr>
          <a:xfrm>
            <a:off x="495300" y="1268760"/>
            <a:ext cx="8397180" cy="4464496"/>
          </a:xfrm>
        </p:spPr>
        <p:txBody>
          <a:bodyPr>
            <a:normAutofit fontScale="77500" lnSpcReduction="20000"/>
          </a:bodyPr>
          <a:lstStyle/>
          <a:p>
            <a:pPr>
              <a:lnSpc>
                <a:spcPct val="107000"/>
              </a:lnSpc>
              <a:spcAft>
                <a:spcPts val="0"/>
              </a:spcAft>
            </a:pPr>
            <a:r>
              <a:rPr lang="en-US" dirty="0" smtClean="0"/>
              <a:t>You should always check if the file was successfully opened</a:t>
            </a:r>
            <a:r>
              <a:rPr lang="et-EE" dirty="0" smtClean="0"/>
              <a:t/>
            </a:r>
            <a:br>
              <a:rPr lang="et-EE" dirty="0" smtClean="0"/>
            </a:br>
            <a:r>
              <a:rPr lang="en-US" dirty="0" smtClean="0"/>
              <a:t>When opening of the file fails, reading from it will crash the program.</a:t>
            </a:r>
            <a:r>
              <a:rPr lang="et-EE" dirty="0" smtClean="0"/>
              <a:t/>
            </a:r>
            <a:br>
              <a:rPr lang="et-EE" dirty="0" smtClean="0"/>
            </a:br>
            <a:endParaRPr lang="et-EE" dirty="0"/>
          </a:p>
          <a:p>
            <a:pPr marL="0" indent="0">
              <a:lnSpc>
                <a:spcPct val="107000"/>
              </a:lnSpc>
              <a:spcAft>
                <a:spcPts val="0"/>
              </a:spcAft>
              <a:buNone/>
            </a:pPr>
            <a:r>
              <a:rPr lang="en-US" sz="165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165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t-EE"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 </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a:t>
            </a:r>
            <a:r>
              <a:rPr lang="en-US"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file pointer declaration</a:t>
            </a:r>
            <a:endParaRPr lang="et-EE"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t-EE" sz="28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inputFile</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"numb</a:t>
            </a:r>
            <a:r>
              <a:rPr lang="et-EE"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ers</a:t>
            </a:r>
            <a:r>
              <a:rPr lang="en-US" sz="2800"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.txt</a:t>
            </a:r>
            <a:r>
              <a:rPr lang="en-US" sz="2800" dirty="0" smtClean="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a:p>
            <a:pPr marL="342900" lvl="1" indent="0">
              <a:lnSpc>
                <a:spcPct val="107000"/>
              </a:lnSpc>
              <a:buNone/>
            </a:pPr>
            <a:r>
              <a:rPr lang="et-EE" sz="3600" b="1"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 </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3600" b="1"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fopen</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3600" b="1"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inputFile</a:t>
            </a:r>
            <a:r>
              <a:rPr lang="en-US" sz="3600" b="1"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3600" b="1" dirty="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"r</a:t>
            </a:r>
            <a:r>
              <a:rPr lang="en-US" sz="3600" b="1" dirty="0" smtClean="0">
                <a:solidFill>
                  <a:srgbClr val="0000FF"/>
                </a:solidFill>
                <a:latin typeface="Courier New" panose="02070309020205020404" pitchFamily="49" charset="0"/>
                <a:ea typeface="Times New Roman" panose="02020603050405020304" pitchFamily="18" charset="0"/>
                <a:cs typeface="Times New Roman" panose="02020603050405020304" pitchFamily="18" charset="0"/>
              </a:rPr>
              <a:t>"</a:t>
            </a:r>
            <a:r>
              <a:rPr lang="en-US" sz="3600" b="1"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a:t>
            </a:r>
            <a:r>
              <a:rPr lang="en-US"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opening </a:t>
            </a:r>
            <a:r>
              <a:rPr lang="et-EE" dirty="0" smtClean="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file</a:t>
            </a:r>
            <a:endParaRPr lang="et-EE"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if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a:t>
            </a:r>
            <a:r>
              <a:rPr lang="et-EE" sz="28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NULL</a:t>
            </a:r>
            <a:r>
              <a:rPr lang="en-US"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check for errors</a:t>
            </a:r>
            <a:endParaRPr lang="et-EE"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endParaRPr>
          </a:p>
          <a:p>
            <a:pPr marL="342900" lvl="1" indent="0">
              <a:lnSpc>
                <a:spcPct val="107000"/>
              </a:lnSpc>
              <a:buNone/>
            </a:pPr>
            <a:r>
              <a:rPr lang="en-US"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sz="28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800" dirty="0"/>
          </a:p>
          <a:p>
            <a:pPr marL="342900" lvl="1" indent="0">
              <a:lnSpc>
                <a:spcPct val="107000"/>
              </a:lnSpc>
              <a:buNone/>
            </a:pPr>
            <a:r>
              <a:rPr lang="et-EE" sz="2800"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exit</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2800" dirty="0" smtClean="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a:t>
            </a:r>
            <a:r>
              <a:rPr lang="en-US" sz="28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dirty="0">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 abort. Exit comes from </a:t>
            </a:r>
            <a:r>
              <a:rPr lang="en-US" sz="2800" dirty="0" err="1">
                <a:solidFill>
                  <a:srgbClr val="00B0F0"/>
                </a:solidFill>
                <a:latin typeface="Courier New" panose="02070309020205020404" pitchFamily="49" charset="0"/>
                <a:ea typeface="Times New Roman" panose="02020603050405020304" pitchFamily="18" charset="0"/>
                <a:cs typeface="Times New Roman" panose="02020603050405020304" pitchFamily="18" charset="0"/>
              </a:rPr>
              <a:t>stdlib.h</a:t>
            </a:r>
            <a:endParaRPr lang="et-EE" sz="2800" kern="1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t-EE" dirty="0">
                <a:solidFill>
                  <a:srgbClr val="BEBEE6"/>
                </a:solidFill>
                <a:latin typeface="Courier New" panose="02070309020205020404" pitchFamily="49" charset="0"/>
                <a:ea typeface="Times New Roman" panose="02020603050405020304" pitchFamily="18" charset="0"/>
                <a:cs typeface="Times New Roman" panose="02020603050405020304" pitchFamily="18" charset="0"/>
              </a:rPr>
              <a:t>	 </a:t>
            </a:r>
            <a:r>
              <a:rPr lang="en-US"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dirty="0"/>
          </a:p>
        </p:txBody>
      </p:sp>
      <p:sp>
        <p:nvSpPr>
          <p:cNvPr id="5" name="Slide Number Placeholder 4"/>
          <p:cNvSpPr>
            <a:spLocks noGrp="1"/>
          </p:cNvSpPr>
          <p:nvPr>
            <p:ph type="sldNum" sz="quarter" idx="12"/>
          </p:nvPr>
        </p:nvSpPr>
        <p:spPr/>
        <p:txBody>
          <a:bodyPr/>
          <a:lstStyle/>
          <a:p>
            <a:fld id="{6D50953F-F8C7-4C4A-AE29-1C7891A915E4}" type="slidenum">
              <a:rPr lang="et-EE" smtClean="0"/>
              <a:t>5</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1563530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a file</a:t>
            </a:r>
            <a:endParaRPr lang="et-EE" dirty="0"/>
          </a:p>
        </p:txBody>
      </p:sp>
      <p:sp>
        <p:nvSpPr>
          <p:cNvPr id="3" name="Content Placeholder 2"/>
          <p:cNvSpPr>
            <a:spLocks noGrp="1"/>
          </p:cNvSpPr>
          <p:nvPr>
            <p:ph idx="1"/>
          </p:nvPr>
        </p:nvSpPr>
        <p:spPr/>
        <p:txBody>
          <a:bodyPr>
            <a:normAutofit fontScale="85000" lnSpcReduction="20000"/>
          </a:bodyPr>
          <a:lstStyle/>
          <a:p>
            <a:r>
              <a:rPr lang="en-US" sz="3300" b="1" i="1" dirty="0" smtClean="0"/>
              <a:t>Resources should be freed when not needed</a:t>
            </a:r>
          </a:p>
          <a:p>
            <a:r>
              <a:rPr lang="en-US" dirty="0" smtClean="0"/>
              <a:t>All of the files should be closed before exiting</a:t>
            </a:r>
          </a:p>
          <a:p>
            <a:r>
              <a:rPr lang="en-US" dirty="0" smtClean="0"/>
              <a:t>When writing, any files not closed may have parts or all of the content missing from it. Closing writes the output still in buffer to the file.</a:t>
            </a:r>
            <a:br>
              <a:rPr lang="en-US" dirty="0" smtClean="0"/>
            </a:br>
            <a:r>
              <a:rPr lang="en-US" b="1" dirty="0" smtClean="0"/>
              <a:t>Especially important when writing log files </a:t>
            </a:r>
            <a:r>
              <a:rPr lang="et-EE" b="1" dirty="0" smtClean="0"/>
              <a:t>and </a:t>
            </a:r>
            <a:r>
              <a:rPr lang="en-US" b="1" dirty="0" smtClean="0"/>
              <a:t>the program crashes.</a:t>
            </a:r>
            <a:endParaRPr lang="et-EE" b="1" dirty="0" smtClean="0"/>
          </a:p>
          <a:p>
            <a:pPr marL="0" indent="0">
              <a:buNone/>
            </a:pPr>
            <a:r>
              <a:rPr lang="et-EE" dirty="0" smtClean="0"/>
              <a:t> </a:t>
            </a:r>
          </a:p>
          <a:p>
            <a:endParaRPr lang="et-EE" dirty="0"/>
          </a:p>
          <a:p>
            <a:r>
              <a:rPr lang="en-US" dirty="0" smtClean="0"/>
              <a:t>To close a file</a:t>
            </a:r>
            <a:r>
              <a:rPr lang="et-EE" dirty="0" smtClean="0"/>
              <a:t>:</a:t>
            </a:r>
            <a:br>
              <a:rPr lang="et-EE" dirty="0" smtClean="0"/>
            </a:br>
            <a:r>
              <a:rPr lang="en-US" sz="38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fclose</a:t>
            </a:r>
            <a:r>
              <a:rPr lang="en-US" sz="38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n-US" sz="3800" kern="0" dirty="0" err="1"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filePointer</a:t>
            </a:r>
            <a:r>
              <a:rPr lang="en-US" sz="38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800" dirty="0" smtClean="0"/>
          </a:p>
        </p:txBody>
      </p:sp>
      <p:sp>
        <p:nvSpPr>
          <p:cNvPr id="5" name="Slide Number Placeholder 4"/>
          <p:cNvSpPr>
            <a:spLocks noGrp="1"/>
          </p:cNvSpPr>
          <p:nvPr>
            <p:ph type="sldNum" sz="quarter" idx="12"/>
          </p:nvPr>
        </p:nvSpPr>
        <p:spPr/>
        <p:txBody>
          <a:bodyPr/>
          <a:lstStyle/>
          <a:p>
            <a:fld id="{6D50953F-F8C7-4C4A-AE29-1C7891A915E4}" type="slidenum">
              <a:rPr lang="et-EE" smtClean="0"/>
              <a:t>6</a:t>
            </a:fld>
            <a:endParaRPr lang="et-EE"/>
          </a:p>
        </p:txBody>
      </p:sp>
      <p:sp>
        <p:nvSpPr>
          <p:cNvPr id="6" name="Date Placeholder 5"/>
          <p:cNvSpPr>
            <a:spLocks noGrp="1"/>
          </p:cNvSpPr>
          <p:nvPr>
            <p:ph type="dt" sz="half" idx="10"/>
          </p:nvPr>
        </p:nvSpPr>
        <p:spPr/>
        <p:txBody>
          <a:bodyPr/>
          <a:lstStyle/>
          <a:p>
            <a:r>
              <a:rPr lang="et-EE" smtClean="0"/>
              <a:t>2016</a:t>
            </a:r>
            <a:endParaRPr lang="et-EE"/>
          </a:p>
        </p:txBody>
      </p:sp>
    </p:spTree>
    <p:extLst>
      <p:ext uri="{BB962C8B-B14F-4D97-AF65-F5344CB8AC3E}">
        <p14:creationId xmlns:p14="http://schemas.microsoft.com/office/powerpoint/2010/main" val="3626691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t-EE" altLang="et-EE" dirty="0" smtClean="0"/>
              <a:t>STRUCTURES</a:t>
            </a:r>
            <a:endParaRPr lang="en-US" altLang="et-EE" dirty="0" smtClean="0"/>
          </a:p>
        </p:txBody>
      </p:sp>
    </p:spTree>
    <p:extLst>
      <p:ext uri="{BB962C8B-B14F-4D97-AF65-F5344CB8AC3E}">
        <p14:creationId xmlns:p14="http://schemas.microsoft.com/office/powerpoint/2010/main" val="4224108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STRUCTURES</a:t>
            </a:r>
            <a:endParaRPr lang="et-EE" dirty="0"/>
          </a:p>
        </p:txBody>
      </p:sp>
      <p:sp>
        <p:nvSpPr>
          <p:cNvPr id="3" name="Content Placeholder 2"/>
          <p:cNvSpPr>
            <a:spLocks noGrp="1"/>
          </p:cNvSpPr>
          <p:nvPr>
            <p:ph idx="1"/>
          </p:nvPr>
        </p:nvSpPr>
        <p:spPr>
          <a:xfrm>
            <a:off x="495300" y="1676400"/>
            <a:ext cx="8191500" cy="4128864"/>
          </a:xfrm>
        </p:spPr>
        <p:txBody>
          <a:bodyPr/>
          <a:lstStyle/>
          <a:p>
            <a:r>
              <a:rPr lang="en-US" dirty="0"/>
              <a:t>Complex data type</a:t>
            </a:r>
            <a:endParaRPr lang="et-EE" dirty="0"/>
          </a:p>
          <a:p>
            <a:r>
              <a:rPr lang="en-US" dirty="0" smtClean="0"/>
              <a:t>It </a:t>
            </a:r>
            <a:r>
              <a:rPr lang="en-US" dirty="0"/>
              <a:t>consist of other data types (</a:t>
            </a:r>
            <a:r>
              <a:rPr lang="en-US" dirty="0" err="1"/>
              <a:t>int</a:t>
            </a:r>
            <a:r>
              <a:rPr lang="en-US" dirty="0"/>
              <a:t>, char, float </a:t>
            </a:r>
            <a:r>
              <a:rPr lang="en-US" dirty="0" err="1"/>
              <a:t>etc</a:t>
            </a:r>
            <a:r>
              <a:rPr lang="en-US" dirty="0" smtClean="0"/>
              <a:t>)</a:t>
            </a:r>
            <a:endParaRPr lang="et-EE" dirty="0"/>
          </a:p>
        </p:txBody>
      </p:sp>
      <p:sp>
        <p:nvSpPr>
          <p:cNvPr id="4" name="Rectangle 3"/>
          <p:cNvSpPr/>
          <p:nvPr/>
        </p:nvSpPr>
        <p:spPr>
          <a:xfrm>
            <a:off x="838200" y="2636912"/>
            <a:ext cx="7550224" cy="3445815"/>
          </a:xfrm>
          <a:prstGeom prst="rect">
            <a:avLst/>
          </a:prstGeom>
        </p:spPr>
        <p:txBody>
          <a:bodyPr wrap="square">
            <a:spAutoFit/>
          </a:bodyPr>
          <a:lstStyle/>
          <a:p>
            <a:pPr>
              <a:lnSpc>
                <a:spcPct val="107000"/>
              </a:lnSpc>
              <a:spcAft>
                <a:spcPts val="0"/>
              </a:spcAft>
            </a:pPr>
            <a:r>
              <a:rPr lang="en-US" sz="2800" b="1" kern="0" dirty="0" err="1" smtClean="0">
                <a:solidFill>
                  <a:srgbClr val="0000A0"/>
                </a:solidFill>
                <a:effectLst/>
                <a:latin typeface="Courier New" panose="02070309020205020404" pitchFamily="49" charset="0"/>
                <a:ea typeface="Times New Roman" panose="02020603050405020304" pitchFamily="18" charset="0"/>
                <a:cs typeface="Times New Roman" panose="02020603050405020304" pitchFamily="18" charset="0"/>
              </a:rPr>
              <a:t>typedef</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8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8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000" kern="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000" kern="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000" b="1" kern="0"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n-US" sz="2000" kern="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000" kern="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r>
              <a:rPr lang="en-US" sz="2800" kern="0" dirty="0" smtClean="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employee</a:t>
            </a: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US" sz="2000" kern="0" dirty="0" smtClean="0">
                <a:solidFill>
                  <a:srgbClr val="FF0000"/>
                </a:solidFill>
                <a:effectLst/>
                <a:latin typeface="Courier New" panose="02070309020205020404" pitchFamily="49" charset="0"/>
                <a:ea typeface="Times New Roman" panose="02020603050405020304" pitchFamily="18" charset="0"/>
                <a:cs typeface="Times New Roman" panose="02020603050405020304" pitchFamily="18" charset="0"/>
              </a:rPr>
              <a:t> </a:t>
            </a:r>
            <a:endParaRPr lang="et-EE" sz="3600" kern="1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433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a:t>
            </a:r>
            <a:r>
              <a:rPr lang="en-US" dirty="0" smtClean="0"/>
              <a:t> in the memory</a:t>
            </a:r>
            <a:endParaRPr lang="et-EE" dirty="0"/>
          </a:p>
        </p:txBody>
      </p:sp>
      <p:sp>
        <p:nvSpPr>
          <p:cNvPr id="3" name="Content Placeholder 2"/>
          <p:cNvSpPr>
            <a:spLocks noGrp="1"/>
          </p:cNvSpPr>
          <p:nvPr>
            <p:ph sz="half" idx="1"/>
          </p:nvPr>
        </p:nvSpPr>
        <p:spPr>
          <a:xfrm>
            <a:off x="628650" y="1524001"/>
            <a:ext cx="7039694" cy="2625090"/>
          </a:xfrm>
        </p:spPr>
        <p:txBody>
          <a:bodyPr>
            <a:noAutofit/>
          </a:bodyPr>
          <a:lstStyle/>
          <a:p>
            <a:pPr marL="0" indent="0">
              <a:lnSpc>
                <a:spcPct val="107000"/>
              </a:lnSpc>
              <a:spcAft>
                <a:spcPts val="0"/>
              </a:spcAft>
              <a:buNone/>
            </a:pP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struct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a:t>
            </a:r>
            <a:endParaRPr lang="et-EE" sz="2400"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err="1">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int</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employeeCode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firstName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char </a:t>
            </a:r>
            <a:r>
              <a:rPr lang="en-US" sz="2400" dirty="0" err="1">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lastName</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r>
              <a:rPr lang="et-EE" sz="2400" dirty="0">
                <a:solidFill>
                  <a:srgbClr val="F000F0"/>
                </a:solidFill>
                <a:latin typeface="Courier New" panose="02070309020205020404" pitchFamily="49" charset="0"/>
                <a:ea typeface="Times New Roman" panose="02020603050405020304" pitchFamily="18" charset="0"/>
                <a:cs typeface="Times New Roman" panose="02020603050405020304" pitchFamily="18" charset="0"/>
              </a:rPr>
              <a:t>15</a:t>
            </a: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r>
              <a:rPr lang="en-US" sz="2400" b="1" dirty="0">
                <a:solidFill>
                  <a:srgbClr val="0000A0"/>
                </a:solidFill>
                <a:latin typeface="Courier New" panose="02070309020205020404" pitchFamily="49" charset="0"/>
                <a:ea typeface="Times New Roman" panose="02020603050405020304" pitchFamily="18" charset="0"/>
                <a:cs typeface="Times New Roman" panose="02020603050405020304" pitchFamily="18" charset="0"/>
              </a:rPr>
              <a:t>float </a:t>
            </a:r>
            <a:r>
              <a:rPr lang="et-EE" sz="2400" dirty="0" smtClean="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salary</a:t>
            </a:r>
            <a:r>
              <a:rPr lang="en-US" sz="2400" dirty="0" smtClean="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    </a:t>
            </a:r>
            <a:endParaRPr lang="et-EE"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0"/>
              </a:spcAft>
              <a:buNone/>
            </a:pPr>
            <a:r>
              <a:rPr lang="en-US"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rPr>
              <a:t>};</a:t>
            </a:r>
            <a:endParaRPr lang="et-EE" sz="2400" dirty="0">
              <a:solidFill>
                <a:srgbClr val="FF0000"/>
              </a:solidFill>
              <a:latin typeface="Courier New" panose="02070309020205020404" pitchFamily="49" charset="0"/>
              <a:ea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7BA9A96F-A522-4962-AA30-0721EBAEBA62}" type="slidenum">
              <a:rPr lang="et-EE" smtClean="0"/>
              <a:t>9</a:t>
            </a:fld>
            <a:endParaRPr lang="et-EE"/>
          </a:p>
        </p:txBody>
      </p:sp>
      <p:graphicFrame>
        <p:nvGraphicFramePr>
          <p:cNvPr id="10" name="Table 9"/>
          <p:cNvGraphicFramePr>
            <a:graphicFrameLocks noGrp="1"/>
          </p:cNvGraphicFramePr>
          <p:nvPr>
            <p:extLst>
              <p:ext uri="{D42A27DB-BD31-4B8C-83A1-F6EECF244321}">
                <p14:modId xmlns:p14="http://schemas.microsoft.com/office/powerpoint/2010/main" val="3898176709"/>
              </p:ext>
            </p:extLst>
          </p:nvPr>
        </p:nvGraphicFramePr>
        <p:xfrm>
          <a:off x="1331641" y="4005063"/>
          <a:ext cx="7416823" cy="792088"/>
        </p:xfrm>
        <a:graphic>
          <a:graphicData uri="http://schemas.openxmlformats.org/drawingml/2006/table">
            <a:tbl>
              <a:tblPr firstRow="1" bandRow="1">
                <a:tableStyleId>{2D5ABB26-0587-4C30-8999-92F81FD0307C}</a:tableStyleId>
              </a:tblPr>
              <a:tblGrid>
                <a:gridCol w="788758">
                  <a:extLst>
                    <a:ext uri="{9D8B030D-6E8A-4147-A177-3AD203B41FA5}">
                      <a16:colId xmlns:a16="http://schemas.microsoft.com/office/drawing/2014/main" val="20000"/>
                    </a:ext>
                  </a:extLst>
                </a:gridCol>
                <a:gridCol w="2719708">
                  <a:extLst>
                    <a:ext uri="{9D8B030D-6E8A-4147-A177-3AD203B41FA5}">
                      <a16:colId xmlns:a16="http://schemas.microsoft.com/office/drawing/2014/main" val="20001"/>
                    </a:ext>
                  </a:extLst>
                </a:gridCol>
                <a:gridCol w="2856565">
                  <a:extLst>
                    <a:ext uri="{9D8B030D-6E8A-4147-A177-3AD203B41FA5}">
                      <a16:colId xmlns:a16="http://schemas.microsoft.com/office/drawing/2014/main" val="20002"/>
                    </a:ext>
                  </a:extLst>
                </a:gridCol>
                <a:gridCol w="558763">
                  <a:extLst>
                    <a:ext uri="{9D8B030D-6E8A-4147-A177-3AD203B41FA5}">
                      <a16:colId xmlns:a16="http://schemas.microsoft.com/office/drawing/2014/main" val="20003"/>
                    </a:ext>
                  </a:extLst>
                </a:gridCol>
                <a:gridCol w="493029">
                  <a:extLst>
                    <a:ext uri="{9D8B030D-6E8A-4147-A177-3AD203B41FA5}">
                      <a16:colId xmlns:a16="http://schemas.microsoft.com/office/drawing/2014/main" val="20004"/>
                    </a:ext>
                  </a:extLst>
                </a:gridCol>
              </a:tblGrid>
              <a:tr h="396044">
                <a:tc>
                  <a:txBody>
                    <a:bodyPr/>
                    <a:lstStyle/>
                    <a:p>
                      <a:r>
                        <a:rPr lang="et-EE" sz="1400" dirty="0" smtClean="0"/>
                        <a:t>0</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4</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19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t-EE" sz="1400" dirty="0" smtClean="0"/>
                        <a:t>36</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t-EE" sz="1400" dirty="0" smtClean="0"/>
                        <a:t>39</a:t>
                      </a:r>
                      <a:endParaRPr lang="et-EE" sz="1400" dirty="0"/>
                    </a:p>
                  </a:txBody>
                  <a:tcPr marL="68580" marR="6858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96044">
                <a:tc>
                  <a:txBody>
                    <a:bodyPr/>
                    <a:lstStyle/>
                    <a:p>
                      <a:r>
                        <a:rPr lang="en-US" sz="1400" dirty="0" smtClean="0"/>
                        <a:t>e</a:t>
                      </a:r>
                      <a:r>
                        <a:rPr lang="et-EE" sz="1400" dirty="0" smtClean="0"/>
                        <a:t>mpl</a:t>
                      </a:r>
                      <a:r>
                        <a:rPr lang="en-US" sz="1400" dirty="0" smtClean="0"/>
                        <a:t>C</a:t>
                      </a:r>
                      <a:r>
                        <a:rPr lang="et-EE" sz="1400" dirty="0" smtClean="0"/>
                        <a:t>o</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firstName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smtClean="0"/>
                        <a:t>lastName</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t-EE" sz="1400" dirty="0" smtClean="0"/>
                        <a:t>salary</a:t>
                      </a:r>
                      <a:endParaRPr lang="et-EE" sz="1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t-E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1" name="TextBox 10"/>
          <p:cNvSpPr txBox="1"/>
          <p:nvPr/>
        </p:nvSpPr>
        <p:spPr>
          <a:xfrm>
            <a:off x="1115617" y="4989076"/>
            <a:ext cx="7571184" cy="769441"/>
          </a:xfrm>
          <a:prstGeom prst="rect">
            <a:avLst/>
          </a:prstGeom>
          <a:noFill/>
        </p:spPr>
        <p:txBody>
          <a:bodyPr wrap="square" rtlCol="0">
            <a:spAutoFit/>
          </a:bodyPr>
          <a:lstStyle/>
          <a:p>
            <a:pPr algn="ctr"/>
            <a:r>
              <a:rPr lang="en-US" sz="2000" dirty="0">
                <a:solidFill>
                  <a:srgbClr val="00B0F0"/>
                </a:solidFill>
              </a:rPr>
              <a:t>Structure size in memory = the size of its members + padding</a:t>
            </a:r>
          </a:p>
          <a:p>
            <a:pPr algn="ctr"/>
            <a:r>
              <a:rPr lang="en-US" sz="2000" dirty="0">
                <a:solidFill>
                  <a:srgbClr val="00B0F0"/>
                </a:solidFill>
              </a:rPr>
              <a:t>In this case, the structure is 38 bytes + </a:t>
            </a:r>
            <a:r>
              <a:rPr lang="et-EE" sz="2000" dirty="0" smtClean="0">
                <a:solidFill>
                  <a:srgbClr val="00B0F0"/>
                </a:solidFill>
              </a:rPr>
              <a:t>padding</a:t>
            </a:r>
            <a:endParaRPr lang="en-US" sz="2000" dirty="0">
              <a:solidFill>
                <a:srgbClr val="00B0F0"/>
              </a:solidFill>
            </a:endParaRPr>
          </a:p>
        </p:txBody>
      </p:sp>
      <p:sp>
        <p:nvSpPr>
          <p:cNvPr id="4" name="Date Placeholder 3"/>
          <p:cNvSpPr>
            <a:spLocks noGrp="1"/>
          </p:cNvSpPr>
          <p:nvPr>
            <p:ph type="dt" sz="half" idx="10"/>
          </p:nvPr>
        </p:nvSpPr>
        <p:spPr/>
        <p:txBody>
          <a:bodyPr/>
          <a:lstStyle/>
          <a:p>
            <a:r>
              <a:rPr lang="et-EE" smtClean="0"/>
              <a:t>2016</a:t>
            </a:r>
            <a:endParaRPr lang="et-EE"/>
          </a:p>
        </p:txBody>
      </p:sp>
      <p:sp>
        <p:nvSpPr>
          <p:cNvPr id="5" name="Content Placeholder 4"/>
          <p:cNvSpPr>
            <a:spLocks noGrp="1"/>
          </p:cNvSpPr>
          <p:nvPr>
            <p:ph sz="half" idx="2"/>
          </p:nvPr>
        </p:nvSpPr>
        <p:spPr>
          <a:xfrm>
            <a:off x="4648200" y="1676400"/>
            <a:ext cx="3020144" cy="403860"/>
          </a:xfrm>
        </p:spPr>
        <p:txBody>
          <a:bodyPr/>
          <a:lstStyle/>
          <a:p>
            <a:pPr marL="0" indent="0">
              <a:buNone/>
            </a:pPr>
            <a:r>
              <a:rPr lang="et-EE" dirty="0" smtClean="0"/>
              <a:t>  </a:t>
            </a:r>
            <a:endParaRPr lang="et-EE" dirty="0"/>
          </a:p>
        </p:txBody>
      </p:sp>
    </p:spTree>
    <p:extLst>
      <p:ext uri="{BB962C8B-B14F-4D97-AF65-F5344CB8AC3E}">
        <p14:creationId xmlns:p14="http://schemas.microsoft.com/office/powerpoint/2010/main" val="33099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 calcmode="lin" valueType="num">
                                      <p:cBhvr additive="base">
                                        <p:cTn id="11"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1309</TotalTime>
  <Words>3007</Words>
  <Application>Microsoft Office PowerPoint</Application>
  <PresentationFormat>On-screen Show (4:3)</PresentationFormat>
  <Paragraphs>490</Paragraphs>
  <Slides>38</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50" baseType="lpstr">
      <vt:lpstr>Arial</vt:lpstr>
      <vt:lpstr>Arial Unicode MS</vt:lpstr>
      <vt:lpstr>Calibri</vt:lpstr>
      <vt:lpstr>Courier New</vt:lpstr>
      <vt:lpstr>helvetica</vt:lpstr>
      <vt:lpstr>Menlo</vt:lpstr>
      <vt:lpstr>Times New Roman</vt:lpstr>
      <vt:lpstr>Verdana</vt:lpstr>
      <vt:lpstr>Wingdings</vt:lpstr>
      <vt:lpstr>Office Theme</vt:lpstr>
      <vt:lpstr>Slide</vt:lpstr>
      <vt:lpstr>Clip</vt:lpstr>
      <vt:lpstr>PROGRAMMING  II( Dynamic Memory I)</vt:lpstr>
      <vt:lpstr>File system</vt:lpstr>
      <vt:lpstr>Opening a file</vt:lpstr>
      <vt:lpstr>NULL pointer</vt:lpstr>
      <vt:lpstr>Code example</vt:lpstr>
      <vt:lpstr>Closing a file</vt:lpstr>
      <vt:lpstr>STRUCTURES</vt:lpstr>
      <vt:lpstr>STRUCTURES</vt:lpstr>
      <vt:lpstr>Structure in the memory</vt:lpstr>
      <vt:lpstr>Accessing structure members</vt:lpstr>
      <vt:lpstr>Nested structures</vt:lpstr>
      <vt:lpstr>Function returning a structure</vt:lpstr>
      <vt:lpstr>Pointers and arrays visualized</vt:lpstr>
      <vt:lpstr>Pointers and structures</vt:lpstr>
      <vt:lpstr>Accessing members using pointers</vt:lpstr>
      <vt:lpstr>Dynamic Memory Allocation  </vt:lpstr>
      <vt:lpstr>Dynamic allocation (references)</vt:lpstr>
      <vt:lpstr>Dynamic allocation I</vt:lpstr>
      <vt:lpstr>Dynamic allocation II</vt:lpstr>
      <vt:lpstr>Function malloc() </vt:lpstr>
      <vt:lpstr>Functione sizeof() I</vt:lpstr>
      <vt:lpstr>Functione sizeof() II</vt:lpstr>
      <vt:lpstr>Function free()</vt:lpstr>
      <vt:lpstr>Example malloc+sizeof+free</vt:lpstr>
      <vt:lpstr>Function calloc()</vt:lpstr>
      <vt:lpstr>Example calloc+sizeof+free</vt:lpstr>
      <vt:lpstr>Function realoc()</vt:lpstr>
      <vt:lpstr>Example realoc+sizeof+free</vt:lpstr>
      <vt:lpstr>Recursion in C</vt:lpstr>
      <vt:lpstr>Recursion</vt:lpstr>
      <vt:lpstr>„Bad“ recursion example</vt:lpstr>
      <vt:lpstr>Factorial example</vt:lpstr>
      <vt:lpstr>Fibonaci example</vt:lpstr>
      <vt:lpstr>DM example</vt:lpstr>
      <vt:lpstr>Recursion example</vt:lpstr>
      <vt:lpstr>Bonus task I</vt:lpstr>
      <vt:lpstr>Bonus task II (fig.1.)</vt:lpstr>
      <vt:lpstr>PowerPoint Presentation</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182</cp:revision>
  <dcterms:created xsi:type="dcterms:W3CDTF">2003-04-07T14:12:11Z</dcterms:created>
  <dcterms:modified xsi:type="dcterms:W3CDTF">2023-02-28T12:50:46Z</dcterms:modified>
</cp:coreProperties>
</file>