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7" r:id="rId3"/>
    <p:sldId id="288" r:id="rId4"/>
    <p:sldId id="289" r:id="rId5"/>
    <p:sldId id="292" r:id="rId6"/>
    <p:sldId id="294" r:id="rId7"/>
    <p:sldId id="293" r:id="rId8"/>
    <p:sldId id="295" r:id="rId9"/>
    <p:sldId id="29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9" d="100"/>
          <a:sy n="89" d="100"/>
        </p:scale>
        <p:origin x="16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b="1"/>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p>
            <a:fld id="{B5E04B51-DF78-4E51-ACBE-A56241883FA3}" type="slidenum">
              <a:rPr lang="en-US" smtClean="0"/>
              <a:t>‹#›</a:t>
            </a:fld>
            <a:endParaRPr lang="en-US"/>
          </a:p>
        </p:txBody>
      </p:sp>
    </p:spTree>
    <p:extLst>
      <p:ext uri="{BB962C8B-B14F-4D97-AF65-F5344CB8AC3E}">
        <p14:creationId xmlns:p14="http://schemas.microsoft.com/office/powerpoint/2010/main" val="3694199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8923" y="365126"/>
            <a:ext cx="11254154" cy="759000"/>
          </a:xfrm>
        </p:spPr>
        <p:txBody>
          <a:bodyPr/>
          <a:lstStyle>
            <a:lvl1pPr>
              <a:defRPr b="1"/>
            </a:lvl1pPr>
          </a:lstStyle>
          <a:p>
            <a:r>
              <a:rPr lang="en-US" smtClean="0"/>
              <a:t>Click to edit Master title style</a:t>
            </a:r>
            <a:endParaRPr lang="en-US"/>
          </a:p>
        </p:txBody>
      </p:sp>
      <p:sp>
        <p:nvSpPr>
          <p:cNvPr id="3" name="Content Placeholder 2"/>
          <p:cNvSpPr>
            <a:spLocks noGrp="1"/>
          </p:cNvSpPr>
          <p:nvPr>
            <p:ph idx="1"/>
          </p:nvPr>
        </p:nvSpPr>
        <p:spPr>
          <a:xfrm>
            <a:off x="468923" y="1233182"/>
            <a:ext cx="11254154" cy="548829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10343626" y="6356350"/>
            <a:ext cx="1010174" cy="365125"/>
          </a:xfrm>
        </p:spPr>
        <p:txBody>
          <a:bodyPr/>
          <a:lstStyle/>
          <a:p>
            <a:fld id="{B5E04B51-DF78-4E51-ACBE-A56241883FA3}" type="slidenum">
              <a:rPr lang="en-US" smtClean="0"/>
              <a:t>‹#›</a:t>
            </a:fld>
            <a:endParaRPr lang="en-US"/>
          </a:p>
        </p:txBody>
      </p:sp>
    </p:spTree>
    <p:extLst>
      <p:ext uri="{BB962C8B-B14F-4D97-AF65-F5344CB8AC3E}">
        <p14:creationId xmlns:p14="http://schemas.microsoft.com/office/powerpoint/2010/main" val="15114500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A96283-86CC-4BBE-A105-0752FB968CA9}" type="datetimeFigureOut">
              <a:rPr lang="en-US" smtClean="0"/>
              <a:t>3/13/2023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E04B51-DF78-4E51-ACBE-A56241883FA3}" type="slidenum">
              <a:rPr lang="en-US" smtClean="0"/>
              <a:t>‹#›</a:t>
            </a:fld>
            <a:endParaRPr lang="en-US"/>
          </a:p>
        </p:txBody>
      </p:sp>
    </p:spTree>
    <p:extLst>
      <p:ext uri="{BB962C8B-B14F-4D97-AF65-F5344CB8AC3E}">
        <p14:creationId xmlns:p14="http://schemas.microsoft.com/office/powerpoint/2010/main" val="262260591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t-EE" smtClean="0"/>
              <a:t>Otsingutabel, paiskadresseerimine</a:t>
            </a:r>
            <a:endParaRPr lang="en-US"/>
          </a:p>
        </p:txBody>
      </p:sp>
      <p:sp>
        <p:nvSpPr>
          <p:cNvPr id="3" name="Subtitle 2"/>
          <p:cNvSpPr>
            <a:spLocks noGrp="1"/>
          </p:cNvSpPr>
          <p:nvPr>
            <p:ph type="subTitle" idx="1"/>
          </p:nvPr>
        </p:nvSpPr>
        <p:spPr/>
        <p:txBody>
          <a:bodyPr/>
          <a:lstStyle/>
          <a:p>
            <a:r>
              <a:rPr lang="et-EE" b="1" dirty="0" smtClean="0"/>
              <a:t>Lembit Jürimägi</a:t>
            </a:r>
            <a:endParaRPr lang="en-US" b="1" dirty="0"/>
          </a:p>
        </p:txBody>
      </p:sp>
    </p:spTree>
    <p:extLst>
      <p:ext uri="{BB962C8B-B14F-4D97-AF65-F5344CB8AC3E}">
        <p14:creationId xmlns:p14="http://schemas.microsoft.com/office/powerpoint/2010/main" val="8039050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Otsingutabel (lookup table)</a:t>
            </a:r>
            <a:endParaRPr lang="en-US"/>
          </a:p>
        </p:txBody>
      </p:sp>
      <p:sp>
        <p:nvSpPr>
          <p:cNvPr id="3" name="Content Placeholder 2"/>
          <p:cNvSpPr>
            <a:spLocks noGrp="1"/>
          </p:cNvSpPr>
          <p:nvPr>
            <p:ph idx="1"/>
          </p:nvPr>
        </p:nvSpPr>
        <p:spPr/>
        <p:txBody>
          <a:bodyPr/>
          <a:lstStyle/>
          <a:p>
            <a:r>
              <a:rPr lang="et-EE" smtClean="0"/>
              <a:t>Otsingutabel on andmestruktuur, mis asendab arvutamise tabelist tulemuste otsimisega.</a:t>
            </a:r>
          </a:p>
          <a:p>
            <a:r>
              <a:rPr lang="et-EE" smtClean="0"/>
              <a:t>Korrutustabel on näide kahemõõtmelisest otsingutabelist, kahe täisarvulise indeksi alusel leitakse indeksite korrutis.</a:t>
            </a:r>
          </a:p>
          <a:p>
            <a:r>
              <a:rPr lang="et-EE" smtClean="0"/>
              <a:t>Ka kuupäeva ülesandes saab kasutada otsingutabelit, kui teha massiiv:</a:t>
            </a:r>
          </a:p>
          <a:p>
            <a:pPr marL="0" indent="0">
              <a:buNone/>
            </a:pPr>
            <a:r>
              <a:rPr lang="et-EE" sz="2200" smtClean="0">
                <a:latin typeface="Courier New" panose="02070309020205020404" pitchFamily="49" charset="0"/>
                <a:cs typeface="Courier New" panose="02070309020205020404" pitchFamily="49" charset="0"/>
              </a:rPr>
              <a:t>int paevad{0, 31, 28, 31, 30, 31, 30, 31, 31, 30, 31, 30, 31};</a:t>
            </a:r>
            <a:endParaRPr lang="et-EE" sz="2200">
              <a:latin typeface="Courier New" panose="02070309020205020404" pitchFamily="49" charset="0"/>
              <a:cs typeface="Courier New" panose="02070309020205020404" pitchFamily="49" charset="0"/>
            </a:endParaRPr>
          </a:p>
          <a:p>
            <a:r>
              <a:rPr lang="et-EE" smtClean="0"/>
              <a:t>C kompilaator võib asendada switch lause otsingutabeliga, see siis juba assembleri / masinkoodi tasemel.</a:t>
            </a:r>
            <a:endParaRPr lang="en-US"/>
          </a:p>
        </p:txBody>
      </p:sp>
    </p:spTree>
    <p:extLst>
      <p:ext uri="{BB962C8B-B14F-4D97-AF65-F5344CB8AC3E}">
        <p14:creationId xmlns:p14="http://schemas.microsoft.com/office/powerpoint/2010/main" val="1603959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Indeksid</a:t>
            </a:r>
            <a:endParaRPr lang="en-US"/>
          </a:p>
        </p:txBody>
      </p:sp>
      <p:sp>
        <p:nvSpPr>
          <p:cNvPr id="3" name="Content Placeholder 2"/>
          <p:cNvSpPr>
            <a:spLocks noGrp="1"/>
          </p:cNvSpPr>
          <p:nvPr>
            <p:ph idx="1"/>
          </p:nvPr>
        </p:nvSpPr>
        <p:spPr/>
        <p:txBody>
          <a:bodyPr/>
          <a:lstStyle/>
          <a:p>
            <a:r>
              <a:rPr lang="et-EE" smtClean="0"/>
              <a:t>Tihti pole seda luksust, et andmeid ja/või arvutustulemusi otsitakse lineaarselt kasvava täisarvulise väärtuse alusel.</a:t>
            </a:r>
          </a:p>
          <a:p>
            <a:r>
              <a:rPr lang="et-EE" smtClean="0"/>
              <a:t>Mõnikord saab sellisel juhul kasutada teisendamist, et muuta see otsitav väärtus mingite matemaatiliste tehete abiga lineaarselt kasvavaks täisarvuks.</a:t>
            </a:r>
          </a:p>
          <a:p>
            <a:r>
              <a:rPr lang="et-EE" smtClean="0"/>
              <a:t>Üks näide oleks sin(x) vahemikus 0 kuni </a:t>
            </a:r>
            <a:r>
              <a:rPr lang="el-GR" smtClean="0"/>
              <a:t>π</a:t>
            </a:r>
            <a:r>
              <a:rPr lang="et-EE" smtClean="0"/>
              <a:t>. Oletame, et see tabeli pikkus on 1000 rida, siis saame leida õige rea kui me teisendame x kõigepealt suuruseks vahemikus 0 kuni </a:t>
            </a:r>
            <a:r>
              <a:rPr lang="el-GR" smtClean="0"/>
              <a:t>π</a:t>
            </a:r>
            <a:r>
              <a:rPr lang="et-EE" smtClean="0"/>
              <a:t> ja seejärel leiame lähima indeksi tehtega </a:t>
            </a:r>
            <a:br>
              <a:rPr lang="et-EE" smtClean="0"/>
            </a:br>
            <a:r>
              <a:rPr lang="et-EE" smtClean="0"/>
              <a:t>(x / </a:t>
            </a:r>
            <a:r>
              <a:rPr lang="el-GR" smtClean="0"/>
              <a:t>π</a:t>
            </a:r>
            <a:r>
              <a:rPr lang="et-EE" smtClean="0"/>
              <a:t>) * 1000. Sõltuvalt riistavara võimekusest võib selline lähenemine olla oluliselt nobedam kui sin(x) arvutamine.</a:t>
            </a:r>
            <a:endParaRPr lang="en-US"/>
          </a:p>
        </p:txBody>
      </p:sp>
    </p:spTree>
    <p:extLst>
      <p:ext uri="{BB962C8B-B14F-4D97-AF65-F5344CB8AC3E}">
        <p14:creationId xmlns:p14="http://schemas.microsoft.com/office/powerpoint/2010/main" val="2288895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Andmed</a:t>
            </a:r>
            <a:endParaRPr lang="en-US"/>
          </a:p>
        </p:txBody>
      </p:sp>
      <p:sp>
        <p:nvSpPr>
          <p:cNvPr id="3" name="Content Placeholder 2"/>
          <p:cNvSpPr>
            <a:spLocks noGrp="1"/>
          </p:cNvSpPr>
          <p:nvPr>
            <p:ph idx="1"/>
          </p:nvPr>
        </p:nvSpPr>
        <p:spPr/>
        <p:txBody>
          <a:bodyPr/>
          <a:lstStyle/>
          <a:p>
            <a:r>
              <a:rPr lang="et-EE" smtClean="0"/>
              <a:t>Kuupäeva ülesandes see päevade arv kuus pole ju tegelikult mingi keerulise arvutuskäigu tulemus.</a:t>
            </a:r>
          </a:p>
          <a:p>
            <a:r>
              <a:rPr lang="et-EE" smtClean="0"/>
              <a:t>Tegemist on pigem andmetega. Kuud on teisendatud täisarvuks.</a:t>
            </a:r>
          </a:p>
          <a:p>
            <a:r>
              <a:rPr lang="et-EE" smtClean="0"/>
              <a:t>Meil võiks olla ka selline tabel:</a:t>
            </a:r>
          </a:p>
          <a:p>
            <a:r>
              <a:rPr lang="et-EE" smtClean="0"/>
              <a:t>Kui seda sorteerida näiteks tähestikulises järjekorras, siis </a:t>
            </a:r>
            <a:br>
              <a:rPr lang="et-EE" smtClean="0"/>
            </a:br>
            <a:r>
              <a:rPr lang="et-EE" smtClean="0"/>
              <a:t>kahendotsinguga saaks kuu nime järgi sealt ka päevade arvu</a:t>
            </a:r>
            <a:br>
              <a:rPr lang="et-EE" smtClean="0"/>
            </a:br>
            <a:r>
              <a:rPr lang="et-EE" smtClean="0"/>
              <a:t>kätte. Kuid see oleks aeglasem lahendus.</a:t>
            </a:r>
          </a:p>
          <a:p>
            <a:r>
              <a:rPr lang="et-EE" smtClean="0"/>
              <a:t>Põhjus, miks paljudes andmebaasides on tabelites täisarvuline </a:t>
            </a:r>
            <a:br>
              <a:rPr lang="et-EE" smtClean="0"/>
            </a:br>
            <a:r>
              <a:rPr lang="et-EE" smtClean="0"/>
              <a:t>ID väli, ongi selleks, et kiirendada andmete otsimist. Aga see ID</a:t>
            </a:r>
            <a:br>
              <a:rPr lang="et-EE" smtClean="0"/>
            </a:br>
            <a:r>
              <a:rPr lang="et-EE" smtClean="0"/>
              <a:t>väli ei ole reeglina sisuline.</a:t>
            </a:r>
            <a:br>
              <a:rPr lang="et-EE" smtClean="0"/>
            </a:br>
            <a:endParaRPr lang="en-US"/>
          </a:p>
        </p:txBody>
      </p:sp>
      <p:graphicFrame>
        <p:nvGraphicFramePr>
          <p:cNvPr id="4" name="Table 3"/>
          <p:cNvGraphicFramePr>
            <a:graphicFrameLocks noGrp="1"/>
          </p:cNvGraphicFramePr>
          <p:nvPr>
            <p:extLst>
              <p:ext uri="{D42A27DB-BD31-4B8C-83A1-F6EECF244321}">
                <p14:modId xmlns:p14="http://schemas.microsoft.com/office/powerpoint/2010/main" val="3506930152"/>
              </p:ext>
            </p:extLst>
          </p:nvPr>
        </p:nvGraphicFramePr>
        <p:xfrm>
          <a:off x="9917724" y="2704773"/>
          <a:ext cx="1805353" cy="2221914"/>
        </p:xfrm>
        <a:graphic>
          <a:graphicData uri="http://schemas.openxmlformats.org/drawingml/2006/table">
            <a:tbl>
              <a:tblPr firstRow="1" bandRow="1">
                <a:tableStyleId>{5940675A-B579-460E-94D1-54222C63F5DA}</a:tableStyleId>
              </a:tblPr>
              <a:tblGrid>
                <a:gridCol w="1213244">
                  <a:extLst>
                    <a:ext uri="{9D8B030D-6E8A-4147-A177-3AD203B41FA5}">
                      <a16:colId xmlns:a16="http://schemas.microsoft.com/office/drawing/2014/main" val="2906423464"/>
                    </a:ext>
                  </a:extLst>
                </a:gridCol>
                <a:gridCol w="592109">
                  <a:extLst>
                    <a:ext uri="{9D8B030D-6E8A-4147-A177-3AD203B41FA5}">
                      <a16:colId xmlns:a16="http://schemas.microsoft.com/office/drawing/2014/main" val="107582435"/>
                    </a:ext>
                  </a:extLst>
                </a:gridCol>
              </a:tblGrid>
              <a:tr h="370319">
                <a:tc>
                  <a:txBody>
                    <a:bodyPr/>
                    <a:lstStyle/>
                    <a:p>
                      <a:pPr algn="ctr"/>
                      <a:r>
                        <a:rPr lang="et-EE" smtClean="0"/>
                        <a:t>kuu</a:t>
                      </a:r>
                      <a:endParaRPr lang="en-US"/>
                    </a:p>
                  </a:txBody>
                  <a:tcPr/>
                </a:tc>
                <a:tc>
                  <a:txBody>
                    <a:bodyPr/>
                    <a:lstStyle/>
                    <a:p>
                      <a:pPr algn="ctr"/>
                      <a:r>
                        <a:rPr lang="et-EE" smtClean="0"/>
                        <a:t>arv</a:t>
                      </a:r>
                      <a:endParaRPr lang="en-US"/>
                    </a:p>
                  </a:txBody>
                  <a:tcPr/>
                </a:tc>
                <a:extLst>
                  <a:ext uri="{0D108BD9-81ED-4DB2-BD59-A6C34878D82A}">
                    <a16:rowId xmlns:a16="http://schemas.microsoft.com/office/drawing/2014/main" val="115411599"/>
                  </a:ext>
                </a:extLst>
              </a:tr>
              <a:tr h="370319">
                <a:tc>
                  <a:txBody>
                    <a:bodyPr/>
                    <a:lstStyle/>
                    <a:p>
                      <a:pPr algn="ctr"/>
                      <a:r>
                        <a:rPr lang="et-EE" smtClean="0"/>
                        <a:t>Jaanuar</a:t>
                      </a:r>
                      <a:endParaRPr lang="en-US"/>
                    </a:p>
                  </a:txBody>
                  <a:tcPr/>
                </a:tc>
                <a:tc>
                  <a:txBody>
                    <a:bodyPr/>
                    <a:lstStyle/>
                    <a:p>
                      <a:pPr algn="ctr"/>
                      <a:r>
                        <a:rPr lang="et-EE" smtClean="0"/>
                        <a:t>31</a:t>
                      </a:r>
                      <a:endParaRPr lang="en-US"/>
                    </a:p>
                  </a:txBody>
                  <a:tcPr/>
                </a:tc>
                <a:extLst>
                  <a:ext uri="{0D108BD9-81ED-4DB2-BD59-A6C34878D82A}">
                    <a16:rowId xmlns:a16="http://schemas.microsoft.com/office/drawing/2014/main" val="2789915221"/>
                  </a:ext>
                </a:extLst>
              </a:tr>
              <a:tr h="370319">
                <a:tc>
                  <a:txBody>
                    <a:bodyPr/>
                    <a:lstStyle/>
                    <a:p>
                      <a:pPr algn="ctr"/>
                      <a:r>
                        <a:rPr lang="et-EE" smtClean="0"/>
                        <a:t>Veebruar</a:t>
                      </a:r>
                      <a:endParaRPr lang="en-US"/>
                    </a:p>
                  </a:txBody>
                  <a:tcPr/>
                </a:tc>
                <a:tc>
                  <a:txBody>
                    <a:bodyPr/>
                    <a:lstStyle/>
                    <a:p>
                      <a:pPr algn="ctr"/>
                      <a:r>
                        <a:rPr lang="et-EE" smtClean="0"/>
                        <a:t>28</a:t>
                      </a:r>
                      <a:endParaRPr lang="en-US"/>
                    </a:p>
                  </a:txBody>
                  <a:tcPr/>
                </a:tc>
                <a:extLst>
                  <a:ext uri="{0D108BD9-81ED-4DB2-BD59-A6C34878D82A}">
                    <a16:rowId xmlns:a16="http://schemas.microsoft.com/office/drawing/2014/main" val="4221235894"/>
                  </a:ext>
                </a:extLst>
              </a:tr>
              <a:tr h="370319">
                <a:tc>
                  <a:txBody>
                    <a:bodyPr/>
                    <a:lstStyle/>
                    <a:p>
                      <a:pPr algn="ctr"/>
                      <a:r>
                        <a:rPr lang="et-EE" smtClean="0"/>
                        <a:t>Märts</a:t>
                      </a:r>
                      <a:endParaRPr lang="en-US"/>
                    </a:p>
                  </a:txBody>
                  <a:tcPr/>
                </a:tc>
                <a:tc>
                  <a:txBody>
                    <a:bodyPr/>
                    <a:lstStyle/>
                    <a:p>
                      <a:pPr algn="ctr"/>
                      <a:r>
                        <a:rPr lang="et-EE" smtClean="0"/>
                        <a:t>31</a:t>
                      </a:r>
                      <a:endParaRPr lang="en-US"/>
                    </a:p>
                  </a:txBody>
                  <a:tcPr/>
                </a:tc>
                <a:extLst>
                  <a:ext uri="{0D108BD9-81ED-4DB2-BD59-A6C34878D82A}">
                    <a16:rowId xmlns:a16="http://schemas.microsoft.com/office/drawing/2014/main" val="3418514926"/>
                  </a:ext>
                </a:extLst>
              </a:tr>
              <a:tr h="370319">
                <a:tc>
                  <a:txBody>
                    <a:bodyPr/>
                    <a:lstStyle/>
                    <a:p>
                      <a:pPr algn="ctr"/>
                      <a:r>
                        <a:rPr lang="et-EE" smtClean="0"/>
                        <a:t>Aprill</a:t>
                      </a:r>
                      <a:endParaRPr lang="en-US"/>
                    </a:p>
                  </a:txBody>
                  <a:tcPr/>
                </a:tc>
                <a:tc>
                  <a:txBody>
                    <a:bodyPr/>
                    <a:lstStyle/>
                    <a:p>
                      <a:pPr algn="ctr"/>
                      <a:r>
                        <a:rPr lang="et-EE" smtClean="0"/>
                        <a:t>30</a:t>
                      </a:r>
                      <a:endParaRPr lang="en-US"/>
                    </a:p>
                  </a:txBody>
                  <a:tcPr/>
                </a:tc>
                <a:extLst>
                  <a:ext uri="{0D108BD9-81ED-4DB2-BD59-A6C34878D82A}">
                    <a16:rowId xmlns:a16="http://schemas.microsoft.com/office/drawing/2014/main" val="819381538"/>
                  </a:ext>
                </a:extLst>
              </a:tr>
              <a:tr h="370319">
                <a:tc>
                  <a:txBody>
                    <a:bodyPr/>
                    <a:lstStyle/>
                    <a:p>
                      <a:pPr algn="ctr"/>
                      <a:r>
                        <a:rPr lang="et-EE" smtClean="0"/>
                        <a:t>jne...</a:t>
                      </a:r>
                      <a:endParaRPr lang="en-US"/>
                    </a:p>
                  </a:txBody>
                  <a:tcPr/>
                </a:tc>
                <a:tc>
                  <a:txBody>
                    <a:bodyPr/>
                    <a:lstStyle/>
                    <a:p>
                      <a:pPr algn="ctr"/>
                      <a:endParaRPr lang="en-US"/>
                    </a:p>
                  </a:txBody>
                  <a:tcPr/>
                </a:tc>
                <a:extLst>
                  <a:ext uri="{0D108BD9-81ED-4DB2-BD59-A6C34878D82A}">
                    <a16:rowId xmlns:a16="http://schemas.microsoft.com/office/drawing/2014/main" val="2718922320"/>
                  </a:ext>
                </a:extLst>
              </a:tr>
            </a:tbl>
          </a:graphicData>
        </a:graphic>
      </p:graphicFrame>
    </p:spTree>
    <p:extLst>
      <p:ext uri="{BB962C8B-B14F-4D97-AF65-F5344CB8AC3E}">
        <p14:creationId xmlns:p14="http://schemas.microsoft.com/office/powerpoint/2010/main" val="2824595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Paiskadresseerimine (hashing)</a:t>
            </a:r>
            <a:endParaRPr lang="en-US"/>
          </a:p>
        </p:txBody>
      </p:sp>
      <p:sp>
        <p:nvSpPr>
          <p:cNvPr id="3" name="Content Placeholder 2"/>
          <p:cNvSpPr>
            <a:spLocks noGrp="1"/>
          </p:cNvSpPr>
          <p:nvPr>
            <p:ph idx="1"/>
          </p:nvPr>
        </p:nvSpPr>
        <p:spPr/>
        <p:txBody>
          <a:bodyPr>
            <a:normAutofit/>
          </a:bodyPr>
          <a:lstStyle/>
          <a:p>
            <a:r>
              <a:rPr lang="et-EE" smtClean="0"/>
              <a:t>Sisu võib olla teksti kujul. </a:t>
            </a:r>
          </a:p>
          <a:p>
            <a:r>
              <a:rPr lang="et-EE" smtClean="0"/>
              <a:t>On erinevaid viise arvutada tekstile kontrollsummat (checksum).</a:t>
            </a:r>
          </a:p>
          <a:p>
            <a:r>
              <a:rPr lang="et-EE" smtClean="0"/>
              <a:t>Hea kontrollsumma üheks omaduseks on, et erinevate tekstide puhul peaks see summa olema erinev.</a:t>
            </a:r>
          </a:p>
          <a:p>
            <a:r>
              <a:rPr lang="et-EE" smtClean="0"/>
              <a:t>Seda summat saab rakendada indeksina. Kui otsida teksti alusel andmeid, siis kõigepealt leiame kontrollsumma, see näitab asukohta tabelis.</a:t>
            </a:r>
          </a:p>
          <a:p>
            <a:r>
              <a:rPr lang="et-EE" smtClean="0"/>
              <a:t>Selleks, et paigutada andmed mõistliku suurusega tabelisse, saab kontrollsumma läbi jagada tabeli suurusega ja võtta jääk.</a:t>
            </a:r>
          </a:p>
          <a:p>
            <a:r>
              <a:rPr lang="et-EE" smtClean="0"/>
              <a:t>Konfliktid ei ole välistatud ja nendega peab tegelema. Konflikte tekib seda rohkem, mida rohkem tabel on täis. Mingist täituvuse protsendist alates oleks mõtet tabelit suurendada, aga see tähendab kogu tabeli uuesti täitmist.</a:t>
            </a:r>
            <a:endParaRPr lang="en-US"/>
          </a:p>
        </p:txBody>
      </p:sp>
    </p:spTree>
    <p:extLst>
      <p:ext uri="{BB962C8B-B14F-4D97-AF65-F5344CB8AC3E}">
        <p14:creationId xmlns:p14="http://schemas.microsoft.com/office/powerpoint/2010/main" val="2285027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Hash funktsioon</a:t>
            </a:r>
            <a:endParaRPr lang="en-US"/>
          </a:p>
        </p:txBody>
      </p:sp>
      <p:sp>
        <p:nvSpPr>
          <p:cNvPr id="3" name="Content Placeholder 2"/>
          <p:cNvSpPr>
            <a:spLocks noGrp="1"/>
          </p:cNvSpPr>
          <p:nvPr>
            <p:ph idx="1"/>
          </p:nvPr>
        </p:nvSpPr>
        <p:spPr/>
        <p:txBody>
          <a:bodyPr/>
          <a:lstStyle/>
          <a:p>
            <a:r>
              <a:rPr lang="et-EE" smtClean="0"/>
              <a:t>Peab olema suhteliselt kiiresti arvutatav.</a:t>
            </a:r>
          </a:p>
          <a:p>
            <a:r>
              <a:rPr lang="et-EE" smtClean="0"/>
              <a:t>Peab hajutama tulemust, et konflikte tekiks vähe.</a:t>
            </a:r>
          </a:p>
          <a:p>
            <a:r>
              <a:rPr lang="et-EE" smtClean="0"/>
              <a:t>Võimalusi on mitmeid, üks oleks järgmine:</a:t>
            </a:r>
          </a:p>
          <a:p>
            <a:pPr marL="0" indent="0">
              <a:buNone/>
            </a:pPr>
            <a:r>
              <a:rPr lang="pt-BR">
                <a:latin typeface="Courier New" panose="02070309020205020404" pitchFamily="49" charset="0"/>
                <a:cs typeface="Courier New" panose="02070309020205020404" pitchFamily="49" charset="0"/>
              </a:rPr>
              <a:t> </a:t>
            </a:r>
            <a:r>
              <a:rPr lang="et-EE" smtClean="0">
                <a:latin typeface="Courier New" panose="02070309020205020404" pitchFamily="49" charset="0"/>
                <a:cs typeface="Courier New" panose="02070309020205020404" pitchFamily="49" charset="0"/>
              </a:rPr>
              <a:t> </a:t>
            </a:r>
            <a:r>
              <a:rPr lang="pt-BR" smtClean="0">
                <a:latin typeface="Courier New" panose="02070309020205020404" pitchFamily="49" charset="0"/>
                <a:cs typeface="Courier New" panose="02070309020205020404" pitchFamily="49" charset="0"/>
              </a:rPr>
              <a:t>h </a:t>
            </a:r>
            <a:r>
              <a:rPr lang="pt-BR">
                <a:latin typeface="Courier New" panose="02070309020205020404" pitchFamily="49" charset="0"/>
                <a:cs typeface="Courier New" panose="02070309020205020404" pitchFamily="49" charset="0"/>
              </a:rPr>
              <a:t>= 0;</a:t>
            </a:r>
            <a:endParaRPr lang="et-EE">
              <a:latin typeface="Courier New" panose="02070309020205020404" pitchFamily="49" charset="0"/>
              <a:cs typeface="Courier New" panose="02070309020205020404" pitchFamily="49" charset="0"/>
            </a:endParaRPr>
          </a:p>
          <a:p>
            <a:pPr marL="0" indent="0">
              <a:buNone/>
            </a:pPr>
            <a:r>
              <a:rPr lang="pt-BR">
                <a:latin typeface="Courier New" panose="02070309020205020404" pitchFamily="49" charset="0"/>
                <a:cs typeface="Courier New" panose="02070309020205020404" pitchFamily="49" charset="0"/>
              </a:rPr>
              <a:t>  for(i = 0; i &lt; strlen(s); i++)</a:t>
            </a:r>
            <a:endParaRPr lang="et-EE">
              <a:latin typeface="Courier New" panose="02070309020205020404" pitchFamily="49" charset="0"/>
              <a:cs typeface="Courier New" panose="02070309020205020404" pitchFamily="49" charset="0"/>
            </a:endParaRPr>
          </a:p>
          <a:p>
            <a:pPr marL="0" indent="0">
              <a:buNone/>
            </a:pPr>
            <a:r>
              <a:rPr lang="pt-BR">
                <a:latin typeface="Courier New" panose="02070309020205020404" pitchFamily="49" charset="0"/>
                <a:cs typeface="Courier New" panose="02070309020205020404" pitchFamily="49" charset="0"/>
              </a:rPr>
              <a:t>  </a:t>
            </a:r>
            <a:r>
              <a:rPr lang="et-EE">
                <a:latin typeface="Courier New" panose="02070309020205020404" pitchFamily="49" charset="0"/>
                <a:cs typeface="Courier New" panose="02070309020205020404" pitchFamily="49" charset="0"/>
              </a:rPr>
              <a:t>  </a:t>
            </a:r>
            <a:r>
              <a:rPr lang="pt-BR">
                <a:latin typeface="Courier New" panose="02070309020205020404" pitchFamily="49" charset="0"/>
                <a:cs typeface="Courier New" panose="02070309020205020404" pitchFamily="49" charset="0"/>
              </a:rPr>
              <a:t>  h = h * MULT + (s[i] - 32);</a:t>
            </a:r>
            <a:endParaRPr lang="et-EE"/>
          </a:p>
          <a:p>
            <a:r>
              <a:rPr lang="et-EE" smtClean="0"/>
              <a:t>Selle MULT väärtusega saab mängida. Võiks olla algarv. Teksti puhul sobiks näiteks 43. Isikukoodi puhul võiks olla midagi väiksemat, võibolla 11 või isegi 7.</a:t>
            </a:r>
          </a:p>
          <a:p>
            <a:r>
              <a:rPr lang="et-EE" smtClean="0"/>
              <a:t>Hash funktsiooni üks puudus on, et andmed pole tähestikulises järjekorras.</a:t>
            </a:r>
          </a:p>
        </p:txBody>
      </p:sp>
    </p:spTree>
    <p:extLst>
      <p:ext uri="{BB962C8B-B14F-4D97-AF65-F5344CB8AC3E}">
        <p14:creationId xmlns:p14="http://schemas.microsoft.com/office/powerpoint/2010/main" val="1995456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Konfliktide lahendamine</a:t>
            </a:r>
            <a:endParaRPr lang="en-US"/>
          </a:p>
        </p:txBody>
      </p:sp>
      <p:sp>
        <p:nvSpPr>
          <p:cNvPr id="3" name="Content Placeholder 2"/>
          <p:cNvSpPr>
            <a:spLocks noGrp="1"/>
          </p:cNvSpPr>
          <p:nvPr>
            <p:ph idx="1"/>
          </p:nvPr>
        </p:nvSpPr>
        <p:spPr/>
        <p:txBody>
          <a:bodyPr/>
          <a:lstStyle/>
          <a:p>
            <a:r>
              <a:rPr lang="et-EE" smtClean="0"/>
              <a:t>Kui tabelis on hash-funktsiooniga saadud asukohas juba ees mingi teine väärtus, siis on vaja see konflikt kuidagi lahendada.</a:t>
            </a:r>
          </a:p>
          <a:p>
            <a:r>
              <a:rPr lang="et-EE" smtClean="0"/>
              <a:t>Üks variant on vaadata näiteks järgmist positsiooni ja kui see on vaba, siis paigutada kirje sinna.</a:t>
            </a:r>
          </a:p>
          <a:p>
            <a:r>
              <a:rPr lang="et-EE" smtClean="0"/>
              <a:t>Teine variant on ehitada andmestruktuur, mis lubaks lükkida õige positsiooni külge rohkem kui ühe kirje.</a:t>
            </a:r>
          </a:p>
          <a:p>
            <a:r>
              <a:rPr lang="et-EE" smtClean="0"/>
              <a:t>Selleks saab kasutada ahelloendit (linked list).</a:t>
            </a:r>
            <a:endParaRPr lang="en-US"/>
          </a:p>
        </p:txBody>
      </p:sp>
    </p:spTree>
    <p:extLst>
      <p:ext uri="{BB962C8B-B14F-4D97-AF65-F5344CB8AC3E}">
        <p14:creationId xmlns:p14="http://schemas.microsoft.com/office/powerpoint/2010/main" val="3057526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Ahelloend</a:t>
            </a:r>
            <a:endParaRPr lang="en-US"/>
          </a:p>
        </p:txBody>
      </p:sp>
      <p:sp>
        <p:nvSpPr>
          <p:cNvPr id="3" name="Content Placeholder 2"/>
          <p:cNvSpPr>
            <a:spLocks noGrp="1"/>
          </p:cNvSpPr>
          <p:nvPr>
            <p:ph idx="1"/>
          </p:nvPr>
        </p:nvSpPr>
        <p:spPr/>
        <p:txBody>
          <a:bodyPr/>
          <a:lstStyle/>
          <a:p>
            <a:r>
              <a:rPr lang="et-EE" smtClean="0"/>
              <a:t>Ahelloendi aluseks on kirje, mis viitab teisele samasugusele kirjele. </a:t>
            </a:r>
          </a:p>
          <a:p>
            <a:r>
              <a:rPr lang="et-EE" smtClean="0"/>
              <a:t>Ahela lõpetab NULL viit.</a:t>
            </a:r>
          </a:p>
          <a:p>
            <a:r>
              <a:rPr lang="et-EE" smtClean="0"/>
              <a:t>Ahela algus võib olla staatiline või dünaamiline.</a:t>
            </a:r>
          </a:p>
          <a:p>
            <a:r>
              <a:rPr lang="et-EE" smtClean="0"/>
              <a:t>On kaks lähenemist, uus kirje paigutatakse ahela algusesse või lõppu.</a:t>
            </a:r>
          </a:p>
          <a:p>
            <a:pPr marL="0" indent="0">
              <a:buNone/>
            </a:pPr>
            <a:r>
              <a:rPr lang="et-EE" smtClean="0">
                <a:latin typeface="Courier New" panose="02070309020205020404" pitchFamily="49" charset="0"/>
                <a:cs typeface="Courier New" panose="02070309020205020404" pitchFamily="49" charset="0"/>
              </a:rPr>
              <a:t>typedef struct node_{</a:t>
            </a:r>
          </a:p>
          <a:p>
            <a:pPr marL="0" indent="0">
              <a:buNone/>
            </a:pPr>
            <a:r>
              <a:rPr lang="et-EE">
                <a:latin typeface="Courier New" panose="02070309020205020404" pitchFamily="49" charset="0"/>
                <a:cs typeface="Courier New" panose="02070309020205020404" pitchFamily="49" charset="0"/>
              </a:rPr>
              <a:t>	</a:t>
            </a:r>
            <a:r>
              <a:rPr lang="et-EE" smtClean="0">
                <a:latin typeface="Courier New" panose="02070309020205020404" pitchFamily="49" charset="0"/>
                <a:cs typeface="Courier New" panose="02070309020205020404" pitchFamily="49" charset="0"/>
              </a:rPr>
              <a:t>// miski andmestik</a:t>
            </a:r>
          </a:p>
          <a:p>
            <a:pPr marL="0" indent="0">
              <a:buNone/>
            </a:pPr>
            <a:r>
              <a:rPr lang="et-EE">
                <a:latin typeface="Courier New" panose="02070309020205020404" pitchFamily="49" charset="0"/>
                <a:cs typeface="Courier New" panose="02070309020205020404" pitchFamily="49" charset="0"/>
              </a:rPr>
              <a:t>	</a:t>
            </a:r>
            <a:r>
              <a:rPr lang="et-EE" smtClean="0">
                <a:latin typeface="Courier New" panose="02070309020205020404" pitchFamily="49" charset="0"/>
                <a:cs typeface="Courier New" panose="02070309020205020404" pitchFamily="49" charset="0"/>
              </a:rPr>
              <a:t>struct node_ *next; // viide järgmisele kirjele</a:t>
            </a:r>
          </a:p>
          <a:p>
            <a:pPr marL="0" indent="0">
              <a:buNone/>
            </a:pPr>
            <a:r>
              <a:rPr lang="et-EE" smtClean="0">
                <a:latin typeface="Courier New" panose="02070309020205020404" pitchFamily="49" charset="0"/>
                <a:cs typeface="Courier New" panose="02070309020205020404" pitchFamily="49" charset="0"/>
              </a:rPr>
              <a:t>} node_t;</a:t>
            </a:r>
            <a:endParaRPr lang="en-US">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084091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Aja mõõtmine</a:t>
            </a:r>
            <a:endParaRPr lang="en-US"/>
          </a:p>
        </p:txBody>
      </p:sp>
      <p:sp>
        <p:nvSpPr>
          <p:cNvPr id="3" name="Content Placeholder 2"/>
          <p:cNvSpPr>
            <a:spLocks noGrp="1"/>
          </p:cNvSpPr>
          <p:nvPr>
            <p:ph idx="1"/>
          </p:nvPr>
        </p:nvSpPr>
        <p:spPr/>
        <p:txBody>
          <a:bodyPr>
            <a:normAutofit fontScale="92500"/>
          </a:bodyPr>
          <a:lstStyle/>
          <a:p>
            <a:r>
              <a:rPr lang="et-EE"/>
              <a:t>Teegis sys/time.h on defineeritud funktsioon </a:t>
            </a:r>
            <a:endParaRPr lang="et-EE" smtClean="0"/>
          </a:p>
          <a:p>
            <a:pPr marL="0" indent="0">
              <a:buNone/>
            </a:pPr>
            <a:r>
              <a:rPr lang="et-EE" smtClean="0">
                <a:latin typeface="Courier New" panose="02070309020205020404" pitchFamily="49" charset="0"/>
                <a:cs typeface="Courier New" panose="02070309020205020404" pitchFamily="49" charset="0"/>
              </a:rPr>
              <a:t>gettimeofday(struct timeval*, struct timezone*)</a:t>
            </a:r>
          </a:p>
          <a:p>
            <a:r>
              <a:rPr lang="et-EE" smtClean="0"/>
              <a:t>Teine parameeter jäetakse NULL-ks, esimesse parameetrisse salvestatakse sekundite arv alates 01.01.1970 + mikrosekundid.</a:t>
            </a:r>
          </a:p>
          <a:p>
            <a:r>
              <a:rPr lang="et-EE" smtClean="0"/>
              <a:t>Kui kaks korda seda välja kutsuda ja leida vahe, siis saabki teada palju aega kulus.</a:t>
            </a:r>
          </a:p>
          <a:p>
            <a:pPr marL="0" indent="0">
              <a:buNone/>
            </a:pPr>
            <a:r>
              <a:rPr lang="et-EE" smtClean="0">
                <a:latin typeface="Courier New" panose="02070309020205020404" pitchFamily="49" charset="0"/>
                <a:cs typeface="Courier New" panose="02070309020205020404" pitchFamily="49" charset="0"/>
              </a:rPr>
              <a:t>  </a:t>
            </a:r>
            <a:r>
              <a:rPr lang="en-US" smtClean="0">
                <a:latin typeface="Courier New" panose="02070309020205020404" pitchFamily="49" charset="0"/>
                <a:cs typeface="Courier New" panose="02070309020205020404" pitchFamily="49" charset="0"/>
              </a:rPr>
              <a:t>struct </a:t>
            </a:r>
            <a:r>
              <a:rPr lang="en-US">
                <a:latin typeface="Courier New" panose="02070309020205020404" pitchFamily="49" charset="0"/>
                <a:cs typeface="Courier New" panose="02070309020205020404" pitchFamily="49" charset="0"/>
              </a:rPr>
              <a:t>timeval start, stop</a:t>
            </a:r>
            <a:r>
              <a:rPr lang="en-US" smtClean="0">
                <a:latin typeface="Courier New" panose="02070309020205020404" pitchFamily="49" charset="0"/>
                <a:cs typeface="Courier New" panose="02070309020205020404" pitchFamily="49" charset="0"/>
              </a:rPr>
              <a:t>;</a:t>
            </a:r>
            <a:endParaRPr lang="et-EE" smtClean="0">
              <a:latin typeface="Courier New" panose="02070309020205020404" pitchFamily="49" charset="0"/>
              <a:cs typeface="Courier New" panose="02070309020205020404" pitchFamily="49" charset="0"/>
            </a:endParaRPr>
          </a:p>
          <a:p>
            <a:pPr marL="0" indent="0">
              <a:buNone/>
            </a:pPr>
            <a:r>
              <a:rPr lang="et-EE" smtClean="0">
                <a:latin typeface="Courier New" panose="02070309020205020404" pitchFamily="49" charset="0"/>
                <a:cs typeface="Courier New" panose="02070309020205020404" pitchFamily="49" charset="0"/>
              </a:rPr>
              <a:t>  </a:t>
            </a:r>
            <a:r>
              <a:rPr lang="en-US" smtClean="0">
                <a:latin typeface="Courier New" panose="02070309020205020404" pitchFamily="49" charset="0"/>
                <a:cs typeface="Courier New" panose="02070309020205020404" pitchFamily="49" charset="0"/>
              </a:rPr>
              <a:t>gettimeofday</a:t>
            </a:r>
            <a:r>
              <a:rPr lang="en-US">
                <a:latin typeface="Courier New" panose="02070309020205020404" pitchFamily="49" charset="0"/>
                <a:cs typeface="Courier New" panose="02070309020205020404" pitchFamily="49" charset="0"/>
              </a:rPr>
              <a:t>(&amp;start, NULL</a:t>
            </a:r>
            <a:r>
              <a:rPr lang="en-US" smtClean="0">
                <a:latin typeface="Courier New" panose="02070309020205020404" pitchFamily="49" charset="0"/>
                <a:cs typeface="Courier New" panose="02070309020205020404" pitchFamily="49" charset="0"/>
              </a:rPr>
              <a:t>);</a:t>
            </a:r>
            <a:endParaRPr lang="et-EE" smtClean="0">
              <a:latin typeface="Courier New" panose="02070309020205020404" pitchFamily="49" charset="0"/>
              <a:cs typeface="Courier New" panose="02070309020205020404" pitchFamily="49" charset="0"/>
            </a:endParaRPr>
          </a:p>
          <a:p>
            <a:pPr marL="0" indent="0">
              <a:buNone/>
            </a:pPr>
            <a:r>
              <a:rPr lang="et-EE">
                <a:latin typeface="Courier New" panose="02070309020205020404" pitchFamily="49" charset="0"/>
                <a:cs typeface="Courier New" panose="02070309020205020404" pitchFamily="49" charset="0"/>
              </a:rPr>
              <a:t> </a:t>
            </a:r>
            <a:r>
              <a:rPr lang="et-EE" smtClean="0">
                <a:latin typeface="Courier New" panose="02070309020205020404" pitchFamily="49" charset="0"/>
                <a:cs typeface="Courier New" panose="02070309020205020404" pitchFamily="49" charset="0"/>
              </a:rPr>
              <a:t> // tegevus</a:t>
            </a:r>
          </a:p>
          <a:p>
            <a:pPr marL="0" indent="0">
              <a:buNone/>
            </a:pPr>
            <a:r>
              <a:rPr lang="et-EE">
                <a:latin typeface="Courier New" panose="02070309020205020404" pitchFamily="49" charset="0"/>
                <a:cs typeface="Courier New" panose="02070309020205020404" pitchFamily="49" charset="0"/>
              </a:rPr>
              <a:t>  </a:t>
            </a:r>
            <a:r>
              <a:rPr lang="et-EE" smtClean="0">
                <a:latin typeface="Courier New" panose="02070309020205020404" pitchFamily="49" charset="0"/>
                <a:cs typeface="Courier New" panose="02070309020205020404" pitchFamily="49" charset="0"/>
              </a:rPr>
              <a:t>gettimeofday</a:t>
            </a:r>
            <a:r>
              <a:rPr lang="et-EE">
                <a:latin typeface="Courier New" panose="02070309020205020404" pitchFamily="49" charset="0"/>
                <a:cs typeface="Courier New" panose="02070309020205020404" pitchFamily="49" charset="0"/>
              </a:rPr>
              <a:t>(&amp;stop, NULL</a:t>
            </a:r>
            <a:r>
              <a:rPr lang="et-EE" smtClean="0">
                <a:latin typeface="Courier New" panose="02070309020205020404" pitchFamily="49" charset="0"/>
                <a:cs typeface="Courier New" panose="02070309020205020404" pitchFamily="49" charset="0"/>
              </a:rPr>
              <a:t>);</a:t>
            </a:r>
          </a:p>
          <a:p>
            <a:pPr marL="0" indent="0">
              <a:buNone/>
            </a:pPr>
            <a:r>
              <a:rPr lang="et-EE" smtClean="0">
                <a:latin typeface="Courier New" panose="02070309020205020404" pitchFamily="49" charset="0"/>
                <a:cs typeface="Courier New" panose="02070309020205020404" pitchFamily="49" charset="0"/>
              </a:rPr>
              <a:t>  </a:t>
            </a:r>
            <a:r>
              <a:rPr lang="en-US" smtClean="0">
                <a:latin typeface="Courier New" panose="02070309020205020404" pitchFamily="49" charset="0"/>
                <a:cs typeface="Courier New" panose="02070309020205020404" pitchFamily="49" charset="0"/>
              </a:rPr>
              <a:t>double </a:t>
            </a:r>
            <a:r>
              <a:rPr lang="et-EE" smtClean="0">
                <a:latin typeface="Courier New" panose="02070309020205020404" pitchFamily="49" charset="0"/>
                <a:cs typeface="Courier New" panose="02070309020205020404" pitchFamily="49" charset="0"/>
              </a:rPr>
              <a:t>aeg</a:t>
            </a:r>
            <a:r>
              <a:rPr lang="en-US" smtClean="0">
                <a:latin typeface="Courier New" panose="02070309020205020404" pitchFamily="49" charset="0"/>
                <a:cs typeface="Courier New" panose="02070309020205020404" pitchFamily="49" charset="0"/>
              </a:rPr>
              <a:t> </a:t>
            </a:r>
            <a:r>
              <a:rPr lang="en-US">
                <a:latin typeface="Courier New" panose="02070309020205020404" pitchFamily="49" charset="0"/>
                <a:cs typeface="Courier New" panose="02070309020205020404" pitchFamily="49" charset="0"/>
              </a:rPr>
              <a:t>= stop.tv_sec </a:t>
            </a:r>
            <a:r>
              <a:rPr lang="en-US" smtClean="0">
                <a:latin typeface="Courier New" panose="02070309020205020404" pitchFamily="49" charset="0"/>
                <a:cs typeface="Courier New" panose="02070309020205020404" pitchFamily="49" charset="0"/>
              </a:rPr>
              <a:t>+</a:t>
            </a:r>
            <a:r>
              <a:rPr lang="et-EE" smtClean="0">
                <a:latin typeface="Courier New" panose="02070309020205020404" pitchFamily="49" charset="0"/>
                <a:cs typeface="Courier New" panose="02070309020205020404" pitchFamily="49" charset="0"/>
              </a:rPr>
              <a:t> </a:t>
            </a:r>
            <a:r>
              <a:rPr lang="en-US" smtClean="0">
                <a:latin typeface="Courier New" panose="02070309020205020404" pitchFamily="49" charset="0"/>
                <a:cs typeface="Courier New" panose="02070309020205020404" pitchFamily="49" charset="0"/>
              </a:rPr>
              <a:t>(</a:t>
            </a:r>
            <a:r>
              <a:rPr lang="en-US">
                <a:latin typeface="Courier New" panose="02070309020205020404" pitchFamily="49" charset="0"/>
                <a:cs typeface="Courier New" panose="02070309020205020404" pitchFamily="49" charset="0"/>
              </a:rPr>
              <a:t>stop.tv_usec / 1000000.0</a:t>
            </a:r>
            <a:r>
              <a:rPr lang="en-US" smtClean="0">
                <a:latin typeface="Courier New" panose="02070309020205020404" pitchFamily="49" charset="0"/>
                <a:cs typeface="Courier New" panose="02070309020205020404" pitchFamily="49" charset="0"/>
              </a:rPr>
              <a:t>)</a:t>
            </a:r>
            <a:endParaRPr lang="et-EE" smtClean="0">
              <a:latin typeface="Courier New" panose="02070309020205020404" pitchFamily="49" charset="0"/>
              <a:cs typeface="Courier New" panose="02070309020205020404" pitchFamily="49" charset="0"/>
            </a:endParaRPr>
          </a:p>
          <a:p>
            <a:pPr marL="0" indent="0">
              <a:buNone/>
            </a:pPr>
            <a:r>
              <a:rPr lang="et-EE" smtClean="0">
                <a:latin typeface="Courier New" panose="02070309020205020404" pitchFamily="49" charset="0"/>
                <a:cs typeface="Courier New" panose="02070309020205020404" pitchFamily="49" charset="0"/>
              </a:rPr>
              <a:t>    - </a:t>
            </a:r>
            <a:r>
              <a:rPr lang="en-US" smtClean="0">
                <a:latin typeface="Courier New" panose="02070309020205020404" pitchFamily="49" charset="0"/>
                <a:cs typeface="Courier New" panose="02070309020205020404" pitchFamily="49" charset="0"/>
              </a:rPr>
              <a:t>( </a:t>
            </a:r>
            <a:r>
              <a:rPr lang="en-US">
                <a:latin typeface="Courier New" panose="02070309020205020404" pitchFamily="49" charset="0"/>
                <a:cs typeface="Courier New" panose="02070309020205020404" pitchFamily="49" charset="0"/>
              </a:rPr>
              <a:t>start.tv_sec + start.tv_usec / 1000000.0);</a:t>
            </a:r>
          </a:p>
        </p:txBody>
      </p:sp>
    </p:spTree>
    <p:extLst>
      <p:ext uri="{BB962C8B-B14F-4D97-AF65-F5344CB8AC3E}">
        <p14:creationId xmlns:p14="http://schemas.microsoft.com/office/powerpoint/2010/main" val="15101655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5530</TotalTime>
  <Words>713</Words>
  <Application>Microsoft Office PowerPoint</Application>
  <PresentationFormat>Widescreen</PresentationFormat>
  <Paragraphs>70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Courier New</vt:lpstr>
      <vt:lpstr>Office Theme</vt:lpstr>
      <vt:lpstr>Otsingutabel, paiskadresseerimine</vt:lpstr>
      <vt:lpstr>Otsingutabel (lookup table)</vt:lpstr>
      <vt:lpstr>Indeksid</vt:lpstr>
      <vt:lpstr>Andmed</vt:lpstr>
      <vt:lpstr>Paiskadresseerimine (hashing)</vt:lpstr>
      <vt:lpstr>Hash funktsioon</vt:lpstr>
      <vt:lpstr>Konfliktide lahendamine</vt:lpstr>
      <vt:lpstr>Ahelloend</vt:lpstr>
      <vt:lpstr>Aja mõõtmine</vt:lpstr>
    </vt:vector>
  </TitlesOfParts>
  <Company>TTÜ</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Failid</dc:title>
  <dc:creator>Lembit Jürimägi</dc:creator>
  <cp:lastModifiedBy>Vladimir Viies</cp:lastModifiedBy>
  <cp:revision>202</cp:revision>
  <dcterms:created xsi:type="dcterms:W3CDTF">2017-09-18T08:04:47Z</dcterms:created>
  <dcterms:modified xsi:type="dcterms:W3CDTF">2023-03-13T11:15:21Z</dcterms:modified>
</cp:coreProperties>
</file>