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90" r:id="rId4"/>
    <p:sldId id="341" r:id="rId5"/>
    <p:sldId id="295" r:id="rId6"/>
    <p:sldId id="324" r:id="rId7"/>
    <p:sldId id="327" r:id="rId8"/>
    <p:sldId id="323" r:id="rId9"/>
    <p:sldId id="339" r:id="rId10"/>
    <p:sldId id="338" r:id="rId11"/>
    <p:sldId id="340" r:id="rId12"/>
    <p:sldId id="329" r:id="rId13"/>
    <p:sldId id="353" r:id="rId14"/>
    <p:sldId id="351" r:id="rId15"/>
    <p:sldId id="342" r:id="rId16"/>
    <p:sldId id="352" r:id="rId17"/>
    <p:sldId id="258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0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34" autoAdjust="0"/>
    <p:restoredTop sz="94660" autoAdjust="0"/>
  </p:normalViewPr>
  <p:slideViewPr>
    <p:cSldViewPr snapToObjects="1">
      <p:cViewPr varScale="1">
        <p:scale>
          <a:sx n="84" d="100"/>
          <a:sy n="84" d="100"/>
        </p:scale>
        <p:origin x="8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03AD4-9338-4CB1-935E-39B7618DC92B}" type="datetimeFigureOut">
              <a:rPr lang="et-EE" smtClean="0"/>
              <a:pPr/>
              <a:t>16.04.2023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B032-697D-4373-B68C-9DEB4250BBE6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18891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0B032-697D-4373-B68C-9DEB4250BBE6}" type="slidenum">
              <a:rPr lang="et-EE" smtClean="0"/>
              <a:pPr/>
              <a:t>1</a:t>
            </a:fld>
            <a:endParaRPr lang="et-E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1" y="2130425"/>
            <a:ext cx="6227999" cy="1470025"/>
          </a:xfrm>
        </p:spPr>
        <p:txBody>
          <a:bodyPr/>
          <a:lstStyle/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1" y="3886200"/>
            <a:ext cx="6227999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77AFC0-C45A-4484-9B92-C05234D1FF6E}" type="datetime1">
              <a:rPr lang="et-EE" smtClean="0"/>
              <a:pPr>
                <a:defRPr/>
              </a:pPr>
              <a:t>16.04.2023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264" y="274638"/>
            <a:ext cx="1354488" cy="5851525"/>
          </a:xfrm>
        </p:spPr>
        <p:txBody>
          <a:bodyPr vert="eaVert"/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1328" y="274638"/>
            <a:ext cx="5367528" cy="5851525"/>
          </a:xfrm>
        </p:spPr>
        <p:txBody>
          <a:bodyPr vert="eaVert"/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1BF3E2-EDC9-4788-9B2D-9924E72E37E3}" type="datetime1">
              <a:rPr lang="et-EE" smtClean="0"/>
              <a:pPr>
                <a:defRPr/>
              </a:pPr>
              <a:t>16.04.2023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8C2037-EDB9-4CF8-B1F8-D640E8AA800C}" type="datetime1">
              <a:rPr lang="et-EE" smtClean="0"/>
              <a:pPr>
                <a:defRPr/>
              </a:pPr>
              <a:t>16.04.2023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906713"/>
            <a:ext cx="684076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4F04CB9-386B-468E-86AB-EBB0DF6871A6}" type="datetime1">
              <a:rPr lang="et-EE" smtClean="0"/>
              <a:pPr>
                <a:defRPr/>
              </a:pPr>
              <a:t>16.04.2023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1328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DBBFB29-2C4A-40FF-8558-1CBBE38B98CF}" type="datetime1">
              <a:rPr lang="et-EE" smtClean="0"/>
              <a:pPr>
                <a:defRPr/>
              </a:pPr>
              <a:t>16.04.2023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990752" y="1600200"/>
            <a:ext cx="3312000" cy="464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27" y="1535113"/>
            <a:ext cx="3319273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1481328" y="2174874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4"/>
          </p:nvPr>
        </p:nvSpPr>
        <p:spPr>
          <a:xfrm>
            <a:off x="4972465" y="1554480"/>
            <a:ext cx="3312000" cy="639762"/>
          </a:xfrm>
        </p:spPr>
        <p:txBody>
          <a:bodyPr anchor="ctr" anchorCtr="0"/>
          <a:lstStyle>
            <a:lvl1pPr marL="0" indent="0">
              <a:buNone/>
              <a:defRPr sz="2400" b="0">
                <a:solidFill>
                  <a:srgbClr val="8700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972464" y="2194242"/>
            <a:ext cx="3312000" cy="4069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37574EC-3FA9-4C74-AB15-39B00B93E866}" type="datetime1">
              <a:rPr lang="et-EE" smtClean="0"/>
              <a:pPr>
                <a:defRPr/>
              </a:pPr>
              <a:t>16.04.2023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1152128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0E3ABE9-F28F-44DD-8680-7FFDA46A4F80}" type="datetime1">
              <a:rPr lang="et-EE" smtClean="0"/>
              <a:pPr>
                <a:defRPr/>
              </a:pPr>
              <a:t>16.04.2023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75BA3A-052D-471D-8564-6690F695EE2F}" type="datetime1">
              <a:rPr lang="et-EE" smtClean="0"/>
              <a:pPr>
                <a:defRPr/>
              </a:pPr>
              <a:t>16.04.2023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2F5717-9156-487C-977E-1ECCD2A8FDF5}" type="datetime1">
              <a:rPr lang="et-EE" smtClean="0"/>
              <a:pPr>
                <a:defRPr/>
              </a:pPr>
              <a:t>16.04.2023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AB5A52C-8AC6-4F59-8953-9E2370005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086E32B-AB01-4A79-8B60-4A950237C841}" type="datetime1">
              <a:rPr lang="et-EE" smtClean="0"/>
              <a:pPr>
                <a:defRPr/>
              </a:pPr>
              <a:t>16.04.2023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4C88DE-6B34-4DBC-B54F-C795500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_sisupohi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1328" y="332656"/>
            <a:ext cx="680313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title</a:t>
            </a:r>
            <a:r>
              <a:rPr lang="et-EE" dirty="0" smtClean="0"/>
              <a:t> </a:t>
            </a:r>
            <a:r>
              <a:rPr lang="et-EE" dirty="0" err="1" smtClean="0"/>
              <a:t>style</a:t>
            </a:r>
            <a:endParaRPr lang="en-US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1328" y="1628800"/>
            <a:ext cx="6821424" cy="46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err="1" smtClean="0"/>
              <a:t>Click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edit</a:t>
            </a:r>
            <a:r>
              <a:rPr lang="et-EE" dirty="0" smtClean="0"/>
              <a:t> </a:t>
            </a:r>
            <a:r>
              <a:rPr lang="et-EE" dirty="0" err="1" smtClean="0"/>
              <a:t>Master</a:t>
            </a:r>
            <a:r>
              <a:rPr lang="et-EE" dirty="0" smtClean="0"/>
              <a:t> </a:t>
            </a:r>
            <a:r>
              <a:rPr lang="et-EE" dirty="0" err="1" smtClean="0"/>
              <a:t>text</a:t>
            </a:r>
            <a:r>
              <a:rPr lang="et-EE" dirty="0" smtClean="0"/>
              <a:t> </a:t>
            </a:r>
            <a:r>
              <a:rPr lang="et-EE" dirty="0" err="1" smtClean="0"/>
              <a:t>styles</a:t>
            </a:r>
            <a:endParaRPr lang="et-EE" dirty="0" smtClean="0"/>
          </a:p>
          <a:p>
            <a:pPr lvl="1"/>
            <a:r>
              <a:rPr lang="et-EE" dirty="0" err="1" smtClean="0"/>
              <a:t>Second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2"/>
            <a:r>
              <a:rPr lang="et-EE" dirty="0" err="1" smtClean="0"/>
              <a:t>Third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3"/>
            <a:r>
              <a:rPr lang="et-EE" dirty="0" err="1" smtClean="0"/>
              <a:t>Fourth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t-EE" dirty="0" smtClean="0"/>
          </a:p>
          <a:p>
            <a:pPr lvl="4"/>
            <a:r>
              <a:rPr lang="et-EE" dirty="0" err="1" smtClean="0"/>
              <a:t>Fifth</a:t>
            </a:r>
            <a:r>
              <a:rPr lang="et-EE" dirty="0" smtClean="0"/>
              <a:t> </a:t>
            </a:r>
            <a:r>
              <a:rPr lang="et-EE" dirty="0" err="1" smtClean="0"/>
              <a:t>level</a:t>
            </a:r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1481328" y="6356350"/>
            <a:ext cx="1074448" cy="36512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A8416A-4BBE-4867-AF80-1A730AEB4628}" type="datetime1">
              <a:rPr lang="et-EE" smtClean="0"/>
              <a:pPr>
                <a:defRPr/>
              </a:pPr>
              <a:t>16.04.2023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4328" y="6356350"/>
            <a:ext cx="4837176" cy="365125"/>
          </a:xfrm>
          <a:prstGeom prst="rect">
            <a:avLst/>
          </a:prstGeo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4328" y="6356350"/>
            <a:ext cx="778424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70042"/>
        </a:buClr>
        <a:buFont typeface="Symbol" pitchFamily="18" charset="2"/>
        <a:buChar char=""/>
        <a:defRPr sz="20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Verdana" pitchFamily="34" charset="0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.ttu.ee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vladimir.viies@ttu.e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ppt_fassaadiga_slai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142853"/>
            <a:ext cx="6840761" cy="571503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 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880" y="1366822"/>
            <a:ext cx="6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71636" y="785794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85852" y="3143248"/>
            <a:ext cx="7858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t-EE" sz="2000" dirty="0" smtClean="0"/>
          </a:p>
          <a:p>
            <a:pPr lvl="0" algn="just" defTabSz="914400" eaLnBrk="0" hangingPunct="0"/>
            <a:endParaRPr kumimoji="0" lang="et-EE" sz="2000" b="1" i="1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2" y="930929"/>
            <a:ext cx="70305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>
                <a:solidFill>
                  <a:srgbClr val="870042"/>
                </a:solidFill>
              </a:rPr>
              <a:t>void LiFo::init</a:t>
            </a:r>
            <a:r>
              <a:rPr lang="et-EE" sz="2000" dirty="0" smtClean="0"/>
              <a:t>( int max, char * title )  // algseisu viimine</a:t>
            </a:r>
          </a:p>
          <a:p>
            <a:r>
              <a:rPr lang="et-EE" sz="2000" dirty="0" smtClean="0"/>
              <a:t>{</a:t>
            </a:r>
          </a:p>
          <a:p>
            <a:r>
              <a:rPr lang="et-EE" sz="2000" dirty="0" smtClean="0"/>
              <a:t>     mass = </a:t>
            </a:r>
            <a:r>
              <a:rPr lang="et-EE" sz="2000" dirty="0" smtClean="0">
                <a:solidFill>
                  <a:srgbClr val="870042"/>
                </a:solidFill>
              </a:rPr>
              <a:t>new</a:t>
            </a:r>
            <a:r>
              <a:rPr lang="et-EE" sz="2000" dirty="0" smtClean="0"/>
              <a:t> int[max];  // reserveerime mälu massiivile</a:t>
            </a:r>
          </a:p>
          <a:p>
            <a:r>
              <a:rPr lang="et-EE" sz="2000" dirty="0" smtClean="0"/>
              <a:t>     // if( !mass ) pole mälu! </a:t>
            </a:r>
          </a:p>
          <a:p>
            <a:r>
              <a:rPr lang="et-EE" sz="2000" dirty="0" smtClean="0"/>
              <a:t>     maxHigh = max;      // maksimaalne elementide arv</a:t>
            </a:r>
          </a:p>
          <a:p>
            <a:r>
              <a:rPr lang="et-EE" sz="2000" dirty="0" smtClean="0"/>
              <a:t>     count = 0;          // stack on tühi</a:t>
            </a:r>
          </a:p>
          <a:p>
            <a:r>
              <a:rPr lang="et-EE" sz="2000" dirty="0" smtClean="0"/>
              <a:t>     int length = strlen(title);       </a:t>
            </a:r>
          </a:p>
          <a:p>
            <a:r>
              <a:rPr lang="et-EE" sz="2000" dirty="0" smtClean="0"/>
              <a:t>     name =</a:t>
            </a:r>
            <a:r>
              <a:rPr lang="et-EE" sz="2000" dirty="0" smtClean="0">
                <a:solidFill>
                  <a:srgbClr val="870042"/>
                </a:solidFill>
              </a:rPr>
              <a:t> new </a:t>
            </a:r>
            <a:r>
              <a:rPr lang="et-EE" sz="2000" dirty="0" smtClean="0"/>
              <a:t>char[length+1];  // reserveerime mälu </a:t>
            </a:r>
          </a:p>
          <a:p>
            <a:r>
              <a:rPr lang="et-EE" sz="2000" dirty="0" smtClean="0"/>
              <a:t>     strcpy( name, title );</a:t>
            </a:r>
          </a:p>
          <a:p>
            <a:r>
              <a:rPr lang="et-EE" sz="2000" dirty="0" smtClean="0"/>
              <a:t>}</a:t>
            </a:r>
          </a:p>
          <a:p>
            <a:endParaRPr lang="et-EE" dirty="0"/>
          </a:p>
        </p:txBody>
      </p:sp>
      <p:sp>
        <p:nvSpPr>
          <p:cNvPr id="10" name="Rectangle 9"/>
          <p:cNvSpPr/>
          <p:nvPr/>
        </p:nvSpPr>
        <p:spPr>
          <a:xfrm>
            <a:off x="1285852" y="3978196"/>
            <a:ext cx="7169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>
                <a:solidFill>
                  <a:srgbClr val="870042"/>
                </a:solidFill>
              </a:rPr>
              <a:t>int LiFo::pop</a:t>
            </a:r>
            <a:r>
              <a:rPr lang="et-EE" sz="2000" dirty="0" smtClean="0"/>
              <a:t>( int &amp; value )</a:t>
            </a:r>
          </a:p>
          <a:p>
            <a:r>
              <a:rPr lang="et-EE" sz="2000" dirty="0" smtClean="0"/>
              <a:t>{</a:t>
            </a:r>
          </a:p>
          <a:p>
            <a:r>
              <a:rPr lang="et-EE" sz="2000" dirty="0" smtClean="0"/>
              <a:t>    if( !count ) return FALSE;   // underflow - stack on tühi</a:t>
            </a:r>
          </a:p>
          <a:p>
            <a:r>
              <a:rPr lang="et-EE" sz="2000" dirty="0" smtClean="0"/>
              <a:t>    value = mass[--count];  // vastasel juhul: võtame elemendi tipust</a:t>
            </a:r>
          </a:p>
          <a:p>
            <a:r>
              <a:rPr lang="et-EE" sz="2000" dirty="0" smtClean="0"/>
              <a:t>    return TRUE;</a:t>
            </a:r>
          </a:p>
          <a:p>
            <a:r>
              <a:rPr lang="et-EE" sz="2000" dirty="0" smtClean="0"/>
              <a:t>}</a:t>
            </a:r>
            <a:endParaRPr lang="et-EE" sz="2000" dirty="0"/>
          </a:p>
        </p:txBody>
      </p:sp>
      <p:sp>
        <p:nvSpPr>
          <p:cNvPr id="11" name="Rectangle 10"/>
          <p:cNvSpPr/>
          <p:nvPr/>
        </p:nvSpPr>
        <p:spPr>
          <a:xfrm>
            <a:off x="1285852" y="285728"/>
            <a:ext cx="7390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/>
              <a:t>LIFO dünaamilisel massiivil C++ stiilis klassina 2</a:t>
            </a:r>
            <a:endParaRPr lang="et-EE" sz="24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852" y="142852"/>
            <a:ext cx="7318595" cy="500066"/>
          </a:xfrm>
        </p:spPr>
        <p:txBody>
          <a:bodyPr/>
          <a:lstStyle/>
          <a:p>
            <a:r>
              <a:rPr lang="et-EE" sz="2400" b="1" dirty="0" smtClean="0">
                <a:solidFill>
                  <a:schemeClr val="tx1"/>
                </a:solidFill>
              </a:rPr>
              <a:t>LIFO dünaamilisel massiivil C++ stiilis klassina 3</a:t>
            </a:r>
            <a:endParaRPr lang="et-EE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880" y="1366822"/>
            <a:ext cx="6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71636" y="785794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85852" y="3143248"/>
            <a:ext cx="7858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t-EE" sz="2000" dirty="0" smtClean="0"/>
          </a:p>
          <a:p>
            <a:pPr lvl="0" algn="just" defTabSz="914400" eaLnBrk="0" hangingPunct="0"/>
            <a:endParaRPr kumimoji="0" lang="et-EE" sz="2000" b="1" i="1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2" y="3429000"/>
            <a:ext cx="75255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>
                <a:solidFill>
                  <a:srgbClr val="870042"/>
                </a:solidFill>
              </a:rPr>
              <a:t>int LiFo::push</a:t>
            </a:r>
            <a:r>
              <a:rPr lang="et-EE" sz="2000" dirty="0" smtClean="0"/>
              <a:t>( int value )  </a:t>
            </a:r>
          </a:p>
          <a:p>
            <a:r>
              <a:rPr lang="et-EE" sz="2000" dirty="0" smtClean="0"/>
              <a:t>{</a:t>
            </a:r>
          </a:p>
          <a:p>
            <a:r>
              <a:rPr lang="et-EE" sz="2000" dirty="0" smtClean="0"/>
              <a:t>    if( count &lt; maxHigh )  // kui on veel ruumi...</a:t>
            </a:r>
          </a:p>
          <a:p>
            <a:r>
              <a:rPr lang="et-EE" sz="2000" dirty="0" smtClean="0"/>
              <a:t>    {</a:t>
            </a:r>
          </a:p>
          <a:p>
            <a:r>
              <a:rPr lang="et-EE" sz="2000" dirty="0" smtClean="0"/>
              <a:t>        mass[count++] = value;    // lisame uue elemendi</a:t>
            </a:r>
          </a:p>
          <a:p>
            <a:r>
              <a:rPr lang="et-EE" sz="2000" dirty="0" smtClean="0"/>
              <a:t>        return TRUE;</a:t>
            </a:r>
          </a:p>
          <a:p>
            <a:r>
              <a:rPr lang="et-EE" sz="2000" dirty="0" smtClean="0"/>
              <a:t>    }</a:t>
            </a:r>
          </a:p>
          <a:p>
            <a:r>
              <a:rPr lang="et-EE" sz="2000" dirty="0" smtClean="0"/>
              <a:t>    else</a:t>
            </a:r>
          </a:p>
          <a:p>
            <a:r>
              <a:rPr lang="et-EE" sz="2000" dirty="0" smtClean="0"/>
              <a:t>        return FALSE;       // overflow</a:t>
            </a:r>
          </a:p>
          <a:p>
            <a:r>
              <a:rPr lang="et-EE" sz="2000" dirty="0" smtClean="0"/>
              <a:t>}</a:t>
            </a:r>
            <a:endParaRPr lang="et-EE" sz="2000" dirty="0"/>
          </a:p>
        </p:txBody>
      </p:sp>
      <p:sp>
        <p:nvSpPr>
          <p:cNvPr id="10" name="Rectangle 9"/>
          <p:cNvSpPr/>
          <p:nvPr/>
        </p:nvSpPr>
        <p:spPr>
          <a:xfrm>
            <a:off x="1285852" y="836712"/>
            <a:ext cx="7169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>
                <a:solidFill>
                  <a:srgbClr val="870042"/>
                </a:solidFill>
              </a:rPr>
              <a:t>void LiFo::view</a:t>
            </a:r>
            <a:r>
              <a:rPr lang="et-EE" sz="2000" dirty="0" smtClean="0"/>
              <a:t>()</a:t>
            </a:r>
          </a:p>
          <a:p>
            <a:r>
              <a:rPr lang="et-EE" sz="2000" dirty="0" smtClean="0"/>
              <a:t>{</a:t>
            </a:r>
          </a:p>
          <a:p>
            <a:r>
              <a:rPr lang="et-EE" sz="2000" dirty="0" smtClean="0"/>
              <a:t>    printf("\"%s\" sisaldab %d elementi:   ",name,count);</a:t>
            </a:r>
          </a:p>
          <a:p>
            <a:r>
              <a:rPr lang="et-EE" sz="2000" dirty="0" smtClean="0"/>
              <a:t>    int * p = mass;</a:t>
            </a:r>
          </a:p>
          <a:p>
            <a:r>
              <a:rPr lang="et-EE" sz="2000" dirty="0" smtClean="0"/>
              <a:t>    for( int k=0; k&lt;count; k++ )     // tsükkel üle elementide</a:t>
            </a:r>
          </a:p>
          <a:p>
            <a:r>
              <a:rPr lang="et-EE" sz="2000" dirty="0" smtClean="0"/>
              <a:t>       printf( "%d   ", *p++ );      // array[k]</a:t>
            </a:r>
          </a:p>
          <a:p>
            <a:r>
              <a:rPr lang="et-EE" sz="2000" dirty="0" smtClean="0"/>
              <a:t>    printf("\n");</a:t>
            </a:r>
          </a:p>
          <a:p>
            <a:r>
              <a:rPr lang="et-EE" sz="2000" dirty="0" smtClean="0"/>
              <a:t>}</a:t>
            </a:r>
            <a:endParaRPr lang="et-EE" sz="2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142853"/>
            <a:ext cx="6840761" cy="571503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 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880" y="1366822"/>
            <a:ext cx="6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71636" y="785794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85852" y="3143248"/>
            <a:ext cx="7858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t-EE" sz="2000" dirty="0" smtClean="0"/>
          </a:p>
          <a:p>
            <a:pPr lvl="0" algn="just" defTabSz="914400" eaLnBrk="0" hangingPunct="0"/>
            <a:endParaRPr kumimoji="0" lang="et-EE" sz="2000" b="1" i="1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5852" y="859770"/>
            <a:ext cx="76786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dirty="0" smtClean="0"/>
              <a:t>int main()</a:t>
            </a:r>
          </a:p>
          <a:p>
            <a:r>
              <a:rPr lang="et-EE" sz="2000" dirty="0" smtClean="0"/>
              <a:t>{</a:t>
            </a:r>
          </a:p>
          <a:p>
            <a:r>
              <a:rPr lang="et-EE" sz="2000" dirty="0" smtClean="0"/>
              <a:t>    int element;</a:t>
            </a:r>
          </a:p>
          <a:p>
            <a:r>
              <a:rPr lang="et-EE" sz="2000" dirty="0" smtClean="0"/>
              <a:t>    srand( time(NULL) );  // initialize random number generator </a:t>
            </a:r>
          </a:p>
          <a:p>
            <a:r>
              <a:rPr lang="et-EE" sz="2000" dirty="0" smtClean="0">
                <a:solidFill>
                  <a:srgbClr val="870042"/>
                </a:solidFill>
              </a:rPr>
              <a:t>    LiFo teine;  LiFo magasin;</a:t>
            </a:r>
          </a:p>
          <a:p>
            <a:r>
              <a:rPr lang="et-EE" sz="2000" dirty="0" smtClean="0">
                <a:solidFill>
                  <a:srgbClr val="870042"/>
                </a:solidFill>
              </a:rPr>
              <a:t>    magasin.init</a:t>
            </a:r>
            <a:r>
              <a:rPr lang="et-EE" sz="2000" dirty="0" smtClean="0"/>
              <a:t>( 21, "Minu stack " );</a:t>
            </a:r>
          </a:p>
          <a:p>
            <a:r>
              <a:rPr lang="et-EE" sz="2000" dirty="0" smtClean="0"/>
              <a:t>    for( int j=0; j&lt;8; j++ )</a:t>
            </a:r>
          </a:p>
          <a:p>
            <a:r>
              <a:rPr lang="et-EE" sz="2000" dirty="0" smtClean="0"/>
              <a:t>    {</a:t>
            </a:r>
          </a:p>
          <a:p>
            <a:r>
              <a:rPr lang="et-EE" sz="2000" dirty="0" smtClean="0"/>
              <a:t>         </a:t>
            </a:r>
            <a:r>
              <a:rPr lang="et-EE" sz="2000" dirty="0" smtClean="0">
                <a:solidFill>
                  <a:srgbClr val="870042"/>
                </a:solidFill>
              </a:rPr>
              <a:t>magasin.push</a:t>
            </a:r>
            <a:r>
              <a:rPr lang="et-EE" sz="2000" dirty="0" smtClean="0"/>
              <a:t>( rand()%100 );     // juhukas 0..99    </a:t>
            </a:r>
          </a:p>
          <a:p>
            <a:r>
              <a:rPr lang="et-EE" sz="2000" dirty="0" smtClean="0"/>
              <a:t>    }</a:t>
            </a:r>
          </a:p>
          <a:p>
            <a:r>
              <a:rPr lang="et-EE" sz="2000" dirty="0" smtClean="0"/>
              <a:t>   </a:t>
            </a:r>
            <a:r>
              <a:rPr lang="et-EE" sz="2000" dirty="0" smtClean="0">
                <a:solidFill>
                  <a:srgbClr val="870042"/>
                </a:solidFill>
              </a:rPr>
              <a:t> magasin.view</a:t>
            </a:r>
            <a:r>
              <a:rPr lang="et-EE" sz="2000" dirty="0" smtClean="0"/>
              <a:t>();</a:t>
            </a:r>
          </a:p>
          <a:p>
            <a:r>
              <a:rPr lang="et-EE" sz="2000" dirty="0" smtClean="0"/>
              <a:t>    teine.init( 21, "Teine stack" );</a:t>
            </a:r>
          </a:p>
          <a:p>
            <a:r>
              <a:rPr lang="et-EE" sz="2000" dirty="0" smtClean="0"/>
              <a:t>    while(</a:t>
            </a:r>
            <a:r>
              <a:rPr lang="et-EE" sz="2000" dirty="0" smtClean="0">
                <a:solidFill>
                  <a:srgbClr val="870042"/>
                </a:solidFill>
              </a:rPr>
              <a:t> magasin.pop</a:t>
            </a:r>
            <a:r>
              <a:rPr lang="et-EE" sz="2000" dirty="0" smtClean="0"/>
              <a:t>( element ) )     // kuni magasin ei ole tühi...</a:t>
            </a:r>
          </a:p>
          <a:p>
            <a:r>
              <a:rPr lang="et-EE" sz="2000" dirty="0" smtClean="0"/>
              <a:t>         teine.push( element );</a:t>
            </a:r>
          </a:p>
          <a:p>
            <a:r>
              <a:rPr lang="et-EE" sz="2000" dirty="0" smtClean="0"/>
              <a:t>         teine.view();</a:t>
            </a:r>
          </a:p>
          <a:p>
            <a:r>
              <a:rPr lang="et-EE" sz="2000" dirty="0" smtClean="0"/>
              <a:t>    getchar();</a:t>
            </a:r>
          </a:p>
          <a:p>
            <a:r>
              <a:rPr lang="et-EE" sz="2000" dirty="0" smtClean="0"/>
              <a:t>    return 0;</a:t>
            </a:r>
          </a:p>
          <a:p>
            <a:r>
              <a:rPr lang="et-EE" sz="2000" dirty="0" smtClean="0"/>
              <a:t>}</a:t>
            </a:r>
            <a:endParaRPr lang="et-EE" sz="2000" dirty="0"/>
          </a:p>
        </p:txBody>
      </p:sp>
      <p:sp>
        <p:nvSpPr>
          <p:cNvPr id="10" name="Rectangle 9"/>
          <p:cNvSpPr/>
          <p:nvPr/>
        </p:nvSpPr>
        <p:spPr>
          <a:xfrm>
            <a:off x="1285852" y="214290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/>
              <a:t>LIFO dünaamilisel massiivil C++ stiilis klassina 4</a:t>
            </a:r>
            <a:endParaRPr lang="et-EE" sz="24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720080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9632" y="260648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/>
              <a:t>LIFO dünaamilisel massiivil C++ stiilis </a:t>
            </a:r>
            <a:r>
              <a:rPr lang="et-EE" sz="2400" b="1" dirty="0" smtClean="0"/>
              <a:t>klassina 5 </a:t>
            </a:r>
            <a:endParaRPr lang="et-EE" sz="24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259632" y="722313"/>
            <a:ext cx="7043120" cy="52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Erisused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OOP keeled </a:t>
            </a:r>
            <a:r>
              <a:rPr lang="et-EE" dirty="0"/>
              <a:t>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225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688975"/>
            <a:ext cx="68214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71625" y="908050"/>
            <a:ext cx="69738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870042"/>
              </a:buClr>
              <a:buFont typeface="Arial" charset="0"/>
              <a:buChar char="•"/>
            </a:pPr>
            <a:endParaRPr lang="et-EE">
              <a:latin typeface="Arial" charset="0"/>
              <a:ea typeface="Verdana" pitchFamily="34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688975"/>
            <a:ext cx="69738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5655" y="1158999"/>
            <a:ext cx="74168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class </a:t>
            </a:r>
            <a:r>
              <a:rPr lang="en-US" b="1" dirty="0" err="1"/>
              <a:t>SuurusViga</a:t>
            </a:r>
            <a:r>
              <a:rPr lang="en-US" b="1" dirty="0"/>
              <a:t> : public </a:t>
            </a:r>
            <a:r>
              <a:rPr lang="en-US" b="1" dirty="0" err="1"/>
              <a:t>runtime_error</a:t>
            </a:r>
            <a:r>
              <a:rPr lang="en-US" b="1" dirty="0"/>
              <a:t> { //</a:t>
            </a:r>
            <a:r>
              <a:rPr lang="en-US" b="1" dirty="0" err="1"/>
              <a:t>tavavea</a:t>
            </a:r>
            <a:r>
              <a:rPr lang="en-US" b="1" dirty="0"/>
              <a:t> </a:t>
            </a:r>
            <a:r>
              <a:rPr lang="en-US" b="1" dirty="0" err="1"/>
              <a:t>alamklass</a:t>
            </a:r>
            <a:endParaRPr lang="et-EE" dirty="0"/>
          </a:p>
          <a:p>
            <a:r>
              <a:rPr lang="en-US" b="1" dirty="0"/>
              <a:t>public: </a:t>
            </a:r>
            <a:r>
              <a:rPr lang="en-US" b="1" dirty="0" err="1"/>
              <a:t>SuurusViga</a:t>
            </a:r>
            <a:r>
              <a:rPr lang="en-US" b="1" dirty="0"/>
              <a:t>(</a:t>
            </a:r>
            <a:r>
              <a:rPr lang="en-US" b="1" dirty="0" err="1"/>
              <a:t>const</a:t>
            </a:r>
            <a:r>
              <a:rPr lang="en-US" b="1" dirty="0"/>
              <a:t> string&amp; </a:t>
            </a:r>
            <a:r>
              <a:rPr lang="en-US" b="1" dirty="0" err="1"/>
              <a:t>teade</a:t>
            </a:r>
            <a:r>
              <a:rPr lang="en-US" b="1" dirty="0"/>
              <a:t> = "") : </a:t>
            </a:r>
            <a:r>
              <a:rPr lang="en-US" b="1" dirty="0" err="1"/>
              <a:t>runtime_error</a:t>
            </a:r>
            <a:r>
              <a:rPr lang="en-US" b="1" dirty="0"/>
              <a:t>(</a:t>
            </a:r>
            <a:r>
              <a:rPr lang="en-US" b="1" dirty="0" err="1"/>
              <a:t>teade</a:t>
            </a:r>
            <a:r>
              <a:rPr lang="en-US" b="1" dirty="0"/>
              <a:t>) {}};</a:t>
            </a:r>
            <a:endParaRPr lang="et-EE" dirty="0"/>
          </a:p>
          <a:p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loeArv</a:t>
            </a:r>
            <a:r>
              <a:rPr lang="en-US" b="1" dirty="0"/>
              <a:t>(){</a:t>
            </a:r>
            <a:endParaRPr lang="et-EE" dirty="0"/>
          </a:p>
          <a:p>
            <a:r>
              <a:rPr lang="en-US" b="1" dirty="0"/>
              <a:t>    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b="1" dirty="0" err="1"/>
              <a:t>kogus</a:t>
            </a:r>
            <a:r>
              <a:rPr lang="en-US" b="1" dirty="0"/>
              <a:t>;</a:t>
            </a:r>
            <a:endParaRPr lang="et-EE" dirty="0"/>
          </a:p>
          <a:p>
            <a:r>
              <a:rPr lang="en-US" b="1" dirty="0"/>
              <a:t>    </a:t>
            </a:r>
            <a:r>
              <a:rPr lang="en-US" b="1" dirty="0" err="1"/>
              <a:t>cout</a:t>
            </a:r>
            <a:r>
              <a:rPr lang="en-US" b="1" dirty="0"/>
              <a:t> &lt;&lt; "</a:t>
            </a:r>
            <a:r>
              <a:rPr lang="en-US" b="1" dirty="0" err="1"/>
              <a:t>Palun</a:t>
            </a:r>
            <a:r>
              <a:rPr lang="en-US" b="1" dirty="0"/>
              <a:t> </a:t>
            </a:r>
            <a:r>
              <a:rPr lang="en-US" b="1" dirty="0" err="1"/>
              <a:t>arv</a:t>
            </a:r>
            <a:r>
              <a:rPr lang="en-US" b="1" dirty="0"/>
              <a:t>: ";</a:t>
            </a:r>
            <a:endParaRPr lang="et-EE" dirty="0"/>
          </a:p>
          <a:p>
            <a:r>
              <a:rPr lang="en-US" b="1" dirty="0"/>
              <a:t>    </a:t>
            </a:r>
            <a:r>
              <a:rPr lang="en-US" b="1" dirty="0" err="1"/>
              <a:t>cin</a:t>
            </a:r>
            <a:r>
              <a:rPr lang="en-US" b="1" dirty="0"/>
              <a:t> &gt;&gt; </a:t>
            </a:r>
            <a:r>
              <a:rPr lang="en-US" b="1" dirty="0" err="1"/>
              <a:t>kogus</a:t>
            </a:r>
            <a:r>
              <a:rPr lang="en-US" b="1" dirty="0"/>
              <a:t>;</a:t>
            </a:r>
            <a:endParaRPr lang="et-EE" dirty="0"/>
          </a:p>
          <a:p>
            <a:r>
              <a:rPr lang="en-US" b="1" dirty="0"/>
              <a:t>    if(</a:t>
            </a:r>
            <a:r>
              <a:rPr lang="en-US" b="1" dirty="0" err="1"/>
              <a:t>kogus</a:t>
            </a:r>
            <a:r>
              <a:rPr lang="en-US" b="1" dirty="0"/>
              <a:t>&gt;=10)throw </a:t>
            </a:r>
            <a:r>
              <a:rPr lang="en-US" b="1" dirty="0" err="1"/>
              <a:t>SuurusViga</a:t>
            </a:r>
            <a:r>
              <a:rPr lang="en-US" b="1" dirty="0"/>
              <a:t>("</a:t>
            </a:r>
            <a:r>
              <a:rPr lang="en-US" b="1" dirty="0" err="1"/>
              <a:t>Liiga</a:t>
            </a:r>
            <a:r>
              <a:rPr lang="en-US" b="1" dirty="0"/>
              <a:t> </a:t>
            </a:r>
            <a:r>
              <a:rPr lang="en-US" b="1" dirty="0" err="1"/>
              <a:t>suur</a:t>
            </a:r>
            <a:r>
              <a:rPr lang="en-US" b="1" dirty="0"/>
              <a:t>");</a:t>
            </a:r>
            <a:endParaRPr lang="et-EE" dirty="0"/>
          </a:p>
          <a:p>
            <a:r>
              <a:rPr lang="en-US" b="1" dirty="0"/>
              <a:t>    return (</a:t>
            </a:r>
            <a:r>
              <a:rPr lang="en-US" b="1" dirty="0" err="1"/>
              <a:t>kogus</a:t>
            </a:r>
            <a:r>
              <a:rPr lang="en-US" b="1" dirty="0"/>
              <a:t>);</a:t>
            </a:r>
            <a:endParaRPr lang="et-EE" dirty="0"/>
          </a:p>
          <a:p>
            <a:r>
              <a:rPr lang="en-US" b="1" dirty="0"/>
              <a:t>}</a:t>
            </a:r>
            <a:endParaRPr lang="et-EE" dirty="0"/>
          </a:p>
          <a:p>
            <a:r>
              <a:rPr lang="en-US" b="1" dirty="0" err="1"/>
              <a:t>int</a:t>
            </a:r>
            <a:r>
              <a:rPr lang="en-US" b="1" dirty="0"/>
              <a:t> main() {</a:t>
            </a:r>
            <a:endParaRPr lang="et-EE" dirty="0"/>
          </a:p>
          <a:p>
            <a:r>
              <a:rPr lang="en-US" b="1" dirty="0"/>
              <a:t>  try {</a:t>
            </a:r>
            <a:endParaRPr lang="et-EE" dirty="0"/>
          </a:p>
          <a:p>
            <a:r>
              <a:rPr lang="en-US" b="1" dirty="0"/>
              <a:t>    </a:t>
            </a:r>
            <a:r>
              <a:rPr lang="en-US" b="1" dirty="0" err="1"/>
              <a:t>int</a:t>
            </a:r>
            <a:r>
              <a:rPr lang="en-US" b="1" dirty="0"/>
              <a:t> a=</a:t>
            </a:r>
            <a:r>
              <a:rPr lang="en-US" b="1" dirty="0" err="1"/>
              <a:t>loeArv</a:t>
            </a:r>
            <a:r>
              <a:rPr lang="en-US" b="1" dirty="0"/>
              <a:t>();</a:t>
            </a:r>
            <a:endParaRPr lang="et-EE" dirty="0"/>
          </a:p>
          <a:p>
            <a:r>
              <a:rPr lang="en-US" b="1" dirty="0"/>
              <a:t>    </a:t>
            </a:r>
            <a:r>
              <a:rPr lang="en-US" b="1" dirty="0" err="1"/>
              <a:t>cout</a:t>
            </a:r>
            <a:r>
              <a:rPr lang="en-US" b="1" dirty="0"/>
              <a:t> &lt;&lt; a &lt;&lt; </a:t>
            </a:r>
            <a:r>
              <a:rPr lang="en-US" b="1" dirty="0" err="1"/>
              <a:t>endl</a:t>
            </a:r>
            <a:r>
              <a:rPr lang="en-US" b="1" dirty="0"/>
              <a:t>; }</a:t>
            </a:r>
            <a:endParaRPr lang="et-EE" dirty="0"/>
          </a:p>
          <a:p>
            <a:r>
              <a:rPr lang="en-US" b="1" dirty="0"/>
              <a:t>  catch (</a:t>
            </a:r>
            <a:r>
              <a:rPr lang="en-US" b="1" dirty="0" err="1"/>
              <a:t>SuurusViga</a:t>
            </a:r>
            <a:r>
              <a:rPr lang="en-US" b="1" dirty="0"/>
              <a:t>&amp; v) {</a:t>
            </a:r>
            <a:endParaRPr lang="et-EE" dirty="0"/>
          </a:p>
          <a:p>
            <a:r>
              <a:rPr lang="en-US" b="1" dirty="0"/>
              <a:t>    </a:t>
            </a:r>
            <a:r>
              <a:rPr lang="en-US" b="1" dirty="0" err="1"/>
              <a:t>cout</a:t>
            </a:r>
            <a:r>
              <a:rPr lang="en-US" b="1" dirty="0"/>
              <a:t> &lt;&lt; </a:t>
            </a:r>
            <a:r>
              <a:rPr lang="en-US" b="1" dirty="0" err="1"/>
              <a:t>v.what</a:t>
            </a:r>
            <a:r>
              <a:rPr lang="en-US" b="1" dirty="0"/>
              <a:t>() &lt;&lt; </a:t>
            </a:r>
            <a:r>
              <a:rPr lang="en-US" b="1" dirty="0" err="1"/>
              <a:t>endl</a:t>
            </a:r>
            <a:r>
              <a:rPr lang="en-US" b="1" dirty="0"/>
              <a:t>;</a:t>
            </a:r>
            <a:endParaRPr lang="et-EE" dirty="0"/>
          </a:p>
          <a:p>
            <a:r>
              <a:rPr lang="en-US" b="1" dirty="0"/>
              <a:t>  }system("pause");</a:t>
            </a:r>
            <a:endParaRPr lang="et-EE" dirty="0"/>
          </a:p>
          <a:p>
            <a:r>
              <a:rPr lang="en-US" b="1" dirty="0"/>
              <a:t>  return(0);}</a:t>
            </a:r>
            <a:endParaRPr lang="et-EE" dirty="0"/>
          </a:p>
        </p:txBody>
      </p:sp>
      <p:sp>
        <p:nvSpPr>
          <p:cNvPr id="9" name="TextBox 8"/>
          <p:cNvSpPr txBox="1"/>
          <p:nvPr/>
        </p:nvSpPr>
        <p:spPr>
          <a:xfrm>
            <a:off x="1571625" y="404664"/>
            <a:ext cx="6731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b="1" dirty="0" smtClean="0"/>
              <a:t>Erisused ja nende analüüs 1</a:t>
            </a:r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val="3245668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328" y="332656"/>
            <a:ext cx="6803136" cy="720080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59632" y="260648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/>
              <a:t> </a:t>
            </a:r>
            <a:r>
              <a:rPr lang="et-EE" sz="2400" dirty="0" smtClean="0"/>
              <a:t> </a:t>
            </a:r>
            <a:r>
              <a:rPr lang="et-EE" sz="2400" b="1" dirty="0"/>
              <a:t>Erisused ja nende </a:t>
            </a:r>
            <a:r>
              <a:rPr lang="et-EE" sz="2400" b="1" dirty="0" smtClean="0"/>
              <a:t>analüüs 2</a:t>
            </a:r>
          </a:p>
          <a:p>
            <a:r>
              <a:rPr lang="et-EE" sz="2400" b="1" dirty="0" smtClean="0"/>
              <a:t> </a:t>
            </a:r>
            <a:endParaRPr lang="et-EE" sz="2400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691640" y="1052736"/>
            <a:ext cx="640875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ppt_fassaadiga_slai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1720" y="260648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>
                <a:solidFill>
                  <a:schemeClr val="bg1"/>
                </a:solidFill>
              </a:rPr>
              <a:t>Täname, et läbisid mooduli IV!</a:t>
            </a:r>
          </a:p>
          <a:p>
            <a:r>
              <a:rPr lang="et-EE" sz="2400" dirty="0" smtClean="0">
                <a:solidFill>
                  <a:schemeClr val="bg1"/>
                </a:solidFill>
              </a:rPr>
              <a:t>Jätka aine omandamist  ja lahenda kodutööd !  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600076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Tutvu ainetega Infotehnoloogia teaduskonna õppematerjalide kodulehel </a:t>
            </a:r>
            <a:r>
              <a:rPr lang="et-EE" dirty="0" err="1" smtClean="0">
                <a:hlinkClick r:id="rId3"/>
              </a:rPr>
              <a:t>www.tud.ttu.ee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980728"/>
            <a:ext cx="6500858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t-EE" sz="3600" dirty="0" smtClean="0"/>
              <a:t>Programmeerimine II </a:t>
            </a:r>
            <a:r>
              <a:rPr lang="et-EE" sz="3600" dirty="0" smtClean="0"/>
              <a:t>IAX0584</a:t>
            </a:r>
            <a:endParaRPr lang="et-EE" sz="3600" dirty="0" smtClean="0"/>
          </a:p>
          <a:p>
            <a:pPr algn="ctr"/>
            <a:r>
              <a:rPr lang="et-EE" sz="1400" dirty="0" smtClean="0"/>
              <a:t>(</a:t>
            </a:r>
            <a:r>
              <a:rPr lang="et-EE" dirty="0" smtClean="0"/>
              <a:t>keele C kasutamine algoritmide realiseerimisel)</a:t>
            </a:r>
          </a:p>
          <a:p>
            <a:pPr algn="ctr"/>
            <a:r>
              <a:rPr lang="et-EE" dirty="0" smtClean="0"/>
              <a:t>III moodul</a:t>
            </a:r>
          </a:p>
          <a:p>
            <a:pPr algn="ctr"/>
            <a:endParaRPr lang="et-EE" dirty="0" smtClean="0"/>
          </a:p>
          <a:p>
            <a:pPr algn="ctr"/>
            <a:r>
              <a:rPr lang="et-EE" sz="1600" dirty="0" smtClean="0"/>
              <a:t> Vladimir Viies  </a:t>
            </a:r>
            <a:r>
              <a:rPr lang="et-EE" sz="1600" dirty="0" smtClean="0">
                <a:hlinkClick r:id="rId2"/>
              </a:rPr>
              <a:t>vladimir.viies@ttu.ee</a:t>
            </a:r>
            <a:endParaRPr lang="et-EE" sz="1600" dirty="0" smtClean="0"/>
          </a:p>
          <a:p>
            <a:pPr algn="ctr"/>
            <a:endParaRPr lang="et-EE" sz="1600" dirty="0" smtClean="0"/>
          </a:p>
          <a:p>
            <a:pPr algn="ctr"/>
            <a:endParaRPr lang="et-EE" sz="1600" dirty="0" smtClean="0"/>
          </a:p>
          <a:p>
            <a:pPr algn="ctr"/>
            <a:endParaRPr lang="et-EE" dirty="0" smtClean="0"/>
          </a:p>
          <a:p>
            <a:pPr algn="ctr"/>
            <a:r>
              <a:rPr lang="et-EE" dirty="0" smtClean="0"/>
              <a:t> Tallinna Tehnikaülikool </a:t>
            </a:r>
          </a:p>
          <a:p>
            <a:pPr algn="ctr"/>
            <a:r>
              <a:rPr lang="et-EE" dirty="0" smtClean="0"/>
              <a:t>  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7" y="3831000"/>
            <a:ext cx="4024064" cy="224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6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Õppeaine eesmärgid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28" y="1357298"/>
            <a:ext cx="7376952" cy="4999052"/>
          </a:xfrm>
        </p:spPr>
        <p:txBody>
          <a:bodyPr/>
          <a:lstStyle/>
          <a:p>
            <a:r>
              <a:rPr lang="et-EE" sz="2000" dirty="0" smtClean="0"/>
              <a:t>Loogilise ja loomingulise mõtlemise arendamine originaalsete ülesannete lahendamise kaudu</a:t>
            </a:r>
          </a:p>
          <a:p>
            <a:endParaRPr lang="et-EE" sz="2000" dirty="0" smtClean="0"/>
          </a:p>
          <a:p>
            <a:r>
              <a:rPr lang="et-EE" sz="2000" dirty="0" smtClean="0"/>
              <a:t>Õpetada andmete töötlemisel kasutama faile ja kirjeid (sh andmebaase) ning tekkivate erisituatsioonide töötlemist</a:t>
            </a:r>
          </a:p>
          <a:p>
            <a:endParaRPr lang="et-EE" sz="2000" dirty="0" smtClean="0"/>
          </a:p>
          <a:p>
            <a:r>
              <a:rPr lang="et-EE" sz="2000" dirty="0" smtClean="0"/>
              <a:t>Õpetada algoritmide realiseerimist erinevates keskkondades</a:t>
            </a:r>
            <a:r>
              <a:rPr lang="et-EE" sz="2800" dirty="0" smtClean="0"/>
              <a:t>, </a:t>
            </a:r>
            <a:r>
              <a:rPr lang="et-EE" sz="2000" dirty="0" smtClean="0"/>
              <a:t>kasutades ka dünaamilist mälujaotamist</a:t>
            </a:r>
          </a:p>
          <a:p>
            <a:endParaRPr lang="et-EE" sz="2800" dirty="0" smtClean="0"/>
          </a:p>
          <a:p>
            <a:r>
              <a:rPr lang="et-EE" sz="2800" dirty="0" smtClean="0"/>
              <a:t>Selgitada objektorienteeritud programmeerimise (OOP) aluseid</a:t>
            </a:r>
          </a:p>
          <a:p>
            <a:endParaRPr lang="et-EE" dirty="0" smtClean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II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OOP põhimõisted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OOP keeled 1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27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1214422"/>
            <a:ext cx="6840761" cy="4554553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75655" y="571480"/>
            <a:ext cx="71683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3200" dirty="0" smtClean="0">
                <a:solidFill>
                  <a:srgbClr val="C00000"/>
                </a:solidFill>
              </a:rPr>
              <a:t> </a:t>
            </a:r>
            <a:endParaRPr lang="et-EE" sz="3200" dirty="0" smtClean="0"/>
          </a:p>
          <a:p>
            <a:r>
              <a:rPr lang="et-E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4414" y="571480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b="1" dirty="0" smtClean="0"/>
              <a:t> </a:t>
            </a:r>
            <a:endParaRPr lang="et-EE" sz="2000" b="1" dirty="0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14512" y="1714488"/>
            <a:ext cx="658824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t-E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4414" y="357166"/>
            <a:ext cx="7102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dirty="0" smtClean="0"/>
              <a:t> </a:t>
            </a:r>
            <a:r>
              <a:rPr lang="et-EE" sz="2000" b="1" dirty="0" smtClean="0"/>
              <a:t>Alan Kay on formuleerinud  OOP 5 tähtsaimat printsiipi 1</a:t>
            </a:r>
            <a:endParaRPr lang="et-EE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57290" y="971590"/>
            <a:ext cx="721520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Everything is an </a:t>
            </a:r>
            <a:r>
              <a:rPr lang="en-US" b="1" dirty="0" smtClean="0">
                <a:solidFill>
                  <a:srgbClr val="870042"/>
                </a:solidFill>
              </a:rPr>
              <a:t>object</a:t>
            </a:r>
            <a:r>
              <a:rPr lang="en-US" dirty="0" smtClean="0">
                <a:solidFill>
                  <a:srgbClr val="870042"/>
                </a:solidFill>
              </a:rPr>
              <a:t>.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on </a:t>
            </a:r>
            <a:r>
              <a:rPr lang="en-US" dirty="0" err="1" smtClean="0"/>
              <a:t>omapärane</a:t>
            </a:r>
            <a:r>
              <a:rPr lang="en-US" dirty="0" smtClean="0"/>
              <a:t> </a:t>
            </a:r>
            <a:r>
              <a:rPr lang="en-US" dirty="0" err="1" smtClean="0"/>
              <a:t>muutuja</a:t>
            </a:r>
            <a:r>
              <a:rPr lang="en-US" dirty="0" smtClean="0"/>
              <a:t> – </a:t>
            </a:r>
            <a:r>
              <a:rPr lang="en-US" dirty="0" err="1" smtClean="0"/>
              <a:t>objekt</a:t>
            </a:r>
            <a:r>
              <a:rPr lang="en-US" dirty="0" smtClean="0"/>
              <a:t> (</a:t>
            </a:r>
            <a:r>
              <a:rPr lang="en-US" dirty="0" err="1" smtClean="0"/>
              <a:t>nagu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muutuja</a:t>
            </a:r>
            <a:r>
              <a:rPr lang="en-US" dirty="0" smtClean="0"/>
              <a:t>) </a:t>
            </a:r>
            <a:r>
              <a:rPr lang="en-US" dirty="0" err="1" smtClean="0"/>
              <a:t>hoiab</a:t>
            </a:r>
            <a:r>
              <a:rPr lang="en-US" dirty="0" smtClean="0"/>
              <a:t> </a:t>
            </a:r>
            <a:r>
              <a:rPr lang="en-US" dirty="0" err="1" smtClean="0"/>
              <a:t>endas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870042"/>
                </a:solidFill>
              </a:rPr>
              <a:t>andmeid</a:t>
            </a:r>
            <a:r>
              <a:rPr lang="en-US" dirty="0" smtClean="0"/>
              <a:t>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dirty="0" err="1" smtClean="0"/>
              <a:t>määravad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870042"/>
                </a:solidFill>
              </a:rPr>
              <a:t>objekti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>
                <a:solidFill>
                  <a:srgbClr val="870042"/>
                </a:solidFill>
              </a:rPr>
              <a:t>oleku</a:t>
            </a:r>
            <a:r>
              <a:rPr lang="en-US" dirty="0" smtClean="0"/>
              <a:t>.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objektiga</a:t>
            </a:r>
            <a:r>
              <a:rPr lang="en-US" dirty="0" smtClean="0"/>
              <a:t> on </a:t>
            </a:r>
            <a:r>
              <a:rPr lang="en-US" dirty="0" err="1" smtClean="0"/>
              <a:t>aga</a:t>
            </a:r>
            <a:r>
              <a:rPr lang="en-US" dirty="0" smtClean="0"/>
              <a:t> </a:t>
            </a:r>
            <a:r>
              <a:rPr lang="en-US" dirty="0" err="1" smtClean="0"/>
              <a:t>lahutamatult</a:t>
            </a:r>
            <a:r>
              <a:rPr lang="en-US" dirty="0" smtClean="0"/>
              <a:t> </a:t>
            </a:r>
            <a:r>
              <a:rPr lang="en-US" dirty="0" err="1" smtClean="0"/>
              <a:t>seotud</a:t>
            </a:r>
            <a:r>
              <a:rPr lang="en-US" dirty="0" smtClean="0"/>
              <a:t> ka </a:t>
            </a:r>
            <a:r>
              <a:rPr lang="en-US" dirty="0" err="1" smtClean="0"/>
              <a:t>mingid</a:t>
            </a:r>
            <a:r>
              <a:rPr lang="en-US" dirty="0" smtClean="0"/>
              <a:t> </a:t>
            </a:r>
            <a:r>
              <a:rPr lang="en-US" dirty="0" err="1" smtClean="0"/>
              <a:t>funktsioonid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870042"/>
                </a:solidFill>
              </a:rPr>
              <a:t>meetodid</a:t>
            </a:r>
            <a:r>
              <a:rPr lang="en-US" dirty="0" smtClean="0"/>
              <a:t>), mille </a:t>
            </a:r>
            <a:r>
              <a:rPr lang="en-US" dirty="0" err="1" smtClean="0"/>
              <a:t>kaudu</a:t>
            </a:r>
            <a:r>
              <a:rPr lang="en-US" dirty="0" smtClean="0"/>
              <a:t> </a:t>
            </a:r>
            <a:r>
              <a:rPr lang="en-US" dirty="0" err="1" smtClean="0"/>
              <a:t>saab</a:t>
            </a:r>
            <a:r>
              <a:rPr lang="en-US" dirty="0" smtClean="0"/>
              <a:t> </a:t>
            </a:r>
            <a:r>
              <a:rPr lang="en-US" dirty="0" err="1" smtClean="0"/>
              <a:t>objekti</a:t>
            </a:r>
            <a:r>
              <a:rPr lang="en-US" dirty="0" smtClean="0"/>
              <a:t> </a:t>
            </a:r>
            <a:r>
              <a:rPr lang="en-US" dirty="0" err="1" smtClean="0"/>
              <a:t>olekut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870042"/>
                </a:solidFill>
              </a:rPr>
              <a:t>(</a:t>
            </a:r>
            <a:r>
              <a:rPr lang="en-US" dirty="0" err="1" smtClean="0">
                <a:solidFill>
                  <a:srgbClr val="870042"/>
                </a:solidFill>
              </a:rPr>
              <a:t>objekti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>
                <a:solidFill>
                  <a:srgbClr val="870042"/>
                </a:solidFill>
              </a:rPr>
              <a:t>käitumist</a:t>
            </a:r>
            <a:r>
              <a:rPr lang="en-US" dirty="0" smtClean="0"/>
              <a:t>!) </a:t>
            </a:r>
            <a:r>
              <a:rPr lang="en-US" dirty="0" err="1" smtClean="0"/>
              <a:t>muuta</a:t>
            </a:r>
            <a:r>
              <a:rPr lang="en-US" dirty="0" smtClean="0"/>
              <a:t>. </a:t>
            </a:r>
            <a:r>
              <a:rPr lang="en-US" dirty="0" err="1" smtClean="0"/>
              <a:t>Programmis</a:t>
            </a:r>
            <a:r>
              <a:rPr lang="en-US" dirty="0" smtClean="0"/>
              <a:t> </a:t>
            </a:r>
            <a:r>
              <a:rPr lang="en-US" dirty="0" err="1" smtClean="0"/>
              <a:t>võib</a:t>
            </a:r>
            <a:r>
              <a:rPr lang="en-US" dirty="0" smtClean="0"/>
              <a:t> </a:t>
            </a:r>
            <a:r>
              <a:rPr lang="en-US" dirty="0" err="1" smtClean="0"/>
              <a:t>objektiks</a:t>
            </a:r>
            <a:r>
              <a:rPr lang="en-US" dirty="0" smtClean="0"/>
              <a:t> </a:t>
            </a:r>
            <a:r>
              <a:rPr lang="en-US" dirty="0" err="1" smtClean="0"/>
              <a:t>kuulutada</a:t>
            </a:r>
            <a:r>
              <a:rPr lang="en-US" dirty="0" smtClean="0"/>
              <a:t> </a:t>
            </a:r>
            <a:r>
              <a:rPr lang="en-US" dirty="0" err="1" smtClean="0"/>
              <a:t>praktiliselt</a:t>
            </a:r>
            <a:r>
              <a:rPr lang="en-US" dirty="0" smtClean="0"/>
              <a:t> </a:t>
            </a:r>
            <a:r>
              <a:rPr lang="en-US" dirty="0" err="1" smtClean="0"/>
              <a:t>suvalise</a:t>
            </a:r>
            <a:r>
              <a:rPr lang="en-US" dirty="0" smtClean="0"/>
              <a:t> </a:t>
            </a:r>
            <a:r>
              <a:rPr lang="en-US" dirty="0" err="1" smtClean="0"/>
              <a:t>mõiste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r>
              <a:rPr lang="en-US" b="1" dirty="0" err="1" smtClean="0"/>
              <a:t>Programm</a:t>
            </a:r>
            <a:r>
              <a:rPr lang="en-US" b="1" dirty="0" smtClean="0"/>
              <a:t> on </a:t>
            </a:r>
            <a:r>
              <a:rPr lang="en-US" b="1" dirty="0" err="1" smtClean="0"/>
              <a:t>objektide</a:t>
            </a:r>
            <a:r>
              <a:rPr lang="en-US" b="1" dirty="0" smtClean="0"/>
              <a:t> </a:t>
            </a:r>
            <a:r>
              <a:rPr lang="en-US" b="1" dirty="0" err="1" smtClean="0"/>
              <a:t>kogum</a:t>
            </a:r>
            <a:r>
              <a:rPr lang="en-US" b="1" dirty="0" smtClean="0"/>
              <a:t>, </a:t>
            </a:r>
            <a:r>
              <a:rPr lang="en-US" b="1" dirty="0" err="1" smtClean="0"/>
              <a:t>mis</a:t>
            </a:r>
            <a:r>
              <a:rPr lang="en-US" b="1" dirty="0" smtClean="0"/>
              <a:t> </a:t>
            </a:r>
            <a:r>
              <a:rPr lang="en-US" b="1" dirty="0" err="1" smtClean="0"/>
              <a:t>saadavad</a:t>
            </a:r>
            <a:r>
              <a:rPr lang="en-US" b="1" dirty="0" smtClean="0"/>
              <a:t> </a:t>
            </a:r>
            <a:r>
              <a:rPr lang="en-US" b="1" dirty="0" err="1" smtClean="0"/>
              <a:t>üksteisele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870042"/>
                </a:solidFill>
              </a:rPr>
              <a:t>sõnumeid</a:t>
            </a:r>
            <a:r>
              <a:rPr lang="en-US" dirty="0" smtClean="0"/>
              <a:t>. </a:t>
            </a:r>
            <a:r>
              <a:rPr lang="en-US" dirty="0" err="1" smtClean="0"/>
              <a:t>Kui</a:t>
            </a:r>
            <a:r>
              <a:rPr lang="en-US" dirty="0" smtClean="0"/>
              <a:t> </a:t>
            </a:r>
            <a:r>
              <a:rPr lang="en-US" dirty="0" err="1" smtClean="0"/>
              <a:t>üks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soovib</a:t>
            </a:r>
            <a:r>
              <a:rPr lang="en-US" dirty="0" smtClean="0"/>
              <a:t> </a:t>
            </a:r>
            <a:r>
              <a:rPr lang="en-US" dirty="0" err="1" smtClean="0"/>
              <a:t>saata</a:t>
            </a:r>
            <a:r>
              <a:rPr lang="en-US" dirty="0" smtClean="0"/>
              <a:t> </a:t>
            </a:r>
            <a:r>
              <a:rPr lang="en-US" dirty="0" err="1" smtClean="0"/>
              <a:t>mõnele</a:t>
            </a:r>
            <a:r>
              <a:rPr lang="en-US" dirty="0" smtClean="0"/>
              <a:t> </a:t>
            </a:r>
            <a:r>
              <a:rPr lang="en-US" dirty="0" err="1" smtClean="0"/>
              <a:t>teisele</a:t>
            </a:r>
            <a:r>
              <a:rPr lang="en-US" dirty="0" smtClean="0"/>
              <a:t> </a:t>
            </a:r>
            <a:r>
              <a:rPr lang="en-US" dirty="0" err="1" smtClean="0"/>
              <a:t>objektile</a:t>
            </a:r>
            <a:r>
              <a:rPr lang="en-US" dirty="0" smtClean="0"/>
              <a:t> </a:t>
            </a:r>
            <a:r>
              <a:rPr lang="en-US" dirty="0" err="1" smtClean="0"/>
              <a:t>sõnumi</a:t>
            </a:r>
            <a:r>
              <a:rPr lang="en-US" dirty="0" smtClean="0"/>
              <a:t> (</a:t>
            </a:r>
            <a:r>
              <a:rPr lang="en-US" dirty="0" err="1" smtClean="0"/>
              <a:t>näit</a:t>
            </a:r>
            <a:r>
              <a:rPr lang="en-US" dirty="0" smtClean="0"/>
              <a:t>. </a:t>
            </a:r>
            <a:r>
              <a:rPr lang="en-US" dirty="0" err="1" smtClean="0"/>
              <a:t>päringu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oleku</a:t>
            </a:r>
            <a:r>
              <a:rPr lang="en-US" dirty="0" smtClean="0"/>
              <a:t> </a:t>
            </a:r>
            <a:r>
              <a:rPr lang="en-US" dirty="0" err="1" smtClean="0"/>
              <a:t>kohta</a:t>
            </a:r>
            <a:r>
              <a:rPr lang="en-US" dirty="0" smtClean="0"/>
              <a:t>), </a:t>
            </a:r>
            <a:r>
              <a:rPr lang="en-US" dirty="0" err="1" smtClean="0"/>
              <a:t>siis</a:t>
            </a:r>
            <a:r>
              <a:rPr lang="en-US" dirty="0" smtClean="0"/>
              <a:t> see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pöördub</a:t>
            </a:r>
            <a:r>
              <a:rPr lang="en-US" dirty="0" smtClean="0"/>
              <a:t> </a:t>
            </a:r>
            <a:r>
              <a:rPr lang="en-US" dirty="0" err="1" smtClean="0"/>
              <a:t>teise</a:t>
            </a:r>
            <a:r>
              <a:rPr lang="en-US" dirty="0" smtClean="0"/>
              <a:t> </a:t>
            </a:r>
            <a:r>
              <a:rPr lang="en-US" dirty="0" err="1" smtClean="0"/>
              <a:t>objekti</a:t>
            </a:r>
            <a:r>
              <a:rPr lang="en-US" dirty="0" smtClean="0"/>
              <a:t> </a:t>
            </a:r>
            <a:r>
              <a:rPr lang="en-US" dirty="0" err="1" smtClean="0"/>
              <a:t>vastava</a:t>
            </a:r>
            <a:r>
              <a:rPr lang="en-US" dirty="0" smtClean="0"/>
              <a:t> </a:t>
            </a:r>
            <a:r>
              <a:rPr lang="en-US" dirty="0" err="1" smtClean="0"/>
              <a:t>meetodi</a:t>
            </a:r>
            <a:r>
              <a:rPr lang="en-US" dirty="0" smtClean="0"/>
              <a:t> (</a:t>
            </a:r>
            <a:r>
              <a:rPr lang="en-US" dirty="0" err="1" smtClean="0"/>
              <a:t>funktsiooni</a:t>
            </a:r>
            <a:r>
              <a:rPr lang="en-US" dirty="0" smtClean="0"/>
              <a:t>) </a:t>
            </a:r>
            <a:r>
              <a:rPr lang="en-US" dirty="0" err="1" smtClean="0"/>
              <a:t>poole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r>
              <a:rPr lang="en-US" b="1" dirty="0" err="1" smtClean="0"/>
              <a:t>Igal</a:t>
            </a:r>
            <a:r>
              <a:rPr lang="en-US" b="1" dirty="0" smtClean="0"/>
              <a:t> </a:t>
            </a:r>
            <a:r>
              <a:rPr lang="en-US" b="1" dirty="0" err="1" smtClean="0"/>
              <a:t>objektil</a:t>
            </a:r>
            <a:r>
              <a:rPr lang="en-US" b="1" dirty="0" smtClean="0"/>
              <a:t> on </a:t>
            </a:r>
            <a:r>
              <a:rPr lang="en-US" b="1" dirty="0" err="1" smtClean="0"/>
              <a:t>oma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870042"/>
                </a:solidFill>
              </a:rPr>
              <a:t>isklik</a:t>
            </a:r>
            <a:r>
              <a:rPr lang="en-US" b="1" dirty="0" smtClean="0">
                <a:solidFill>
                  <a:srgbClr val="870042"/>
                </a:solidFill>
              </a:rPr>
              <a:t> </a:t>
            </a:r>
            <a:r>
              <a:rPr lang="en-US" b="1" dirty="0" err="1" smtClean="0">
                <a:solidFill>
                  <a:srgbClr val="870042"/>
                </a:solidFill>
              </a:rPr>
              <a:t>mälu</a:t>
            </a:r>
            <a:r>
              <a:rPr lang="en-US" b="1" dirty="0" smtClean="0"/>
              <a:t>, </a:t>
            </a:r>
            <a:r>
              <a:rPr lang="en-US" b="1" dirty="0" err="1" smtClean="0"/>
              <a:t>mis</a:t>
            </a:r>
            <a:r>
              <a:rPr lang="en-US" b="1" dirty="0" smtClean="0"/>
              <a:t> on </a:t>
            </a:r>
            <a:r>
              <a:rPr lang="en-US" b="1" dirty="0" err="1" smtClean="0"/>
              <a:t>reeglina</a:t>
            </a:r>
            <a:r>
              <a:rPr lang="en-US" b="1" dirty="0" smtClean="0"/>
              <a:t> </a:t>
            </a:r>
            <a:r>
              <a:rPr lang="en-US" b="1" dirty="0" err="1" smtClean="0"/>
              <a:t>suletud</a:t>
            </a:r>
            <a:r>
              <a:rPr lang="en-US" b="1" dirty="0" smtClean="0"/>
              <a:t> </a:t>
            </a:r>
            <a:r>
              <a:rPr lang="en-US" b="1" dirty="0" err="1" smtClean="0"/>
              <a:t>teistele</a:t>
            </a:r>
            <a:r>
              <a:rPr lang="en-US" b="1" dirty="0" smtClean="0"/>
              <a:t> </a:t>
            </a:r>
            <a:r>
              <a:rPr lang="en-US" b="1" dirty="0" err="1" smtClean="0"/>
              <a:t>objektidele</a:t>
            </a:r>
            <a:r>
              <a:rPr lang="en-US" dirty="0" smtClean="0"/>
              <a:t>. </a:t>
            </a:r>
            <a:r>
              <a:rPr lang="en-US" dirty="0" err="1" smtClean="0"/>
              <a:t>Seetõttu</a:t>
            </a:r>
            <a:r>
              <a:rPr lang="en-US" dirty="0" smtClean="0"/>
              <a:t> </a:t>
            </a:r>
            <a:r>
              <a:rPr lang="en-US" dirty="0" err="1" smtClean="0"/>
              <a:t>jääb</a:t>
            </a:r>
            <a:r>
              <a:rPr lang="en-US" dirty="0" smtClean="0"/>
              <a:t> </a:t>
            </a:r>
            <a:r>
              <a:rPr lang="en-US" dirty="0" err="1" smtClean="0"/>
              <a:t>objekti</a:t>
            </a:r>
            <a:r>
              <a:rPr lang="en-US" dirty="0" smtClean="0"/>
              <a:t> </a:t>
            </a:r>
            <a:r>
              <a:rPr lang="en-US" dirty="0" err="1" smtClean="0"/>
              <a:t>ehitus</a:t>
            </a:r>
            <a:r>
              <a:rPr lang="en-US" dirty="0" smtClean="0"/>
              <a:t> </a:t>
            </a:r>
            <a:r>
              <a:rPr lang="en-US" dirty="0" err="1" smtClean="0"/>
              <a:t>varjatuks</a:t>
            </a:r>
            <a:r>
              <a:rPr lang="en-US" dirty="0" smtClean="0"/>
              <a:t> </a:t>
            </a:r>
            <a:r>
              <a:rPr lang="en-US" i="1" dirty="0" smtClean="0"/>
              <a:t>(hidden implementation</a:t>
            </a:r>
            <a:r>
              <a:rPr lang="en-US" dirty="0" smtClean="0"/>
              <a:t>), </a:t>
            </a:r>
            <a:r>
              <a:rPr lang="en-US" dirty="0" err="1" smtClean="0"/>
              <a:t>sest</a:t>
            </a:r>
            <a:r>
              <a:rPr lang="en-US" dirty="0" smtClean="0"/>
              <a:t> </a:t>
            </a:r>
            <a:r>
              <a:rPr lang="en-US" dirty="0" err="1" smtClean="0"/>
              <a:t>objektiga</a:t>
            </a:r>
            <a:r>
              <a:rPr lang="en-US" dirty="0" smtClean="0"/>
              <a:t> </a:t>
            </a:r>
            <a:r>
              <a:rPr lang="en-US" dirty="0" err="1" smtClean="0"/>
              <a:t>saab</a:t>
            </a:r>
            <a:r>
              <a:rPr lang="en-US" dirty="0" smtClean="0"/>
              <a:t> </a:t>
            </a:r>
            <a:r>
              <a:rPr lang="en-US" dirty="0" err="1" smtClean="0"/>
              <a:t>reeglina</a:t>
            </a:r>
            <a:r>
              <a:rPr lang="en-US" dirty="0" smtClean="0"/>
              <a:t> </a:t>
            </a:r>
            <a:r>
              <a:rPr lang="en-US" dirty="0" err="1" smtClean="0"/>
              <a:t>suhelda</a:t>
            </a:r>
            <a:r>
              <a:rPr lang="en-US" dirty="0" smtClean="0"/>
              <a:t> </a:t>
            </a:r>
            <a:r>
              <a:rPr lang="en-US" dirty="0" err="1" smtClean="0"/>
              <a:t>ainult</a:t>
            </a:r>
            <a:r>
              <a:rPr lang="en-US" dirty="0" smtClean="0"/>
              <a:t> </a:t>
            </a:r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meetodite</a:t>
            </a:r>
            <a:r>
              <a:rPr lang="en-US" dirty="0" smtClean="0"/>
              <a:t> (</a:t>
            </a:r>
            <a:r>
              <a:rPr lang="en-US" dirty="0" err="1" smtClean="0"/>
              <a:t>objekti</a:t>
            </a:r>
            <a:r>
              <a:rPr lang="en-US" dirty="0" smtClean="0"/>
              <a:t> </a:t>
            </a:r>
            <a:r>
              <a:rPr lang="en-US" dirty="0" err="1" smtClean="0"/>
              <a:t>liidese</a:t>
            </a:r>
            <a:r>
              <a:rPr lang="en-US" dirty="0" smtClean="0"/>
              <a:t>, </a:t>
            </a:r>
            <a:r>
              <a:rPr lang="en-US" i="1" dirty="0" smtClean="0"/>
              <a:t>interface</a:t>
            </a:r>
            <a:r>
              <a:rPr lang="en-US" dirty="0" smtClean="0"/>
              <a:t>) </a:t>
            </a:r>
            <a:r>
              <a:rPr lang="en-US" dirty="0" err="1" smtClean="0"/>
              <a:t>kaudu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r>
              <a:rPr lang="en-US" b="1" dirty="0" err="1" smtClean="0"/>
              <a:t>Iga</a:t>
            </a:r>
            <a:r>
              <a:rPr lang="en-US" b="1" dirty="0" smtClean="0"/>
              <a:t> </a:t>
            </a:r>
            <a:r>
              <a:rPr lang="en-US" b="1" dirty="0" err="1" smtClean="0"/>
              <a:t>objekt</a:t>
            </a:r>
            <a:r>
              <a:rPr lang="en-US" b="1" dirty="0" smtClean="0"/>
              <a:t> on </a:t>
            </a:r>
            <a:r>
              <a:rPr lang="en-US" b="1" dirty="0" err="1" smtClean="0"/>
              <a:t>konkreetset</a:t>
            </a:r>
            <a:r>
              <a:rPr lang="en-US" b="1" dirty="0" smtClean="0"/>
              <a:t> </a:t>
            </a:r>
            <a:r>
              <a:rPr lang="en-US" b="1" dirty="0" err="1" smtClean="0"/>
              <a:t>tüüpi</a:t>
            </a:r>
            <a:r>
              <a:rPr lang="en-US" dirty="0" smtClean="0"/>
              <a:t>. </a:t>
            </a:r>
            <a:r>
              <a:rPr lang="en-US" dirty="0" err="1" smtClean="0"/>
              <a:t>Ehk</a:t>
            </a:r>
            <a:r>
              <a:rPr lang="en-US" dirty="0" smtClean="0"/>
              <a:t> </a:t>
            </a:r>
            <a:r>
              <a:rPr lang="en-US" dirty="0" err="1" smtClean="0"/>
              <a:t>teisiti</a:t>
            </a:r>
            <a:r>
              <a:rPr lang="en-US" dirty="0" smtClean="0"/>
              <a:t> – </a:t>
            </a:r>
            <a:r>
              <a:rPr lang="en-US" dirty="0" err="1" smtClean="0"/>
              <a:t>iga</a:t>
            </a:r>
            <a:r>
              <a:rPr lang="en-US" dirty="0" smtClean="0"/>
              <a:t> </a:t>
            </a:r>
            <a:r>
              <a:rPr lang="en-US" dirty="0" err="1" smtClean="0"/>
              <a:t>konkreetne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on </a:t>
            </a:r>
            <a:r>
              <a:rPr lang="en-US" dirty="0" err="1" smtClean="0"/>
              <a:t>mingi</a:t>
            </a:r>
            <a:r>
              <a:rPr lang="en-US" dirty="0" smtClean="0"/>
              <a:t> </a:t>
            </a:r>
            <a:r>
              <a:rPr lang="en-US" dirty="0" err="1" smtClean="0"/>
              <a:t>objektitüübi</a:t>
            </a:r>
            <a:r>
              <a:rPr lang="en-US" dirty="0" smtClean="0"/>
              <a:t> (</a:t>
            </a:r>
            <a:r>
              <a:rPr lang="en-US" b="1" dirty="0" err="1" smtClean="0">
                <a:solidFill>
                  <a:srgbClr val="870042"/>
                </a:solidFill>
              </a:rPr>
              <a:t>klassi</a:t>
            </a:r>
            <a:r>
              <a:rPr lang="en-US" dirty="0" smtClean="0"/>
              <a:t>) </a:t>
            </a:r>
            <a:r>
              <a:rPr lang="en-US" dirty="0" err="1" smtClean="0"/>
              <a:t>ilming</a:t>
            </a:r>
            <a:r>
              <a:rPr lang="en-US" dirty="0" smtClean="0"/>
              <a:t> (</a:t>
            </a:r>
            <a:r>
              <a:rPr lang="en-US" i="1" dirty="0" smtClean="0"/>
              <a:t>instance</a:t>
            </a:r>
            <a:r>
              <a:rPr lang="en-US" dirty="0" smtClean="0"/>
              <a:t>).</a:t>
            </a:r>
            <a:endParaRPr lang="et-EE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27097" cy="45719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285729"/>
            <a:ext cx="6840761" cy="214313"/>
          </a:xfrm>
        </p:spPr>
        <p:txBody>
          <a:bodyPr/>
          <a:lstStyle/>
          <a:p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Programmeerimine</a:t>
            </a:r>
            <a:r>
              <a:rPr lang="en-US" dirty="0" smtClean="0"/>
              <a:t>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14480" y="1285860"/>
            <a:ext cx="700092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t-EE" sz="2800" dirty="0" smtClean="0"/>
              <a:t> </a:t>
            </a:r>
            <a:endParaRPr lang="en-US" sz="2400" b="1" dirty="0">
              <a:solidFill>
                <a:srgbClr val="87004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4328" y="500042"/>
            <a:ext cx="5233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 smtClean="0"/>
              <a:t> </a:t>
            </a:r>
            <a:endParaRPr lang="et-EE" sz="32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57290" y="428604"/>
            <a:ext cx="69591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8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t-EE" sz="2800" b="0" i="0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428760" y="1142984"/>
            <a:ext cx="72866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t-E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1071546"/>
            <a:ext cx="77153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Klassi</a:t>
            </a:r>
            <a:r>
              <a:rPr lang="en-US" dirty="0" smtClean="0"/>
              <a:t> </a:t>
            </a:r>
            <a:r>
              <a:rPr lang="en-US" dirty="0" err="1" smtClean="0"/>
              <a:t>kasutaja</a:t>
            </a:r>
            <a:r>
              <a:rPr lang="en-US" dirty="0" smtClean="0"/>
              <a:t> </a:t>
            </a:r>
            <a:r>
              <a:rPr lang="en-US" dirty="0" err="1" smtClean="0"/>
              <a:t>tahab</a:t>
            </a:r>
            <a:r>
              <a:rPr lang="en-US" dirty="0" smtClean="0"/>
              <a:t> </a:t>
            </a:r>
            <a:r>
              <a:rPr lang="en-US" dirty="0" err="1" smtClean="0"/>
              <a:t>teada</a:t>
            </a:r>
            <a:r>
              <a:rPr lang="en-US" dirty="0" smtClean="0"/>
              <a:t> </a:t>
            </a:r>
            <a:r>
              <a:rPr lang="en-US" dirty="0" err="1" smtClean="0"/>
              <a:t>vastuseid</a:t>
            </a:r>
            <a:r>
              <a:rPr lang="en-US" dirty="0" smtClean="0"/>
              <a:t> </a:t>
            </a:r>
            <a:r>
              <a:rPr lang="en-US" dirty="0" err="1" smtClean="0"/>
              <a:t>küsimustele</a:t>
            </a:r>
            <a:r>
              <a:rPr lang="en-US" dirty="0" smtClean="0"/>
              <a:t>:</a:t>
            </a:r>
            <a:endParaRPr lang="et-EE" dirty="0" smtClean="0"/>
          </a:p>
          <a:p>
            <a:r>
              <a:rPr lang="en-US" dirty="0" err="1" smtClean="0">
                <a:solidFill>
                  <a:srgbClr val="870042"/>
                </a:solidFill>
              </a:rPr>
              <a:t>mis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>
                <a:solidFill>
                  <a:srgbClr val="870042"/>
                </a:solidFill>
              </a:rPr>
              <a:t>teenuseid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/>
              <a:t>seda</a:t>
            </a:r>
            <a:r>
              <a:rPr lang="en-US" dirty="0" smtClean="0"/>
              <a:t> </a:t>
            </a:r>
            <a:r>
              <a:rPr lang="en-US" dirty="0" err="1" smtClean="0"/>
              <a:t>tüüpi</a:t>
            </a:r>
            <a:r>
              <a:rPr lang="en-US" dirty="0" smtClean="0"/>
              <a:t> </a:t>
            </a:r>
            <a:r>
              <a:rPr lang="en-US" dirty="0" err="1" smtClean="0"/>
              <a:t>objektid</a:t>
            </a:r>
            <a:r>
              <a:rPr lang="en-US" dirty="0" smtClean="0"/>
              <a:t> </a:t>
            </a:r>
            <a:r>
              <a:rPr lang="en-US" dirty="0" err="1" smtClean="0"/>
              <a:t>pakuvad</a:t>
            </a:r>
            <a:r>
              <a:rPr lang="en-US" dirty="0" smtClean="0"/>
              <a:t>?</a:t>
            </a:r>
            <a:endParaRPr lang="et-EE" dirty="0" smtClean="0"/>
          </a:p>
          <a:p>
            <a:r>
              <a:rPr lang="en-US" dirty="0" err="1" smtClean="0">
                <a:solidFill>
                  <a:srgbClr val="870042"/>
                </a:solidFill>
              </a:rPr>
              <a:t>milliseid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>
                <a:solidFill>
                  <a:srgbClr val="870042"/>
                </a:solidFill>
              </a:rPr>
              <a:t>sõnumeid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/>
              <a:t>saab</a:t>
            </a:r>
            <a:r>
              <a:rPr lang="en-US" dirty="0" smtClean="0"/>
              <a:t> </a:t>
            </a:r>
            <a:r>
              <a:rPr lang="en-US" dirty="0" err="1" smtClean="0"/>
              <a:t>seda</a:t>
            </a:r>
            <a:r>
              <a:rPr lang="en-US" dirty="0" smtClean="0"/>
              <a:t> </a:t>
            </a:r>
            <a:r>
              <a:rPr lang="en-US" dirty="0" err="1" smtClean="0"/>
              <a:t>tüüpi</a:t>
            </a:r>
            <a:r>
              <a:rPr lang="en-US" dirty="0" smtClean="0"/>
              <a:t> </a:t>
            </a:r>
            <a:r>
              <a:rPr lang="en-US" dirty="0" err="1" smtClean="0"/>
              <a:t>objektile</a:t>
            </a:r>
            <a:r>
              <a:rPr lang="en-US" dirty="0" smtClean="0"/>
              <a:t> </a:t>
            </a:r>
            <a:r>
              <a:rPr lang="en-US" dirty="0" err="1" smtClean="0"/>
              <a:t>saata</a:t>
            </a:r>
            <a:r>
              <a:rPr lang="en-US" dirty="0" smtClean="0"/>
              <a:t>?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r>
              <a:rPr lang="en-US" b="1" dirty="0" err="1" smtClean="0"/>
              <a:t>Kõik</a:t>
            </a:r>
            <a:r>
              <a:rPr lang="en-US" b="1" dirty="0" smtClean="0"/>
              <a:t> </a:t>
            </a:r>
            <a:r>
              <a:rPr lang="en-US" b="1" dirty="0" err="1" smtClean="0"/>
              <a:t>sama</a:t>
            </a:r>
            <a:r>
              <a:rPr lang="en-US" b="1" dirty="0" smtClean="0"/>
              <a:t> </a:t>
            </a:r>
            <a:r>
              <a:rPr lang="en-US" b="1" dirty="0" err="1" smtClean="0"/>
              <a:t>tüüpi</a:t>
            </a:r>
            <a:r>
              <a:rPr lang="en-US" b="1" dirty="0" smtClean="0"/>
              <a:t> </a:t>
            </a:r>
            <a:r>
              <a:rPr lang="en-US" b="1" dirty="0" err="1" smtClean="0"/>
              <a:t>objektid</a:t>
            </a:r>
            <a:r>
              <a:rPr lang="en-US" b="1" dirty="0" smtClean="0"/>
              <a:t> on </a:t>
            </a:r>
            <a:r>
              <a:rPr lang="en-US" b="1" dirty="0" err="1" smtClean="0"/>
              <a:t>ühesuguse</a:t>
            </a:r>
            <a:r>
              <a:rPr lang="en-US" b="1" dirty="0" smtClean="0"/>
              <a:t> </a:t>
            </a:r>
            <a:r>
              <a:rPr lang="en-US" b="1" dirty="0" err="1" smtClean="0"/>
              <a:t>ehitusega</a:t>
            </a:r>
            <a:r>
              <a:rPr lang="en-US" dirty="0" smtClean="0"/>
              <a:t>. </a:t>
            </a:r>
            <a:r>
              <a:rPr lang="en-US" dirty="0" err="1" smtClean="0"/>
              <a:t>Seetõttu</a:t>
            </a:r>
            <a:r>
              <a:rPr lang="en-US" dirty="0" smtClean="0"/>
              <a:t> </a:t>
            </a:r>
            <a:r>
              <a:rPr lang="en-US" dirty="0" err="1" smtClean="0"/>
              <a:t>kõik</a:t>
            </a:r>
            <a:r>
              <a:rPr lang="en-US" dirty="0" smtClean="0"/>
              <a:t> </a:t>
            </a:r>
            <a:r>
              <a:rPr lang="en-US" dirty="0" err="1" smtClean="0"/>
              <a:t>antud</a:t>
            </a:r>
            <a:r>
              <a:rPr lang="en-US" dirty="0" smtClean="0"/>
              <a:t> </a:t>
            </a:r>
            <a:r>
              <a:rPr lang="en-US" dirty="0" err="1" smtClean="0"/>
              <a:t>tüüpi</a:t>
            </a:r>
            <a:r>
              <a:rPr lang="en-US" dirty="0" smtClean="0"/>
              <a:t> </a:t>
            </a:r>
            <a:r>
              <a:rPr lang="en-US" dirty="0" err="1" smtClean="0"/>
              <a:t>objektid</a:t>
            </a:r>
            <a:r>
              <a:rPr lang="en-US" dirty="0" smtClean="0"/>
              <a:t> </a:t>
            </a:r>
            <a:r>
              <a:rPr lang="en-US" dirty="0" err="1" smtClean="0"/>
              <a:t>oskavad</a:t>
            </a:r>
            <a:r>
              <a:rPr lang="en-US" dirty="0" smtClean="0"/>
              <a:t> </a:t>
            </a:r>
            <a:r>
              <a:rPr lang="en-US" dirty="0" err="1" smtClean="0"/>
              <a:t>vastu</a:t>
            </a:r>
            <a:r>
              <a:rPr lang="en-US" dirty="0" smtClean="0"/>
              <a:t> </a:t>
            </a:r>
            <a:r>
              <a:rPr lang="en-US" dirty="0" err="1" smtClean="0"/>
              <a:t>võtta</a:t>
            </a:r>
            <a:r>
              <a:rPr lang="en-US" dirty="0" smtClean="0"/>
              <a:t> </a:t>
            </a:r>
            <a:r>
              <a:rPr lang="en-US" dirty="0" err="1" smtClean="0"/>
              <a:t>ühesuguseid</a:t>
            </a:r>
            <a:r>
              <a:rPr lang="en-US" dirty="0" smtClean="0"/>
              <a:t> </a:t>
            </a:r>
            <a:r>
              <a:rPr lang="en-US" dirty="0" err="1" smtClean="0"/>
              <a:t>sõnumeid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r>
              <a:rPr lang="en-US" b="1" dirty="0" err="1" smtClean="0"/>
              <a:t>Üldisematest</a:t>
            </a:r>
            <a:r>
              <a:rPr lang="en-US" b="1" dirty="0" smtClean="0"/>
              <a:t> </a:t>
            </a:r>
            <a:r>
              <a:rPr lang="en-US" b="1" dirty="0" err="1" smtClean="0"/>
              <a:t>objektitüüpidest</a:t>
            </a:r>
            <a:r>
              <a:rPr lang="en-US" b="1" dirty="0" smtClean="0"/>
              <a:t> on </a:t>
            </a:r>
            <a:r>
              <a:rPr lang="en-US" b="1" dirty="0" err="1" smtClean="0"/>
              <a:t>võimalik</a:t>
            </a:r>
            <a:r>
              <a:rPr lang="en-US" b="1" dirty="0" smtClean="0"/>
              <a:t> </a:t>
            </a:r>
            <a:r>
              <a:rPr lang="en-US" b="1" dirty="0" err="1" smtClean="0">
                <a:solidFill>
                  <a:srgbClr val="870042"/>
                </a:solidFill>
              </a:rPr>
              <a:t>tuletada</a:t>
            </a:r>
            <a:r>
              <a:rPr lang="en-US" b="1" dirty="0" smtClean="0"/>
              <a:t> (</a:t>
            </a:r>
            <a:r>
              <a:rPr lang="en-US" b="1" i="1" dirty="0" smtClean="0"/>
              <a:t>derive</a:t>
            </a:r>
            <a:r>
              <a:rPr lang="en-US" b="1" dirty="0" smtClean="0"/>
              <a:t>) </a:t>
            </a:r>
            <a:r>
              <a:rPr lang="en-US" b="1" dirty="0" err="1" smtClean="0"/>
              <a:t>alamtüüpe</a:t>
            </a:r>
            <a:r>
              <a:rPr lang="en-US" dirty="0" smtClean="0"/>
              <a:t>. </a:t>
            </a:r>
            <a:r>
              <a:rPr lang="en-US" dirty="0" err="1" smtClean="0"/>
              <a:t>Näiteks</a:t>
            </a:r>
            <a:r>
              <a:rPr lang="en-US" dirty="0" smtClean="0"/>
              <a:t> </a:t>
            </a:r>
            <a:r>
              <a:rPr lang="en-US" dirty="0" err="1" smtClean="0"/>
              <a:t>kui</a:t>
            </a:r>
            <a:r>
              <a:rPr lang="en-US" dirty="0" smtClean="0"/>
              <a:t> on </a:t>
            </a:r>
            <a:r>
              <a:rPr lang="en-US" dirty="0" err="1" smtClean="0"/>
              <a:t>loodud</a:t>
            </a:r>
            <a:r>
              <a:rPr lang="en-US" dirty="0" smtClean="0"/>
              <a:t> </a:t>
            </a:r>
            <a:r>
              <a:rPr lang="en-US" dirty="0" err="1" smtClean="0"/>
              <a:t>klass</a:t>
            </a:r>
            <a:r>
              <a:rPr lang="en-US" dirty="0" smtClean="0"/>
              <a:t> </a:t>
            </a:r>
            <a:r>
              <a:rPr lang="en-US" dirty="0" err="1" smtClean="0"/>
              <a:t>Kujund</a:t>
            </a:r>
            <a:r>
              <a:rPr lang="en-US" dirty="0" smtClean="0"/>
              <a:t>, </a:t>
            </a:r>
            <a:r>
              <a:rPr lang="en-US" dirty="0" err="1" smtClean="0"/>
              <a:t>siis</a:t>
            </a:r>
            <a:r>
              <a:rPr lang="en-US" dirty="0" smtClean="0"/>
              <a:t> on </a:t>
            </a:r>
            <a:r>
              <a:rPr lang="en-US" dirty="0" err="1" smtClean="0"/>
              <a:t>võimalik</a:t>
            </a:r>
            <a:r>
              <a:rPr lang="en-US" dirty="0" smtClean="0"/>
              <a:t> </a:t>
            </a:r>
            <a:r>
              <a:rPr lang="en-US" dirty="0" err="1" smtClean="0"/>
              <a:t>sellest</a:t>
            </a:r>
            <a:r>
              <a:rPr lang="en-US" dirty="0" smtClean="0"/>
              <a:t> </a:t>
            </a:r>
            <a:r>
              <a:rPr lang="en-US" dirty="0" err="1" smtClean="0"/>
              <a:t>objektitüübist</a:t>
            </a:r>
            <a:r>
              <a:rPr lang="en-US" dirty="0" smtClean="0"/>
              <a:t> </a:t>
            </a:r>
            <a:r>
              <a:rPr lang="en-US" dirty="0" err="1" smtClean="0"/>
              <a:t>tuletada</a:t>
            </a:r>
            <a:r>
              <a:rPr lang="en-US" dirty="0" smtClean="0"/>
              <a:t> </a:t>
            </a:r>
            <a:r>
              <a:rPr lang="en-US" dirty="0" err="1" smtClean="0"/>
              <a:t>objektitüüp</a:t>
            </a:r>
            <a:r>
              <a:rPr lang="en-US" dirty="0" smtClean="0"/>
              <a:t> Ring, </a:t>
            </a:r>
            <a:r>
              <a:rPr lang="en-US" dirty="0" err="1" smtClean="0"/>
              <a:t>mis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870042"/>
                </a:solidFill>
              </a:rPr>
              <a:t>pärib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inherite</a:t>
            </a:r>
            <a:r>
              <a:rPr lang="en-US" dirty="0" smtClean="0"/>
              <a:t>) </a:t>
            </a:r>
            <a:r>
              <a:rPr lang="en-US" dirty="0" err="1" smtClean="0"/>
              <a:t>kõik</a:t>
            </a:r>
            <a:r>
              <a:rPr lang="en-US" dirty="0" smtClean="0"/>
              <a:t> </a:t>
            </a:r>
            <a:r>
              <a:rPr lang="en-US" dirty="0" err="1" smtClean="0"/>
              <a:t>klassi</a:t>
            </a:r>
            <a:r>
              <a:rPr lang="en-US" dirty="0" smtClean="0"/>
              <a:t> </a:t>
            </a:r>
            <a:r>
              <a:rPr lang="en-US" dirty="0" err="1" smtClean="0"/>
              <a:t>Kujund</a:t>
            </a:r>
            <a:r>
              <a:rPr lang="en-US" dirty="0" smtClean="0"/>
              <a:t> </a:t>
            </a:r>
            <a:r>
              <a:rPr lang="en-US" dirty="0" err="1" smtClean="0"/>
              <a:t>omadused</a:t>
            </a:r>
            <a:r>
              <a:rPr lang="en-US" dirty="0" smtClean="0"/>
              <a:t> (</a:t>
            </a:r>
            <a:r>
              <a:rPr lang="en-US" dirty="0" err="1" smtClean="0"/>
              <a:t>andmed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meetodid</a:t>
            </a:r>
            <a:r>
              <a:rPr lang="en-US" dirty="0" smtClean="0"/>
              <a:t>). </a:t>
            </a:r>
            <a:r>
              <a:rPr lang="en-US" dirty="0" err="1" smtClean="0"/>
              <a:t>Seetõttu</a:t>
            </a:r>
            <a:r>
              <a:rPr lang="en-US" dirty="0" smtClean="0"/>
              <a:t> </a:t>
            </a:r>
            <a:r>
              <a:rPr lang="en-US" dirty="0" err="1" smtClean="0"/>
              <a:t>oskab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 Ring-</a:t>
            </a:r>
            <a:r>
              <a:rPr lang="en-US" dirty="0" err="1" smtClean="0"/>
              <a:t>tüüpi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vastu</a:t>
            </a:r>
            <a:r>
              <a:rPr lang="en-US" dirty="0" smtClean="0"/>
              <a:t> </a:t>
            </a:r>
            <a:r>
              <a:rPr lang="en-US" dirty="0" err="1" smtClean="0"/>
              <a:t>võtta</a:t>
            </a:r>
            <a:r>
              <a:rPr lang="en-US" dirty="0" smtClean="0"/>
              <a:t> ka </a:t>
            </a:r>
            <a:r>
              <a:rPr lang="en-US" dirty="0" err="1" smtClean="0">
                <a:solidFill>
                  <a:srgbClr val="870042"/>
                </a:solidFill>
              </a:rPr>
              <a:t>kõiki</a:t>
            </a:r>
            <a:r>
              <a:rPr lang="en-US" dirty="0" smtClean="0">
                <a:solidFill>
                  <a:srgbClr val="870042"/>
                </a:solidFill>
              </a:rPr>
              <a:t> </a:t>
            </a:r>
            <a:r>
              <a:rPr lang="en-US" dirty="0" err="1" smtClean="0"/>
              <a:t>selliseid</a:t>
            </a:r>
            <a:r>
              <a:rPr lang="en-US" dirty="0" smtClean="0"/>
              <a:t> </a:t>
            </a:r>
            <a:r>
              <a:rPr lang="en-US" dirty="0" err="1" smtClean="0"/>
              <a:t>sõnumeid</a:t>
            </a:r>
            <a:r>
              <a:rPr lang="en-US" dirty="0" smtClean="0"/>
              <a:t>, </a:t>
            </a:r>
            <a:r>
              <a:rPr lang="en-US" dirty="0" err="1" smtClean="0"/>
              <a:t>mida</a:t>
            </a:r>
            <a:r>
              <a:rPr lang="en-US" dirty="0" smtClean="0"/>
              <a:t> </a:t>
            </a:r>
            <a:r>
              <a:rPr lang="en-US" dirty="0" err="1" smtClean="0"/>
              <a:t>oskavad</a:t>
            </a:r>
            <a:r>
              <a:rPr lang="en-US" dirty="0" smtClean="0"/>
              <a:t> </a:t>
            </a:r>
            <a:r>
              <a:rPr lang="en-US" dirty="0" err="1" smtClean="0"/>
              <a:t>käsitleda</a:t>
            </a:r>
            <a:r>
              <a:rPr lang="en-US" dirty="0" smtClean="0"/>
              <a:t> </a:t>
            </a:r>
            <a:r>
              <a:rPr lang="en-US" dirty="0" err="1" smtClean="0"/>
              <a:t>Kujund-tüüpi</a:t>
            </a:r>
            <a:r>
              <a:rPr lang="en-US" dirty="0" smtClean="0"/>
              <a:t> </a:t>
            </a:r>
            <a:r>
              <a:rPr lang="en-US" dirty="0" err="1" smtClean="0"/>
              <a:t>objektid</a:t>
            </a:r>
            <a:r>
              <a:rPr lang="en-US" dirty="0" smtClean="0"/>
              <a:t>.</a:t>
            </a:r>
            <a:endParaRPr lang="et-EE" dirty="0" smtClean="0"/>
          </a:p>
          <a:p>
            <a:r>
              <a:rPr lang="en-US" dirty="0" smtClean="0"/>
              <a:t> </a:t>
            </a:r>
            <a:endParaRPr lang="et-EE" dirty="0" smtClean="0"/>
          </a:p>
          <a:p>
            <a:r>
              <a:rPr lang="en-US" dirty="0" err="1" smtClean="0"/>
              <a:t>Seega</a:t>
            </a:r>
            <a:r>
              <a:rPr lang="en-US" dirty="0" smtClean="0"/>
              <a:t> – </a:t>
            </a:r>
            <a:r>
              <a:rPr lang="en-US" dirty="0" err="1" smtClean="0"/>
              <a:t>kirjutades</a:t>
            </a:r>
            <a:r>
              <a:rPr lang="en-US" dirty="0" smtClean="0"/>
              <a:t> </a:t>
            </a:r>
            <a:r>
              <a:rPr lang="en-US" dirty="0" err="1" smtClean="0"/>
              <a:t>üks</a:t>
            </a:r>
            <a:r>
              <a:rPr lang="en-US" dirty="0" smtClean="0"/>
              <a:t> </a:t>
            </a:r>
            <a:r>
              <a:rPr lang="en-US" dirty="0" err="1" smtClean="0"/>
              <a:t>kord</a:t>
            </a:r>
            <a:r>
              <a:rPr lang="en-US" dirty="0" smtClean="0"/>
              <a:t> </a:t>
            </a:r>
            <a:r>
              <a:rPr lang="en-US" dirty="0" err="1" smtClean="0"/>
              <a:t>valmis</a:t>
            </a:r>
            <a:r>
              <a:rPr lang="en-US" dirty="0" smtClean="0"/>
              <a:t> </a:t>
            </a:r>
            <a:r>
              <a:rPr lang="en-US" dirty="0" err="1" smtClean="0"/>
              <a:t>klassi</a:t>
            </a:r>
            <a:r>
              <a:rPr lang="en-US" dirty="0" smtClean="0"/>
              <a:t> </a:t>
            </a:r>
            <a:r>
              <a:rPr lang="en-US" dirty="0" err="1" smtClean="0"/>
              <a:t>Kujund</a:t>
            </a:r>
            <a:r>
              <a:rPr lang="en-US" dirty="0" smtClean="0"/>
              <a:t> </a:t>
            </a:r>
            <a:r>
              <a:rPr lang="en-US" dirty="0" err="1" smtClean="0"/>
              <a:t>programmikoodi</a:t>
            </a:r>
            <a:r>
              <a:rPr lang="en-US" dirty="0" smtClean="0"/>
              <a:t> (</a:t>
            </a:r>
            <a:r>
              <a:rPr lang="en-US" dirty="0" err="1" smtClean="0"/>
              <a:t>meetodid</a:t>
            </a:r>
            <a:r>
              <a:rPr lang="en-US" dirty="0" smtClean="0"/>
              <a:t>), </a:t>
            </a:r>
            <a:r>
              <a:rPr lang="en-US" dirty="0" err="1" smtClean="0"/>
              <a:t>kandub</a:t>
            </a:r>
            <a:r>
              <a:rPr lang="en-US" dirty="0" smtClean="0"/>
              <a:t> see </a:t>
            </a:r>
            <a:r>
              <a:rPr lang="en-US" dirty="0" err="1" smtClean="0"/>
              <a:t>programmilõik</a:t>
            </a:r>
            <a:r>
              <a:rPr lang="en-US" dirty="0" smtClean="0"/>
              <a:t> </a:t>
            </a:r>
            <a:r>
              <a:rPr lang="en-US" dirty="0" err="1" smtClean="0"/>
              <a:t>automaatselt</a:t>
            </a:r>
            <a:r>
              <a:rPr lang="en-US" dirty="0" smtClean="0"/>
              <a:t> </a:t>
            </a:r>
            <a:r>
              <a:rPr lang="en-US" dirty="0" err="1" smtClean="0"/>
              <a:t>üle</a:t>
            </a:r>
            <a:r>
              <a:rPr lang="en-US" dirty="0" smtClean="0"/>
              <a:t> </a:t>
            </a:r>
            <a:r>
              <a:rPr lang="en-US" dirty="0" err="1" smtClean="0"/>
              <a:t>kõikide</a:t>
            </a:r>
            <a:r>
              <a:rPr lang="en-US" dirty="0" smtClean="0"/>
              <a:t> </a:t>
            </a:r>
            <a:r>
              <a:rPr lang="en-US" dirty="0" err="1" smtClean="0"/>
              <a:t>klassist</a:t>
            </a:r>
            <a:r>
              <a:rPr lang="en-US" dirty="0" smtClean="0"/>
              <a:t> </a:t>
            </a:r>
            <a:r>
              <a:rPr lang="en-US" dirty="0" err="1" smtClean="0"/>
              <a:t>Kujund</a:t>
            </a:r>
            <a:r>
              <a:rPr lang="en-US" dirty="0" smtClean="0"/>
              <a:t> </a:t>
            </a:r>
            <a:r>
              <a:rPr lang="en-US" dirty="0" err="1" smtClean="0"/>
              <a:t>tuletatud</a:t>
            </a:r>
            <a:r>
              <a:rPr lang="en-US" dirty="0" smtClean="0"/>
              <a:t> </a:t>
            </a:r>
            <a:r>
              <a:rPr lang="en-US" dirty="0" err="1" smtClean="0"/>
              <a:t>klasside</a:t>
            </a:r>
            <a:r>
              <a:rPr lang="en-US" dirty="0" smtClean="0"/>
              <a:t> </a:t>
            </a:r>
            <a:r>
              <a:rPr lang="en-US" dirty="0" err="1" smtClean="0"/>
              <a:t>programmikoodi</a:t>
            </a:r>
            <a:r>
              <a:rPr lang="en-US" dirty="0" smtClean="0"/>
              <a:t>! </a:t>
            </a:r>
            <a:endParaRPr lang="et-EE" dirty="0" smtClean="0"/>
          </a:p>
          <a:p>
            <a:r>
              <a:rPr lang="en-US" sz="1200" dirty="0" smtClean="0"/>
              <a:t> </a:t>
            </a:r>
            <a:endParaRPr lang="et-EE" sz="1200" dirty="0"/>
          </a:p>
        </p:txBody>
      </p:sp>
      <p:sp>
        <p:nvSpPr>
          <p:cNvPr id="12" name="Rectangle 11"/>
          <p:cNvSpPr/>
          <p:nvPr/>
        </p:nvSpPr>
        <p:spPr>
          <a:xfrm>
            <a:off x="1285852" y="357166"/>
            <a:ext cx="7286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b="1" dirty="0" smtClean="0"/>
              <a:t>Alan Kay on formuleerinud  OOP 5 tähtsaimat printsiipi 2</a:t>
            </a:r>
            <a:endParaRPr lang="et-EE" sz="20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5" y="4406900"/>
            <a:ext cx="6840761" cy="1949450"/>
          </a:xfrm>
        </p:spPr>
        <p:txBody>
          <a:bodyPr/>
          <a:lstStyle/>
          <a:p>
            <a:r>
              <a:rPr lang="et-EE" sz="1600" dirty="0" smtClean="0"/>
              <a:t>    </a:t>
            </a:r>
            <a:endParaRPr lang="et-EE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4414" y="357167"/>
            <a:ext cx="7715304" cy="785818"/>
          </a:xfrm>
        </p:spPr>
        <p:txBody>
          <a:bodyPr/>
          <a:lstStyle/>
          <a:p>
            <a:r>
              <a:rPr lang="et-EE" sz="2800" b="1" dirty="0" smtClean="0">
                <a:solidFill>
                  <a:srgbClr val="870042"/>
                </a:solidFill>
              </a:rPr>
              <a:t> </a:t>
            </a:r>
            <a:endParaRPr lang="et-EE" sz="2800" dirty="0">
              <a:solidFill>
                <a:srgbClr val="87004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428760" y="1500174"/>
            <a:ext cx="6715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t-EE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t-E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8760" y="285728"/>
            <a:ext cx="7143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000" b="1" dirty="0" smtClean="0"/>
              <a:t>Alan Kay on formuleerinud  OOP 5 tähtsaimat printsiipi 3</a:t>
            </a:r>
            <a:endParaRPr lang="et-EE" sz="2000" dirty="0"/>
          </a:p>
        </p:txBody>
      </p:sp>
      <p:sp>
        <p:nvSpPr>
          <p:cNvPr id="9" name="Rectangle 8"/>
          <p:cNvSpPr/>
          <p:nvPr/>
        </p:nvSpPr>
        <p:spPr>
          <a:xfrm>
            <a:off x="1714480" y="3443294"/>
            <a:ext cx="1857388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Freeform 9"/>
          <p:cNvSpPr/>
          <p:nvPr/>
        </p:nvSpPr>
        <p:spPr>
          <a:xfrm>
            <a:off x="2843784" y="923544"/>
            <a:ext cx="3191256" cy="1618488"/>
          </a:xfrm>
          <a:custGeom>
            <a:avLst/>
            <a:gdLst>
              <a:gd name="connsiteX0" fmla="*/ 429768 w 3191256"/>
              <a:gd name="connsiteY0" fmla="*/ 0 h 1618488"/>
              <a:gd name="connsiteX1" fmla="*/ 905256 w 3191256"/>
              <a:gd name="connsiteY1" fmla="*/ 18288 h 1618488"/>
              <a:gd name="connsiteX2" fmla="*/ 987552 w 3191256"/>
              <a:gd name="connsiteY2" fmla="*/ 36576 h 1618488"/>
              <a:gd name="connsiteX3" fmla="*/ 1106424 w 3191256"/>
              <a:gd name="connsiteY3" fmla="*/ 45720 h 1618488"/>
              <a:gd name="connsiteX4" fmla="*/ 1298448 w 3191256"/>
              <a:gd name="connsiteY4" fmla="*/ 91440 h 1618488"/>
              <a:gd name="connsiteX5" fmla="*/ 1517904 w 3191256"/>
              <a:gd name="connsiteY5" fmla="*/ 128016 h 1618488"/>
              <a:gd name="connsiteX6" fmla="*/ 1865376 w 3191256"/>
              <a:gd name="connsiteY6" fmla="*/ 137160 h 1618488"/>
              <a:gd name="connsiteX7" fmla="*/ 1984248 w 3191256"/>
              <a:gd name="connsiteY7" fmla="*/ 155448 h 1618488"/>
              <a:gd name="connsiteX8" fmla="*/ 2057400 w 3191256"/>
              <a:gd name="connsiteY8" fmla="*/ 164592 h 1618488"/>
              <a:gd name="connsiteX9" fmla="*/ 2798064 w 3191256"/>
              <a:gd name="connsiteY9" fmla="*/ 155448 h 1618488"/>
              <a:gd name="connsiteX10" fmla="*/ 2852928 w 3191256"/>
              <a:gd name="connsiteY10" fmla="*/ 164592 h 1618488"/>
              <a:gd name="connsiteX11" fmla="*/ 2880360 w 3191256"/>
              <a:gd name="connsiteY11" fmla="*/ 201168 h 1618488"/>
              <a:gd name="connsiteX12" fmla="*/ 2971800 w 3191256"/>
              <a:gd name="connsiteY12" fmla="*/ 320040 h 1618488"/>
              <a:gd name="connsiteX13" fmla="*/ 3072384 w 3191256"/>
              <a:gd name="connsiteY13" fmla="*/ 475488 h 1618488"/>
              <a:gd name="connsiteX14" fmla="*/ 3127248 w 3191256"/>
              <a:gd name="connsiteY14" fmla="*/ 539496 h 1618488"/>
              <a:gd name="connsiteX15" fmla="*/ 3163824 w 3191256"/>
              <a:gd name="connsiteY15" fmla="*/ 612648 h 1618488"/>
              <a:gd name="connsiteX16" fmla="*/ 3191256 w 3191256"/>
              <a:gd name="connsiteY16" fmla="*/ 649224 h 1618488"/>
              <a:gd name="connsiteX17" fmla="*/ 3172968 w 3191256"/>
              <a:gd name="connsiteY17" fmla="*/ 758952 h 1618488"/>
              <a:gd name="connsiteX18" fmla="*/ 3127248 w 3191256"/>
              <a:gd name="connsiteY18" fmla="*/ 832104 h 1618488"/>
              <a:gd name="connsiteX19" fmla="*/ 3072384 w 3191256"/>
              <a:gd name="connsiteY19" fmla="*/ 896112 h 1618488"/>
              <a:gd name="connsiteX20" fmla="*/ 3063240 w 3191256"/>
              <a:gd name="connsiteY20" fmla="*/ 987552 h 1618488"/>
              <a:gd name="connsiteX21" fmla="*/ 3008376 w 3191256"/>
              <a:gd name="connsiteY21" fmla="*/ 1042416 h 1618488"/>
              <a:gd name="connsiteX22" fmla="*/ 2962656 w 3191256"/>
              <a:gd name="connsiteY22" fmla="*/ 1078992 h 1618488"/>
              <a:gd name="connsiteX23" fmla="*/ 2935224 w 3191256"/>
              <a:gd name="connsiteY23" fmla="*/ 1097280 h 1618488"/>
              <a:gd name="connsiteX24" fmla="*/ 2843784 w 3191256"/>
              <a:gd name="connsiteY24" fmla="*/ 1170432 h 1618488"/>
              <a:gd name="connsiteX25" fmla="*/ 2724912 w 3191256"/>
              <a:gd name="connsiteY25" fmla="*/ 1207008 h 1618488"/>
              <a:gd name="connsiteX26" fmla="*/ 2633472 w 3191256"/>
              <a:gd name="connsiteY26" fmla="*/ 1234440 h 1618488"/>
              <a:gd name="connsiteX27" fmla="*/ 2578608 w 3191256"/>
              <a:gd name="connsiteY27" fmla="*/ 1261872 h 1618488"/>
              <a:gd name="connsiteX28" fmla="*/ 2478024 w 3191256"/>
              <a:gd name="connsiteY28" fmla="*/ 1280160 h 1618488"/>
              <a:gd name="connsiteX29" fmla="*/ 2450592 w 3191256"/>
              <a:gd name="connsiteY29" fmla="*/ 1289304 h 1618488"/>
              <a:gd name="connsiteX30" fmla="*/ 2377440 w 3191256"/>
              <a:gd name="connsiteY30" fmla="*/ 1307592 h 1618488"/>
              <a:gd name="connsiteX31" fmla="*/ 2295144 w 3191256"/>
              <a:gd name="connsiteY31" fmla="*/ 1316736 h 1618488"/>
              <a:gd name="connsiteX32" fmla="*/ 2231136 w 3191256"/>
              <a:gd name="connsiteY32" fmla="*/ 1335024 h 1618488"/>
              <a:gd name="connsiteX33" fmla="*/ 2185416 w 3191256"/>
              <a:gd name="connsiteY33" fmla="*/ 1362456 h 1618488"/>
              <a:gd name="connsiteX34" fmla="*/ 2157984 w 3191256"/>
              <a:gd name="connsiteY34" fmla="*/ 1371600 h 1618488"/>
              <a:gd name="connsiteX35" fmla="*/ 2112264 w 3191256"/>
              <a:gd name="connsiteY35" fmla="*/ 1408176 h 1618488"/>
              <a:gd name="connsiteX36" fmla="*/ 2011680 w 3191256"/>
              <a:gd name="connsiteY36" fmla="*/ 1426464 h 1618488"/>
              <a:gd name="connsiteX37" fmla="*/ 1911096 w 3191256"/>
              <a:gd name="connsiteY37" fmla="*/ 1453896 h 1618488"/>
              <a:gd name="connsiteX38" fmla="*/ 1627632 w 3191256"/>
              <a:gd name="connsiteY38" fmla="*/ 1499616 h 1618488"/>
              <a:gd name="connsiteX39" fmla="*/ 1572768 w 3191256"/>
              <a:gd name="connsiteY39" fmla="*/ 1508760 h 1618488"/>
              <a:gd name="connsiteX40" fmla="*/ 1499616 w 3191256"/>
              <a:gd name="connsiteY40" fmla="*/ 1517904 h 1618488"/>
              <a:gd name="connsiteX41" fmla="*/ 1453896 w 3191256"/>
              <a:gd name="connsiteY41" fmla="*/ 1527048 h 1618488"/>
              <a:gd name="connsiteX42" fmla="*/ 1399032 w 3191256"/>
              <a:gd name="connsiteY42" fmla="*/ 1545336 h 1618488"/>
              <a:gd name="connsiteX43" fmla="*/ 1298448 w 3191256"/>
              <a:gd name="connsiteY43" fmla="*/ 1554480 h 1618488"/>
              <a:gd name="connsiteX44" fmla="*/ 1207008 w 3191256"/>
              <a:gd name="connsiteY44" fmla="*/ 1572768 h 1618488"/>
              <a:gd name="connsiteX45" fmla="*/ 1115568 w 3191256"/>
              <a:gd name="connsiteY45" fmla="*/ 1591056 h 1618488"/>
              <a:gd name="connsiteX46" fmla="*/ 1078992 w 3191256"/>
              <a:gd name="connsiteY46" fmla="*/ 1600200 h 1618488"/>
              <a:gd name="connsiteX47" fmla="*/ 859536 w 3191256"/>
              <a:gd name="connsiteY47" fmla="*/ 1618488 h 1618488"/>
              <a:gd name="connsiteX48" fmla="*/ 667512 w 3191256"/>
              <a:gd name="connsiteY48" fmla="*/ 1609344 h 1618488"/>
              <a:gd name="connsiteX49" fmla="*/ 603504 w 3191256"/>
              <a:gd name="connsiteY49" fmla="*/ 1600200 h 1618488"/>
              <a:gd name="connsiteX50" fmla="*/ 557784 w 3191256"/>
              <a:gd name="connsiteY50" fmla="*/ 1536192 h 1618488"/>
              <a:gd name="connsiteX51" fmla="*/ 484632 w 3191256"/>
              <a:gd name="connsiteY51" fmla="*/ 1481328 h 1618488"/>
              <a:gd name="connsiteX52" fmla="*/ 338328 w 3191256"/>
              <a:gd name="connsiteY52" fmla="*/ 1380744 h 1618488"/>
              <a:gd name="connsiteX53" fmla="*/ 228600 w 3191256"/>
              <a:gd name="connsiteY53" fmla="*/ 1307592 h 1618488"/>
              <a:gd name="connsiteX54" fmla="*/ 54864 w 3191256"/>
              <a:gd name="connsiteY54" fmla="*/ 1152144 h 1618488"/>
              <a:gd name="connsiteX55" fmla="*/ 36576 w 3191256"/>
              <a:gd name="connsiteY55" fmla="*/ 1115568 h 1618488"/>
              <a:gd name="connsiteX56" fmla="*/ 27432 w 3191256"/>
              <a:gd name="connsiteY56" fmla="*/ 1005840 h 1618488"/>
              <a:gd name="connsiteX57" fmla="*/ 18288 w 3191256"/>
              <a:gd name="connsiteY57" fmla="*/ 969264 h 1618488"/>
              <a:gd name="connsiteX58" fmla="*/ 0 w 3191256"/>
              <a:gd name="connsiteY58" fmla="*/ 886968 h 1618488"/>
              <a:gd name="connsiteX59" fmla="*/ 18288 w 3191256"/>
              <a:gd name="connsiteY59" fmla="*/ 777240 h 1618488"/>
              <a:gd name="connsiteX60" fmla="*/ 45720 w 3191256"/>
              <a:gd name="connsiteY60" fmla="*/ 758952 h 1618488"/>
              <a:gd name="connsiteX61" fmla="*/ 64008 w 3191256"/>
              <a:gd name="connsiteY61" fmla="*/ 722376 h 1618488"/>
              <a:gd name="connsiteX62" fmla="*/ 137160 w 3191256"/>
              <a:gd name="connsiteY62" fmla="*/ 676656 h 1618488"/>
              <a:gd name="connsiteX63" fmla="*/ 192024 w 3191256"/>
              <a:gd name="connsiteY63" fmla="*/ 694944 h 1618488"/>
              <a:gd name="connsiteX64" fmla="*/ 256032 w 3191256"/>
              <a:gd name="connsiteY64" fmla="*/ 658368 h 1618488"/>
              <a:gd name="connsiteX65" fmla="*/ 292608 w 3191256"/>
              <a:gd name="connsiteY65" fmla="*/ 603504 h 1618488"/>
              <a:gd name="connsiteX66" fmla="*/ 356616 w 3191256"/>
              <a:gd name="connsiteY66" fmla="*/ 521208 h 1618488"/>
              <a:gd name="connsiteX67" fmla="*/ 374904 w 3191256"/>
              <a:gd name="connsiteY67" fmla="*/ 493776 h 1618488"/>
              <a:gd name="connsiteX68" fmla="*/ 411480 w 3191256"/>
              <a:gd name="connsiteY68" fmla="*/ 457200 h 1618488"/>
              <a:gd name="connsiteX69" fmla="*/ 457200 w 3191256"/>
              <a:gd name="connsiteY69" fmla="*/ 429768 h 1618488"/>
              <a:gd name="connsiteX70" fmla="*/ 493776 w 3191256"/>
              <a:gd name="connsiteY70" fmla="*/ 402336 h 1618488"/>
              <a:gd name="connsiteX71" fmla="*/ 502920 w 3191256"/>
              <a:gd name="connsiteY71" fmla="*/ 374904 h 1618488"/>
              <a:gd name="connsiteX72" fmla="*/ 521208 w 3191256"/>
              <a:gd name="connsiteY72" fmla="*/ 347472 h 1618488"/>
              <a:gd name="connsiteX73" fmla="*/ 512064 w 3191256"/>
              <a:gd name="connsiteY73" fmla="*/ 45720 h 1618488"/>
              <a:gd name="connsiteX74" fmla="*/ 502920 w 3191256"/>
              <a:gd name="connsiteY74" fmla="*/ 18288 h 1618488"/>
              <a:gd name="connsiteX75" fmla="*/ 429768 w 3191256"/>
              <a:gd name="connsiteY75" fmla="*/ 0 h 161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191256" h="1618488">
                <a:moveTo>
                  <a:pt x="429768" y="0"/>
                </a:moveTo>
                <a:cubicBezTo>
                  <a:pt x="496824" y="0"/>
                  <a:pt x="746983" y="7909"/>
                  <a:pt x="905256" y="18288"/>
                </a:cubicBezTo>
                <a:cubicBezTo>
                  <a:pt x="933297" y="20127"/>
                  <a:pt x="959709" y="32779"/>
                  <a:pt x="987552" y="36576"/>
                </a:cubicBezTo>
                <a:cubicBezTo>
                  <a:pt x="1026929" y="41946"/>
                  <a:pt x="1066800" y="42672"/>
                  <a:pt x="1106424" y="45720"/>
                </a:cubicBezTo>
                <a:lnTo>
                  <a:pt x="1298448" y="91440"/>
                </a:lnTo>
                <a:cubicBezTo>
                  <a:pt x="1384376" y="111081"/>
                  <a:pt x="1433606" y="124504"/>
                  <a:pt x="1517904" y="128016"/>
                </a:cubicBezTo>
                <a:cubicBezTo>
                  <a:pt x="1633668" y="132839"/>
                  <a:pt x="1749552" y="134112"/>
                  <a:pt x="1865376" y="137160"/>
                </a:cubicBezTo>
                <a:lnTo>
                  <a:pt x="1984248" y="155448"/>
                </a:lnTo>
                <a:cubicBezTo>
                  <a:pt x="2008575" y="158923"/>
                  <a:pt x="2032826" y="164592"/>
                  <a:pt x="2057400" y="164592"/>
                </a:cubicBezTo>
                <a:cubicBezTo>
                  <a:pt x="2304307" y="164592"/>
                  <a:pt x="2551176" y="158496"/>
                  <a:pt x="2798064" y="155448"/>
                </a:cubicBezTo>
                <a:cubicBezTo>
                  <a:pt x="2816352" y="158496"/>
                  <a:pt x="2836721" y="155588"/>
                  <a:pt x="2852928" y="164592"/>
                </a:cubicBezTo>
                <a:cubicBezTo>
                  <a:pt x="2866250" y="171993"/>
                  <a:pt x="2870709" y="189373"/>
                  <a:pt x="2880360" y="201168"/>
                </a:cubicBezTo>
                <a:cubicBezTo>
                  <a:pt x="2942046" y="276562"/>
                  <a:pt x="2925488" y="245941"/>
                  <a:pt x="2971800" y="320040"/>
                </a:cubicBezTo>
                <a:cubicBezTo>
                  <a:pt x="3019082" y="395691"/>
                  <a:pt x="3021547" y="410787"/>
                  <a:pt x="3072384" y="475488"/>
                </a:cubicBezTo>
                <a:cubicBezTo>
                  <a:pt x="3089746" y="497584"/>
                  <a:pt x="3111660" y="516114"/>
                  <a:pt x="3127248" y="539496"/>
                </a:cubicBezTo>
                <a:cubicBezTo>
                  <a:pt x="3142370" y="562179"/>
                  <a:pt x="3147467" y="590838"/>
                  <a:pt x="3163824" y="612648"/>
                </a:cubicBezTo>
                <a:lnTo>
                  <a:pt x="3191256" y="649224"/>
                </a:lnTo>
                <a:cubicBezTo>
                  <a:pt x="3189542" y="662937"/>
                  <a:pt x="3183475" y="735311"/>
                  <a:pt x="3172968" y="758952"/>
                </a:cubicBezTo>
                <a:cubicBezTo>
                  <a:pt x="3171703" y="761798"/>
                  <a:pt x="3135718" y="822223"/>
                  <a:pt x="3127248" y="832104"/>
                </a:cubicBezTo>
                <a:cubicBezTo>
                  <a:pt x="3060728" y="909711"/>
                  <a:pt x="3114369" y="833134"/>
                  <a:pt x="3072384" y="896112"/>
                </a:cubicBezTo>
                <a:cubicBezTo>
                  <a:pt x="3069336" y="926592"/>
                  <a:pt x="3071655" y="958099"/>
                  <a:pt x="3063240" y="987552"/>
                </a:cubicBezTo>
                <a:cubicBezTo>
                  <a:pt x="3054337" y="1018713"/>
                  <a:pt x="3030372" y="1025919"/>
                  <a:pt x="3008376" y="1042416"/>
                </a:cubicBezTo>
                <a:cubicBezTo>
                  <a:pt x="2992763" y="1054126"/>
                  <a:pt x="2978269" y="1067282"/>
                  <a:pt x="2962656" y="1078992"/>
                </a:cubicBezTo>
                <a:cubicBezTo>
                  <a:pt x="2953864" y="1085586"/>
                  <a:pt x="2943806" y="1090415"/>
                  <a:pt x="2935224" y="1097280"/>
                </a:cubicBezTo>
                <a:cubicBezTo>
                  <a:pt x="2930687" y="1100910"/>
                  <a:pt x="2868077" y="1159390"/>
                  <a:pt x="2843784" y="1170432"/>
                </a:cubicBezTo>
                <a:cubicBezTo>
                  <a:pt x="2723964" y="1224896"/>
                  <a:pt x="2815335" y="1179881"/>
                  <a:pt x="2724912" y="1207008"/>
                </a:cubicBezTo>
                <a:cubicBezTo>
                  <a:pt x="2604612" y="1243098"/>
                  <a:pt x="2752241" y="1210686"/>
                  <a:pt x="2633472" y="1234440"/>
                </a:cubicBezTo>
                <a:cubicBezTo>
                  <a:pt x="2615184" y="1243584"/>
                  <a:pt x="2597824" y="1254885"/>
                  <a:pt x="2578608" y="1261872"/>
                </a:cubicBezTo>
                <a:cubicBezTo>
                  <a:pt x="2565533" y="1266627"/>
                  <a:pt x="2487588" y="1278035"/>
                  <a:pt x="2478024" y="1280160"/>
                </a:cubicBezTo>
                <a:cubicBezTo>
                  <a:pt x="2468615" y="1282251"/>
                  <a:pt x="2459891" y="1286768"/>
                  <a:pt x="2450592" y="1289304"/>
                </a:cubicBezTo>
                <a:cubicBezTo>
                  <a:pt x="2426343" y="1295917"/>
                  <a:pt x="2402192" y="1303224"/>
                  <a:pt x="2377440" y="1307592"/>
                </a:cubicBezTo>
                <a:cubicBezTo>
                  <a:pt x="2350259" y="1312389"/>
                  <a:pt x="2322576" y="1313688"/>
                  <a:pt x="2295144" y="1316736"/>
                </a:cubicBezTo>
                <a:cubicBezTo>
                  <a:pt x="2273808" y="1322832"/>
                  <a:pt x="2251619" y="1326489"/>
                  <a:pt x="2231136" y="1335024"/>
                </a:cubicBezTo>
                <a:cubicBezTo>
                  <a:pt x="2214730" y="1341860"/>
                  <a:pt x="2201312" y="1354508"/>
                  <a:pt x="2185416" y="1362456"/>
                </a:cubicBezTo>
                <a:cubicBezTo>
                  <a:pt x="2176795" y="1366767"/>
                  <a:pt x="2167128" y="1368552"/>
                  <a:pt x="2157984" y="1371600"/>
                </a:cubicBezTo>
                <a:cubicBezTo>
                  <a:pt x="2142744" y="1383792"/>
                  <a:pt x="2129720" y="1399448"/>
                  <a:pt x="2112264" y="1408176"/>
                </a:cubicBezTo>
                <a:cubicBezTo>
                  <a:pt x="2105529" y="1411544"/>
                  <a:pt x="2013681" y="1425993"/>
                  <a:pt x="2011680" y="1426464"/>
                </a:cubicBezTo>
                <a:cubicBezTo>
                  <a:pt x="1977851" y="1434424"/>
                  <a:pt x="1945021" y="1446357"/>
                  <a:pt x="1911096" y="1453896"/>
                </a:cubicBezTo>
                <a:cubicBezTo>
                  <a:pt x="1779245" y="1483196"/>
                  <a:pt x="1758397" y="1480935"/>
                  <a:pt x="1627632" y="1499616"/>
                </a:cubicBezTo>
                <a:cubicBezTo>
                  <a:pt x="1609278" y="1502238"/>
                  <a:pt x="1591122" y="1506138"/>
                  <a:pt x="1572768" y="1508760"/>
                </a:cubicBezTo>
                <a:cubicBezTo>
                  <a:pt x="1548441" y="1512235"/>
                  <a:pt x="1523904" y="1514167"/>
                  <a:pt x="1499616" y="1517904"/>
                </a:cubicBezTo>
                <a:cubicBezTo>
                  <a:pt x="1484255" y="1520267"/>
                  <a:pt x="1468890" y="1522959"/>
                  <a:pt x="1453896" y="1527048"/>
                </a:cubicBezTo>
                <a:cubicBezTo>
                  <a:pt x="1435298" y="1532120"/>
                  <a:pt x="1418016" y="1541986"/>
                  <a:pt x="1399032" y="1545336"/>
                </a:cubicBezTo>
                <a:cubicBezTo>
                  <a:pt x="1365878" y="1551187"/>
                  <a:pt x="1331976" y="1551432"/>
                  <a:pt x="1298448" y="1554480"/>
                </a:cubicBezTo>
                <a:cubicBezTo>
                  <a:pt x="1228688" y="1571920"/>
                  <a:pt x="1296688" y="1555953"/>
                  <a:pt x="1207008" y="1572768"/>
                </a:cubicBezTo>
                <a:cubicBezTo>
                  <a:pt x="1176457" y="1578496"/>
                  <a:pt x="1145962" y="1584543"/>
                  <a:pt x="1115568" y="1591056"/>
                </a:cubicBezTo>
                <a:cubicBezTo>
                  <a:pt x="1103280" y="1593689"/>
                  <a:pt x="1091449" y="1598539"/>
                  <a:pt x="1078992" y="1600200"/>
                </a:cubicBezTo>
                <a:cubicBezTo>
                  <a:pt x="1044241" y="1604833"/>
                  <a:pt x="887544" y="1616334"/>
                  <a:pt x="859536" y="1618488"/>
                </a:cubicBezTo>
                <a:cubicBezTo>
                  <a:pt x="795528" y="1615440"/>
                  <a:pt x="731430" y="1613910"/>
                  <a:pt x="667512" y="1609344"/>
                </a:cubicBezTo>
                <a:cubicBezTo>
                  <a:pt x="646014" y="1607808"/>
                  <a:pt x="623515" y="1608204"/>
                  <a:pt x="603504" y="1600200"/>
                </a:cubicBezTo>
                <a:cubicBezTo>
                  <a:pt x="565444" y="1584976"/>
                  <a:pt x="582898" y="1561306"/>
                  <a:pt x="557784" y="1536192"/>
                </a:cubicBezTo>
                <a:cubicBezTo>
                  <a:pt x="536231" y="1514639"/>
                  <a:pt x="509749" y="1498596"/>
                  <a:pt x="484632" y="1481328"/>
                </a:cubicBezTo>
                <a:lnTo>
                  <a:pt x="338328" y="1380744"/>
                </a:lnTo>
                <a:cubicBezTo>
                  <a:pt x="301953" y="1356061"/>
                  <a:pt x="262717" y="1335312"/>
                  <a:pt x="228600" y="1307592"/>
                </a:cubicBezTo>
                <a:cubicBezTo>
                  <a:pt x="161407" y="1252997"/>
                  <a:pt x="97942" y="1221069"/>
                  <a:pt x="54864" y="1152144"/>
                </a:cubicBezTo>
                <a:cubicBezTo>
                  <a:pt x="47640" y="1140585"/>
                  <a:pt x="42672" y="1127760"/>
                  <a:pt x="36576" y="1115568"/>
                </a:cubicBezTo>
                <a:cubicBezTo>
                  <a:pt x="33528" y="1078992"/>
                  <a:pt x="31984" y="1042259"/>
                  <a:pt x="27432" y="1005840"/>
                </a:cubicBezTo>
                <a:cubicBezTo>
                  <a:pt x="25873" y="993370"/>
                  <a:pt x="21114" y="981509"/>
                  <a:pt x="18288" y="969264"/>
                </a:cubicBezTo>
                <a:cubicBezTo>
                  <a:pt x="11969" y="941882"/>
                  <a:pt x="6096" y="914400"/>
                  <a:pt x="0" y="886968"/>
                </a:cubicBezTo>
                <a:cubicBezTo>
                  <a:pt x="6096" y="850392"/>
                  <a:pt x="5816" y="812160"/>
                  <a:pt x="18288" y="777240"/>
                </a:cubicBezTo>
                <a:cubicBezTo>
                  <a:pt x="21984" y="766891"/>
                  <a:pt x="38685" y="767395"/>
                  <a:pt x="45720" y="758952"/>
                </a:cubicBezTo>
                <a:cubicBezTo>
                  <a:pt x="54446" y="748480"/>
                  <a:pt x="55137" y="732725"/>
                  <a:pt x="64008" y="722376"/>
                </a:cubicBezTo>
                <a:cubicBezTo>
                  <a:pt x="81813" y="701603"/>
                  <a:pt x="113496" y="688488"/>
                  <a:pt x="137160" y="676656"/>
                </a:cubicBezTo>
                <a:cubicBezTo>
                  <a:pt x="155448" y="682752"/>
                  <a:pt x="172842" y="693026"/>
                  <a:pt x="192024" y="694944"/>
                </a:cubicBezTo>
                <a:cubicBezTo>
                  <a:pt x="221461" y="697888"/>
                  <a:pt x="239969" y="679021"/>
                  <a:pt x="256032" y="658368"/>
                </a:cubicBezTo>
                <a:cubicBezTo>
                  <a:pt x="269526" y="641018"/>
                  <a:pt x="279114" y="620854"/>
                  <a:pt x="292608" y="603504"/>
                </a:cubicBezTo>
                <a:cubicBezTo>
                  <a:pt x="313944" y="576072"/>
                  <a:pt x="337339" y="550124"/>
                  <a:pt x="356616" y="521208"/>
                </a:cubicBezTo>
                <a:cubicBezTo>
                  <a:pt x="362712" y="512064"/>
                  <a:pt x="367752" y="502120"/>
                  <a:pt x="374904" y="493776"/>
                </a:cubicBezTo>
                <a:cubicBezTo>
                  <a:pt x="386125" y="480685"/>
                  <a:pt x="397870" y="467786"/>
                  <a:pt x="411480" y="457200"/>
                </a:cubicBezTo>
                <a:cubicBezTo>
                  <a:pt x="425509" y="446289"/>
                  <a:pt x="442412" y="439627"/>
                  <a:pt x="457200" y="429768"/>
                </a:cubicBezTo>
                <a:cubicBezTo>
                  <a:pt x="469880" y="421314"/>
                  <a:pt x="481584" y="411480"/>
                  <a:pt x="493776" y="402336"/>
                </a:cubicBezTo>
                <a:cubicBezTo>
                  <a:pt x="496824" y="393192"/>
                  <a:pt x="498609" y="383525"/>
                  <a:pt x="502920" y="374904"/>
                </a:cubicBezTo>
                <a:cubicBezTo>
                  <a:pt x="507835" y="365074"/>
                  <a:pt x="520903" y="358457"/>
                  <a:pt x="521208" y="347472"/>
                </a:cubicBezTo>
                <a:cubicBezTo>
                  <a:pt x="524002" y="246881"/>
                  <a:pt x="517646" y="146195"/>
                  <a:pt x="512064" y="45720"/>
                </a:cubicBezTo>
                <a:cubicBezTo>
                  <a:pt x="511529" y="36096"/>
                  <a:pt x="512152" y="21058"/>
                  <a:pt x="502920" y="18288"/>
                </a:cubicBezTo>
                <a:cubicBezTo>
                  <a:pt x="476645" y="10405"/>
                  <a:pt x="362712" y="0"/>
                  <a:pt x="42976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Oval 10"/>
          <p:cNvSpPr/>
          <p:nvPr/>
        </p:nvSpPr>
        <p:spPr>
          <a:xfrm>
            <a:off x="5357818" y="3443294"/>
            <a:ext cx="2103686" cy="1128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Isosceles Triangle 11"/>
          <p:cNvSpPr/>
          <p:nvPr/>
        </p:nvSpPr>
        <p:spPr>
          <a:xfrm>
            <a:off x="1714480" y="5000636"/>
            <a:ext cx="1857388" cy="1000132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Oval 12"/>
          <p:cNvSpPr/>
          <p:nvPr/>
        </p:nvSpPr>
        <p:spPr>
          <a:xfrm>
            <a:off x="5786446" y="4859368"/>
            <a:ext cx="1246430" cy="1141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5243514" y="2400296"/>
            <a:ext cx="1157302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2540310" y="2626050"/>
            <a:ext cx="901262" cy="7332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2"/>
          </p:cNvCxnSpPr>
          <p:nvPr/>
        </p:nvCxnSpPr>
        <p:spPr>
          <a:xfrm rot="5400000">
            <a:off x="2312281" y="4669743"/>
            <a:ext cx="642942" cy="18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86182" y="141659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 kujund</a:t>
            </a:r>
            <a:endParaRPr lang="et-EE" dirty="0"/>
          </a:p>
        </p:txBody>
      </p:sp>
      <p:sp>
        <p:nvSpPr>
          <p:cNvPr id="24" name="TextBox 23"/>
          <p:cNvSpPr txBox="1"/>
          <p:nvPr/>
        </p:nvSpPr>
        <p:spPr>
          <a:xfrm>
            <a:off x="5857884" y="3774048"/>
            <a:ext cx="1246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 ellips</a:t>
            </a:r>
            <a:endParaRPr lang="et-EE" dirty="0"/>
          </a:p>
        </p:txBody>
      </p:sp>
      <p:sp>
        <p:nvSpPr>
          <p:cNvPr id="27" name="TextBox 26"/>
          <p:cNvSpPr txBox="1"/>
          <p:nvPr/>
        </p:nvSpPr>
        <p:spPr>
          <a:xfrm>
            <a:off x="2000232" y="364331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hulknurk</a:t>
            </a:r>
            <a:endParaRPr lang="et-EE" dirty="0"/>
          </a:p>
        </p:txBody>
      </p:sp>
      <p:sp>
        <p:nvSpPr>
          <p:cNvPr id="28" name="TextBox 27"/>
          <p:cNvSpPr txBox="1"/>
          <p:nvPr/>
        </p:nvSpPr>
        <p:spPr>
          <a:xfrm>
            <a:off x="2000232" y="55007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kolmnurk</a:t>
            </a:r>
            <a:endParaRPr lang="et-EE" dirty="0"/>
          </a:p>
        </p:txBody>
      </p:sp>
      <p:sp>
        <p:nvSpPr>
          <p:cNvPr id="29" name="TextBox 28"/>
          <p:cNvSpPr txBox="1"/>
          <p:nvPr/>
        </p:nvSpPr>
        <p:spPr>
          <a:xfrm>
            <a:off x="5929322" y="5214950"/>
            <a:ext cx="96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ring</a:t>
            </a:r>
            <a:endParaRPr lang="et-EE" dirty="0"/>
          </a:p>
        </p:txBody>
      </p:sp>
      <p:sp>
        <p:nvSpPr>
          <p:cNvPr id="30" name="TextBox 29"/>
          <p:cNvSpPr txBox="1"/>
          <p:nvPr/>
        </p:nvSpPr>
        <p:spPr>
          <a:xfrm>
            <a:off x="6035040" y="1142985"/>
            <a:ext cx="2281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Meetodid:</a:t>
            </a:r>
          </a:p>
          <a:p>
            <a:r>
              <a:rPr lang="et-EE" dirty="0" smtClean="0"/>
              <a:t>Pindala,ümbermõõt,</a:t>
            </a:r>
          </a:p>
          <a:p>
            <a:r>
              <a:rPr lang="et-EE" dirty="0" smtClean="0"/>
              <a:t>Raskuskese jne</a:t>
            </a:r>
            <a:endParaRPr lang="et-EE" dirty="0"/>
          </a:p>
        </p:txBody>
      </p:sp>
      <p:sp>
        <p:nvSpPr>
          <p:cNvPr id="39" name="TextBox 38"/>
          <p:cNvSpPr txBox="1"/>
          <p:nvPr/>
        </p:nvSpPr>
        <p:spPr>
          <a:xfrm>
            <a:off x="1475655" y="5988626"/>
            <a:ext cx="745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870042"/>
                </a:solidFill>
              </a:rPr>
              <a:t>Alamklass pärib ülemklassi kõik omadused(andmed,meetodid jne.).</a:t>
            </a:r>
            <a:endParaRPr lang="et-EE" dirty="0">
              <a:solidFill>
                <a:srgbClr val="870042"/>
              </a:solidFill>
            </a:endParaRPr>
          </a:p>
        </p:txBody>
      </p:sp>
      <p:cxnSp>
        <p:nvCxnSpPr>
          <p:cNvPr id="41" name="Straight Arrow Connector 40"/>
          <p:cNvCxnSpPr>
            <a:stCxn id="11" idx="4"/>
            <a:endCxn id="13" idx="0"/>
          </p:cNvCxnSpPr>
          <p:nvPr/>
        </p:nvCxnSpPr>
        <p:spPr>
          <a:xfrm rot="5400000">
            <a:off x="6265981" y="4715688"/>
            <a:ext cx="2873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urved Left Arrow 41"/>
          <p:cNvSpPr/>
          <p:nvPr/>
        </p:nvSpPr>
        <p:spPr>
          <a:xfrm>
            <a:off x="7461504" y="1961839"/>
            <a:ext cx="325206" cy="3038797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  <p:sp>
        <p:nvSpPr>
          <p:cNvPr id="45" name="Curved Left Arrow 44"/>
          <p:cNvSpPr/>
          <p:nvPr/>
        </p:nvSpPr>
        <p:spPr>
          <a:xfrm>
            <a:off x="6895174" y="1961839"/>
            <a:ext cx="209140" cy="148145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1991" y="500604"/>
            <a:ext cx="6840761" cy="570942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 </a:t>
            </a:r>
            <a:endParaRPr lang="et-EE" sz="2800" dirty="0" smtClean="0">
              <a:solidFill>
                <a:schemeClr val="tx1"/>
              </a:solidFill>
            </a:endParaRPr>
          </a:p>
          <a:p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14414" y="1572174"/>
            <a:ext cx="77867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535782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475654" y="5686444"/>
            <a:ext cx="7668345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Times New Roman" pitchFamily="18" charset="0"/>
              </a:rPr>
              <a:t>     </a:t>
            </a: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rgbClr val="870042"/>
                </a:solidFill>
                <a:effectLst/>
                <a:latin typeface="Courier New" pitchFamily="49" charset="0"/>
                <a:cs typeface="Times New Roman" pitchFamily="18" charset="0"/>
              </a:rPr>
              <a:t> </a:t>
            </a:r>
            <a:endParaRPr kumimoji="0" lang="et-EE" sz="2000" b="1" i="0" u="sng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Courier New" pitchFamily="49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85984" y="1071546"/>
            <a:ext cx="2214578" cy="12858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0" name="Oval 9"/>
          <p:cNvSpPr/>
          <p:nvPr/>
        </p:nvSpPr>
        <p:spPr>
          <a:xfrm>
            <a:off x="2357422" y="2786058"/>
            <a:ext cx="2071702" cy="11430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1" name="Rectangle 10"/>
          <p:cNvSpPr/>
          <p:nvPr/>
        </p:nvSpPr>
        <p:spPr>
          <a:xfrm>
            <a:off x="6143636" y="1285860"/>
            <a:ext cx="1928826" cy="10715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Rectangle 13"/>
          <p:cNvSpPr/>
          <p:nvPr/>
        </p:nvSpPr>
        <p:spPr>
          <a:xfrm>
            <a:off x="6143636" y="3143248"/>
            <a:ext cx="1928826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Rounded Rectangle 14"/>
          <p:cNvSpPr/>
          <p:nvPr/>
        </p:nvSpPr>
        <p:spPr>
          <a:xfrm>
            <a:off x="3131840" y="4643446"/>
            <a:ext cx="2428892" cy="1083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TextBox 15"/>
          <p:cNvSpPr txBox="1"/>
          <p:nvPr/>
        </p:nvSpPr>
        <p:spPr>
          <a:xfrm>
            <a:off x="2428860" y="148803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transpordivahend</a:t>
            </a:r>
            <a:endParaRPr lang="et-EE" dirty="0"/>
          </a:p>
        </p:txBody>
      </p:sp>
      <p:sp>
        <p:nvSpPr>
          <p:cNvPr id="17" name="TextBox 16"/>
          <p:cNvSpPr txBox="1"/>
          <p:nvPr/>
        </p:nvSpPr>
        <p:spPr>
          <a:xfrm>
            <a:off x="2714612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    auto</a:t>
            </a:r>
            <a:endParaRPr lang="et-EE" dirty="0"/>
          </a:p>
        </p:txBody>
      </p:sp>
      <p:sp>
        <p:nvSpPr>
          <p:cNvPr id="18" name="TextBox 17"/>
          <p:cNvSpPr txBox="1"/>
          <p:nvPr/>
        </p:nvSpPr>
        <p:spPr>
          <a:xfrm>
            <a:off x="6357950" y="157217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lennuvahend</a:t>
            </a:r>
            <a:endParaRPr lang="et-EE" dirty="0"/>
          </a:p>
        </p:txBody>
      </p:sp>
      <p:sp>
        <p:nvSpPr>
          <p:cNvPr id="19" name="TextBox 18"/>
          <p:cNvSpPr txBox="1"/>
          <p:nvPr/>
        </p:nvSpPr>
        <p:spPr>
          <a:xfrm>
            <a:off x="6143636" y="335756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     lennuk</a:t>
            </a:r>
            <a:endParaRPr lang="et-EE" dirty="0"/>
          </a:p>
        </p:txBody>
      </p:sp>
      <p:sp>
        <p:nvSpPr>
          <p:cNvPr id="20" name="Freeform 19"/>
          <p:cNvSpPr/>
          <p:nvPr/>
        </p:nvSpPr>
        <p:spPr>
          <a:xfrm>
            <a:off x="6624966" y="4750272"/>
            <a:ext cx="1447496" cy="1271016"/>
          </a:xfrm>
          <a:custGeom>
            <a:avLst/>
            <a:gdLst>
              <a:gd name="connsiteX0" fmla="*/ 429768 w 1447496"/>
              <a:gd name="connsiteY0" fmla="*/ 0 h 1271016"/>
              <a:gd name="connsiteX1" fmla="*/ 658368 w 1447496"/>
              <a:gd name="connsiteY1" fmla="*/ 9144 h 1271016"/>
              <a:gd name="connsiteX2" fmla="*/ 704088 w 1447496"/>
              <a:gd name="connsiteY2" fmla="*/ 27432 h 1271016"/>
              <a:gd name="connsiteX3" fmla="*/ 777240 w 1447496"/>
              <a:gd name="connsiteY3" fmla="*/ 64008 h 1271016"/>
              <a:gd name="connsiteX4" fmla="*/ 822960 w 1447496"/>
              <a:gd name="connsiteY4" fmla="*/ 73152 h 1271016"/>
              <a:gd name="connsiteX5" fmla="*/ 923544 w 1447496"/>
              <a:gd name="connsiteY5" fmla="*/ 109728 h 1271016"/>
              <a:gd name="connsiteX6" fmla="*/ 950976 w 1447496"/>
              <a:gd name="connsiteY6" fmla="*/ 118872 h 1271016"/>
              <a:gd name="connsiteX7" fmla="*/ 1005840 w 1447496"/>
              <a:gd name="connsiteY7" fmla="*/ 173736 h 1271016"/>
              <a:gd name="connsiteX8" fmla="*/ 1042416 w 1447496"/>
              <a:gd name="connsiteY8" fmla="*/ 201168 h 1271016"/>
              <a:gd name="connsiteX9" fmla="*/ 1078992 w 1447496"/>
              <a:gd name="connsiteY9" fmla="*/ 237744 h 1271016"/>
              <a:gd name="connsiteX10" fmla="*/ 1106424 w 1447496"/>
              <a:gd name="connsiteY10" fmla="*/ 246888 h 1271016"/>
              <a:gd name="connsiteX11" fmla="*/ 1133856 w 1447496"/>
              <a:gd name="connsiteY11" fmla="*/ 265176 h 1271016"/>
              <a:gd name="connsiteX12" fmla="*/ 1179576 w 1447496"/>
              <a:gd name="connsiteY12" fmla="*/ 320040 h 1271016"/>
              <a:gd name="connsiteX13" fmla="*/ 1207008 w 1447496"/>
              <a:gd name="connsiteY13" fmla="*/ 347472 h 1271016"/>
              <a:gd name="connsiteX14" fmla="*/ 1252728 w 1447496"/>
              <a:gd name="connsiteY14" fmla="*/ 402336 h 1271016"/>
              <a:gd name="connsiteX15" fmla="*/ 1261872 w 1447496"/>
              <a:gd name="connsiteY15" fmla="*/ 429768 h 1271016"/>
              <a:gd name="connsiteX16" fmla="*/ 1280160 w 1447496"/>
              <a:gd name="connsiteY16" fmla="*/ 457200 h 1271016"/>
              <a:gd name="connsiteX17" fmla="*/ 1362456 w 1447496"/>
              <a:gd name="connsiteY17" fmla="*/ 530352 h 1271016"/>
              <a:gd name="connsiteX18" fmla="*/ 1417320 w 1447496"/>
              <a:gd name="connsiteY18" fmla="*/ 576072 h 1271016"/>
              <a:gd name="connsiteX19" fmla="*/ 1426464 w 1447496"/>
              <a:gd name="connsiteY19" fmla="*/ 621792 h 1271016"/>
              <a:gd name="connsiteX20" fmla="*/ 1444752 w 1447496"/>
              <a:gd name="connsiteY20" fmla="*/ 649224 h 1271016"/>
              <a:gd name="connsiteX21" fmla="*/ 1435608 w 1447496"/>
              <a:gd name="connsiteY21" fmla="*/ 896112 h 1271016"/>
              <a:gd name="connsiteX22" fmla="*/ 1426464 w 1447496"/>
              <a:gd name="connsiteY22" fmla="*/ 950976 h 1271016"/>
              <a:gd name="connsiteX23" fmla="*/ 1399032 w 1447496"/>
              <a:gd name="connsiteY23" fmla="*/ 1042416 h 1271016"/>
              <a:gd name="connsiteX24" fmla="*/ 1389888 w 1447496"/>
              <a:gd name="connsiteY24" fmla="*/ 1069848 h 1271016"/>
              <a:gd name="connsiteX25" fmla="*/ 1362456 w 1447496"/>
              <a:gd name="connsiteY25" fmla="*/ 1097280 h 1271016"/>
              <a:gd name="connsiteX26" fmla="*/ 1344168 w 1447496"/>
              <a:gd name="connsiteY26" fmla="*/ 1124712 h 1271016"/>
              <a:gd name="connsiteX27" fmla="*/ 1261872 w 1447496"/>
              <a:gd name="connsiteY27" fmla="*/ 1179576 h 1271016"/>
              <a:gd name="connsiteX28" fmla="*/ 1234440 w 1447496"/>
              <a:gd name="connsiteY28" fmla="*/ 1197864 h 1271016"/>
              <a:gd name="connsiteX29" fmla="*/ 1179576 w 1447496"/>
              <a:gd name="connsiteY29" fmla="*/ 1216152 h 1271016"/>
              <a:gd name="connsiteX30" fmla="*/ 1152144 w 1447496"/>
              <a:gd name="connsiteY30" fmla="*/ 1234440 h 1271016"/>
              <a:gd name="connsiteX31" fmla="*/ 1088136 w 1447496"/>
              <a:gd name="connsiteY31" fmla="*/ 1252728 h 1271016"/>
              <a:gd name="connsiteX32" fmla="*/ 932688 w 1447496"/>
              <a:gd name="connsiteY32" fmla="*/ 1271016 h 1271016"/>
              <a:gd name="connsiteX33" fmla="*/ 731520 w 1447496"/>
              <a:gd name="connsiteY33" fmla="*/ 1261872 h 1271016"/>
              <a:gd name="connsiteX34" fmla="*/ 685800 w 1447496"/>
              <a:gd name="connsiteY34" fmla="*/ 1252728 h 1271016"/>
              <a:gd name="connsiteX35" fmla="*/ 630936 w 1447496"/>
              <a:gd name="connsiteY35" fmla="*/ 1243584 h 1271016"/>
              <a:gd name="connsiteX36" fmla="*/ 585216 w 1447496"/>
              <a:gd name="connsiteY36" fmla="*/ 1225296 h 1271016"/>
              <a:gd name="connsiteX37" fmla="*/ 539496 w 1447496"/>
              <a:gd name="connsiteY37" fmla="*/ 1216152 h 1271016"/>
              <a:gd name="connsiteX38" fmla="*/ 402336 w 1447496"/>
              <a:gd name="connsiteY38" fmla="*/ 1179576 h 1271016"/>
              <a:gd name="connsiteX39" fmla="*/ 374904 w 1447496"/>
              <a:gd name="connsiteY39" fmla="*/ 1152144 h 1271016"/>
              <a:gd name="connsiteX40" fmla="*/ 338328 w 1447496"/>
              <a:gd name="connsiteY40" fmla="*/ 1133856 h 1271016"/>
              <a:gd name="connsiteX41" fmla="*/ 320040 w 1447496"/>
              <a:gd name="connsiteY41" fmla="*/ 1106424 h 1271016"/>
              <a:gd name="connsiteX42" fmla="*/ 265176 w 1447496"/>
              <a:gd name="connsiteY42" fmla="*/ 1060704 h 1271016"/>
              <a:gd name="connsiteX43" fmla="*/ 210312 w 1447496"/>
              <a:gd name="connsiteY43" fmla="*/ 1014984 h 1271016"/>
              <a:gd name="connsiteX44" fmla="*/ 173736 w 1447496"/>
              <a:gd name="connsiteY44" fmla="*/ 960120 h 1271016"/>
              <a:gd name="connsiteX45" fmla="*/ 128016 w 1447496"/>
              <a:gd name="connsiteY45" fmla="*/ 905256 h 1271016"/>
              <a:gd name="connsiteX46" fmla="*/ 118872 w 1447496"/>
              <a:gd name="connsiteY46" fmla="*/ 877824 h 1271016"/>
              <a:gd name="connsiteX47" fmla="*/ 100584 w 1447496"/>
              <a:gd name="connsiteY47" fmla="*/ 850392 h 1271016"/>
              <a:gd name="connsiteX48" fmla="*/ 36576 w 1447496"/>
              <a:gd name="connsiteY48" fmla="*/ 758952 h 1271016"/>
              <a:gd name="connsiteX49" fmla="*/ 18288 w 1447496"/>
              <a:gd name="connsiteY49" fmla="*/ 722376 h 1271016"/>
              <a:gd name="connsiteX50" fmla="*/ 9144 w 1447496"/>
              <a:gd name="connsiteY50" fmla="*/ 685800 h 1271016"/>
              <a:gd name="connsiteX51" fmla="*/ 0 w 1447496"/>
              <a:gd name="connsiteY51" fmla="*/ 658368 h 1271016"/>
              <a:gd name="connsiteX52" fmla="*/ 9144 w 1447496"/>
              <a:gd name="connsiteY52" fmla="*/ 466344 h 1271016"/>
              <a:gd name="connsiteX53" fmla="*/ 36576 w 1447496"/>
              <a:gd name="connsiteY53" fmla="*/ 402336 h 1271016"/>
              <a:gd name="connsiteX54" fmla="*/ 64008 w 1447496"/>
              <a:gd name="connsiteY54" fmla="*/ 347472 h 1271016"/>
              <a:gd name="connsiteX55" fmla="*/ 91440 w 1447496"/>
              <a:gd name="connsiteY55" fmla="*/ 320040 h 1271016"/>
              <a:gd name="connsiteX56" fmla="*/ 128016 w 1447496"/>
              <a:gd name="connsiteY56" fmla="*/ 265176 h 1271016"/>
              <a:gd name="connsiteX57" fmla="*/ 146304 w 1447496"/>
              <a:gd name="connsiteY57" fmla="*/ 228600 h 1271016"/>
              <a:gd name="connsiteX58" fmla="*/ 173736 w 1447496"/>
              <a:gd name="connsiteY58" fmla="*/ 201168 h 1271016"/>
              <a:gd name="connsiteX59" fmla="*/ 228600 w 1447496"/>
              <a:gd name="connsiteY59" fmla="*/ 128016 h 1271016"/>
              <a:gd name="connsiteX60" fmla="*/ 256032 w 1447496"/>
              <a:gd name="connsiteY60" fmla="*/ 91440 h 1271016"/>
              <a:gd name="connsiteX61" fmla="*/ 292608 w 1447496"/>
              <a:gd name="connsiteY61" fmla="*/ 54864 h 1271016"/>
              <a:gd name="connsiteX62" fmla="*/ 402336 w 1447496"/>
              <a:gd name="connsiteY62" fmla="*/ 0 h 1271016"/>
              <a:gd name="connsiteX63" fmla="*/ 429768 w 1447496"/>
              <a:gd name="connsiteY63" fmla="*/ 0 h 12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447496" h="1271016">
                <a:moveTo>
                  <a:pt x="429768" y="0"/>
                </a:moveTo>
                <a:cubicBezTo>
                  <a:pt x="505968" y="3048"/>
                  <a:pt x="582486" y="1556"/>
                  <a:pt x="658368" y="9144"/>
                </a:cubicBezTo>
                <a:cubicBezTo>
                  <a:pt x="674701" y="10777"/>
                  <a:pt x="689185" y="20554"/>
                  <a:pt x="704088" y="27432"/>
                </a:cubicBezTo>
                <a:cubicBezTo>
                  <a:pt x="728841" y="38856"/>
                  <a:pt x="751795" y="54221"/>
                  <a:pt x="777240" y="64008"/>
                </a:cubicBezTo>
                <a:cubicBezTo>
                  <a:pt x="791746" y="69587"/>
                  <a:pt x="807966" y="69063"/>
                  <a:pt x="822960" y="73152"/>
                </a:cubicBezTo>
                <a:cubicBezTo>
                  <a:pt x="869920" y="85959"/>
                  <a:pt x="879914" y="93367"/>
                  <a:pt x="923544" y="109728"/>
                </a:cubicBezTo>
                <a:cubicBezTo>
                  <a:pt x="932569" y="113112"/>
                  <a:pt x="941832" y="115824"/>
                  <a:pt x="950976" y="118872"/>
                </a:cubicBezTo>
                <a:cubicBezTo>
                  <a:pt x="969264" y="137160"/>
                  <a:pt x="985149" y="158218"/>
                  <a:pt x="1005840" y="173736"/>
                </a:cubicBezTo>
                <a:cubicBezTo>
                  <a:pt x="1018032" y="182880"/>
                  <a:pt x="1030947" y="191132"/>
                  <a:pt x="1042416" y="201168"/>
                </a:cubicBezTo>
                <a:cubicBezTo>
                  <a:pt x="1055392" y="212522"/>
                  <a:pt x="1064962" y="227722"/>
                  <a:pt x="1078992" y="237744"/>
                </a:cubicBezTo>
                <a:cubicBezTo>
                  <a:pt x="1086835" y="243346"/>
                  <a:pt x="1097803" y="242577"/>
                  <a:pt x="1106424" y="246888"/>
                </a:cubicBezTo>
                <a:cubicBezTo>
                  <a:pt x="1116254" y="251803"/>
                  <a:pt x="1125413" y="258141"/>
                  <a:pt x="1133856" y="265176"/>
                </a:cubicBezTo>
                <a:cubicBezTo>
                  <a:pt x="1177570" y="301605"/>
                  <a:pt x="1146882" y="280807"/>
                  <a:pt x="1179576" y="320040"/>
                </a:cubicBezTo>
                <a:cubicBezTo>
                  <a:pt x="1187855" y="329974"/>
                  <a:pt x="1197864" y="338328"/>
                  <a:pt x="1207008" y="347472"/>
                </a:cubicBezTo>
                <a:cubicBezTo>
                  <a:pt x="1227974" y="410369"/>
                  <a:pt x="1197369" y="335906"/>
                  <a:pt x="1252728" y="402336"/>
                </a:cubicBezTo>
                <a:cubicBezTo>
                  <a:pt x="1258898" y="409741"/>
                  <a:pt x="1257561" y="421147"/>
                  <a:pt x="1261872" y="429768"/>
                </a:cubicBezTo>
                <a:cubicBezTo>
                  <a:pt x="1266787" y="439598"/>
                  <a:pt x="1272859" y="448986"/>
                  <a:pt x="1280160" y="457200"/>
                </a:cubicBezTo>
                <a:cubicBezTo>
                  <a:pt x="1381781" y="571524"/>
                  <a:pt x="1296939" y="475754"/>
                  <a:pt x="1362456" y="530352"/>
                </a:cubicBezTo>
                <a:cubicBezTo>
                  <a:pt x="1432862" y="589024"/>
                  <a:pt x="1349212" y="530666"/>
                  <a:pt x="1417320" y="576072"/>
                </a:cubicBezTo>
                <a:cubicBezTo>
                  <a:pt x="1420368" y="591312"/>
                  <a:pt x="1421007" y="607240"/>
                  <a:pt x="1426464" y="621792"/>
                </a:cubicBezTo>
                <a:cubicBezTo>
                  <a:pt x="1430323" y="632082"/>
                  <a:pt x="1444386" y="638240"/>
                  <a:pt x="1444752" y="649224"/>
                </a:cubicBezTo>
                <a:cubicBezTo>
                  <a:pt x="1447496" y="731531"/>
                  <a:pt x="1440590" y="813910"/>
                  <a:pt x="1435608" y="896112"/>
                </a:cubicBezTo>
                <a:cubicBezTo>
                  <a:pt x="1434486" y="914618"/>
                  <a:pt x="1430100" y="932796"/>
                  <a:pt x="1426464" y="950976"/>
                </a:cubicBezTo>
                <a:cubicBezTo>
                  <a:pt x="1419554" y="985525"/>
                  <a:pt x="1410695" y="1007427"/>
                  <a:pt x="1399032" y="1042416"/>
                </a:cubicBezTo>
                <a:cubicBezTo>
                  <a:pt x="1395984" y="1051560"/>
                  <a:pt x="1396704" y="1063032"/>
                  <a:pt x="1389888" y="1069848"/>
                </a:cubicBezTo>
                <a:cubicBezTo>
                  <a:pt x="1380744" y="1078992"/>
                  <a:pt x="1370735" y="1087346"/>
                  <a:pt x="1362456" y="1097280"/>
                </a:cubicBezTo>
                <a:cubicBezTo>
                  <a:pt x="1355421" y="1105723"/>
                  <a:pt x="1352439" y="1117475"/>
                  <a:pt x="1344168" y="1124712"/>
                </a:cubicBezTo>
                <a:lnTo>
                  <a:pt x="1261872" y="1179576"/>
                </a:lnTo>
                <a:cubicBezTo>
                  <a:pt x="1252728" y="1185672"/>
                  <a:pt x="1244866" y="1194389"/>
                  <a:pt x="1234440" y="1197864"/>
                </a:cubicBezTo>
                <a:cubicBezTo>
                  <a:pt x="1216152" y="1203960"/>
                  <a:pt x="1195616" y="1205459"/>
                  <a:pt x="1179576" y="1216152"/>
                </a:cubicBezTo>
                <a:cubicBezTo>
                  <a:pt x="1170432" y="1222248"/>
                  <a:pt x="1161974" y="1229525"/>
                  <a:pt x="1152144" y="1234440"/>
                </a:cubicBezTo>
                <a:cubicBezTo>
                  <a:pt x="1140524" y="1240250"/>
                  <a:pt x="1097902" y="1250775"/>
                  <a:pt x="1088136" y="1252728"/>
                </a:cubicBezTo>
                <a:cubicBezTo>
                  <a:pt x="1026975" y="1264960"/>
                  <a:pt x="1002870" y="1264636"/>
                  <a:pt x="932688" y="1271016"/>
                </a:cubicBezTo>
                <a:cubicBezTo>
                  <a:pt x="865632" y="1267968"/>
                  <a:pt x="798462" y="1266831"/>
                  <a:pt x="731520" y="1261872"/>
                </a:cubicBezTo>
                <a:cubicBezTo>
                  <a:pt x="716021" y="1260724"/>
                  <a:pt x="701091" y="1255508"/>
                  <a:pt x="685800" y="1252728"/>
                </a:cubicBezTo>
                <a:cubicBezTo>
                  <a:pt x="667559" y="1249411"/>
                  <a:pt x="649224" y="1246632"/>
                  <a:pt x="630936" y="1243584"/>
                </a:cubicBezTo>
                <a:cubicBezTo>
                  <a:pt x="615696" y="1237488"/>
                  <a:pt x="600938" y="1230013"/>
                  <a:pt x="585216" y="1225296"/>
                </a:cubicBezTo>
                <a:cubicBezTo>
                  <a:pt x="570330" y="1220830"/>
                  <a:pt x="554625" y="1219712"/>
                  <a:pt x="539496" y="1216152"/>
                </a:cubicBezTo>
                <a:cubicBezTo>
                  <a:pt x="438279" y="1192336"/>
                  <a:pt x="460968" y="1199120"/>
                  <a:pt x="402336" y="1179576"/>
                </a:cubicBezTo>
                <a:cubicBezTo>
                  <a:pt x="393192" y="1170432"/>
                  <a:pt x="385427" y="1159660"/>
                  <a:pt x="374904" y="1152144"/>
                </a:cubicBezTo>
                <a:cubicBezTo>
                  <a:pt x="363812" y="1144221"/>
                  <a:pt x="348800" y="1142582"/>
                  <a:pt x="338328" y="1133856"/>
                </a:cubicBezTo>
                <a:cubicBezTo>
                  <a:pt x="329885" y="1126821"/>
                  <a:pt x="327075" y="1114867"/>
                  <a:pt x="320040" y="1106424"/>
                </a:cubicBezTo>
                <a:cubicBezTo>
                  <a:pt x="298038" y="1080022"/>
                  <a:pt x="292149" y="1078686"/>
                  <a:pt x="265176" y="1060704"/>
                </a:cubicBezTo>
                <a:cubicBezTo>
                  <a:pt x="201914" y="965810"/>
                  <a:pt x="303123" y="1107795"/>
                  <a:pt x="210312" y="1014984"/>
                </a:cubicBezTo>
                <a:cubicBezTo>
                  <a:pt x="194770" y="999442"/>
                  <a:pt x="189278" y="975662"/>
                  <a:pt x="173736" y="960120"/>
                </a:cubicBezTo>
                <a:cubicBezTo>
                  <a:pt x="153513" y="939897"/>
                  <a:pt x="140747" y="930717"/>
                  <a:pt x="128016" y="905256"/>
                </a:cubicBezTo>
                <a:cubicBezTo>
                  <a:pt x="123705" y="896635"/>
                  <a:pt x="123183" y="886445"/>
                  <a:pt x="118872" y="877824"/>
                </a:cubicBezTo>
                <a:cubicBezTo>
                  <a:pt x="113957" y="867994"/>
                  <a:pt x="106972" y="859335"/>
                  <a:pt x="100584" y="850392"/>
                </a:cubicBezTo>
                <a:cubicBezTo>
                  <a:pt x="81470" y="823632"/>
                  <a:pt x="50590" y="786980"/>
                  <a:pt x="36576" y="758952"/>
                </a:cubicBezTo>
                <a:cubicBezTo>
                  <a:pt x="30480" y="746760"/>
                  <a:pt x="23074" y="735139"/>
                  <a:pt x="18288" y="722376"/>
                </a:cubicBezTo>
                <a:cubicBezTo>
                  <a:pt x="13875" y="710609"/>
                  <a:pt x="12596" y="697884"/>
                  <a:pt x="9144" y="685800"/>
                </a:cubicBezTo>
                <a:cubicBezTo>
                  <a:pt x="6496" y="676532"/>
                  <a:pt x="3048" y="667512"/>
                  <a:pt x="0" y="658368"/>
                </a:cubicBezTo>
                <a:cubicBezTo>
                  <a:pt x="3048" y="594360"/>
                  <a:pt x="3822" y="530203"/>
                  <a:pt x="9144" y="466344"/>
                </a:cubicBezTo>
                <a:cubicBezTo>
                  <a:pt x="10623" y="448597"/>
                  <a:pt x="30914" y="415548"/>
                  <a:pt x="36576" y="402336"/>
                </a:cubicBezTo>
                <a:cubicBezTo>
                  <a:pt x="51131" y="368374"/>
                  <a:pt x="38166" y="378482"/>
                  <a:pt x="64008" y="347472"/>
                </a:cubicBezTo>
                <a:cubicBezTo>
                  <a:pt x="72287" y="337538"/>
                  <a:pt x="83501" y="330248"/>
                  <a:pt x="91440" y="320040"/>
                </a:cubicBezTo>
                <a:cubicBezTo>
                  <a:pt x="104934" y="302690"/>
                  <a:pt x="118186" y="284835"/>
                  <a:pt x="128016" y="265176"/>
                </a:cubicBezTo>
                <a:cubicBezTo>
                  <a:pt x="134112" y="252984"/>
                  <a:pt x="138381" y="239692"/>
                  <a:pt x="146304" y="228600"/>
                </a:cubicBezTo>
                <a:cubicBezTo>
                  <a:pt x="153820" y="218077"/>
                  <a:pt x="165547" y="211176"/>
                  <a:pt x="173736" y="201168"/>
                </a:cubicBezTo>
                <a:cubicBezTo>
                  <a:pt x="193037" y="177578"/>
                  <a:pt x="210312" y="152400"/>
                  <a:pt x="228600" y="128016"/>
                </a:cubicBezTo>
                <a:cubicBezTo>
                  <a:pt x="237744" y="115824"/>
                  <a:pt x="245256" y="102216"/>
                  <a:pt x="256032" y="91440"/>
                </a:cubicBezTo>
                <a:cubicBezTo>
                  <a:pt x="268224" y="79248"/>
                  <a:pt x="279144" y="65635"/>
                  <a:pt x="292608" y="54864"/>
                </a:cubicBezTo>
                <a:cubicBezTo>
                  <a:pt x="315724" y="36371"/>
                  <a:pt x="368533" y="0"/>
                  <a:pt x="402336" y="0"/>
                </a:cubicBezTo>
                <a:lnTo>
                  <a:pt x="429768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1" name="TextBox 20"/>
          <p:cNvSpPr txBox="1"/>
          <p:nvPr/>
        </p:nvSpPr>
        <p:spPr>
          <a:xfrm>
            <a:off x="6897470" y="5072074"/>
            <a:ext cx="88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liides</a:t>
            </a:r>
            <a:endParaRPr lang="et-EE" dirty="0"/>
          </a:p>
        </p:txBody>
      </p:sp>
      <p:sp>
        <p:nvSpPr>
          <p:cNvPr id="22" name="TextBox 21"/>
          <p:cNvSpPr txBox="1"/>
          <p:nvPr/>
        </p:nvSpPr>
        <p:spPr>
          <a:xfrm>
            <a:off x="3571868" y="49884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/>
              <a:t>    lennukauto</a:t>
            </a:r>
            <a:endParaRPr lang="et-EE" dirty="0"/>
          </a:p>
        </p:txBody>
      </p:sp>
      <p:cxnSp>
        <p:nvCxnSpPr>
          <p:cNvPr id="24" name="Straight Arrow Connector 23"/>
          <p:cNvCxnSpPr>
            <a:stCxn id="9" idx="4"/>
            <a:endCxn id="10" idx="0"/>
          </p:cNvCxnSpPr>
          <p:nvPr/>
        </p:nvCxnSpPr>
        <p:spPr>
          <a:xfrm rot="5400000">
            <a:off x="3178959" y="257174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4" idx="0"/>
          </p:cNvCxnSpPr>
          <p:nvPr/>
        </p:nvCxnSpPr>
        <p:spPr>
          <a:xfrm rot="5400000">
            <a:off x="6715140" y="275033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4"/>
            <a:endCxn id="15" idx="0"/>
          </p:cNvCxnSpPr>
          <p:nvPr/>
        </p:nvCxnSpPr>
        <p:spPr>
          <a:xfrm>
            <a:off x="3393273" y="3929066"/>
            <a:ext cx="953013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7003833" y="4057648"/>
            <a:ext cx="354249" cy="6240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2" name="Left Arrow 31"/>
          <p:cNvSpPr/>
          <p:nvPr/>
        </p:nvSpPr>
        <p:spPr>
          <a:xfrm>
            <a:off x="5652120" y="5072074"/>
            <a:ext cx="909958" cy="28575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3" name="Rectangle 32"/>
          <p:cNvSpPr/>
          <p:nvPr/>
        </p:nvSpPr>
        <p:spPr>
          <a:xfrm>
            <a:off x="1643042" y="214290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b="1" dirty="0" smtClean="0"/>
              <a:t>Alan Kay on formuleerinud  OOP 5 tähtsaimat printsiipi 4</a:t>
            </a:r>
            <a:endParaRPr lang="et-EE" dirty="0"/>
          </a:p>
        </p:txBody>
      </p:sp>
      <p:sp>
        <p:nvSpPr>
          <p:cNvPr id="34" name="TextBox 33"/>
          <p:cNvSpPr txBox="1"/>
          <p:nvPr/>
        </p:nvSpPr>
        <p:spPr>
          <a:xfrm>
            <a:off x="1571604" y="591718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rgbClr val="870042"/>
                </a:solidFill>
              </a:rPr>
              <a:t>      Liideste abil pärib klass mittesugulasklasside omadusi</a:t>
            </a:r>
            <a:r>
              <a:rPr lang="et-EE" dirty="0" smtClean="0"/>
              <a:t>.</a:t>
            </a:r>
            <a:endParaRPr lang="et-EE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655" y="142853"/>
            <a:ext cx="6840761" cy="571503"/>
          </a:xfrm>
        </p:spPr>
        <p:txBody>
          <a:bodyPr/>
          <a:lstStyle/>
          <a:p>
            <a:r>
              <a:rPr lang="et-EE" sz="2800" b="1" dirty="0" smtClean="0">
                <a:solidFill>
                  <a:schemeClr val="tx1"/>
                </a:solidFill>
              </a:rPr>
              <a:t> </a:t>
            </a:r>
            <a:endParaRPr lang="et-EE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Programmeerimine II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3AB6B5D-45E8-4CD9-9066-B5FAF214CE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66880" y="1366822"/>
            <a:ext cx="65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571636" y="785794"/>
            <a:ext cx="66437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endParaRPr kumimoji="0" lang="et-E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285852" y="3143248"/>
            <a:ext cx="7858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t-EE" sz="2000" dirty="0" smtClean="0"/>
          </a:p>
          <a:p>
            <a:pPr lvl="0" algn="just" defTabSz="914400" eaLnBrk="0" hangingPunct="0"/>
            <a:endParaRPr kumimoji="0" lang="et-EE" sz="2000" b="1" i="1" u="none" strike="noStrike" cap="none" normalizeH="0" baseline="0" dirty="0" smtClean="0">
              <a:ln>
                <a:noFill/>
              </a:ln>
              <a:solidFill>
                <a:srgbClr val="870042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t-E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5655" y="836712"/>
            <a:ext cx="652536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dirty="0" smtClean="0"/>
              <a:t> </a:t>
            </a:r>
          </a:p>
          <a:p>
            <a:r>
              <a:rPr lang="et-EE" sz="2000" dirty="0" smtClean="0"/>
              <a:t>#include &lt;stdlib.h&gt;</a:t>
            </a:r>
          </a:p>
          <a:p>
            <a:r>
              <a:rPr lang="et-EE" sz="2000" dirty="0" smtClean="0"/>
              <a:t>#include &lt;stdio.h&gt;</a:t>
            </a:r>
          </a:p>
          <a:p>
            <a:r>
              <a:rPr lang="et-EE" sz="2000" dirty="0" smtClean="0"/>
              <a:t>#include &lt;string.h&gt;</a:t>
            </a:r>
          </a:p>
          <a:p>
            <a:r>
              <a:rPr lang="et-EE" sz="2000" dirty="0" smtClean="0"/>
              <a:t>#include &lt;time.h&gt;</a:t>
            </a:r>
          </a:p>
          <a:p>
            <a:r>
              <a:rPr lang="et-EE" sz="2000" dirty="0" smtClean="0"/>
              <a:t>const int TRUE=1, FALSE=0;</a:t>
            </a:r>
          </a:p>
          <a:p>
            <a:r>
              <a:rPr lang="et-EE" sz="2000" dirty="0" smtClean="0">
                <a:solidFill>
                  <a:srgbClr val="870042"/>
                </a:solidFill>
              </a:rPr>
              <a:t>class LiFo      </a:t>
            </a:r>
            <a:r>
              <a:rPr lang="et-EE" sz="2000" dirty="0">
                <a:solidFill>
                  <a:srgbClr val="870042"/>
                </a:solidFill>
              </a:rPr>
              <a:t> </a:t>
            </a:r>
            <a:r>
              <a:rPr lang="et-EE" sz="2000" dirty="0" smtClean="0">
                <a:solidFill>
                  <a:srgbClr val="870042"/>
                </a:solidFill>
              </a:rPr>
              <a:t>     </a:t>
            </a:r>
            <a:r>
              <a:rPr lang="et-EE" sz="2000" dirty="0" smtClean="0"/>
              <a:t>// klassi (uue andmetüübi) definitsioon</a:t>
            </a:r>
          </a:p>
          <a:p>
            <a:r>
              <a:rPr lang="et-EE" sz="2000" dirty="0" smtClean="0"/>
              <a:t>{</a:t>
            </a:r>
          </a:p>
          <a:p>
            <a:r>
              <a:rPr lang="et-EE" sz="2000" dirty="0" smtClean="0"/>
              <a:t>    int maxHigh;    // maksimaalne elementide arv</a:t>
            </a:r>
          </a:p>
          <a:p>
            <a:r>
              <a:rPr lang="et-EE" sz="2000" dirty="0" smtClean="0"/>
              <a:t>    int count;          // tegelik elementide arv</a:t>
            </a:r>
          </a:p>
          <a:p>
            <a:r>
              <a:rPr lang="et-EE" sz="2000" dirty="0" smtClean="0"/>
              <a:t>    int * mass;        // viit massiivi algusele</a:t>
            </a:r>
          </a:p>
          <a:p>
            <a:r>
              <a:rPr lang="et-EE" sz="2000" dirty="0" smtClean="0"/>
              <a:t>    char * name;     // viit magasini nimetusele</a:t>
            </a:r>
          </a:p>
          <a:p>
            <a:r>
              <a:rPr lang="et-EE" sz="2000" dirty="0" smtClean="0"/>
              <a:t>  </a:t>
            </a:r>
            <a:r>
              <a:rPr lang="et-EE" sz="2000" dirty="0" smtClean="0">
                <a:solidFill>
                  <a:srgbClr val="870042"/>
                </a:solidFill>
              </a:rPr>
              <a:t>public</a:t>
            </a:r>
            <a:r>
              <a:rPr lang="et-EE" sz="2000" dirty="0" smtClean="0"/>
              <a:t>:</a:t>
            </a:r>
          </a:p>
          <a:p>
            <a:r>
              <a:rPr lang="et-EE" sz="2000" dirty="0" smtClean="0"/>
              <a:t>    void init( int , char * );   // klassi meetodite prototüübid</a:t>
            </a:r>
          </a:p>
          <a:p>
            <a:r>
              <a:rPr lang="et-EE" sz="2000" dirty="0" smtClean="0"/>
              <a:t>    int push( int value );</a:t>
            </a:r>
          </a:p>
          <a:p>
            <a:r>
              <a:rPr lang="et-EE" sz="2000" dirty="0" smtClean="0"/>
              <a:t>    int pop( int &amp; value );</a:t>
            </a:r>
          </a:p>
          <a:p>
            <a:r>
              <a:rPr lang="et-EE" sz="2000" dirty="0" smtClean="0"/>
              <a:t>    void view();</a:t>
            </a:r>
          </a:p>
          <a:p>
            <a:r>
              <a:rPr lang="et-EE" sz="2000" dirty="0" smtClean="0"/>
              <a:t>}</a:t>
            </a:r>
            <a:endParaRPr lang="et-EE" sz="2000" dirty="0"/>
          </a:p>
        </p:txBody>
      </p:sp>
      <p:sp>
        <p:nvSpPr>
          <p:cNvPr id="10" name="Rectangle 9"/>
          <p:cNvSpPr/>
          <p:nvPr/>
        </p:nvSpPr>
        <p:spPr>
          <a:xfrm>
            <a:off x="1285852" y="210901"/>
            <a:ext cx="7462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t-EE" sz="2400" b="1" dirty="0" smtClean="0"/>
              <a:t>LIFO dünaamilisel massiivil C++ stiilis klassina  1</a:t>
            </a:r>
            <a:endParaRPr lang="et-EE" sz="24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2664</TotalTime>
  <Words>1132</Words>
  <Application>Microsoft Office PowerPoint</Application>
  <PresentationFormat>On-screen Show (4:3)</PresentationFormat>
  <Paragraphs>219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Symbol</vt:lpstr>
      <vt:lpstr>Times New Roman</vt:lpstr>
      <vt:lpstr>Verdana</vt:lpstr>
      <vt:lpstr>Office Theme</vt:lpstr>
      <vt:lpstr>PowerPoint Presentation</vt:lpstr>
      <vt:lpstr>PowerPoint Presentation</vt:lpstr>
      <vt:lpstr>Õppeaine eesmärgid</vt:lpstr>
      <vt:lpstr>OOP põhimõisted </vt:lpstr>
      <vt:lpstr> </vt:lpstr>
      <vt:lpstr> 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Erisused </vt:lpstr>
      <vt:lpstr>  </vt:lpstr>
      <vt:lpstr> </vt:lpstr>
      <vt:lpstr>PowerPoint Presentation</vt:lpstr>
    </vt:vector>
  </TitlesOfParts>
  <Company>Identity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Maret</dc:creator>
  <cp:lastModifiedBy>Vladimir Viies</cp:lastModifiedBy>
  <cp:revision>184</cp:revision>
  <dcterms:created xsi:type="dcterms:W3CDTF">2011-01-05T14:05:55Z</dcterms:created>
  <dcterms:modified xsi:type="dcterms:W3CDTF">2023-04-16T16:15:32Z</dcterms:modified>
</cp:coreProperties>
</file>