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2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E7C125E-D09F-43F9-9334-6FCFF99F3090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3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2D70B22-5C1A-4509-AA43-94FABE2AE794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78756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372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48140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78756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9372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481400" y="332640"/>
            <a:ext cx="680292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78756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372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148140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78756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9372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1481400" y="332640"/>
            <a:ext cx="680292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78756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93720" y="162864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148140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78756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93720" y="4049280"/>
            <a:ext cx="219600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481400" y="332640"/>
            <a:ext cx="6802920" cy="533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4634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76640" y="404928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76640" y="1628640"/>
            <a:ext cx="332856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481400" y="4049280"/>
            <a:ext cx="6820920" cy="221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481400" y="332640"/>
            <a:ext cx="6802920" cy="1151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481400" y="1628640"/>
            <a:ext cx="6820920" cy="46346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Second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-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Third level</a:t>
            </a:r>
            <a:endParaRPr lang="en-US" sz="1800" b="0" strike="noStrike" spc="-1">
              <a:solidFill>
                <a:srgbClr val="000000"/>
              </a:solidFill>
              <a:latin typeface="Verdana"/>
            </a:endParaRPr>
          </a:p>
          <a:p>
            <a:pPr marL="1600200" lvl="3" indent="-2282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Verdana"/>
                <a:ea typeface="Verdana"/>
              </a:rPr>
              <a:t>Fourth level</a:t>
            </a:r>
            <a:endParaRPr lang="en-US" sz="1400" b="0" strike="noStrike" spc="-1">
              <a:solidFill>
                <a:srgbClr val="000000"/>
              </a:solidFill>
              <a:latin typeface="Verdana"/>
            </a:endParaRPr>
          </a:p>
          <a:p>
            <a:pPr marL="2057400" lvl="4" indent="-2282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Verdana"/>
                <a:ea typeface="Verdana"/>
              </a:rPr>
              <a:t>Fifth level</a:t>
            </a:r>
            <a:endParaRPr lang="en-US" sz="14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1481400" y="6356520"/>
            <a:ext cx="10742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6F07F77-CEDD-46EE-9D4B-30A254B90D25}" type="datetime1">
              <a:rPr lang="en-US" sz="1400" b="0" strike="noStrike" spc="-1">
                <a:solidFill>
                  <a:srgbClr val="000000"/>
                </a:solidFill>
                <a:latin typeface="Arial"/>
              </a:rPr>
              <a:t>1/30/2024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2624400" y="6356520"/>
            <a:ext cx="4836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524360" y="6356520"/>
            <a:ext cx="777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5FEE92EA-84BE-4141-A955-46962F48FAA7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dt"/>
          </p:nvPr>
        </p:nvSpPr>
        <p:spPr>
          <a:xfrm>
            <a:off x="1481400" y="6356520"/>
            <a:ext cx="10742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F73D4C3-DBB3-490B-9127-895B017CAB08}" type="datetime1">
              <a:rPr lang="en-US" sz="1400" b="0" strike="noStrike" spc="-1">
                <a:solidFill>
                  <a:srgbClr val="000000"/>
                </a:solidFill>
                <a:latin typeface="Arial"/>
              </a:rPr>
              <a:t>1/30/2024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2624400" y="6356520"/>
            <a:ext cx="4836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7524360" y="6356520"/>
            <a:ext cx="777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ECB9FD18-C971-4C8E-A5C5-860FA4872B8A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Verdan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Verdan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Verdan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Verdan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Verdan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75640" y="4406760"/>
            <a:ext cx="684036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475640" y="2906640"/>
            <a:ext cx="6840360" cy="1499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Click to edit Master text styles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1481400" y="6356520"/>
            <a:ext cx="10742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3576C03-B850-4EF3-B74F-113CC845A51E}" type="datetime1">
              <a:rPr lang="en-US" sz="1400" b="0" strike="noStrike" spc="-1">
                <a:solidFill>
                  <a:srgbClr val="000000"/>
                </a:solidFill>
                <a:latin typeface="Arial"/>
              </a:rPr>
              <a:t>1/30/2024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2624400" y="6356520"/>
            <a:ext cx="4836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7524360" y="6356520"/>
            <a:ext cx="777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CE39635E-8B1B-400F-AD90-4A55C89FA0B5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Vladimir.viies@ati.ttu.ee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3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475640" y="142920"/>
            <a:ext cx="6840360" cy="5713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37469BCB-6C63-4741-AE4A-D0547146647C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25" name="CustomShape 7"/>
          <p:cNvSpPr/>
          <p:nvPr/>
        </p:nvSpPr>
        <p:spPr>
          <a:xfrm>
            <a:off x="1285920" y="930960"/>
            <a:ext cx="7030080" cy="344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void LiFo::init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int max, char * title )  // algseisu viimine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mass = 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new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int[max];  // reserveerime mälu massiivile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// if( !mass ) pole mälu!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maxHigh = max;      // maksimaalne elementide arv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count = 0;          // stack on tühi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int length = strlen(title);     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name =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new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char[length+1];  // reserveerime mälu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strcpy( name, title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26" name="CustomShape 8"/>
          <p:cNvSpPr/>
          <p:nvPr/>
        </p:nvSpPr>
        <p:spPr>
          <a:xfrm>
            <a:off x="1285920" y="3978360"/>
            <a:ext cx="7169040" cy="22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int LiFo::pop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int &amp; value 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if( !count ) return FALSE;   // underflow - stack on tühi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value = mass[--count];  // vastasel juhul: võtame elemendi tipust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return TRUE;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27" name="CustomShape 9"/>
          <p:cNvSpPr/>
          <p:nvPr/>
        </p:nvSpPr>
        <p:spPr>
          <a:xfrm>
            <a:off x="1285920" y="285840"/>
            <a:ext cx="73900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LIFO dünaamilisel massiivil C++ stiilis klassina 2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285920" y="142920"/>
            <a:ext cx="7318080" cy="4996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LIFO dünaamilisel massiivil C++ stiilis klassina 3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BD0A8B79-55EC-41B3-B0C6-ED2247139AA4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33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34" name="CustomShape 7"/>
          <p:cNvSpPr/>
          <p:nvPr/>
        </p:nvSpPr>
        <p:spPr>
          <a:xfrm>
            <a:off x="1285920" y="3429000"/>
            <a:ext cx="7525080" cy="313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int LiFo::push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int value )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if( count &lt; maxHigh )  // kui on veel ruumi...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mass[count++] = value;    // lisame uue elemendi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return TRUE;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}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else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return FALSE;       // overflow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35" name="CustomShape 8"/>
          <p:cNvSpPr/>
          <p:nvPr/>
        </p:nvSpPr>
        <p:spPr>
          <a:xfrm>
            <a:off x="1285920" y="836640"/>
            <a:ext cx="7169040" cy="25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void LiFo::view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printf("\"%s\" sisaldab %d elementi:   ",name,count);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* p = mass;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for( int k=0; k&lt;count; k++ )     // tsükkel üle elementide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printf( "%d   ", *p++ );      // array[k]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printf("\n");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1475640" y="142920"/>
            <a:ext cx="6840360" cy="5713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38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4C285EC-177D-4EDC-82F5-956C80EA17B5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41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42" name="CustomShape 7"/>
          <p:cNvSpPr/>
          <p:nvPr/>
        </p:nvSpPr>
        <p:spPr>
          <a:xfrm>
            <a:off x="1285920" y="859680"/>
            <a:ext cx="7678440" cy="55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int main()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element;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srand( time(NULL) );  // initialize random number generator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   LiFo teine;  LiFo magasin;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   magasin.init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( 21, "Minu stack "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for( int j=0; j&lt;8; j++ 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 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magasin.push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rand()%100 );     // juhukas 0..99  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}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magasin.view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teine.init( 21, "Teine stack"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while(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 magasin.pop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 element ) )     // kuni magasin ei ole tühi...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 teine.push( element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     teine.view();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getchar();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return 0;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43" name="CustomShape 8"/>
          <p:cNvSpPr/>
          <p:nvPr/>
        </p:nvSpPr>
        <p:spPr>
          <a:xfrm>
            <a:off x="1285920" y="214200"/>
            <a:ext cx="7357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LIFO dünaamilisel massiivil C++ stiilis klassina 4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1481400" y="332640"/>
            <a:ext cx="6802920" cy="719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CF19FB6-5C85-469D-AE70-36E1985E7CFF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1259640" y="260640"/>
            <a:ext cx="7416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LIFO dünaamilisel massiivil C++ stiilis klassina 5 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48" name="Picture 6"/>
          <p:cNvPicPr/>
          <p:nvPr/>
        </p:nvPicPr>
        <p:blipFill>
          <a:blip r:embed="rId2"/>
          <a:stretch/>
        </p:blipFill>
        <p:spPr>
          <a:xfrm>
            <a:off x="1259640" y="722160"/>
            <a:ext cx="7042680" cy="529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1475640" y="4406760"/>
            <a:ext cx="6840360" cy="13618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C &amp; mikroprotsessorid</a:t>
            </a:r>
            <a:r>
              <a:t/>
            </a:r>
            <a:br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OOP keeled 3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52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583FEDC1-5ED4-4409-A197-D72F4A127E1F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1481400" y="332640"/>
            <a:ext cx="6802920" cy="719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55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B3592DC2-298E-4CEE-8435-537B123E92FA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56" name="CustomShape 4"/>
          <p:cNvSpPr/>
          <p:nvPr/>
        </p:nvSpPr>
        <p:spPr>
          <a:xfrm>
            <a:off x="1259640" y="260640"/>
            <a:ext cx="7416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Mikrokontrolleri programmeerimine 1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57" name="CustomShape 5"/>
          <p:cNvSpPr/>
          <p:nvPr/>
        </p:nvSpPr>
        <p:spPr>
          <a:xfrm>
            <a:off x="1571760" y="907920"/>
            <a:ext cx="6973560" cy="54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6"/>
          <p:cNvSpPr/>
          <p:nvPr/>
        </p:nvSpPr>
        <p:spPr>
          <a:xfrm>
            <a:off x="1724040" y="1060560"/>
            <a:ext cx="6973560" cy="54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7"/>
          <p:cNvSpPr/>
          <p:nvPr/>
        </p:nvSpPr>
        <p:spPr>
          <a:xfrm>
            <a:off x="1876320" y="1212840"/>
            <a:ext cx="6973560" cy="54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0" name="Picture 2"/>
          <p:cNvPicPr/>
          <p:nvPr/>
        </p:nvPicPr>
        <p:blipFill>
          <a:blip r:embed="rId2"/>
          <a:stretch/>
        </p:blipFill>
        <p:spPr>
          <a:xfrm>
            <a:off x="2266920" y="1638360"/>
            <a:ext cx="6193080" cy="482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1691640" y="476640"/>
            <a:ext cx="6624360" cy="56163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/*F*****************************************************************************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* PURPOSE : Output a bit_sequence to 7-segments indicator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*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* RETURN :  void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*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* NOTES :   The value in unsigned long int is shifted out right bit by bit.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*           The last bit is stored in bit bit_out and written directly to the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*           port (SER). The function is meant for advanced users. Under normal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*           circuimstances use char_out() instead.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*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* EXAMPLE : segm.bit_sequence = 0xA1B0AF; //Sets the segments values to 1, 2, 3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*           segm_out(); //Outputs the values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*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*F*/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void segm_out(void){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   RCLK = 0;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   SCLK = 0;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   for(i=0;i&lt;24;i++){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       SCLK = 0;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       bit_out = segm.bit_sequence;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       segm.bit_sequence = segm.bit_sequence &gt;&gt; 1;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       SER = bit_out;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       SCLK = 1;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   }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    RCLK = 1;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    RCLK = 0;</a:t>
            </a:r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}</a:t>
            </a:r>
            <a:r>
              <a:t/>
            </a:r>
            <a:br/>
            <a:r>
              <a:t/>
            </a:r>
            <a:br/>
            <a:r>
              <a:rPr lang="en-US" sz="1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64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1B0B4AFB-DFFE-4DFC-849B-5BF77D3B64B1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1259640" y="260640"/>
            <a:ext cx="828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Mikrokontrolleri  programmeerimine 2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1475640" y="4406760"/>
            <a:ext cx="6840360" cy="13618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AB liidesed</a:t>
            </a:r>
            <a:r>
              <a:t/>
            </a:r>
            <a:br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OOP keeled 4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69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6B2AD3E5-CA9D-4A5B-8FEB-681F50267C08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1475640" y="4406760"/>
            <a:ext cx="6840360" cy="13618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t/>
            </a:r>
            <a:br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72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912494B7-1F49-4D1C-BE33-EEEAC381F540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  <p:pic>
        <p:nvPicPr>
          <p:cNvPr id="273" name="Picture 2"/>
          <p:cNvPicPr/>
          <p:nvPr/>
        </p:nvPicPr>
        <p:blipFill>
          <a:blip r:embed="rId2"/>
          <a:stretch/>
        </p:blipFill>
        <p:spPr>
          <a:xfrm>
            <a:off x="1475640" y="908640"/>
            <a:ext cx="7200360" cy="5400360"/>
          </a:xfrm>
          <a:prstGeom prst="rect">
            <a:avLst/>
          </a:prstGeom>
          <a:ln>
            <a:noFill/>
          </a:ln>
        </p:spPr>
      </p:pic>
      <p:sp>
        <p:nvSpPr>
          <p:cNvPr id="274" name="CustomShape 4"/>
          <p:cNvSpPr/>
          <p:nvPr/>
        </p:nvSpPr>
        <p:spPr>
          <a:xfrm>
            <a:off x="1763640" y="332640"/>
            <a:ext cx="6336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Andmete pärimine ABst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1481400" y="332640"/>
            <a:ext cx="6802920" cy="719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77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5673BFB9-CE0E-4C1C-9C15-1F4EBBBB3613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1259640" y="260640"/>
            <a:ext cx="7416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OOP kasutamine AB liidese loomisel 1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79" name="CustomShape 5"/>
          <p:cNvSpPr/>
          <p:nvPr/>
        </p:nvSpPr>
        <p:spPr>
          <a:xfrm>
            <a:off x="1571760" y="907920"/>
            <a:ext cx="6973560" cy="54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6"/>
          <p:cNvSpPr/>
          <p:nvPr/>
        </p:nvSpPr>
        <p:spPr>
          <a:xfrm>
            <a:off x="1724040" y="1060560"/>
            <a:ext cx="6973560" cy="54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7"/>
          <p:cNvSpPr/>
          <p:nvPr/>
        </p:nvSpPr>
        <p:spPr>
          <a:xfrm>
            <a:off x="1876320" y="1212840"/>
            <a:ext cx="6973560" cy="54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2" name="Picture 2"/>
          <p:cNvPicPr/>
          <p:nvPr/>
        </p:nvPicPr>
        <p:blipFill>
          <a:blip r:embed="rId2"/>
          <a:stretch/>
        </p:blipFill>
        <p:spPr>
          <a:xfrm>
            <a:off x="1403640" y="1212840"/>
            <a:ext cx="7158960" cy="492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691640" y="980640"/>
            <a:ext cx="6500520" cy="277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3600" b="0" strike="noStrike" spc="-1" dirty="0" err="1">
                <a:solidFill>
                  <a:srgbClr val="000000"/>
                </a:solidFill>
                <a:latin typeface="Arial"/>
              </a:rPr>
              <a:t>Programmeerimine</a:t>
            </a:r>
            <a:r>
              <a:rPr lang="en-US" sz="3600" b="0" strike="noStrike" spc="-1" dirty="0">
                <a:solidFill>
                  <a:srgbClr val="000000"/>
                </a:solidFill>
                <a:latin typeface="Arial"/>
              </a:rPr>
              <a:t> II 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Arial"/>
              </a:rPr>
              <a:t>IA</a:t>
            </a:r>
            <a:r>
              <a:rPr lang="et-EE" sz="3600" b="0" strike="noStrike" spc="-1" dirty="0" smtClean="0">
                <a:solidFill>
                  <a:srgbClr val="000000"/>
                </a:solidFill>
                <a:latin typeface="Arial"/>
              </a:rPr>
              <a:t>X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Arial"/>
              </a:rPr>
              <a:t>0584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keele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C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kasutamine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algoritmide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realiseerimisel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III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moodul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Vladimir Viies </a:t>
            </a:r>
            <a:r>
              <a:rPr lang="en-US" sz="1600" b="0" u="sng" strike="noStrike" spc="-1" dirty="0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V</a:t>
            </a:r>
            <a:r>
              <a:rPr lang="et-EE" sz="1600" b="0" u="sng" strike="noStrike" spc="-1" dirty="0" err="1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ladimir.viies</a:t>
            </a:r>
            <a:r>
              <a:rPr lang="en-US" sz="1600" b="0" u="sng" strike="noStrike" spc="-1" dirty="0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@</a:t>
            </a:r>
            <a:r>
              <a:rPr lang="et-EE" sz="1600" b="0" u="sng" strike="noStrike" spc="-1" dirty="0" err="1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taltech</a:t>
            </a:r>
            <a:r>
              <a:rPr lang="en-US" sz="1600" b="0" u="sng" strike="noStrike" spc="-1" dirty="0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.</a:t>
            </a:r>
            <a:r>
              <a:rPr lang="en-US" sz="1600" b="0" u="sng" strike="noStrike" spc="-1" dirty="0" err="1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ee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Tallinna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Tehnikaülikool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34" name="Picture 3"/>
          <p:cNvPicPr/>
          <p:nvPr/>
        </p:nvPicPr>
        <p:blipFill>
          <a:blip r:embed="rId3"/>
          <a:stretch/>
        </p:blipFill>
        <p:spPr>
          <a:xfrm>
            <a:off x="2930040" y="3831120"/>
            <a:ext cx="4023720" cy="224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1475640" y="-99360"/>
            <a:ext cx="6840360" cy="12236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OOP kasutamine AB liidese loomisel 2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85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AAB3F0BE-519A-4DFB-A6BE-0C55D8E078BC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86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88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89" name="CustomShape 7"/>
          <p:cNvSpPr/>
          <p:nvPr/>
        </p:nvSpPr>
        <p:spPr>
          <a:xfrm>
            <a:off x="1285920" y="859680"/>
            <a:ext cx="7678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90" name="CustomShape 8"/>
          <p:cNvSpPr/>
          <p:nvPr/>
        </p:nvSpPr>
        <p:spPr>
          <a:xfrm>
            <a:off x="1285920" y="214200"/>
            <a:ext cx="7357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91" name="CustomShape 9"/>
          <p:cNvSpPr/>
          <p:nvPr/>
        </p:nvSpPr>
        <p:spPr>
          <a:xfrm>
            <a:off x="1285920" y="764640"/>
            <a:ext cx="7357680" cy="58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/*  Kodut88 nr. 3 aines "Programmeerimine II", TTY, 2012   *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#include &lt;stdlib.h&gt;	// exit() jaoks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870042"/>
                </a:solidFill>
                <a:latin typeface="Arial"/>
              </a:rPr>
              <a:t>#include &lt;mysql.h&gt;	// mysql funktsioonide jaoks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#include &lt;stdio.h&gt;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int main(void)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FILE *fp;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MYSQL *conn;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MYSQL_RES *res;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MYSQL_ROW row;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char *server = "90.191.132.37"; // Serveri aadress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char *user = "ewis";		   // AB kasutajanimi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char *password = "A11ik45"; 	   // AB kasutaja parool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char *database = "ewis";	   // AB nimi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char *filename = "111885.txt";  // Päringu tulemuste salvestamiseks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conn = mysql_init(NULL);	// MySQL initseerimine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int num_fields; int i;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870042"/>
                </a:solidFill>
                <a:latin typeface="Arial"/>
              </a:rPr>
              <a:t>   /* Andmebaasiga ühendamine */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if (!mysql_real_connect(conn, server,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      user, password, database, 0, NULL, 0)) {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	// .. ei õnnestunud yhendada andmebaasiga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   fprintf(stderr, "%s\n", mysql_error(conn));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   exit(1);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  }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1475640" y="142920"/>
            <a:ext cx="6840360" cy="5713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94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10E7A9E-B948-4AC3-987B-FA39C2B695F0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97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98" name="CustomShape 7"/>
          <p:cNvSpPr/>
          <p:nvPr/>
        </p:nvSpPr>
        <p:spPr>
          <a:xfrm>
            <a:off x="1285920" y="859680"/>
            <a:ext cx="7678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99" name="CustomShape 8"/>
          <p:cNvSpPr/>
          <p:nvPr/>
        </p:nvSpPr>
        <p:spPr>
          <a:xfrm>
            <a:off x="1285920" y="214200"/>
            <a:ext cx="735768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OOP kasutamine AB liidese loomisel 3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300" name="CustomShape 9"/>
          <p:cNvSpPr/>
          <p:nvPr/>
        </p:nvSpPr>
        <p:spPr>
          <a:xfrm>
            <a:off x="1285920" y="764640"/>
            <a:ext cx="7357680" cy="530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else printf("Yhendatud andmebaasi serveriga %s..\n\n",server);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/* Avame faili kirjutamiseks */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fp=fopen(filename,"w");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if (fp==NULL)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 fprintf(stderr,"Faili avamine eba6nnestus\n");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 exit(1);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   /* Teeme päringu AB-st ja salvestame tulemused faili */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if (mysql_query(conn, "SELECT * FROM joe_andmed INNER JOIN seire_jogi_hydrol_jaamad USING (id_jogi) WHERE id_AVK='EE2SU5' GROUP BY pikkus_km ASC"))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  fprintf(stderr, "%s\n", mysql_error(conn));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  exit(1);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res = mysql_store_result(conn);	// P2ringu tulemus viitmuutujale res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num_fields = mysql_num_fields(res);	// Veergude arvu leidmine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    </a:t>
            </a:r>
            <a:endParaRPr lang="en-US" sz="1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1475640" y="142920"/>
            <a:ext cx="6840360" cy="5713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03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1CF1E554-1C0A-4403-817C-056D2424D526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04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6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07" name="CustomShape 7"/>
          <p:cNvSpPr/>
          <p:nvPr/>
        </p:nvSpPr>
        <p:spPr>
          <a:xfrm>
            <a:off x="1285920" y="859680"/>
            <a:ext cx="7678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08" name="CustomShape 8"/>
          <p:cNvSpPr/>
          <p:nvPr/>
        </p:nvSpPr>
        <p:spPr>
          <a:xfrm>
            <a:off x="1285920" y="231120"/>
            <a:ext cx="7357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OOP kasutamine AB liidese loomisel  4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09" name="CustomShape 9"/>
          <p:cNvSpPr/>
          <p:nvPr/>
        </p:nvSpPr>
        <p:spPr>
          <a:xfrm>
            <a:off x="1285920" y="620640"/>
            <a:ext cx="7357680" cy="554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   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printf("Andmebaasi p2ringu tulemuste lyhiylevaade: \n\n");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printf("            J6gi     Pikkus  Hydroloogiajaam\n");  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while ((row = mysql_fetch_row(res)))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{ for(i = 0; i &lt; num_fields; i++)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   { switch (i) {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         case 6: printf("%16s ",row[i]);	// J6e nime v2ljastamine ekraanile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	      break;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	    case 11: printf("%10s ",row[i]);	// J6e pikkuse v2ljastamine ekraanile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	      break;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	    case 26: printf("%16s ",row[i]);// Hydroloogiajaama nime v2ljastamine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	      break;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	    }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       fprintf(fp,"%s ", row[i] ? row[i] : "NULL");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   }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   printf("\n"); fprintf(fp,"\n");		// Reavahetus p2rast kirje l6ppu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}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/* Vabastame mälu ja sulgeme ühenduse AB-ga */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mysql_free_result(res);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mysql_close(conn);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/* Faili sulgemine */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fclose(fp);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printf("P2ringu tulemused v2ljastatud faili %s\n",filename);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return 0;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1475640" y="4406760"/>
            <a:ext cx="6840360" cy="13618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Erisused</a:t>
            </a:r>
            <a:r>
              <a:t/>
            </a:r>
            <a:br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OOP keeled 5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13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1DD4773E-B4AE-41D6-8363-C011243DAE12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1475640" y="4406760"/>
            <a:ext cx="6840360" cy="13618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t/>
            </a:r>
            <a:br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17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F9499FD9-8813-4BB5-894D-2E6CD5888D23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  <p:pic>
        <p:nvPicPr>
          <p:cNvPr id="318" name="Picture 2"/>
          <p:cNvPicPr/>
          <p:nvPr/>
        </p:nvPicPr>
        <p:blipFill>
          <a:blip r:embed="rId2"/>
          <a:stretch/>
        </p:blipFill>
        <p:spPr>
          <a:xfrm>
            <a:off x="1160640" y="689040"/>
            <a:ext cx="6821280" cy="5486040"/>
          </a:xfrm>
          <a:prstGeom prst="rect">
            <a:avLst/>
          </a:prstGeom>
          <a:ln>
            <a:noFill/>
          </a:ln>
        </p:spPr>
      </p:pic>
      <p:sp>
        <p:nvSpPr>
          <p:cNvPr id="319" name="CustomShape 5"/>
          <p:cNvSpPr/>
          <p:nvPr/>
        </p:nvSpPr>
        <p:spPr>
          <a:xfrm>
            <a:off x="1571760" y="907920"/>
            <a:ext cx="6973560" cy="54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0" name="Picture 3"/>
          <p:cNvPicPr/>
          <p:nvPr/>
        </p:nvPicPr>
        <p:blipFill>
          <a:blip r:embed="rId3"/>
          <a:stretch/>
        </p:blipFill>
        <p:spPr>
          <a:xfrm>
            <a:off x="1084320" y="689040"/>
            <a:ext cx="6973560" cy="5486040"/>
          </a:xfrm>
          <a:prstGeom prst="rect">
            <a:avLst/>
          </a:prstGeom>
          <a:ln>
            <a:noFill/>
          </a:ln>
        </p:spPr>
      </p:pic>
      <p:sp>
        <p:nvSpPr>
          <p:cNvPr id="321" name="CustomShape 6"/>
          <p:cNvSpPr/>
          <p:nvPr/>
        </p:nvSpPr>
        <p:spPr>
          <a:xfrm>
            <a:off x="1475640" y="1158840"/>
            <a:ext cx="7416360" cy="50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class SuurusViga : public runtime_error { //tavavea alamklass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public: SuurusViga(const string&amp; teade = "") : runtime_error(teade) {}};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int loeArv(){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int kogus;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cout &lt;&lt; "Palun arv: ";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cin &gt;&gt; kogus;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if(kogus&gt;=10)throw SuurusViga("Liiga suur");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return (kogus);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int main()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try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int a=loeArv();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cout &lt;&lt; a &lt;&lt; endl; }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catch (SuurusViga&amp; v) {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  cout &lt;&lt; v.what() &lt;&lt; endl;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}system("pause");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 return(0);}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2" name="CustomShape 7"/>
          <p:cNvSpPr/>
          <p:nvPr/>
        </p:nvSpPr>
        <p:spPr>
          <a:xfrm>
            <a:off x="1571760" y="404640"/>
            <a:ext cx="67309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Erisused ja nende analüüs 1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1481400" y="332640"/>
            <a:ext cx="6802920" cy="719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25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C322DE1B-DC50-4953-8DCD-A7F7D76DDD89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1259640" y="260640"/>
            <a:ext cx="74163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Erisused ja nende analüüs 2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327" name="Picture 6"/>
          <p:cNvPicPr/>
          <p:nvPr/>
        </p:nvPicPr>
        <p:blipFill>
          <a:blip r:embed="rId2"/>
          <a:stretch/>
        </p:blipFill>
        <p:spPr>
          <a:xfrm>
            <a:off x="1691640" y="1052640"/>
            <a:ext cx="6408360" cy="518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329" name="CustomShape 1"/>
          <p:cNvSpPr/>
          <p:nvPr/>
        </p:nvSpPr>
        <p:spPr>
          <a:xfrm>
            <a:off x="2051640" y="260640"/>
            <a:ext cx="47145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Täname, et läbisid mooduli IV!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Jätka aine omandamist  ja lahenda kodutööd ! 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3060000" y="6000840"/>
            <a:ext cx="5688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Tutvu ainetega Infotehnoloogia teaduskonna õppematerjalide kodulehel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hlinkClick r:id="rId3"/>
              </a:rPr>
              <a:t>www.tud.ttu.ee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481400" y="332640"/>
            <a:ext cx="6802920" cy="1151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Õppeaine eesmärgid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1481400" y="1357200"/>
            <a:ext cx="7376760" cy="499860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Loogilise ja loomingulise mõtlemise arendamine originaalsete ülesannete lahendamise kaudu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Õpetada andmete töötlemisel kasutama faile ja kirjeid (sh andmebaase) ning tekkivate erisituatsioonide töötlemist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Õpetada algoritmide realiseerimist erinevates keskkondades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Verdana"/>
              </a:rPr>
              <a:t>,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kasutades ka dünaamilist mälujaotamist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870042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Verdana"/>
              </a:rPr>
              <a:t>Selgitada objektorienteeritud programmeerimise (OOP) aluseid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37A22441-B0A7-4BF2-BF2A-C94A641E55BB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38" name="TextShape 4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475640" y="4406760"/>
            <a:ext cx="6840360" cy="13618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OOP põhimõisted</a:t>
            </a:r>
            <a:r>
              <a:t/>
            </a:r>
            <a:br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OOP keeled 1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42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956EDFEF-D70C-45FF-8875-B00A22DE43ED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475640" y="1214280"/>
            <a:ext cx="6840360" cy="45543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1475640" y="2906640"/>
            <a:ext cx="6840360" cy="1499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46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D6A8A860-E47C-42B3-A190-45E4B4059664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1475640" y="571320"/>
            <a:ext cx="71679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C00000"/>
                </a:solidFill>
                <a:latin typeface="Arial"/>
              </a:rPr>
              <a:t> 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1214280" y="571320"/>
            <a:ext cx="77148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1714680" y="1715400"/>
            <a:ext cx="6588000" cy="35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bIns="0" anchor="ctr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870042"/>
                </a:solidFill>
                <a:latin typeface="Times New Roman"/>
              </a:rPr>
              <a:t>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0" name="CustomShape 8"/>
          <p:cNvSpPr/>
          <p:nvPr/>
        </p:nvSpPr>
        <p:spPr>
          <a:xfrm>
            <a:off x="1214280" y="357120"/>
            <a:ext cx="71017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Alan Kay on formuleerinud  OOP 5 tähtsaimat printsiipi 1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1" name="CustomShape 9"/>
          <p:cNvSpPr/>
          <p:nvPr/>
        </p:nvSpPr>
        <p:spPr>
          <a:xfrm>
            <a:off x="1357200" y="971640"/>
            <a:ext cx="7214760" cy="53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Everything is an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object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.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Iga objekt on omapärane muutuja – objekt (nagu iga muutuja) hoiab endas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andmeid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, mis määravad 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objekti oleku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Iga objektiga on aga lahutamatult seotud ka mingid funktsioonid (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meetodid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), mille kaudu saab objekti olekut 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(objekti käitumist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!) muuta. Programmis võib objektiks kuulutada praktiliselt suvalise mõiste.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Programm on objektide kogum, mis saadavad üksteisele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sõnumeid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Kui üks objekt soovib saata mõnele teisele objektile sõnumi (näit. päringu tema oleku kohta), siis see objekt pöördub teise objekti vastava meetodi (funktsiooni) poole.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Igal objektil on oma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isklik mälu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, mis on reeglina suletud teistele objektidele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Seetõttu jääb objekti ehitus varjatuks 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</a:rPr>
              <a:t>(hidden implementation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), sest objektiga saab reeglina suhelda ainult tema meetodite (objekti liidese, 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</a:rPr>
              <a:t>interface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 kaudu.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Iga objekt on konkreetset tüüpi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Ehk teisiti – iga konkreetne objekt on mingi objektitüübi (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klassi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 ilming (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</a:rPr>
              <a:t>instance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475640" y="4406760"/>
            <a:ext cx="6826680" cy="453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475640" y="285840"/>
            <a:ext cx="6840360" cy="213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55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E46EF674-F1A9-4B73-A929-4E7838B1781E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1714320" y="1285920"/>
            <a:ext cx="70005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57" name="CustomShape 6"/>
          <p:cNvSpPr/>
          <p:nvPr/>
        </p:nvSpPr>
        <p:spPr>
          <a:xfrm>
            <a:off x="2624400" y="500040"/>
            <a:ext cx="5233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58" name="CustomShape 7"/>
          <p:cNvSpPr/>
          <p:nvPr/>
        </p:nvSpPr>
        <p:spPr>
          <a:xfrm>
            <a:off x="1357200" y="430560"/>
            <a:ext cx="6958800" cy="518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800" b="1" strike="noStrike" spc="-1">
                <a:solidFill>
                  <a:srgbClr val="870042"/>
                </a:solidFill>
                <a:latin typeface="Times New Roman"/>
                <a:ea typeface="Times New Roman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59" name="CustomShape 8"/>
          <p:cNvSpPr/>
          <p:nvPr/>
        </p:nvSpPr>
        <p:spPr>
          <a:xfrm>
            <a:off x="1428840" y="1146960"/>
            <a:ext cx="7286400" cy="94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60" name="CustomShape 9"/>
          <p:cNvSpPr/>
          <p:nvPr/>
        </p:nvSpPr>
        <p:spPr>
          <a:xfrm>
            <a:off x="1214280" y="1071720"/>
            <a:ext cx="7714800" cy="493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Klassi kasutaja tahab teada vastuseid küsimustele: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mis teenuseid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seda tüüpi objektid pakuvad?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milliseid sõnumeid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saab seda tüüpi objektile saata?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Kõik sama tüüpi objektid on ühesuguse ehitusega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Seetõttu kõik antud tüüpi objektid oskavad vastu võtta ühesuguseid sõnumeid.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Üldisematest objektitüüpidest on võimalik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tuletada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800" b="1" i="1" strike="noStrike" spc="-1">
                <a:solidFill>
                  <a:srgbClr val="000000"/>
                </a:solidFill>
                <a:latin typeface="Arial"/>
              </a:rPr>
              <a:t>derive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) alamtüüpe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 Näiteks kui on loodud klass Kujund, siis on võimalik sellest objektitüübist tuletada objektitüüp Ring, mis </a:t>
            </a:r>
            <a:r>
              <a:rPr lang="en-US" sz="1800" b="1" strike="noStrike" spc="-1">
                <a:solidFill>
                  <a:srgbClr val="870042"/>
                </a:solidFill>
                <a:latin typeface="Arial"/>
              </a:rPr>
              <a:t>pärib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b="0" i="1" strike="noStrike" spc="-1">
                <a:solidFill>
                  <a:srgbClr val="000000"/>
                </a:solidFill>
                <a:latin typeface="Arial"/>
              </a:rPr>
              <a:t>inherite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 kõik klassi Kujund omadused (andmed ja meetodid). Seetõttu oskab iga Ring-tüüpi objekt vastu võtta ka </a:t>
            </a: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kõiki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selliseid sõnumeid, mida oskavad käsitleda Kujund-tüüpi objektid.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Seega – kirjutades üks kord valmis klassi Kujund programmikoodi (meetodid), kandub see programmilõik automaatselt üle kõikide klassist Kujund tuletatud klasside programmikoodi!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61" name="CustomShape 10"/>
          <p:cNvSpPr/>
          <p:nvPr/>
        </p:nvSpPr>
        <p:spPr>
          <a:xfrm>
            <a:off x="1285920" y="357120"/>
            <a:ext cx="72864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Alan Kay on formuleerinud  OOP 5 tähtsaimat printsiipi 2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475640" y="4406760"/>
            <a:ext cx="6840360" cy="19490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  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1214280" y="357120"/>
            <a:ext cx="7714800" cy="7855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870042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Shape 3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65" name="TextShape 4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25024980-6889-4F6E-9967-233DE2E59797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1428840" y="1501560"/>
            <a:ext cx="6714720" cy="457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67" name="CustomShape 6"/>
          <p:cNvSpPr/>
          <p:nvPr/>
        </p:nvSpPr>
        <p:spPr>
          <a:xfrm>
            <a:off x="1428840" y="285840"/>
            <a:ext cx="71434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Alan Kay on formuleerinud  OOP 5 tähtsaimat printsiipi 3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68" name="CustomShape 7"/>
          <p:cNvSpPr/>
          <p:nvPr/>
        </p:nvSpPr>
        <p:spPr>
          <a:xfrm>
            <a:off x="1714320" y="3443400"/>
            <a:ext cx="1856880" cy="91404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9" name="CustomShape 8"/>
          <p:cNvSpPr/>
          <p:nvPr/>
        </p:nvSpPr>
        <p:spPr>
          <a:xfrm>
            <a:off x="2843640" y="923400"/>
            <a:ext cx="3191040" cy="1618200"/>
          </a:xfrm>
          <a:custGeom>
            <a:avLst/>
            <a:gdLst/>
            <a:ahLst/>
            <a:cxnLst/>
            <a:rect l="l" t="t" r="r" b="b"/>
            <a:pathLst>
              <a:path w="3191256" h="1618488">
                <a:moveTo>
                  <a:pt x="429768" y="0"/>
                </a:moveTo>
                <a:cubicBezTo>
                  <a:pt x="496824" y="0"/>
                  <a:pt x="746983" y="7909"/>
                  <a:pt x="905256" y="18288"/>
                </a:cubicBezTo>
                <a:cubicBezTo>
                  <a:pt x="933297" y="20127"/>
                  <a:pt x="959709" y="32779"/>
                  <a:pt x="987552" y="36576"/>
                </a:cubicBezTo>
                <a:cubicBezTo>
                  <a:pt x="1026929" y="41946"/>
                  <a:pt x="1066800" y="42672"/>
                  <a:pt x="1106424" y="45720"/>
                </a:cubicBezTo>
                <a:lnTo>
                  <a:pt x="1298448" y="91440"/>
                </a:lnTo>
                <a:cubicBezTo>
                  <a:pt x="1384376" y="111081"/>
                  <a:pt x="1433606" y="124504"/>
                  <a:pt x="1517904" y="128016"/>
                </a:cubicBezTo>
                <a:cubicBezTo>
                  <a:pt x="1633668" y="132839"/>
                  <a:pt x="1749552" y="134112"/>
                  <a:pt x="1865376" y="137160"/>
                </a:cubicBezTo>
                <a:lnTo>
                  <a:pt x="1984248" y="155448"/>
                </a:lnTo>
                <a:cubicBezTo>
                  <a:pt x="2008575" y="158923"/>
                  <a:pt x="2032826" y="164592"/>
                  <a:pt x="2057400" y="164592"/>
                </a:cubicBezTo>
                <a:cubicBezTo>
                  <a:pt x="2304307" y="164592"/>
                  <a:pt x="2551176" y="158496"/>
                  <a:pt x="2798064" y="155448"/>
                </a:cubicBezTo>
                <a:cubicBezTo>
                  <a:pt x="2816352" y="158496"/>
                  <a:pt x="2836721" y="155588"/>
                  <a:pt x="2852928" y="164592"/>
                </a:cubicBezTo>
                <a:cubicBezTo>
                  <a:pt x="2866250" y="171993"/>
                  <a:pt x="2870709" y="189373"/>
                  <a:pt x="2880360" y="201168"/>
                </a:cubicBezTo>
                <a:cubicBezTo>
                  <a:pt x="2942046" y="276562"/>
                  <a:pt x="2925488" y="245941"/>
                  <a:pt x="2971800" y="320040"/>
                </a:cubicBezTo>
                <a:cubicBezTo>
                  <a:pt x="3019082" y="395691"/>
                  <a:pt x="3021547" y="410787"/>
                  <a:pt x="3072384" y="475488"/>
                </a:cubicBezTo>
                <a:cubicBezTo>
                  <a:pt x="3089746" y="497584"/>
                  <a:pt x="3111660" y="516114"/>
                  <a:pt x="3127248" y="539496"/>
                </a:cubicBezTo>
                <a:cubicBezTo>
                  <a:pt x="3142370" y="562179"/>
                  <a:pt x="3147467" y="590838"/>
                  <a:pt x="3163824" y="612648"/>
                </a:cubicBezTo>
                <a:lnTo>
                  <a:pt x="3191256" y="649224"/>
                </a:lnTo>
                <a:cubicBezTo>
                  <a:pt x="3189542" y="662937"/>
                  <a:pt x="3183475" y="735311"/>
                  <a:pt x="3172968" y="758952"/>
                </a:cubicBezTo>
                <a:cubicBezTo>
                  <a:pt x="3171703" y="761798"/>
                  <a:pt x="3135718" y="822223"/>
                  <a:pt x="3127248" y="832104"/>
                </a:cubicBezTo>
                <a:cubicBezTo>
                  <a:pt x="3060728" y="909711"/>
                  <a:pt x="3114369" y="833134"/>
                  <a:pt x="3072384" y="896112"/>
                </a:cubicBezTo>
                <a:cubicBezTo>
                  <a:pt x="3069336" y="926592"/>
                  <a:pt x="3071655" y="958099"/>
                  <a:pt x="3063240" y="987552"/>
                </a:cubicBezTo>
                <a:cubicBezTo>
                  <a:pt x="3054337" y="1018713"/>
                  <a:pt x="3030372" y="1025919"/>
                  <a:pt x="3008376" y="1042416"/>
                </a:cubicBezTo>
                <a:cubicBezTo>
                  <a:pt x="2992763" y="1054126"/>
                  <a:pt x="2978269" y="1067282"/>
                  <a:pt x="2962656" y="1078992"/>
                </a:cubicBezTo>
                <a:cubicBezTo>
                  <a:pt x="2953864" y="1085586"/>
                  <a:pt x="2943806" y="1090415"/>
                  <a:pt x="2935224" y="1097280"/>
                </a:cubicBezTo>
                <a:cubicBezTo>
                  <a:pt x="2930687" y="1100910"/>
                  <a:pt x="2868077" y="1159390"/>
                  <a:pt x="2843784" y="1170432"/>
                </a:cubicBezTo>
                <a:cubicBezTo>
                  <a:pt x="2723964" y="1224896"/>
                  <a:pt x="2815335" y="1179881"/>
                  <a:pt x="2724912" y="1207008"/>
                </a:cubicBezTo>
                <a:cubicBezTo>
                  <a:pt x="2604612" y="1243098"/>
                  <a:pt x="2752241" y="1210686"/>
                  <a:pt x="2633472" y="1234440"/>
                </a:cubicBezTo>
                <a:cubicBezTo>
                  <a:pt x="2615184" y="1243584"/>
                  <a:pt x="2597824" y="1254885"/>
                  <a:pt x="2578608" y="1261872"/>
                </a:cubicBezTo>
                <a:cubicBezTo>
                  <a:pt x="2565533" y="1266627"/>
                  <a:pt x="2487588" y="1278035"/>
                  <a:pt x="2478024" y="1280160"/>
                </a:cubicBezTo>
                <a:cubicBezTo>
                  <a:pt x="2468615" y="1282251"/>
                  <a:pt x="2459891" y="1286768"/>
                  <a:pt x="2450592" y="1289304"/>
                </a:cubicBezTo>
                <a:cubicBezTo>
                  <a:pt x="2426343" y="1295917"/>
                  <a:pt x="2402192" y="1303224"/>
                  <a:pt x="2377440" y="1307592"/>
                </a:cubicBezTo>
                <a:cubicBezTo>
                  <a:pt x="2350259" y="1312389"/>
                  <a:pt x="2322576" y="1313688"/>
                  <a:pt x="2295144" y="1316736"/>
                </a:cubicBezTo>
                <a:cubicBezTo>
                  <a:pt x="2273808" y="1322832"/>
                  <a:pt x="2251619" y="1326489"/>
                  <a:pt x="2231136" y="1335024"/>
                </a:cubicBezTo>
                <a:cubicBezTo>
                  <a:pt x="2214730" y="1341860"/>
                  <a:pt x="2201312" y="1354508"/>
                  <a:pt x="2185416" y="1362456"/>
                </a:cubicBezTo>
                <a:cubicBezTo>
                  <a:pt x="2176795" y="1366767"/>
                  <a:pt x="2167128" y="1368552"/>
                  <a:pt x="2157984" y="1371600"/>
                </a:cubicBezTo>
                <a:cubicBezTo>
                  <a:pt x="2142744" y="1383792"/>
                  <a:pt x="2129720" y="1399448"/>
                  <a:pt x="2112264" y="1408176"/>
                </a:cubicBezTo>
                <a:cubicBezTo>
                  <a:pt x="2105529" y="1411544"/>
                  <a:pt x="2013681" y="1425993"/>
                  <a:pt x="2011680" y="1426464"/>
                </a:cubicBezTo>
                <a:cubicBezTo>
                  <a:pt x="1977851" y="1434424"/>
                  <a:pt x="1945021" y="1446357"/>
                  <a:pt x="1911096" y="1453896"/>
                </a:cubicBezTo>
                <a:cubicBezTo>
                  <a:pt x="1779245" y="1483196"/>
                  <a:pt x="1758397" y="1480935"/>
                  <a:pt x="1627632" y="1499616"/>
                </a:cubicBezTo>
                <a:cubicBezTo>
                  <a:pt x="1609278" y="1502238"/>
                  <a:pt x="1591122" y="1506138"/>
                  <a:pt x="1572768" y="1508760"/>
                </a:cubicBezTo>
                <a:cubicBezTo>
                  <a:pt x="1548441" y="1512235"/>
                  <a:pt x="1523904" y="1514167"/>
                  <a:pt x="1499616" y="1517904"/>
                </a:cubicBezTo>
                <a:cubicBezTo>
                  <a:pt x="1484255" y="1520267"/>
                  <a:pt x="1468890" y="1522959"/>
                  <a:pt x="1453896" y="1527048"/>
                </a:cubicBezTo>
                <a:cubicBezTo>
                  <a:pt x="1435298" y="1532120"/>
                  <a:pt x="1418016" y="1541986"/>
                  <a:pt x="1399032" y="1545336"/>
                </a:cubicBezTo>
                <a:cubicBezTo>
                  <a:pt x="1365878" y="1551187"/>
                  <a:pt x="1331976" y="1551432"/>
                  <a:pt x="1298448" y="1554480"/>
                </a:cubicBezTo>
                <a:cubicBezTo>
                  <a:pt x="1228688" y="1571920"/>
                  <a:pt x="1296688" y="1555953"/>
                  <a:pt x="1207008" y="1572768"/>
                </a:cubicBezTo>
                <a:cubicBezTo>
                  <a:pt x="1176457" y="1578496"/>
                  <a:pt x="1145962" y="1584543"/>
                  <a:pt x="1115568" y="1591056"/>
                </a:cubicBezTo>
                <a:cubicBezTo>
                  <a:pt x="1103280" y="1593689"/>
                  <a:pt x="1091449" y="1598539"/>
                  <a:pt x="1078992" y="1600200"/>
                </a:cubicBezTo>
                <a:cubicBezTo>
                  <a:pt x="1044241" y="1604833"/>
                  <a:pt x="887544" y="1616334"/>
                  <a:pt x="859536" y="1618488"/>
                </a:cubicBezTo>
                <a:cubicBezTo>
                  <a:pt x="795528" y="1615440"/>
                  <a:pt x="731430" y="1613910"/>
                  <a:pt x="667512" y="1609344"/>
                </a:cubicBezTo>
                <a:cubicBezTo>
                  <a:pt x="646014" y="1607808"/>
                  <a:pt x="623515" y="1608204"/>
                  <a:pt x="603504" y="1600200"/>
                </a:cubicBezTo>
                <a:cubicBezTo>
                  <a:pt x="565444" y="1584976"/>
                  <a:pt x="582898" y="1561306"/>
                  <a:pt x="557784" y="1536192"/>
                </a:cubicBezTo>
                <a:cubicBezTo>
                  <a:pt x="536231" y="1514639"/>
                  <a:pt x="509749" y="1498596"/>
                  <a:pt x="484632" y="1481328"/>
                </a:cubicBezTo>
                <a:lnTo>
                  <a:pt x="338328" y="1380744"/>
                </a:lnTo>
                <a:cubicBezTo>
                  <a:pt x="301953" y="1356061"/>
                  <a:pt x="262717" y="1335312"/>
                  <a:pt x="228600" y="1307592"/>
                </a:cubicBezTo>
                <a:cubicBezTo>
                  <a:pt x="161407" y="1252997"/>
                  <a:pt x="97942" y="1221069"/>
                  <a:pt x="54864" y="1152144"/>
                </a:cubicBezTo>
                <a:cubicBezTo>
                  <a:pt x="47640" y="1140585"/>
                  <a:pt x="42672" y="1127760"/>
                  <a:pt x="36576" y="1115568"/>
                </a:cubicBezTo>
                <a:cubicBezTo>
                  <a:pt x="33528" y="1078992"/>
                  <a:pt x="31984" y="1042259"/>
                  <a:pt x="27432" y="1005840"/>
                </a:cubicBezTo>
                <a:cubicBezTo>
                  <a:pt x="25873" y="993370"/>
                  <a:pt x="21114" y="981509"/>
                  <a:pt x="18288" y="969264"/>
                </a:cubicBezTo>
                <a:cubicBezTo>
                  <a:pt x="11969" y="941882"/>
                  <a:pt x="6096" y="914400"/>
                  <a:pt x="0" y="886968"/>
                </a:cubicBezTo>
                <a:cubicBezTo>
                  <a:pt x="6096" y="850392"/>
                  <a:pt x="5816" y="812160"/>
                  <a:pt x="18288" y="777240"/>
                </a:cubicBezTo>
                <a:cubicBezTo>
                  <a:pt x="21984" y="766891"/>
                  <a:pt x="38685" y="767395"/>
                  <a:pt x="45720" y="758952"/>
                </a:cubicBezTo>
                <a:cubicBezTo>
                  <a:pt x="54446" y="748480"/>
                  <a:pt x="55137" y="732725"/>
                  <a:pt x="64008" y="722376"/>
                </a:cubicBezTo>
                <a:cubicBezTo>
                  <a:pt x="81813" y="701603"/>
                  <a:pt x="113496" y="688488"/>
                  <a:pt x="137160" y="676656"/>
                </a:cubicBezTo>
                <a:cubicBezTo>
                  <a:pt x="155448" y="682752"/>
                  <a:pt x="172842" y="693026"/>
                  <a:pt x="192024" y="694944"/>
                </a:cubicBezTo>
                <a:cubicBezTo>
                  <a:pt x="221461" y="697888"/>
                  <a:pt x="239969" y="679021"/>
                  <a:pt x="256032" y="658368"/>
                </a:cubicBezTo>
                <a:cubicBezTo>
                  <a:pt x="269526" y="641018"/>
                  <a:pt x="279114" y="620854"/>
                  <a:pt x="292608" y="603504"/>
                </a:cubicBezTo>
                <a:cubicBezTo>
                  <a:pt x="313944" y="576072"/>
                  <a:pt x="337339" y="550124"/>
                  <a:pt x="356616" y="521208"/>
                </a:cubicBezTo>
                <a:cubicBezTo>
                  <a:pt x="362712" y="512064"/>
                  <a:pt x="367752" y="502120"/>
                  <a:pt x="374904" y="493776"/>
                </a:cubicBezTo>
                <a:cubicBezTo>
                  <a:pt x="386125" y="480685"/>
                  <a:pt x="397870" y="467786"/>
                  <a:pt x="411480" y="457200"/>
                </a:cubicBezTo>
                <a:cubicBezTo>
                  <a:pt x="425509" y="446289"/>
                  <a:pt x="442412" y="439627"/>
                  <a:pt x="457200" y="429768"/>
                </a:cubicBezTo>
                <a:cubicBezTo>
                  <a:pt x="469880" y="421314"/>
                  <a:pt x="481584" y="411480"/>
                  <a:pt x="493776" y="402336"/>
                </a:cubicBezTo>
                <a:cubicBezTo>
                  <a:pt x="496824" y="393192"/>
                  <a:pt x="498609" y="383525"/>
                  <a:pt x="502920" y="374904"/>
                </a:cubicBezTo>
                <a:cubicBezTo>
                  <a:pt x="507835" y="365074"/>
                  <a:pt x="520903" y="358457"/>
                  <a:pt x="521208" y="347472"/>
                </a:cubicBezTo>
                <a:cubicBezTo>
                  <a:pt x="524002" y="246881"/>
                  <a:pt x="517646" y="146195"/>
                  <a:pt x="512064" y="45720"/>
                </a:cubicBezTo>
                <a:cubicBezTo>
                  <a:pt x="511529" y="36096"/>
                  <a:pt x="512152" y="21058"/>
                  <a:pt x="502920" y="18288"/>
                </a:cubicBezTo>
                <a:cubicBezTo>
                  <a:pt x="476645" y="10405"/>
                  <a:pt x="362712" y="0"/>
                  <a:pt x="429768" y="0"/>
                </a:cubicBezTo>
                <a:close/>
              </a:path>
            </a:pathLst>
          </a:cu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0" name="CustomShape 9"/>
          <p:cNvSpPr/>
          <p:nvPr/>
        </p:nvSpPr>
        <p:spPr>
          <a:xfrm>
            <a:off x="5357880" y="3443400"/>
            <a:ext cx="2103480" cy="1128240"/>
          </a:xfrm>
          <a:prstGeom prst="ellipse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1" name="CustomShape 10"/>
          <p:cNvSpPr/>
          <p:nvPr/>
        </p:nvSpPr>
        <p:spPr>
          <a:xfrm>
            <a:off x="1714320" y="5000760"/>
            <a:ext cx="1856880" cy="999720"/>
          </a:xfrm>
          <a:prstGeom prst="triangle">
            <a:avLst>
              <a:gd name="adj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2" name="CustomShape 11"/>
          <p:cNvSpPr/>
          <p:nvPr/>
        </p:nvSpPr>
        <p:spPr>
          <a:xfrm>
            <a:off x="5786280" y="4859280"/>
            <a:ext cx="1245960" cy="1141200"/>
          </a:xfrm>
          <a:prstGeom prst="ellipse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" name="CustomShape 12"/>
          <p:cNvSpPr/>
          <p:nvPr/>
        </p:nvSpPr>
        <p:spPr>
          <a:xfrm rot="16200000" flipH="1">
            <a:off x="5243040" y="2400120"/>
            <a:ext cx="1157040" cy="92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4" name="CustomShape 13"/>
          <p:cNvSpPr/>
          <p:nvPr/>
        </p:nvSpPr>
        <p:spPr>
          <a:xfrm rot="5400000">
            <a:off x="2540520" y="2625840"/>
            <a:ext cx="901080" cy="73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5" name="CustomShape 14"/>
          <p:cNvSpPr/>
          <p:nvPr/>
        </p:nvSpPr>
        <p:spPr>
          <a:xfrm rot="5400000">
            <a:off x="2312640" y="4669920"/>
            <a:ext cx="642600" cy="1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6" name="CustomShape 15"/>
          <p:cNvSpPr/>
          <p:nvPr/>
        </p:nvSpPr>
        <p:spPr>
          <a:xfrm>
            <a:off x="3786120" y="1416600"/>
            <a:ext cx="1356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kujund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7" name="CustomShape 16"/>
          <p:cNvSpPr/>
          <p:nvPr/>
        </p:nvSpPr>
        <p:spPr>
          <a:xfrm>
            <a:off x="5857920" y="3773880"/>
            <a:ext cx="1245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ellips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8" name="CustomShape 17"/>
          <p:cNvSpPr/>
          <p:nvPr/>
        </p:nvSpPr>
        <p:spPr>
          <a:xfrm>
            <a:off x="2000160" y="3643200"/>
            <a:ext cx="1356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hulknurk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9" name="CustomShape 18"/>
          <p:cNvSpPr/>
          <p:nvPr/>
        </p:nvSpPr>
        <p:spPr>
          <a:xfrm>
            <a:off x="2000160" y="5500800"/>
            <a:ext cx="1142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kolmnurk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0" name="CustomShape 19"/>
          <p:cNvSpPr/>
          <p:nvPr/>
        </p:nvSpPr>
        <p:spPr>
          <a:xfrm>
            <a:off x="5929200" y="5214960"/>
            <a:ext cx="96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ring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1" name="CustomShape 20"/>
          <p:cNvSpPr/>
          <p:nvPr/>
        </p:nvSpPr>
        <p:spPr>
          <a:xfrm>
            <a:off x="6035040" y="1143000"/>
            <a:ext cx="22809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Meetodid: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Pindala,ümbermõõt,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Raskuskese jne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2" name="CustomShape 21"/>
          <p:cNvSpPr/>
          <p:nvPr/>
        </p:nvSpPr>
        <p:spPr>
          <a:xfrm>
            <a:off x="1475640" y="5988600"/>
            <a:ext cx="7453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Alamklass pärib ülemklassi kõik omadused(andmed,meetodid jne.).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3" name="CustomShape 22"/>
          <p:cNvSpPr/>
          <p:nvPr/>
        </p:nvSpPr>
        <p:spPr>
          <a:xfrm rot="5400000">
            <a:off x="6266520" y="4715640"/>
            <a:ext cx="28692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4" name="CustomShape 23"/>
          <p:cNvSpPr/>
          <p:nvPr/>
        </p:nvSpPr>
        <p:spPr>
          <a:xfrm>
            <a:off x="7461360" y="1962000"/>
            <a:ext cx="324720" cy="30384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5" name="CustomShape 24"/>
          <p:cNvSpPr/>
          <p:nvPr/>
        </p:nvSpPr>
        <p:spPr>
          <a:xfrm>
            <a:off x="6895080" y="1962000"/>
            <a:ext cx="208800" cy="14810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61960" y="500760"/>
            <a:ext cx="6840360" cy="57060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88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C02A0E9-6C7E-497B-8671-A176D584B6B2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1214280" y="1573200"/>
            <a:ext cx="7786440" cy="33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1857240" y="5357880"/>
            <a:ext cx="62146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6"/>
          <p:cNvSpPr/>
          <p:nvPr/>
        </p:nvSpPr>
        <p:spPr>
          <a:xfrm>
            <a:off x="1475640" y="5689080"/>
            <a:ext cx="7668000" cy="625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bIns="0" anchor="ctr"/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2000" b="1" strike="noStrike" spc="-1">
                <a:solidFill>
                  <a:srgbClr val="870042"/>
                </a:solidFill>
                <a:latin typeface="Courier New"/>
              </a:rPr>
              <a:t>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2286000" y="1071720"/>
            <a:ext cx="2214360" cy="1285560"/>
          </a:xfrm>
          <a:prstGeom prst="ellipse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3" name="CustomShape 8"/>
          <p:cNvSpPr/>
          <p:nvPr/>
        </p:nvSpPr>
        <p:spPr>
          <a:xfrm>
            <a:off x="2357280" y="2786040"/>
            <a:ext cx="2071440" cy="1142640"/>
          </a:xfrm>
          <a:prstGeom prst="ellipse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4" name="CustomShape 9"/>
          <p:cNvSpPr/>
          <p:nvPr/>
        </p:nvSpPr>
        <p:spPr>
          <a:xfrm>
            <a:off x="6143760" y="1285920"/>
            <a:ext cx="1928520" cy="107136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5" name="CustomShape 10"/>
          <p:cNvSpPr/>
          <p:nvPr/>
        </p:nvSpPr>
        <p:spPr>
          <a:xfrm>
            <a:off x="6143760" y="3143160"/>
            <a:ext cx="1928520" cy="91404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6" name="CustomShape 11"/>
          <p:cNvSpPr/>
          <p:nvPr/>
        </p:nvSpPr>
        <p:spPr>
          <a:xfrm>
            <a:off x="3132000" y="4643280"/>
            <a:ext cx="2428560" cy="1083240"/>
          </a:xfrm>
          <a:prstGeom prst="roundRect">
            <a:avLst>
              <a:gd name="adj" fmla="val 16667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7" name="CustomShape 12"/>
          <p:cNvSpPr/>
          <p:nvPr/>
        </p:nvSpPr>
        <p:spPr>
          <a:xfrm>
            <a:off x="2428920" y="1487880"/>
            <a:ext cx="2071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transpordivahend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8" name="CustomShape 13"/>
          <p:cNvSpPr/>
          <p:nvPr/>
        </p:nvSpPr>
        <p:spPr>
          <a:xfrm>
            <a:off x="2714760" y="3143160"/>
            <a:ext cx="1571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   auto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9" name="CustomShape 14"/>
          <p:cNvSpPr/>
          <p:nvPr/>
        </p:nvSpPr>
        <p:spPr>
          <a:xfrm>
            <a:off x="6357960" y="1572120"/>
            <a:ext cx="1571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lennuvahend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0" name="CustomShape 15"/>
          <p:cNvSpPr/>
          <p:nvPr/>
        </p:nvSpPr>
        <p:spPr>
          <a:xfrm>
            <a:off x="6143760" y="3357720"/>
            <a:ext cx="1785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    lennuk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1" name="CustomShape 16"/>
          <p:cNvSpPr/>
          <p:nvPr/>
        </p:nvSpPr>
        <p:spPr>
          <a:xfrm>
            <a:off x="6625080" y="4750200"/>
            <a:ext cx="1447200" cy="1270800"/>
          </a:xfrm>
          <a:custGeom>
            <a:avLst/>
            <a:gdLst/>
            <a:ahLst/>
            <a:cxnLst/>
            <a:rect l="l" t="t" r="r" b="b"/>
            <a:pathLst>
              <a:path w="1447496" h="1271016">
                <a:moveTo>
                  <a:pt x="429768" y="0"/>
                </a:moveTo>
                <a:cubicBezTo>
                  <a:pt x="505968" y="3048"/>
                  <a:pt x="582486" y="1556"/>
                  <a:pt x="658368" y="9144"/>
                </a:cubicBezTo>
                <a:cubicBezTo>
                  <a:pt x="674701" y="10777"/>
                  <a:pt x="689185" y="20554"/>
                  <a:pt x="704088" y="27432"/>
                </a:cubicBezTo>
                <a:cubicBezTo>
                  <a:pt x="728841" y="38856"/>
                  <a:pt x="751795" y="54221"/>
                  <a:pt x="777240" y="64008"/>
                </a:cubicBezTo>
                <a:cubicBezTo>
                  <a:pt x="791746" y="69587"/>
                  <a:pt x="807966" y="69063"/>
                  <a:pt x="822960" y="73152"/>
                </a:cubicBezTo>
                <a:cubicBezTo>
                  <a:pt x="869920" y="85959"/>
                  <a:pt x="879914" y="93367"/>
                  <a:pt x="923544" y="109728"/>
                </a:cubicBezTo>
                <a:cubicBezTo>
                  <a:pt x="932569" y="113112"/>
                  <a:pt x="941832" y="115824"/>
                  <a:pt x="950976" y="118872"/>
                </a:cubicBezTo>
                <a:cubicBezTo>
                  <a:pt x="969264" y="137160"/>
                  <a:pt x="985149" y="158218"/>
                  <a:pt x="1005840" y="173736"/>
                </a:cubicBezTo>
                <a:cubicBezTo>
                  <a:pt x="1018032" y="182880"/>
                  <a:pt x="1030947" y="191132"/>
                  <a:pt x="1042416" y="201168"/>
                </a:cubicBezTo>
                <a:cubicBezTo>
                  <a:pt x="1055392" y="212522"/>
                  <a:pt x="1064962" y="227722"/>
                  <a:pt x="1078992" y="237744"/>
                </a:cubicBezTo>
                <a:cubicBezTo>
                  <a:pt x="1086835" y="243346"/>
                  <a:pt x="1097803" y="242577"/>
                  <a:pt x="1106424" y="246888"/>
                </a:cubicBezTo>
                <a:cubicBezTo>
                  <a:pt x="1116254" y="251803"/>
                  <a:pt x="1125413" y="258141"/>
                  <a:pt x="1133856" y="265176"/>
                </a:cubicBezTo>
                <a:cubicBezTo>
                  <a:pt x="1177570" y="301605"/>
                  <a:pt x="1146882" y="280807"/>
                  <a:pt x="1179576" y="320040"/>
                </a:cubicBezTo>
                <a:cubicBezTo>
                  <a:pt x="1187855" y="329974"/>
                  <a:pt x="1197864" y="338328"/>
                  <a:pt x="1207008" y="347472"/>
                </a:cubicBezTo>
                <a:cubicBezTo>
                  <a:pt x="1227974" y="410369"/>
                  <a:pt x="1197369" y="335906"/>
                  <a:pt x="1252728" y="402336"/>
                </a:cubicBezTo>
                <a:cubicBezTo>
                  <a:pt x="1258898" y="409741"/>
                  <a:pt x="1257561" y="421147"/>
                  <a:pt x="1261872" y="429768"/>
                </a:cubicBezTo>
                <a:cubicBezTo>
                  <a:pt x="1266787" y="439598"/>
                  <a:pt x="1272859" y="448986"/>
                  <a:pt x="1280160" y="457200"/>
                </a:cubicBezTo>
                <a:cubicBezTo>
                  <a:pt x="1381781" y="571524"/>
                  <a:pt x="1296939" y="475754"/>
                  <a:pt x="1362456" y="530352"/>
                </a:cubicBezTo>
                <a:cubicBezTo>
                  <a:pt x="1432862" y="589024"/>
                  <a:pt x="1349212" y="530666"/>
                  <a:pt x="1417320" y="576072"/>
                </a:cubicBezTo>
                <a:cubicBezTo>
                  <a:pt x="1420368" y="591312"/>
                  <a:pt x="1421007" y="607240"/>
                  <a:pt x="1426464" y="621792"/>
                </a:cubicBezTo>
                <a:cubicBezTo>
                  <a:pt x="1430323" y="632082"/>
                  <a:pt x="1444386" y="638240"/>
                  <a:pt x="1444752" y="649224"/>
                </a:cubicBezTo>
                <a:cubicBezTo>
                  <a:pt x="1447496" y="731531"/>
                  <a:pt x="1440590" y="813910"/>
                  <a:pt x="1435608" y="896112"/>
                </a:cubicBezTo>
                <a:cubicBezTo>
                  <a:pt x="1434486" y="914618"/>
                  <a:pt x="1430100" y="932796"/>
                  <a:pt x="1426464" y="950976"/>
                </a:cubicBezTo>
                <a:cubicBezTo>
                  <a:pt x="1419554" y="985525"/>
                  <a:pt x="1410695" y="1007427"/>
                  <a:pt x="1399032" y="1042416"/>
                </a:cubicBezTo>
                <a:cubicBezTo>
                  <a:pt x="1395984" y="1051560"/>
                  <a:pt x="1396704" y="1063032"/>
                  <a:pt x="1389888" y="1069848"/>
                </a:cubicBezTo>
                <a:cubicBezTo>
                  <a:pt x="1380744" y="1078992"/>
                  <a:pt x="1370735" y="1087346"/>
                  <a:pt x="1362456" y="1097280"/>
                </a:cubicBezTo>
                <a:cubicBezTo>
                  <a:pt x="1355421" y="1105723"/>
                  <a:pt x="1352439" y="1117475"/>
                  <a:pt x="1344168" y="1124712"/>
                </a:cubicBezTo>
                <a:lnTo>
                  <a:pt x="1261872" y="1179576"/>
                </a:lnTo>
                <a:cubicBezTo>
                  <a:pt x="1252728" y="1185672"/>
                  <a:pt x="1244866" y="1194389"/>
                  <a:pt x="1234440" y="1197864"/>
                </a:cubicBezTo>
                <a:cubicBezTo>
                  <a:pt x="1216152" y="1203960"/>
                  <a:pt x="1195616" y="1205459"/>
                  <a:pt x="1179576" y="1216152"/>
                </a:cubicBezTo>
                <a:cubicBezTo>
                  <a:pt x="1170432" y="1222248"/>
                  <a:pt x="1161974" y="1229525"/>
                  <a:pt x="1152144" y="1234440"/>
                </a:cubicBezTo>
                <a:cubicBezTo>
                  <a:pt x="1140524" y="1240250"/>
                  <a:pt x="1097902" y="1250775"/>
                  <a:pt x="1088136" y="1252728"/>
                </a:cubicBezTo>
                <a:cubicBezTo>
                  <a:pt x="1026975" y="1264960"/>
                  <a:pt x="1002870" y="1264636"/>
                  <a:pt x="932688" y="1271016"/>
                </a:cubicBezTo>
                <a:cubicBezTo>
                  <a:pt x="865632" y="1267968"/>
                  <a:pt x="798462" y="1266831"/>
                  <a:pt x="731520" y="1261872"/>
                </a:cubicBezTo>
                <a:cubicBezTo>
                  <a:pt x="716021" y="1260724"/>
                  <a:pt x="701091" y="1255508"/>
                  <a:pt x="685800" y="1252728"/>
                </a:cubicBezTo>
                <a:cubicBezTo>
                  <a:pt x="667559" y="1249411"/>
                  <a:pt x="649224" y="1246632"/>
                  <a:pt x="630936" y="1243584"/>
                </a:cubicBezTo>
                <a:cubicBezTo>
                  <a:pt x="615696" y="1237488"/>
                  <a:pt x="600938" y="1230013"/>
                  <a:pt x="585216" y="1225296"/>
                </a:cubicBezTo>
                <a:cubicBezTo>
                  <a:pt x="570330" y="1220830"/>
                  <a:pt x="554625" y="1219712"/>
                  <a:pt x="539496" y="1216152"/>
                </a:cubicBezTo>
                <a:cubicBezTo>
                  <a:pt x="438279" y="1192336"/>
                  <a:pt x="460968" y="1199120"/>
                  <a:pt x="402336" y="1179576"/>
                </a:cubicBezTo>
                <a:cubicBezTo>
                  <a:pt x="393192" y="1170432"/>
                  <a:pt x="385427" y="1159660"/>
                  <a:pt x="374904" y="1152144"/>
                </a:cubicBezTo>
                <a:cubicBezTo>
                  <a:pt x="363812" y="1144221"/>
                  <a:pt x="348800" y="1142582"/>
                  <a:pt x="338328" y="1133856"/>
                </a:cubicBezTo>
                <a:cubicBezTo>
                  <a:pt x="329885" y="1126821"/>
                  <a:pt x="327075" y="1114867"/>
                  <a:pt x="320040" y="1106424"/>
                </a:cubicBezTo>
                <a:cubicBezTo>
                  <a:pt x="298038" y="1080022"/>
                  <a:pt x="292149" y="1078686"/>
                  <a:pt x="265176" y="1060704"/>
                </a:cubicBezTo>
                <a:cubicBezTo>
                  <a:pt x="201914" y="965810"/>
                  <a:pt x="303123" y="1107795"/>
                  <a:pt x="210312" y="1014984"/>
                </a:cubicBezTo>
                <a:cubicBezTo>
                  <a:pt x="194770" y="999442"/>
                  <a:pt x="189278" y="975662"/>
                  <a:pt x="173736" y="960120"/>
                </a:cubicBezTo>
                <a:cubicBezTo>
                  <a:pt x="153513" y="939897"/>
                  <a:pt x="140747" y="930717"/>
                  <a:pt x="128016" y="905256"/>
                </a:cubicBezTo>
                <a:cubicBezTo>
                  <a:pt x="123705" y="896635"/>
                  <a:pt x="123183" y="886445"/>
                  <a:pt x="118872" y="877824"/>
                </a:cubicBezTo>
                <a:cubicBezTo>
                  <a:pt x="113957" y="867994"/>
                  <a:pt x="106972" y="859335"/>
                  <a:pt x="100584" y="850392"/>
                </a:cubicBezTo>
                <a:cubicBezTo>
                  <a:pt x="81470" y="823632"/>
                  <a:pt x="50590" y="786980"/>
                  <a:pt x="36576" y="758952"/>
                </a:cubicBezTo>
                <a:cubicBezTo>
                  <a:pt x="30480" y="746760"/>
                  <a:pt x="23074" y="735139"/>
                  <a:pt x="18288" y="722376"/>
                </a:cubicBezTo>
                <a:cubicBezTo>
                  <a:pt x="13875" y="710609"/>
                  <a:pt x="12596" y="697884"/>
                  <a:pt x="9144" y="685800"/>
                </a:cubicBezTo>
                <a:cubicBezTo>
                  <a:pt x="6496" y="676532"/>
                  <a:pt x="3048" y="667512"/>
                  <a:pt x="0" y="658368"/>
                </a:cubicBezTo>
                <a:cubicBezTo>
                  <a:pt x="3048" y="594360"/>
                  <a:pt x="3822" y="530203"/>
                  <a:pt x="9144" y="466344"/>
                </a:cubicBezTo>
                <a:cubicBezTo>
                  <a:pt x="10623" y="448597"/>
                  <a:pt x="30914" y="415548"/>
                  <a:pt x="36576" y="402336"/>
                </a:cubicBezTo>
                <a:cubicBezTo>
                  <a:pt x="51131" y="368374"/>
                  <a:pt x="38166" y="378482"/>
                  <a:pt x="64008" y="347472"/>
                </a:cubicBezTo>
                <a:cubicBezTo>
                  <a:pt x="72287" y="337538"/>
                  <a:pt x="83501" y="330248"/>
                  <a:pt x="91440" y="320040"/>
                </a:cubicBezTo>
                <a:cubicBezTo>
                  <a:pt x="104934" y="302690"/>
                  <a:pt x="118186" y="284835"/>
                  <a:pt x="128016" y="265176"/>
                </a:cubicBezTo>
                <a:cubicBezTo>
                  <a:pt x="134112" y="252984"/>
                  <a:pt x="138381" y="239692"/>
                  <a:pt x="146304" y="228600"/>
                </a:cubicBezTo>
                <a:cubicBezTo>
                  <a:pt x="153820" y="218077"/>
                  <a:pt x="165547" y="211176"/>
                  <a:pt x="173736" y="201168"/>
                </a:cubicBezTo>
                <a:cubicBezTo>
                  <a:pt x="193037" y="177578"/>
                  <a:pt x="210312" y="152400"/>
                  <a:pt x="228600" y="128016"/>
                </a:cubicBezTo>
                <a:cubicBezTo>
                  <a:pt x="237744" y="115824"/>
                  <a:pt x="245256" y="102216"/>
                  <a:pt x="256032" y="91440"/>
                </a:cubicBezTo>
                <a:cubicBezTo>
                  <a:pt x="268224" y="79248"/>
                  <a:pt x="279144" y="65635"/>
                  <a:pt x="292608" y="54864"/>
                </a:cubicBezTo>
                <a:cubicBezTo>
                  <a:pt x="315724" y="36371"/>
                  <a:pt x="368533" y="0"/>
                  <a:pt x="402336" y="0"/>
                </a:cubicBezTo>
                <a:lnTo>
                  <a:pt x="429768" y="0"/>
                </a:lnTo>
                <a:close/>
              </a:path>
            </a:pathLst>
          </a:cu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2" name="CustomShape 17"/>
          <p:cNvSpPr/>
          <p:nvPr/>
        </p:nvSpPr>
        <p:spPr>
          <a:xfrm>
            <a:off x="6897600" y="5072040"/>
            <a:ext cx="888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liides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3" name="CustomShape 18"/>
          <p:cNvSpPr/>
          <p:nvPr/>
        </p:nvSpPr>
        <p:spPr>
          <a:xfrm>
            <a:off x="3571920" y="4988520"/>
            <a:ext cx="1785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  lennukauto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4" name="CustomShape 19"/>
          <p:cNvSpPr/>
          <p:nvPr/>
        </p:nvSpPr>
        <p:spPr>
          <a:xfrm rot="5400000">
            <a:off x="3179160" y="2571840"/>
            <a:ext cx="42840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5" name="CustomShape 20"/>
          <p:cNvSpPr/>
          <p:nvPr/>
        </p:nvSpPr>
        <p:spPr>
          <a:xfrm rot="5400000">
            <a:off x="6715440" y="2750400"/>
            <a:ext cx="78552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6" name="CustomShape 21"/>
          <p:cNvSpPr/>
          <p:nvPr/>
        </p:nvSpPr>
        <p:spPr>
          <a:xfrm>
            <a:off x="3393360" y="3929040"/>
            <a:ext cx="952560" cy="713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7" name="CustomShape 22"/>
          <p:cNvSpPr/>
          <p:nvPr/>
        </p:nvSpPr>
        <p:spPr>
          <a:xfrm>
            <a:off x="7003800" y="4057560"/>
            <a:ext cx="353880" cy="623880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8" name="CustomShape 23"/>
          <p:cNvSpPr/>
          <p:nvPr/>
        </p:nvSpPr>
        <p:spPr>
          <a:xfrm>
            <a:off x="5652000" y="5072040"/>
            <a:ext cx="909720" cy="285480"/>
          </a:xfrm>
          <a:prstGeom prst="left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" name="CustomShape 24"/>
          <p:cNvSpPr/>
          <p:nvPr/>
        </p:nvSpPr>
        <p:spPr>
          <a:xfrm>
            <a:off x="1643040" y="214200"/>
            <a:ext cx="678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Alan Kay on formuleerinud  OOP 5 tähtsaimat printsiipi 4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0" name="CustomShape 25"/>
          <p:cNvSpPr/>
          <p:nvPr/>
        </p:nvSpPr>
        <p:spPr>
          <a:xfrm>
            <a:off x="1571760" y="5917320"/>
            <a:ext cx="6571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870042"/>
                </a:solidFill>
                <a:latin typeface="Arial"/>
              </a:rPr>
              <a:t>      Liideste abil pärib klass mittesugulasklasside omadusi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475640" y="142920"/>
            <a:ext cx="6840360" cy="57132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2624400" y="6356520"/>
            <a:ext cx="4836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Programmeerimine II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7524360" y="6356520"/>
            <a:ext cx="777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3B7F7E01-1154-4F80-9C48-AD2C56F9B320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1866960" y="1366920"/>
            <a:ext cx="6588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5"/>
          <p:cNvSpPr/>
          <p:nvPr/>
        </p:nvSpPr>
        <p:spPr>
          <a:xfrm>
            <a:off x="1571760" y="786600"/>
            <a:ext cx="664344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1285920" y="3147120"/>
            <a:ext cx="785772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1475640" y="836640"/>
            <a:ext cx="6525000" cy="55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#include &lt;stdlib.h&gt;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#include &lt;stdio.h&gt;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#include &lt;string.h&gt;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#include &lt;time.h&gt;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const int TRUE=1, FALSE=0;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class LiFo           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// klassi (uue andmetüübi) definitsioon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maxHigh;    // maksimaalne elementide arv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count;          // tegelik elementide arv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* mass;        // viit massiivi algusele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char * name;     // viit magasini nimetusele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</a:t>
            </a:r>
            <a:r>
              <a:rPr lang="en-US" sz="2000" b="0" strike="noStrike" spc="-1">
                <a:solidFill>
                  <a:srgbClr val="870042"/>
                </a:solidFill>
                <a:latin typeface="Arial"/>
              </a:rPr>
              <a:t>public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void init( int , char * );   // klassi meetodite prototüübid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push( int value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int pop( int &amp; value 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  void view();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}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1285920" y="210960"/>
            <a:ext cx="74620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LIFO dünaamilisel massiivil C++ stiilis klassina  1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2662</TotalTime>
  <Words>1908</Words>
  <Application>Microsoft Office PowerPoint</Application>
  <PresentationFormat>On-screen Show (4:3)</PresentationFormat>
  <Paragraphs>331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Courier New</vt:lpstr>
      <vt:lpstr>DejaVu Sans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Maret</dc:creator>
  <dc:description/>
  <cp:lastModifiedBy>Vladimir Viies</cp:lastModifiedBy>
  <cp:revision>183</cp:revision>
  <dcterms:created xsi:type="dcterms:W3CDTF">2011-01-05T14:05:55Z</dcterms:created>
  <dcterms:modified xsi:type="dcterms:W3CDTF">2024-01-30T06:50:42Z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Identity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26</vt:i4>
  </property>
</Properties>
</file>