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emf" ContentType="image/x-emf"/>
  <Default Extension="rels" ContentType="application/vnd.openxmlformats-package.relationships+xml"/>
  <Default Extension="xml" ContentType="application/xml"/>
  <Default Extension="wav" ContentType="audio/wav"/>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0"/>
  </p:notesMasterIdLst>
  <p:handoutMasterIdLst>
    <p:handoutMasterId r:id="rId31"/>
  </p:handoutMasterIdLst>
  <p:sldIdLst>
    <p:sldId id="256" r:id="rId2"/>
    <p:sldId id="331" r:id="rId3"/>
    <p:sldId id="320" r:id="rId4"/>
    <p:sldId id="329" r:id="rId5"/>
    <p:sldId id="336" r:id="rId6"/>
    <p:sldId id="338" r:id="rId7"/>
    <p:sldId id="339" r:id="rId8"/>
    <p:sldId id="340" r:id="rId9"/>
    <p:sldId id="341" r:id="rId10"/>
    <p:sldId id="352" r:id="rId11"/>
    <p:sldId id="342" r:id="rId12"/>
    <p:sldId id="353" r:id="rId13"/>
    <p:sldId id="356" r:id="rId14"/>
    <p:sldId id="349" r:id="rId15"/>
    <p:sldId id="355" r:id="rId16"/>
    <p:sldId id="363" r:id="rId17"/>
    <p:sldId id="354" r:id="rId18"/>
    <p:sldId id="357" r:id="rId19"/>
    <p:sldId id="358" r:id="rId20"/>
    <p:sldId id="359" r:id="rId21"/>
    <p:sldId id="360" r:id="rId22"/>
    <p:sldId id="350" r:id="rId23"/>
    <p:sldId id="351" r:id="rId24"/>
    <p:sldId id="365" r:id="rId25"/>
    <p:sldId id="364" r:id="rId26"/>
    <p:sldId id="366" r:id="rId27"/>
    <p:sldId id="367" r:id="rId28"/>
    <p:sldId id="293" r:id="rId29"/>
  </p:sldIdLst>
  <p:sldSz cx="9144000" cy="6858000" type="screen4x3"/>
  <p:notesSz cx="6888163" cy="9623425"/>
  <p:defaultTextStyle>
    <a:defPPr>
      <a:defRPr lang="en-GB"/>
    </a:defPPr>
    <a:lvl1pPr algn="ctr" rtl="0" fontAlgn="base">
      <a:spcBef>
        <a:spcPct val="20000"/>
      </a:spcBef>
      <a:spcAft>
        <a:spcPct val="0"/>
      </a:spcAft>
      <a:defRPr sz="2400" i="1" kern="1200">
        <a:solidFill>
          <a:schemeClr val="tx1"/>
        </a:solidFill>
        <a:latin typeface="Times New Roman" pitchFamily="18" charset="0"/>
        <a:ea typeface="+mn-ea"/>
        <a:cs typeface="+mn-cs"/>
      </a:defRPr>
    </a:lvl1pPr>
    <a:lvl2pPr marL="457200" algn="ctr" rtl="0" fontAlgn="base">
      <a:spcBef>
        <a:spcPct val="20000"/>
      </a:spcBef>
      <a:spcAft>
        <a:spcPct val="0"/>
      </a:spcAft>
      <a:defRPr sz="2400" i="1" kern="1200">
        <a:solidFill>
          <a:schemeClr val="tx1"/>
        </a:solidFill>
        <a:latin typeface="Times New Roman" pitchFamily="18" charset="0"/>
        <a:ea typeface="+mn-ea"/>
        <a:cs typeface="+mn-cs"/>
      </a:defRPr>
    </a:lvl2pPr>
    <a:lvl3pPr marL="914400" algn="ctr" rtl="0" fontAlgn="base">
      <a:spcBef>
        <a:spcPct val="20000"/>
      </a:spcBef>
      <a:spcAft>
        <a:spcPct val="0"/>
      </a:spcAft>
      <a:defRPr sz="2400" i="1" kern="1200">
        <a:solidFill>
          <a:schemeClr val="tx1"/>
        </a:solidFill>
        <a:latin typeface="Times New Roman" pitchFamily="18" charset="0"/>
        <a:ea typeface="+mn-ea"/>
        <a:cs typeface="+mn-cs"/>
      </a:defRPr>
    </a:lvl3pPr>
    <a:lvl4pPr marL="1371600" algn="ctr" rtl="0" fontAlgn="base">
      <a:spcBef>
        <a:spcPct val="20000"/>
      </a:spcBef>
      <a:spcAft>
        <a:spcPct val="0"/>
      </a:spcAft>
      <a:defRPr sz="2400" i="1" kern="1200">
        <a:solidFill>
          <a:schemeClr val="tx1"/>
        </a:solidFill>
        <a:latin typeface="Times New Roman" pitchFamily="18" charset="0"/>
        <a:ea typeface="+mn-ea"/>
        <a:cs typeface="+mn-cs"/>
      </a:defRPr>
    </a:lvl4pPr>
    <a:lvl5pPr marL="1828800" algn="ctr" rtl="0" fontAlgn="base">
      <a:spcBef>
        <a:spcPct val="20000"/>
      </a:spcBef>
      <a:spcAft>
        <a:spcPct val="0"/>
      </a:spcAft>
      <a:defRPr sz="2400" i="1" kern="1200">
        <a:solidFill>
          <a:schemeClr val="tx1"/>
        </a:solidFill>
        <a:latin typeface="Times New Roman" pitchFamily="18" charset="0"/>
        <a:ea typeface="+mn-ea"/>
        <a:cs typeface="+mn-cs"/>
      </a:defRPr>
    </a:lvl5pPr>
    <a:lvl6pPr marL="2286000" algn="l" defTabSz="914400" rtl="0" eaLnBrk="1" latinLnBrk="0" hangingPunct="1">
      <a:defRPr sz="2400" i="1" kern="1200">
        <a:solidFill>
          <a:schemeClr val="tx1"/>
        </a:solidFill>
        <a:latin typeface="Times New Roman" pitchFamily="18" charset="0"/>
        <a:ea typeface="+mn-ea"/>
        <a:cs typeface="+mn-cs"/>
      </a:defRPr>
    </a:lvl6pPr>
    <a:lvl7pPr marL="2743200" algn="l" defTabSz="914400" rtl="0" eaLnBrk="1" latinLnBrk="0" hangingPunct="1">
      <a:defRPr sz="2400" i="1" kern="1200">
        <a:solidFill>
          <a:schemeClr val="tx1"/>
        </a:solidFill>
        <a:latin typeface="Times New Roman" pitchFamily="18" charset="0"/>
        <a:ea typeface="+mn-ea"/>
        <a:cs typeface="+mn-cs"/>
      </a:defRPr>
    </a:lvl7pPr>
    <a:lvl8pPr marL="3200400" algn="l" defTabSz="914400" rtl="0" eaLnBrk="1" latinLnBrk="0" hangingPunct="1">
      <a:defRPr sz="2400" i="1" kern="1200">
        <a:solidFill>
          <a:schemeClr val="tx1"/>
        </a:solidFill>
        <a:latin typeface="Times New Roman" pitchFamily="18" charset="0"/>
        <a:ea typeface="+mn-ea"/>
        <a:cs typeface="+mn-cs"/>
      </a:defRPr>
    </a:lvl8pPr>
    <a:lvl9pPr marL="3657600" algn="l" defTabSz="914400" rtl="0" eaLnBrk="1" latinLnBrk="0" hangingPunct="1">
      <a:defRPr sz="2400" i="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0042"/>
    <a:srgbClr val="940143"/>
    <a:srgbClr val="969595"/>
    <a:srgbClr val="CFCECE"/>
    <a:srgbClr val="969594"/>
    <a:srgbClr val="C2C2C1"/>
    <a:srgbClr val="FF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0" d="100"/>
          <a:sy n="100" d="100"/>
        </p:scale>
        <p:origin x="1122" y="102"/>
      </p:cViewPr>
      <p:guideLst>
        <p:guide orient="horz" pos="2160"/>
        <p:guide pos="2880"/>
      </p:guideLst>
    </p:cSldViewPr>
  </p:slideViewPr>
  <p:notesTextViewPr>
    <p:cViewPr>
      <p:scale>
        <a:sx n="3" d="2"/>
        <a:sy n="3" d="2"/>
      </p:scale>
      <p:origin x="0" y="0"/>
    </p:cViewPr>
  </p:notesTextViewPr>
  <p:sorterViewPr>
    <p:cViewPr varScale="1">
      <p:scale>
        <a:sx n="1" d="1"/>
        <a:sy n="1" d="1"/>
      </p:scale>
      <p:origin x="0" y="-91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84500" cy="481013"/>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lvl1pPr algn="l" defTabSz="942975">
              <a:defRPr sz="1200" i="0">
                <a:latin typeface="Times New Roman" charset="0"/>
              </a:defRPr>
            </a:lvl1pPr>
          </a:lstStyle>
          <a:p>
            <a:pPr>
              <a:defRPr/>
            </a:pPr>
            <a:endParaRPr lang="en-GB"/>
          </a:p>
        </p:txBody>
      </p:sp>
      <p:sp>
        <p:nvSpPr>
          <p:cNvPr id="7171" name="Rectangle 3"/>
          <p:cNvSpPr>
            <a:spLocks noGrp="1" noChangeArrowheads="1"/>
          </p:cNvSpPr>
          <p:nvPr>
            <p:ph type="dt" sz="quarter" idx="1"/>
          </p:nvPr>
        </p:nvSpPr>
        <p:spPr bwMode="auto">
          <a:xfrm>
            <a:off x="3903663" y="0"/>
            <a:ext cx="2984500" cy="481013"/>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lvl1pPr algn="r" defTabSz="942975">
              <a:defRPr sz="1200" i="0">
                <a:latin typeface="Times New Roman" charset="0"/>
              </a:defRPr>
            </a:lvl1pPr>
          </a:lstStyle>
          <a:p>
            <a:pPr>
              <a:defRPr/>
            </a:pPr>
            <a:endParaRPr lang="en-GB"/>
          </a:p>
        </p:txBody>
      </p:sp>
      <p:sp>
        <p:nvSpPr>
          <p:cNvPr id="7172" name="Rectangle 4"/>
          <p:cNvSpPr>
            <a:spLocks noGrp="1" noChangeArrowheads="1"/>
          </p:cNvSpPr>
          <p:nvPr>
            <p:ph type="ftr" sz="quarter" idx="2"/>
          </p:nvPr>
        </p:nvSpPr>
        <p:spPr bwMode="auto">
          <a:xfrm>
            <a:off x="0" y="9142413"/>
            <a:ext cx="2984500" cy="481012"/>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bodyPr>
          <a:lstStyle>
            <a:lvl1pPr algn="l" defTabSz="942975">
              <a:defRPr sz="1200" i="0">
                <a:latin typeface="Times New Roman" charset="0"/>
              </a:defRPr>
            </a:lvl1pPr>
          </a:lstStyle>
          <a:p>
            <a:pPr>
              <a:defRPr/>
            </a:pPr>
            <a:endParaRPr lang="en-GB"/>
          </a:p>
        </p:txBody>
      </p:sp>
      <p:sp>
        <p:nvSpPr>
          <p:cNvPr id="7173" name="Rectangle 5"/>
          <p:cNvSpPr>
            <a:spLocks noGrp="1" noChangeArrowheads="1"/>
          </p:cNvSpPr>
          <p:nvPr>
            <p:ph type="sldNum" sz="quarter" idx="3"/>
          </p:nvPr>
        </p:nvSpPr>
        <p:spPr bwMode="auto">
          <a:xfrm>
            <a:off x="3903663" y="9142413"/>
            <a:ext cx="2984500" cy="481012"/>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bodyPr>
          <a:lstStyle>
            <a:lvl1pPr algn="r" defTabSz="942975">
              <a:defRPr sz="1200" i="0">
                <a:latin typeface="Times New Roman" charset="0"/>
              </a:defRPr>
            </a:lvl1pPr>
          </a:lstStyle>
          <a:p>
            <a:pPr>
              <a:defRPr/>
            </a:pPr>
            <a:fld id="{8C990DD4-39AA-4270-9724-3A072DD3E18F}" type="slidenum">
              <a:rPr lang="en-GB"/>
              <a:pPr>
                <a:defRPr/>
              </a:pPr>
              <a:t>‹#›</a:t>
            </a:fld>
            <a:endParaRPr lang="en-GB"/>
          </a:p>
        </p:txBody>
      </p:sp>
    </p:spTree>
    <p:extLst>
      <p:ext uri="{BB962C8B-B14F-4D97-AF65-F5344CB8AC3E}">
        <p14:creationId xmlns:p14="http://schemas.microsoft.com/office/powerpoint/2010/main" val="23201655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Times New Roman" charset="0"/>
              </a:defRPr>
            </a:lvl1pPr>
          </a:lstStyle>
          <a:p>
            <a:pPr>
              <a:defRPr/>
            </a:pPr>
            <a:endParaRPr lang="en-GB"/>
          </a:p>
        </p:txBody>
      </p:sp>
      <p:sp>
        <p:nvSpPr>
          <p:cNvPr id="102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endParaRPr lang="en-GB"/>
          </a:p>
        </p:txBody>
      </p:sp>
      <p:sp>
        <p:nvSpPr>
          <p:cNvPr id="35844" name="Rectangle 4"/>
          <p:cNvSpPr>
            <a:spLocks noGrp="1" noRot="1" noChangeAspect="1" noChangeArrowheads="1" noTextEdit="1"/>
          </p:cNvSpPr>
          <p:nvPr>
            <p:ph type="sldImg" idx="2"/>
          </p:nvPr>
        </p:nvSpPr>
        <p:spPr bwMode="auto">
          <a:xfrm>
            <a:off x="990600" y="685800"/>
            <a:ext cx="4876800" cy="365760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914400" y="4572000"/>
            <a:ext cx="5029200" cy="434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0246" name="Rectangle 6"/>
          <p:cNvSpPr>
            <a:spLocks noGrp="1" noChangeArrowheads="1"/>
          </p:cNvSpPr>
          <p:nvPr>
            <p:ph type="ftr" sz="quarter" idx="4"/>
          </p:nvPr>
        </p:nvSpPr>
        <p:spPr bwMode="auto">
          <a:xfrm>
            <a:off x="0" y="91440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Times New Roman" charset="0"/>
              </a:defRPr>
            </a:lvl1pPr>
          </a:lstStyle>
          <a:p>
            <a:pPr>
              <a:defRPr/>
            </a:pPr>
            <a:endParaRPr lang="en-GB"/>
          </a:p>
        </p:txBody>
      </p:sp>
      <p:sp>
        <p:nvSpPr>
          <p:cNvPr id="10247" name="Rectangle 7"/>
          <p:cNvSpPr>
            <a:spLocks noGrp="1" noChangeArrowheads="1"/>
          </p:cNvSpPr>
          <p:nvPr>
            <p:ph type="sldNum" sz="quarter" idx="5"/>
          </p:nvPr>
        </p:nvSpPr>
        <p:spPr bwMode="auto">
          <a:xfrm>
            <a:off x="3886200" y="91440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pPr>
              <a:defRPr/>
            </a:pPr>
            <a:fld id="{222D6E6A-686C-490C-B57D-1884A2CFCE7C}" type="slidenum">
              <a:rPr lang="en-GB"/>
              <a:pPr>
                <a:defRPr/>
              </a:pPr>
              <a:t>‹#›</a:t>
            </a:fld>
            <a:endParaRPr lang="en-GB"/>
          </a:p>
        </p:txBody>
      </p:sp>
    </p:spTree>
    <p:extLst>
      <p:ext uri="{BB962C8B-B14F-4D97-AF65-F5344CB8AC3E}">
        <p14:creationId xmlns:p14="http://schemas.microsoft.com/office/powerpoint/2010/main" val="6832459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a:p>
        </p:txBody>
      </p:sp>
      <p:sp>
        <p:nvSpPr>
          <p:cNvPr id="4" name="Slide Number Placeholder 3"/>
          <p:cNvSpPr>
            <a:spLocks noGrp="1"/>
          </p:cNvSpPr>
          <p:nvPr>
            <p:ph type="sldNum" sz="quarter" idx="10"/>
          </p:nvPr>
        </p:nvSpPr>
        <p:spPr/>
        <p:txBody>
          <a:bodyPr/>
          <a:lstStyle/>
          <a:p>
            <a:fld id="{CC1E63F4-E696-4E8A-8A61-4DB27C624AE6}" type="slidenum">
              <a:rPr lang="et-EE" smtClean="0"/>
              <a:t>8</a:t>
            </a:fld>
            <a:endParaRPr lang="et-EE"/>
          </a:p>
        </p:txBody>
      </p:sp>
    </p:spTree>
    <p:extLst>
      <p:ext uri="{BB962C8B-B14F-4D97-AF65-F5344CB8AC3E}">
        <p14:creationId xmlns:p14="http://schemas.microsoft.com/office/powerpoint/2010/main" val="34002208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56" descr="ttumark"/>
          <p:cNvPicPr>
            <a:picLocks noChangeAspect="1" noChangeArrowheads="1"/>
          </p:cNvPicPr>
          <p:nvPr/>
        </p:nvPicPr>
        <p:blipFill>
          <a:blip r:embed="rId2"/>
          <a:srcRect/>
          <a:stretch>
            <a:fillRect/>
          </a:stretch>
        </p:blipFill>
        <p:spPr bwMode="auto">
          <a:xfrm>
            <a:off x="0" y="95250"/>
            <a:ext cx="3057525" cy="6305550"/>
          </a:xfrm>
          <a:prstGeom prst="rect">
            <a:avLst/>
          </a:prstGeom>
          <a:noFill/>
          <a:ln w="9525">
            <a:noFill/>
            <a:miter lim="800000"/>
            <a:headEnd/>
            <a:tailEnd/>
          </a:ln>
        </p:spPr>
      </p:pic>
      <p:sp>
        <p:nvSpPr>
          <p:cNvPr id="5" name="Rectangle 1045"/>
          <p:cNvSpPr>
            <a:spLocks noChangeArrowheads="1"/>
          </p:cNvSpPr>
          <p:nvPr/>
        </p:nvSpPr>
        <p:spPr bwMode="auto">
          <a:xfrm>
            <a:off x="0" y="6400800"/>
            <a:ext cx="9144000" cy="457200"/>
          </a:xfrm>
          <a:prstGeom prst="rect">
            <a:avLst/>
          </a:prstGeom>
          <a:solidFill>
            <a:srgbClr val="969595"/>
          </a:solidFill>
          <a:ln w="9525">
            <a:noFill/>
            <a:miter lim="800000"/>
            <a:headEnd/>
            <a:tailEnd/>
          </a:ln>
          <a:effectLst/>
        </p:spPr>
        <p:txBody>
          <a:bodyPr wrap="none" anchor="ctr"/>
          <a:lstStyle/>
          <a:p>
            <a:pPr>
              <a:defRPr/>
            </a:pPr>
            <a:endParaRPr lang="et-EE">
              <a:latin typeface="Times New Roman" charset="0"/>
            </a:endParaRPr>
          </a:p>
        </p:txBody>
      </p:sp>
      <p:pic>
        <p:nvPicPr>
          <p:cNvPr id="6" name="Picture 1061" descr="TTYlogo_eng_vrv_uus"/>
          <p:cNvPicPr>
            <a:picLocks noChangeAspect="1" noChangeArrowheads="1"/>
          </p:cNvPicPr>
          <p:nvPr/>
        </p:nvPicPr>
        <p:blipFill>
          <a:blip r:embed="rId3"/>
          <a:srcRect/>
          <a:stretch>
            <a:fillRect/>
          </a:stretch>
        </p:blipFill>
        <p:spPr bwMode="auto">
          <a:xfrm>
            <a:off x="3203575" y="549275"/>
            <a:ext cx="5472113" cy="765175"/>
          </a:xfrm>
          <a:prstGeom prst="rect">
            <a:avLst/>
          </a:prstGeom>
          <a:noFill/>
          <a:ln w="9525">
            <a:noFill/>
            <a:miter lim="800000"/>
            <a:headEnd/>
            <a:tailEnd/>
          </a:ln>
        </p:spPr>
      </p:pic>
      <p:sp>
        <p:nvSpPr>
          <p:cNvPr id="5122" name="Rectangle 1026"/>
          <p:cNvSpPr>
            <a:spLocks noGrp="1" noChangeArrowheads="1"/>
          </p:cNvSpPr>
          <p:nvPr>
            <p:ph type="ctrTitle"/>
          </p:nvPr>
        </p:nvSpPr>
        <p:spPr>
          <a:xfrm>
            <a:off x="1371600" y="3733800"/>
            <a:ext cx="7315200" cy="1447800"/>
          </a:xfrm>
          <a:ln w="76200" cmpd="tri"/>
        </p:spPr>
        <p:txBody>
          <a:bodyPr anchor="b"/>
          <a:lstStyle>
            <a:lvl1pPr algn="r">
              <a:defRPr/>
            </a:lvl1pPr>
          </a:lstStyle>
          <a:p>
            <a:r>
              <a:rPr lang="en-GB"/>
              <a:t>Click to edit Master title style</a:t>
            </a:r>
          </a:p>
        </p:txBody>
      </p:sp>
      <p:sp>
        <p:nvSpPr>
          <p:cNvPr id="5123" name="Rectangle 1027"/>
          <p:cNvSpPr>
            <a:spLocks noGrp="1" noChangeArrowheads="1"/>
          </p:cNvSpPr>
          <p:nvPr>
            <p:ph type="subTitle" idx="1"/>
          </p:nvPr>
        </p:nvSpPr>
        <p:spPr>
          <a:xfrm>
            <a:off x="1371600" y="5410200"/>
            <a:ext cx="7315200" cy="685800"/>
          </a:xfrm>
          <a:ln w="6350"/>
        </p:spPr>
        <p:txBody>
          <a:bodyPr/>
          <a:lstStyle>
            <a:lvl1pPr marL="0" indent="0" algn="r">
              <a:buFont typeface="Wingdings" pitchFamily="2" charset="2"/>
              <a:buNone/>
              <a:defRPr>
                <a:solidFill>
                  <a:srgbClr val="940143"/>
                </a:solidFill>
              </a:defRPr>
            </a:lvl1pPr>
          </a:lstStyle>
          <a:p>
            <a:r>
              <a:rPr lang="en-GB"/>
              <a:t>Click to edit Master subtitle style</a:t>
            </a:r>
          </a:p>
        </p:txBody>
      </p:sp>
      <p:sp>
        <p:nvSpPr>
          <p:cNvPr id="7" name="Rectangle 1028"/>
          <p:cNvSpPr>
            <a:spLocks noGrp="1" noChangeArrowheads="1"/>
          </p:cNvSpPr>
          <p:nvPr>
            <p:ph type="dt" sz="half" idx="10"/>
          </p:nvPr>
        </p:nvSpPr>
        <p:spPr>
          <a:xfrm>
            <a:off x="533400" y="6400800"/>
            <a:ext cx="1905000" cy="457200"/>
          </a:xfrm>
        </p:spPr>
        <p:txBody>
          <a:bodyPr anchorCtr="0"/>
          <a:lstStyle>
            <a:lvl1pPr>
              <a:defRPr/>
            </a:lvl1pPr>
          </a:lstStyle>
          <a:p>
            <a:pPr>
              <a:defRPr/>
            </a:pPr>
            <a:endParaRPr lang="en-GB"/>
          </a:p>
        </p:txBody>
      </p:sp>
      <p:sp>
        <p:nvSpPr>
          <p:cNvPr id="8" name="Rectangle 1029"/>
          <p:cNvSpPr>
            <a:spLocks noGrp="1" noChangeArrowheads="1"/>
          </p:cNvSpPr>
          <p:nvPr>
            <p:ph type="ftr" sz="quarter" idx="11"/>
          </p:nvPr>
        </p:nvSpPr>
        <p:spPr>
          <a:xfrm>
            <a:off x="3124200" y="6400800"/>
            <a:ext cx="2895600" cy="457200"/>
          </a:xfrm>
        </p:spPr>
        <p:txBody>
          <a:bodyPr anchorCtr="0"/>
          <a:lstStyle>
            <a:lvl1pPr>
              <a:defRPr/>
            </a:lvl1pPr>
          </a:lstStyle>
          <a:p>
            <a:pPr>
              <a:defRPr/>
            </a:pPr>
            <a:endParaRPr lang="en-GB"/>
          </a:p>
        </p:txBody>
      </p:sp>
      <p:sp>
        <p:nvSpPr>
          <p:cNvPr id="9" name="Rectangle 1030"/>
          <p:cNvSpPr>
            <a:spLocks noGrp="1" noChangeArrowheads="1"/>
          </p:cNvSpPr>
          <p:nvPr>
            <p:ph type="sldNum" sz="quarter" idx="12"/>
          </p:nvPr>
        </p:nvSpPr>
        <p:spPr/>
        <p:txBody>
          <a:bodyPr anchorCtr="0"/>
          <a:lstStyle>
            <a:lvl1pPr>
              <a:defRPr/>
            </a:lvl1pPr>
          </a:lstStyle>
          <a:p>
            <a:pPr>
              <a:defRPr/>
            </a:pPr>
            <a:fld id="{A9D18C6B-6719-4BBE-8C52-E138B57B8C89}"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783FF00-5F42-4A75-ACED-2B5B50316F97}"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381000"/>
            <a:ext cx="2047875" cy="5105400"/>
          </a:xfrm>
        </p:spPr>
        <p:txBody>
          <a:bodyPr vert="eaVert"/>
          <a:lstStyle/>
          <a:p>
            <a:r>
              <a:rPr lang="en-US" smtClean="0"/>
              <a:t>Click to edit Master title style</a:t>
            </a:r>
            <a:endParaRPr lang="et-EE"/>
          </a:p>
        </p:txBody>
      </p:sp>
      <p:sp>
        <p:nvSpPr>
          <p:cNvPr id="3" name="Vertical Text Placeholder 2"/>
          <p:cNvSpPr>
            <a:spLocks noGrp="1"/>
          </p:cNvSpPr>
          <p:nvPr>
            <p:ph type="body" orient="vert" idx="1"/>
          </p:nvPr>
        </p:nvSpPr>
        <p:spPr>
          <a:xfrm>
            <a:off x="495300" y="381000"/>
            <a:ext cx="5991225" cy="5105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DEA93BC-239D-48F8-9F70-3AF816A9537E}"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62C9AAE-4C28-4D81-90C2-6DC021E00BA7}"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t-E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A88D97C-3AF0-42FA-946A-0CDCD460A462}"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sz="half" idx="1"/>
          </p:nvPr>
        </p:nvSpPr>
        <p:spPr>
          <a:xfrm>
            <a:off x="495300" y="1676400"/>
            <a:ext cx="40005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Content Placeholder 3"/>
          <p:cNvSpPr>
            <a:spLocks noGrp="1"/>
          </p:cNvSpPr>
          <p:nvPr>
            <p:ph sz="half" idx="2"/>
          </p:nvPr>
        </p:nvSpPr>
        <p:spPr>
          <a:xfrm>
            <a:off x="4648200" y="1676400"/>
            <a:ext cx="40005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BB38730-561E-4A3F-89AD-54687372F84D}"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t-E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450B78AC-71EE-4144-8263-120E2C0DA376}"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F0FF7D4E-E287-4884-87D7-6B59D8B91C51}"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3BB12C89-D73E-4FAF-AD73-70F72C77D6AE}"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t-E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7914354-0950-4AD0-A5E8-8E76A4278263}"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t-E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t-EE"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8EC1A7D-F842-445E-9B86-3642A9E96545}"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2530" name="Picture 186" descr="ttumark2"/>
          <p:cNvPicPr>
            <a:picLocks noChangeAspect="1" noChangeArrowheads="1"/>
          </p:cNvPicPr>
          <p:nvPr/>
        </p:nvPicPr>
        <p:blipFill>
          <a:blip r:embed="rId13">
            <a:lum bright="6000"/>
          </a:blip>
          <a:srcRect/>
          <a:stretch>
            <a:fillRect/>
          </a:stretch>
        </p:blipFill>
        <p:spPr bwMode="auto">
          <a:xfrm>
            <a:off x="0" y="171450"/>
            <a:ext cx="2038350" cy="6229350"/>
          </a:xfrm>
          <a:prstGeom prst="rect">
            <a:avLst/>
          </a:prstGeom>
          <a:noFill/>
          <a:ln w="9525">
            <a:noFill/>
            <a:miter lim="800000"/>
            <a:headEnd/>
            <a:tailEnd/>
          </a:ln>
        </p:spPr>
      </p:pic>
      <p:sp>
        <p:nvSpPr>
          <p:cNvPr id="4273" name="Rectangle 177"/>
          <p:cNvSpPr>
            <a:spLocks noChangeArrowheads="1"/>
          </p:cNvSpPr>
          <p:nvPr/>
        </p:nvSpPr>
        <p:spPr bwMode="auto">
          <a:xfrm>
            <a:off x="0" y="6400800"/>
            <a:ext cx="9144000" cy="457200"/>
          </a:xfrm>
          <a:prstGeom prst="rect">
            <a:avLst/>
          </a:prstGeom>
          <a:solidFill>
            <a:srgbClr val="969595"/>
          </a:solidFill>
          <a:ln w="9525">
            <a:noFill/>
            <a:miter lim="800000"/>
            <a:headEnd/>
            <a:tailEnd/>
          </a:ln>
          <a:effectLst/>
        </p:spPr>
        <p:txBody>
          <a:bodyPr wrap="none" anchor="ctr"/>
          <a:lstStyle/>
          <a:p>
            <a:pPr>
              <a:defRPr/>
            </a:pPr>
            <a:endParaRPr lang="et-EE">
              <a:latin typeface="Times New Roman" charset="0"/>
            </a:endParaRPr>
          </a:p>
        </p:txBody>
      </p:sp>
      <p:sp>
        <p:nvSpPr>
          <p:cNvPr id="22532" name="Rectangle 3"/>
          <p:cNvSpPr>
            <a:spLocks noGrp="1" noChangeArrowheads="1"/>
          </p:cNvSpPr>
          <p:nvPr>
            <p:ph type="title"/>
          </p:nvPr>
        </p:nvSpPr>
        <p:spPr bwMode="auto">
          <a:xfrm>
            <a:off x="533400" y="381000"/>
            <a:ext cx="8153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4100" name="Rectangle 4"/>
          <p:cNvSpPr>
            <a:spLocks noGrp="1" noChangeArrowheads="1"/>
          </p:cNvSpPr>
          <p:nvPr>
            <p:ph type="dt" sz="half" idx="2"/>
          </p:nvPr>
        </p:nvSpPr>
        <p:spPr bwMode="auto">
          <a:xfrm>
            <a:off x="533400" y="6400800"/>
            <a:ext cx="16002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l">
              <a:spcBef>
                <a:spcPct val="0"/>
              </a:spcBef>
              <a:defRPr sz="1400" i="0">
                <a:solidFill>
                  <a:srgbClr val="FFFFFF"/>
                </a:solidFill>
                <a:latin typeface="+mn-lt"/>
              </a:defRPr>
            </a:lvl1pPr>
          </a:lstStyle>
          <a:p>
            <a:pPr>
              <a:defRPr/>
            </a:pPr>
            <a:endParaRPr lang="en-GB"/>
          </a:p>
        </p:txBody>
      </p:sp>
      <p:sp>
        <p:nvSpPr>
          <p:cNvPr id="4101" name="Rectangle 5"/>
          <p:cNvSpPr>
            <a:spLocks noGrp="1" noChangeArrowheads="1"/>
          </p:cNvSpPr>
          <p:nvPr>
            <p:ph type="ftr" sz="quarter" idx="3"/>
          </p:nvPr>
        </p:nvSpPr>
        <p:spPr bwMode="auto">
          <a:xfrm>
            <a:off x="2971800" y="6400800"/>
            <a:ext cx="28956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spcBef>
                <a:spcPct val="0"/>
              </a:spcBef>
              <a:defRPr sz="1400" i="0">
                <a:solidFill>
                  <a:srgbClr val="FFFFFF"/>
                </a:solidFill>
                <a:latin typeface="+mn-lt"/>
              </a:defRPr>
            </a:lvl1pPr>
          </a:lstStyle>
          <a:p>
            <a:pPr>
              <a:defRPr/>
            </a:pPr>
            <a:endParaRPr lang="en-GB"/>
          </a:p>
        </p:txBody>
      </p:sp>
      <p:sp>
        <p:nvSpPr>
          <p:cNvPr id="4102" name="Rectangle 6"/>
          <p:cNvSpPr>
            <a:spLocks noGrp="1" noChangeArrowheads="1"/>
          </p:cNvSpPr>
          <p:nvPr>
            <p:ph type="sldNum" sz="quarter" idx="4"/>
          </p:nvPr>
        </p:nvSpPr>
        <p:spPr bwMode="auto">
          <a:xfrm>
            <a:off x="6781800" y="6400800"/>
            <a:ext cx="19050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r">
              <a:spcBef>
                <a:spcPct val="0"/>
              </a:spcBef>
              <a:defRPr sz="1400" i="0">
                <a:solidFill>
                  <a:srgbClr val="FFFFFF"/>
                </a:solidFill>
                <a:latin typeface="+mn-lt"/>
              </a:defRPr>
            </a:lvl1pPr>
          </a:lstStyle>
          <a:p>
            <a:pPr>
              <a:defRPr/>
            </a:pPr>
            <a:fld id="{97A92409-DA91-492A-B173-C43F0FC52949}" type="slidenum">
              <a:rPr lang="en-GB"/>
              <a:pPr>
                <a:defRPr/>
              </a:pPr>
              <a:t>‹#›</a:t>
            </a:fld>
            <a:endParaRPr lang="en-GB"/>
          </a:p>
        </p:txBody>
      </p:sp>
      <p:sp>
        <p:nvSpPr>
          <p:cNvPr id="22536" name="Rectangle 8"/>
          <p:cNvSpPr>
            <a:spLocks noGrp="1" noChangeArrowheads="1"/>
          </p:cNvSpPr>
          <p:nvPr>
            <p:ph type="body" idx="1"/>
          </p:nvPr>
        </p:nvSpPr>
        <p:spPr bwMode="auto">
          <a:xfrm>
            <a:off x="495300" y="1676400"/>
            <a:ext cx="8153400" cy="381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pic>
        <p:nvPicPr>
          <p:cNvPr id="22537" name="Picture 188" descr="TTYlogo_eng_vrv_uus"/>
          <p:cNvPicPr>
            <a:picLocks noChangeAspect="1" noChangeArrowheads="1"/>
          </p:cNvPicPr>
          <p:nvPr/>
        </p:nvPicPr>
        <p:blipFill>
          <a:blip r:embed="rId14"/>
          <a:srcRect/>
          <a:stretch>
            <a:fillRect/>
          </a:stretch>
        </p:blipFill>
        <p:spPr bwMode="auto">
          <a:xfrm>
            <a:off x="5724525" y="5822950"/>
            <a:ext cx="2946400" cy="41433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0" fontAlgn="base" hangingPunct="0">
        <a:spcBef>
          <a:spcPct val="0"/>
        </a:spcBef>
        <a:spcAft>
          <a:spcPct val="0"/>
        </a:spcAft>
        <a:defRPr sz="3600" b="1">
          <a:solidFill>
            <a:srgbClr val="940143"/>
          </a:solidFill>
          <a:latin typeface="+mj-lt"/>
          <a:ea typeface="+mj-ea"/>
          <a:cs typeface="+mj-cs"/>
        </a:defRPr>
      </a:lvl1pPr>
      <a:lvl2pPr algn="l" rtl="0" eaLnBrk="0" fontAlgn="base" hangingPunct="0">
        <a:spcBef>
          <a:spcPct val="0"/>
        </a:spcBef>
        <a:spcAft>
          <a:spcPct val="0"/>
        </a:spcAft>
        <a:defRPr sz="3600" b="1">
          <a:solidFill>
            <a:srgbClr val="940143"/>
          </a:solidFill>
          <a:latin typeface="Arial" charset="0"/>
        </a:defRPr>
      </a:lvl2pPr>
      <a:lvl3pPr algn="l" rtl="0" eaLnBrk="0" fontAlgn="base" hangingPunct="0">
        <a:spcBef>
          <a:spcPct val="0"/>
        </a:spcBef>
        <a:spcAft>
          <a:spcPct val="0"/>
        </a:spcAft>
        <a:defRPr sz="3600" b="1">
          <a:solidFill>
            <a:srgbClr val="940143"/>
          </a:solidFill>
          <a:latin typeface="Arial" charset="0"/>
        </a:defRPr>
      </a:lvl3pPr>
      <a:lvl4pPr algn="l" rtl="0" eaLnBrk="0" fontAlgn="base" hangingPunct="0">
        <a:spcBef>
          <a:spcPct val="0"/>
        </a:spcBef>
        <a:spcAft>
          <a:spcPct val="0"/>
        </a:spcAft>
        <a:defRPr sz="3600" b="1">
          <a:solidFill>
            <a:srgbClr val="940143"/>
          </a:solidFill>
          <a:latin typeface="Arial" charset="0"/>
        </a:defRPr>
      </a:lvl4pPr>
      <a:lvl5pPr algn="l" rtl="0" eaLnBrk="0" fontAlgn="base" hangingPunct="0">
        <a:spcBef>
          <a:spcPct val="0"/>
        </a:spcBef>
        <a:spcAft>
          <a:spcPct val="0"/>
        </a:spcAft>
        <a:defRPr sz="3600" b="1">
          <a:solidFill>
            <a:srgbClr val="940143"/>
          </a:solidFill>
          <a:latin typeface="Arial" charset="0"/>
        </a:defRPr>
      </a:lvl5pPr>
      <a:lvl6pPr marL="457200" algn="l" rtl="0" fontAlgn="base">
        <a:spcBef>
          <a:spcPct val="0"/>
        </a:spcBef>
        <a:spcAft>
          <a:spcPct val="0"/>
        </a:spcAft>
        <a:defRPr sz="3600" b="1">
          <a:solidFill>
            <a:srgbClr val="940143"/>
          </a:solidFill>
          <a:latin typeface="Arial" charset="0"/>
        </a:defRPr>
      </a:lvl6pPr>
      <a:lvl7pPr marL="914400" algn="l" rtl="0" fontAlgn="base">
        <a:spcBef>
          <a:spcPct val="0"/>
        </a:spcBef>
        <a:spcAft>
          <a:spcPct val="0"/>
        </a:spcAft>
        <a:defRPr sz="3600" b="1">
          <a:solidFill>
            <a:srgbClr val="940143"/>
          </a:solidFill>
          <a:latin typeface="Arial" charset="0"/>
        </a:defRPr>
      </a:lvl7pPr>
      <a:lvl8pPr marL="1371600" algn="l" rtl="0" fontAlgn="base">
        <a:spcBef>
          <a:spcPct val="0"/>
        </a:spcBef>
        <a:spcAft>
          <a:spcPct val="0"/>
        </a:spcAft>
        <a:defRPr sz="3600" b="1">
          <a:solidFill>
            <a:srgbClr val="940143"/>
          </a:solidFill>
          <a:latin typeface="Arial" charset="0"/>
        </a:defRPr>
      </a:lvl8pPr>
      <a:lvl9pPr marL="1828800" algn="l" rtl="0" fontAlgn="base">
        <a:spcBef>
          <a:spcPct val="0"/>
        </a:spcBef>
        <a:spcAft>
          <a:spcPct val="0"/>
        </a:spcAft>
        <a:defRPr sz="3600" b="1">
          <a:solidFill>
            <a:srgbClr val="940143"/>
          </a:solidFill>
          <a:latin typeface="Arial" charset="0"/>
        </a:defRPr>
      </a:lvl9pPr>
    </p:titleStyle>
    <p:bodyStyle>
      <a:lvl1pPr marL="342900" indent="-342900" algn="l" rtl="0" eaLnBrk="0" fontAlgn="base" hangingPunct="0">
        <a:spcBef>
          <a:spcPct val="0"/>
        </a:spcBef>
        <a:spcAft>
          <a:spcPct val="0"/>
        </a:spcAft>
        <a:buClr>
          <a:srgbClr val="930042"/>
        </a:buClr>
        <a:buSzPct val="5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0"/>
        </a:spcBef>
        <a:spcAft>
          <a:spcPct val="0"/>
        </a:spcAft>
        <a:buClr>
          <a:srgbClr val="930042"/>
        </a:buClr>
        <a:buSzPct val="40000"/>
        <a:buFont typeface="Wingdings" pitchFamily="2" charset="2"/>
        <a:buChar char="p"/>
        <a:defRPr sz="2600">
          <a:solidFill>
            <a:schemeClr val="tx1"/>
          </a:solidFill>
          <a:latin typeface="+mn-lt"/>
        </a:defRPr>
      </a:lvl2pPr>
      <a:lvl3pPr marL="1143000" indent="-228600" algn="l" rtl="0" eaLnBrk="0" fontAlgn="base" hangingPunct="0">
        <a:spcBef>
          <a:spcPct val="0"/>
        </a:spcBef>
        <a:spcAft>
          <a:spcPct val="0"/>
        </a:spcAft>
        <a:buClr>
          <a:srgbClr val="930042"/>
        </a:buClr>
        <a:buSzPct val="50000"/>
        <a:buFont typeface="Wingdings" pitchFamily="2" charset="2"/>
        <a:buChar char="£"/>
        <a:defRPr sz="2400">
          <a:solidFill>
            <a:schemeClr val="tx1"/>
          </a:solidFill>
          <a:latin typeface="+mn-lt"/>
        </a:defRPr>
      </a:lvl3pPr>
      <a:lvl4pPr marL="1600200" indent="-228600" algn="l" rtl="0" eaLnBrk="0" fontAlgn="base" hangingPunct="0">
        <a:spcBef>
          <a:spcPct val="0"/>
        </a:spcBef>
        <a:spcAft>
          <a:spcPct val="0"/>
        </a:spcAft>
        <a:buClr>
          <a:srgbClr val="930042"/>
        </a:buClr>
        <a:buSzPct val="50000"/>
        <a:buFont typeface="Wingdings" pitchFamily="2" charset="2"/>
        <a:buChar char="l"/>
        <a:defRPr sz="2200">
          <a:solidFill>
            <a:schemeClr val="tx1"/>
          </a:solidFill>
          <a:latin typeface="+mn-lt"/>
        </a:defRPr>
      </a:lvl4pPr>
      <a:lvl5pPr marL="2057400" indent="-228600" algn="l" rtl="0" eaLnBrk="0" fontAlgn="base" hangingPunct="0">
        <a:spcBef>
          <a:spcPct val="0"/>
        </a:spcBef>
        <a:spcAft>
          <a:spcPct val="0"/>
        </a:spcAft>
        <a:buClr>
          <a:srgbClr val="930042"/>
        </a:buClr>
        <a:buSzPct val="40000"/>
        <a:buFont typeface="Wingdings" pitchFamily="2" charset="2"/>
        <a:buChar char="¡"/>
        <a:defRPr sz="2000">
          <a:solidFill>
            <a:schemeClr val="tx1"/>
          </a:solidFill>
          <a:latin typeface="+mn-lt"/>
        </a:defRPr>
      </a:lvl5pPr>
      <a:lvl6pPr marL="25146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6pPr>
      <a:lvl7pPr marL="29718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7pPr>
      <a:lvl8pPr marL="34290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8pPr>
      <a:lvl9pPr marL="38862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cplusplus.com/doc/tutorial/index.html" TargetMode="External"/><Relationship Id="rId2" Type="http://schemas.openxmlformats.org/officeDocument/2006/relationships/hyperlink" Target="http://www.cs.cf.ac.uk/Dave/C/CE.html" TargetMode="External"/><Relationship Id="rId1" Type="http://schemas.openxmlformats.org/officeDocument/2006/relationships/slideLayout" Target="../slideLayouts/slideLayout2.xml"/><Relationship Id="rId4" Type="http://schemas.openxmlformats.org/officeDocument/2006/relationships/hyperlink" Target="http://www.gnu.org/software/libc/manual/html_node/"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cs.cf.ac.uk/Dave/C/node11.html#fig:bintree"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7.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6.e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357188" y="1428750"/>
            <a:ext cx="8329612" cy="714375"/>
          </a:xfrm>
          <a:ln w="9525" cmpd="sng"/>
        </p:spPr>
        <p:txBody>
          <a:bodyPr/>
          <a:lstStyle/>
          <a:p>
            <a:pPr algn="ctr" eaLnBrk="1" hangingPunct="1"/>
            <a:r>
              <a:rPr lang="et-EE" sz="2800" dirty="0" smtClean="0"/>
              <a:t>PROGRAMMING  II( Dynamic Memory II)</a:t>
            </a:r>
            <a:endParaRPr lang="en-US" sz="2800" dirty="0" smtClean="0"/>
          </a:p>
        </p:txBody>
      </p:sp>
      <p:sp>
        <p:nvSpPr>
          <p:cNvPr id="24579" name="Rectangle 3"/>
          <p:cNvSpPr>
            <a:spLocks noGrp="1" noChangeArrowheads="1"/>
          </p:cNvSpPr>
          <p:nvPr>
            <p:ph type="subTitle" idx="1"/>
          </p:nvPr>
        </p:nvSpPr>
        <p:spPr>
          <a:xfrm>
            <a:off x="3071813" y="4929188"/>
            <a:ext cx="2500312" cy="685800"/>
          </a:xfrm>
          <a:ln w="9525"/>
        </p:spPr>
        <p:txBody>
          <a:bodyPr/>
          <a:lstStyle/>
          <a:p>
            <a:pPr eaLnBrk="1" hangingPunct="1"/>
            <a:r>
              <a:rPr lang="et-EE" sz="3600" dirty="0" smtClean="0"/>
              <a:t> </a:t>
            </a:r>
            <a:r>
              <a:rPr lang="et-EE" dirty="0" smtClean="0"/>
              <a:t> </a:t>
            </a:r>
            <a:endParaRPr lang="et-EE" sz="2400" dirty="0" smtClean="0"/>
          </a:p>
          <a:p>
            <a:pPr eaLnBrk="1" hangingPunct="1"/>
            <a:endParaRPr lang="et-EE" dirty="0" smtClean="0"/>
          </a:p>
          <a:p>
            <a:pPr eaLnBrk="1" hangingPunct="1"/>
            <a:endParaRPr lang="et-EE" dirty="0" smtClean="0"/>
          </a:p>
          <a:p>
            <a:pPr eaLnBrk="1" hangingPunct="1"/>
            <a:r>
              <a:rPr lang="et-EE" dirty="0" smtClean="0"/>
              <a:t>    </a:t>
            </a:r>
            <a:endParaRPr lang="en-US" dirty="0" smtClean="0"/>
          </a:p>
        </p:txBody>
      </p:sp>
      <p:sp>
        <p:nvSpPr>
          <p:cNvPr id="24580" name="Rectangle 3"/>
          <p:cNvSpPr>
            <a:spLocks noChangeArrowheads="1"/>
          </p:cNvSpPr>
          <p:nvPr/>
        </p:nvSpPr>
        <p:spPr bwMode="auto">
          <a:xfrm>
            <a:off x="611560" y="2643188"/>
            <a:ext cx="8352927" cy="954107"/>
          </a:xfrm>
          <a:prstGeom prst="rect">
            <a:avLst/>
          </a:prstGeom>
          <a:noFill/>
          <a:ln w="9525">
            <a:noFill/>
            <a:miter lim="800000"/>
            <a:headEnd/>
            <a:tailEnd/>
          </a:ln>
        </p:spPr>
        <p:txBody>
          <a:bodyPr wrap="square">
            <a:spAutoFit/>
          </a:bodyPr>
          <a:lstStyle/>
          <a:p>
            <a:r>
              <a:rPr lang="et-EE" sz="2800" dirty="0"/>
              <a:t>Vladimir </a:t>
            </a:r>
            <a:r>
              <a:rPr lang="et-EE" sz="2800" dirty="0" err="1" smtClean="0"/>
              <a:t>Viies,Kristina</a:t>
            </a:r>
            <a:r>
              <a:rPr lang="et-EE" sz="2800" dirty="0" smtClean="0"/>
              <a:t> </a:t>
            </a:r>
            <a:r>
              <a:rPr lang="et-EE" sz="2800" dirty="0" err="1" smtClean="0"/>
              <a:t>Merluzova</a:t>
            </a:r>
            <a:r>
              <a:rPr lang="et-EE" sz="2800" dirty="0" smtClean="0"/>
              <a:t>, </a:t>
            </a:r>
            <a:r>
              <a:rPr lang="et-EE" sz="2800" dirty="0"/>
              <a:t>Lembit </a:t>
            </a:r>
            <a:r>
              <a:rPr lang="et-EE" sz="2800" dirty="0" smtClean="0"/>
              <a:t>Jürimägi Vladimir.viies@gmail.com</a:t>
            </a:r>
            <a:endParaRPr lang="et-EE" sz="2800" dirty="0"/>
          </a:p>
        </p:txBody>
      </p:sp>
      <p:pic>
        <p:nvPicPr>
          <p:cNvPr id="24581" name="Picture 5" descr="X:\Logod, reklaam\EL-Struktuur_2008\EL_Sotsiaalfond_horisontaal.jpg"/>
          <p:cNvPicPr>
            <a:picLocks noChangeAspect="1" noChangeArrowheads="1"/>
          </p:cNvPicPr>
          <p:nvPr/>
        </p:nvPicPr>
        <p:blipFill>
          <a:blip r:embed="rId2" cstate="print"/>
          <a:srcRect/>
          <a:stretch>
            <a:fillRect/>
          </a:stretch>
        </p:blipFill>
        <p:spPr bwMode="auto">
          <a:xfrm>
            <a:off x="6300788" y="4652963"/>
            <a:ext cx="2595562" cy="14462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Dynamic allocation</a:t>
            </a:r>
            <a:r>
              <a:rPr lang="et-EE" dirty="0"/>
              <a:t> </a:t>
            </a:r>
            <a:r>
              <a:rPr lang="et-EE" dirty="0" smtClean="0"/>
              <a:t>(references)</a:t>
            </a:r>
            <a:endParaRPr lang="et-EE" dirty="0"/>
          </a:p>
        </p:txBody>
      </p:sp>
      <p:sp>
        <p:nvSpPr>
          <p:cNvPr id="4" name="Rectangle 1"/>
          <p:cNvSpPr>
            <a:spLocks noGrp="1" noChangeArrowheads="1"/>
          </p:cNvSpPr>
          <p:nvPr>
            <p:ph idx="1"/>
          </p:nvPr>
        </p:nvSpPr>
        <p:spPr bwMode="auto">
          <a:xfrm>
            <a:off x="179512" y="1742435"/>
            <a:ext cx="8964488" cy="367793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t-EE" altLang="et-EE"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t-EE" altLang="et-EE" sz="1800" b="1"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A. D. Marshall. </a:t>
            </a:r>
            <a: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Programming in C. UNIX System Calls and Subroutines using C. </a:t>
            </a:r>
            <a:b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r>
              <a:rPr kumimoji="0" lang="et-EE" altLang="et-EE"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hlinkClick r:id="rId2"/>
              </a:rPr>
              <a:t>http://www.cs.cf.ac.uk/Dave/C/CE.html</a:t>
            </a:r>
            <a: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t>
            </a:r>
            <a:b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r>
            <a:b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endParaRPr kumimoji="0" lang="et-EE" altLang="et-EE" sz="1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t-EE" altLang="et-EE" sz="1800" b="1"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The cplusplus.com tutorial.</a:t>
            </a:r>
            <a:r>
              <a:rPr kumimoji="0" lang="et-EE" altLang="et-EE" sz="18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Complete C++ language tutorial</a:t>
            </a:r>
            <a:br>
              <a:rPr kumimoji="0" lang="et-EE" altLang="et-EE" sz="18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r>
              <a:rPr kumimoji="0" lang="et-EE" altLang="et-EE"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hlinkClick r:id="rId3"/>
              </a:rPr>
              <a:t>http://www.cplusplus.com/doc/tutorial/index.html</a:t>
            </a:r>
            <a:r>
              <a:rPr kumimoji="0" lang="et-EE" altLang="et-EE"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t>
            </a:r>
            <a:r>
              <a:rPr kumimoji="0" lang="et-EE" altLang="et-EE" sz="18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t>
            </a:r>
            <a:br>
              <a:rPr kumimoji="0" lang="et-EE" altLang="et-EE" sz="18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r>
              <a:rPr kumimoji="0" lang="et-EE" altLang="et-EE" sz="17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r>
            <a:br>
              <a:rPr kumimoji="0" lang="et-EE" altLang="et-EE" sz="17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endParaRPr kumimoji="0" lang="et-EE" altLang="et-EE" sz="6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t-EE" altLang="et-EE" sz="1800" b="1"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The GNU C library</a:t>
            </a:r>
            <a:r>
              <a:rPr kumimoji="0" lang="et-EE" altLang="et-EE" sz="1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r>
            <a:br>
              <a:rPr kumimoji="0" lang="et-EE" altLang="et-EE" sz="1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br>
            <a:r>
              <a:rPr kumimoji="0" lang="et-EE" altLang="et-EE"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hlinkClick r:id="rId4"/>
              </a:rPr>
              <a:t>http://www.gnu.org/software/libc/manual/html_node/</a:t>
            </a:r>
            <a:r>
              <a:rPr kumimoji="0" lang="et-EE" altLang="et-EE"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t>
            </a:r>
            <a:endParaRPr kumimoji="0" lang="et-EE" altLang="et-EE"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t-EE" altLang="et-EE"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682614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Dynamic </a:t>
            </a:r>
            <a:r>
              <a:rPr lang="en-US" dirty="0" smtClean="0"/>
              <a:t>allocation</a:t>
            </a:r>
            <a:r>
              <a:rPr lang="et-EE" dirty="0" smtClean="0"/>
              <a:t> I</a:t>
            </a:r>
            <a:endParaRPr lang="et-EE" dirty="0"/>
          </a:p>
        </p:txBody>
      </p:sp>
      <p:sp>
        <p:nvSpPr>
          <p:cNvPr id="3" name="Content Placeholder 2"/>
          <p:cNvSpPr>
            <a:spLocks noGrp="1"/>
          </p:cNvSpPr>
          <p:nvPr>
            <p:ph idx="1"/>
          </p:nvPr>
        </p:nvSpPr>
        <p:spPr/>
        <p:txBody>
          <a:bodyPr/>
          <a:lstStyle/>
          <a:p>
            <a:r>
              <a:rPr lang="en-US" dirty="0"/>
              <a:t>Dynamic allocation is a pretty unique feature to C (amongst high level languages</a:t>
            </a:r>
            <a:r>
              <a:rPr lang="en-US" dirty="0" smtClean="0"/>
              <a:t>)</a:t>
            </a:r>
            <a:endParaRPr lang="et-EE" dirty="0" smtClean="0"/>
          </a:p>
          <a:p>
            <a:r>
              <a:rPr lang="en-US" sz="4000" dirty="0"/>
              <a:t>It enables us to create data types and structures of any size and length to suit our programs need </a:t>
            </a:r>
            <a:r>
              <a:rPr lang="en-US" sz="4000" i="1" u="sng" dirty="0"/>
              <a:t>within</a:t>
            </a:r>
            <a:r>
              <a:rPr lang="en-US" sz="4000" dirty="0"/>
              <a:t> the program</a:t>
            </a:r>
            <a:endParaRPr lang="et-EE" sz="4000" dirty="0"/>
          </a:p>
        </p:txBody>
      </p:sp>
    </p:spTree>
    <p:extLst>
      <p:ext uri="{BB962C8B-B14F-4D97-AF65-F5344CB8AC3E}">
        <p14:creationId xmlns:p14="http://schemas.microsoft.com/office/powerpoint/2010/main" val="21114523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6632"/>
            <a:ext cx="8153400" cy="504056"/>
          </a:xfrm>
        </p:spPr>
        <p:txBody>
          <a:bodyPr/>
          <a:lstStyle/>
          <a:p>
            <a:r>
              <a:rPr lang="et-EE" dirty="0" smtClean="0"/>
              <a:t>Example malloc+sizeof+free</a:t>
            </a:r>
            <a:endParaRPr lang="et-EE" dirty="0"/>
          </a:p>
        </p:txBody>
      </p:sp>
      <p:sp>
        <p:nvSpPr>
          <p:cNvPr id="3" name="Content Placeholder 2"/>
          <p:cNvSpPr>
            <a:spLocks noGrp="1"/>
          </p:cNvSpPr>
          <p:nvPr>
            <p:ph idx="1"/>
          </p:nvPr>
        </p:nvSpPr>
        <p:spPr>
          <a:xfrm>
            <a:off x="495300" y="620688"/>
            <a:ext cx="8397180" cy="5400600"/>
          </a:xfrm>
        </p:spPr>
        <p:txBody>
          <a:bodyPr/>
          <a:lstStyle/>
          <a:p>
            <a:r>
              <a:rPr lang="et-EE" sz="1400" dirty="0"/>
              <a:t>#include &lt;stdio.h&gt;</a:t>
            </a:r>
          </a:p>
          <a:p>
            <a:r>
              <a:rPr lang="et-EE" sz="1400" dirty="0"/>
              <a:t>#include &lt;stdlib.h</a:t>
            </a:r>
            <a:r>
              <a:rPr lang="et-EE" sz="1400" dirty="0" smtClean="0"/>
              <a:t>&gt;</a:t>
            </a:r>
            <a:endParaRPr lang="et-EE" sz="1400" dirty="0"/>
          </a:p>
          <a:p>
            <a:r>
              <a:rPr lang="et-EE" sz="1400" dirty="0"/>
              <a:t>int main ()</a:t>
            </a:r>
          </a:p>
          <a:p>
            <a:r>
              <a:rPr lang="et-EE" sz="1400" dirty="0"/>
              <a:t>{</a:t>
            </a:r>
          </a:p>
          <a:p>
            <a:r>
              <a:rPr lang="et-EE" sz="1400" dirty="0"/>
              <a:t>  int i,n;</a:t>
            </a:r>
          </a:p>
          <a:p>
            <a:r>
              <a:rPr lang="et-EE" sz="1400" dirty="0"/>
              <a:t>  int * pData;</a:t>
            </a:r>
          </a:p>
          <a:p>
            <a:r>
              <a:rPr lang="et-EE" sz="1400" dirty="0"/>
              <a:t>  printf ("Amount of numbers to be entered: ");</a:t>
            </a:r>
          </a:p>
          <a:p>
            <a:r>
              <a:rPr lang="et-EE" sz="1400" dirty="0"/>
              <a:t>  scanf ("%d",&amp;i);</a:t>
            </a:r>
          </a:p>
          <a:p>
            <a:r>
              <a:rPr lang="et-EE" sz="1400" dirty="0"/>
              <a:t>  pData = (int*) malloc (i*sizeof(int</a:t>
            </a:r>
            <a:r>
              <a:rPr lang="et-EE" sz="1400" dirty="0" smtClean="0"/>
              <a:t>));</a:t>
            </a:r>
            <a:r>
              <a:rPr lang="pt-BR" sz="1400" dirty="0"/>
              <a:t> </a:t>
            </a:r>
            <a:endParaRPr lang="et-EE" sz="1400" dirty="0" smtClean="0"/>
          </a:p>
          <a:p>
            <a:r>
              <a:rPr lang="et-EE" sz="1400" dirty="0" smtClean="0"/>
              <a:t>  </a:t>
            </a:r>
            <a:r>
              <a:rPr lang="pt-BR" sz="1400" dirty="0" smtClean="0"/>
              <a:t>for </a:t>
            </a:r>
            <a:r>
              <a:rPr lang="pt-BR" sz="1400" dirty="0"/>
              <a:t>(n=0;n&lt;i;n++) printf ("%d ",pData[n</a:t>
            </a:r>
            <a:r>
              <a:rPr lang="pt-BR" sz="1400" dirty="0" smtClean="0"/>
              <a:t>]);</a:t>
            </a:r>
            <a:endParaRPr lang="et-EE" sz="1400" dirty="0"/>
          </a:p>
          <a:p>
            <a:r>
              <a:rPr lang="et-EE" sz="1400" dirty="0"/>
              <a:t>  if (pData==NULL) exit (1);</a:t>
            </a:r>
          </a:p>
          <a:p>
            <a:r>
              <a:rPr lang="et-EE" sz="1400" dirty="0"/>
              <a:t>  for (n=0;n&lt;i;n++)</a:t>
            </a:r>
          </a:p>
          <a:p>
            <a:r>
              <a:rPr lang="et-EE" sz="1400" dirty="0"/>
              <a:t>  {</a:t>
            </a:r>
          </a:p>
          <a:p>
            <a:r>
              <a:rPr lang="et-EE" sz="1400" dirty="0"/>
              <a:t>    printf ("Enter number #%d: ",n);</a:t>
            </a:r>
          </a:p>
          <a:p>
            <a:r>
              <a:rPr lang="et-EE" sz="1400" dirty="0"/>
              <a:t>    scanf ("%d",&amp;pData[n]);</a:t>
            </a:r>
          </a:p>
          <a:p>
            <a:r>
              <a:rPr lang="et-EE" sz="1400" dirty="0"/>
              <a:t>     printf ("%d \n",pData+n);</a:t>
            </a:r>
          </a:p>
          <a:p>
            <a:r>
              <a:rPr lang="et-EE" sz="1400" dirty="0"/>
              <a:t>  }</a:t>
            </a:r>
          </a:p>
          <a:p>
            <a:r>
              <a:rPr lang="et-EE" sz="1400" dirty="0"/>
              <a:t>  printf ("You have entered: ");</a:t>
            </a:r>
          </a:p>
          <a:p>
            <a:r>
              <a:rPr lang="et-EE" sz="1400" dirty="0"/>
              <a:t>  for (n=0;n&lt;i;n++) printf ("%d ",pData[n]);</a:t>
            </a:r>
          </a:p>
          <a:p>
            <a:r>
              <a:rPr lang="et-EE" sz="1400" dirty="0"/>
              <a:t>  free (pData); printf ("After free:\n </a:t>
            </a:r>
            <a:r>
              <a:rPr lang="et-EE" sz="1400" dirty="0" smtClean="0"/>
              <a:t>");</a:t>
            </a:r>
          </a:p>
          <a:p>
            <a:r>
              <a:rPr lang="et-EE" sz="1400" dirty="0" smtClean="0"/>
              <a:t>  </a:t>
            </a:r>
            <a:r>
              <a:rPr lang="pt-BR" sz="1400" dirty="0" smtClean="0"/>
              <a:t>for </a:t>
            </a:r>
            <a:r>
              <a:rPr lang="pt-BR" sz="1400" dirty="0"/>
              <a:t>(n=0;n&lt;i;n++) printf ("%2d %d \n",pData[n],pData+n);</a:t>
            </a:r>
            <a:endParaRPr lang="et-EE" sz="1400" dirty="0"/>
          </a:p>
          <a:p>
            <a:r>
              <a:rPr lang="et-EE" sz="1400" dirty="0"/>
              <a:t>  getchar();</a:t>
            </a:r>
          </a:p>
          <a:p>
            <a:r>
              <a:rPr lang="et-EE" sz="1400" dirty="0"/>
              <a:t>  getchar();</a:t>
            </a:r>
          </a:p>
          <a:p>
            <a:r>
              <a:rPr lang="et-EE" sz="1400" dirty="0"/>
              <a:t>  return 0;</a:t>
            </a:r>
          </a:p>
          <a:p>
            <a:r>
              <a:rPr lang="et-EE" sz="1400" dirty="0"/>
              <a:t>}</a:t>
            </a:r>
          </a:p>
        </p:txBody>
      </p:sp>
    </p:spTree>
    <p:extLst>
      <p:ext uri="{BB962C8B-B14F-4D97-AF65-F5344CB8AC3E}">
        <p14:creationId xmlns:p14="http://schemas.microsoft.com/office/powerpoint/2010/main" val="25712038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6632"/>
            <a:ext cx="8153400" cy="504056"/>
          </a:xfrm>
        </p:spPr>
        <p:txBody>
          <a:bodyPr/>
          <a:lstStyle/>
          <a:p>
            <a:r>
              <a:rPr lang="et-EE" dirty="0"/>
              <a:t>Example </a:t>
            </a:r>
            <a:r>
              <a:rPr lang="et-EE" dirty="0" smtClean="0"/>
              <a:t>calloc+sizeof+free</a:t>
            </a:r>
            <a:endParaRPr lang="et-EE" dirty="0"/>
          </a:p>
        </p:txBody>
      </p:sp>
      <p:sp>
        <p:nvSpPr>
          <p:cNvPr id="3" name="Content Placeholder 2"/>
          <p:cNvSpPr>
            <a:spLocks noGrp="1"/>
          </p:cNvSpPr>
          <p:nvPr>
            <p:ph idx="1"/>
          </p:nvPr>
        </p:nvSpPr>
        <p:spPr>
          <a:xfrm>
            <a:off x="495300" y="764704"/>
            <a:ext cx="8253164" cy="5472608"/>
          </a:xfrm>
        </p:spPr>
        <p:txBody>
          <a:bodyPr/>
          <a:lstStyle/>
          <a:p>
            <a:r>
              <a:rPr lang="et-EE" sz="1400" dirty="0"/>
              <a:t>#include &lt;stdio.h&gt;</a:t>
            </a:r>
          </a:p>
          <a:p>
            <a:r>
              <a:rPr lang="et-EE" sz="1400" dirty="0"/>
              <a:t>#include &lt;stdlib.h&gt;</a:t>
            </a:r>
          </a:p>
          <a:p>
            <a:r>
              <a:rPr lang="et-EE" sz="1400" dirty="0"/>
              <a:t>int main ()</a:t>
            </a:r>
          </a:p>
          <a:p>
            <a:r>
              <a:rPr lang="et-EE" sz="1400" dirty="0"/>
              <a:t>{</a:t>
            </a:r>
          </a:p>
          <a:p>
            <a:r>
              <a:rPr lang="et-EE" sz="1400" dirty="0"/>
              <a:t>  int i,n;</a:t>
            </a:r>
          </a:p>
          <a:p>
            <a:r>
              <a:rPr lang="et-EE" sz="1400" dirty="0"/>
              <a:t>  int * pData;</a:t>
            </a:r>
          </a:p>
          <a:p>
            <a:r>
              <a:rPr lang="et-EE" sz="1400" dirty="0"/>
              <a:t>  printf ("Amount of numbers to be entered: ");</a:t>
            </a:r>
          </a:p>
          <a:p>
            <a:r>
              <a:rPr lang="et-EE" sz="1400" dirty="0"/>
              <a:t>  scanf ("%d",&amp;i);</a:t>
            </a:r>
          </a:p>
          <a:p>
            <a:r>
              <a:rPr lang="et-EE" sz="1400" dirty="0"/>
              <a:t>  pData = (int*) calloc (i,sizeof(int));</a:t>
            </a:r>
          </a:p>
          <a:p>
            <a:r>
              <a:rPr lang="et-EE" sz="1400" dirty="0"/>
              <a:t>  for (n=0;n&lt;i;n++) printf ("%d \n",pData[n]);</a:t>
            </a:r>
          </a:p>
          <a:p>
            <a:r>
              <a:rPr lang="et-EE" sz="1400" dirty="0"/>
              <a:t>  if (pData==NULL) exit (1);</a:t>
            </a:r>
          </a:p>
          <a:p>
            <a:r>
              <a:rPr lang="et-EE" sz="1400" dirty="0"/>
              <a:t>  for (n=0;n&lt;i;n++)</a:t>
            </a:r>
          </a:p>
          <a:p>
            <a:r>
              <a:rPr lang="et-EE" sz="1400" dirty="0"/>
              <a:t>  {</a:t>
            </a:r>
          </a:p>
          <a:p>
            <a:r>
              <a:rPr lang="et-EE" sz="1400" dirty="0"/>
              <a:t>    printf ("Enter number #%d: ",n);</a:t>
            </a:r>
          </a:p>
          <a:p>
            <a:r>
              <a:rPr lang="et-EE" sz="1400" dirty="0"/>
              <a:t>    scanf ("%d",&amp;pData[n]);</a:t>
            </a:r>
          </a:p>
          <a:p>
            <a:r>
              <a:rPr lang="et-EE" sz="1400" dirty="0"/>
              <a:t>  }</a:t>
            </a:r>
          </a:p>
          <a:p>
            <a:r>
              <a:rPr lang="et-EE" sz="1400" dirty="0"/>
              <a:t>  printf ("You have entered:\n ");</a:t>
            </a:r>
          </a:p>
          <a:p>
            <a:r>
              <a:rPr lang="et-EE" sz="1400" dirty="0"/>
              <a:t>  for (n=0;n&lt;i;n++) printf ("%2d   %d\n",pData[n],pData+n);</a:t>
            </a:r>
          </a:p>
          <a:p>
            <a:r>
              <a:rPr lang="et-EE" sz="1400" dirty="0"/>
              <a:t>  free (pData);</a:t>
            </a:r>
          </a:p>
          <a:p>
            <a:r>
              <a:rPr lang="et-EE" sz="1400" dirty="0"/>
              <a:t>  printf ("After free:\n ");</a:t>
            </a:r>
          </a:p>
          <a:p>
            <a:r>
              <a:rPr lang="et-EE" sz="1400" dirty="0"/>
              <a:t>  for (n=0;n&lt;i;n++) printf ("%2d %d \n",pData[n],pData+n);</a:t>
            </a:r>
          </a:p>
          <a:p>
            <a:r>
              <a:rPr lang="et-EE" sz="1400" dirty="0"/>
              <a:t>  getchar();</a:t>
            </a:r>
          </a:p>
          <a:p>
            <a:r>
              <a:rPr lang="et-EE" sz="1400" dirty="0"/>
              <a:t>  getchar();</a:t>
            </a:r>
          </a:p>
          <a:p>
            <a:r>
              <a:rPr lang="et-EE" sz="1400" dirty="0"/>
              <a:t>  return 0;</a:t>
            </a:r>
          </a:p>
          <a:p>
            <a:r>
              <a:rPr lang="et-EE" sz="1400" dirty="0"/>
              <a:t>}</a:t>
            </a:r>
          </a:p>
        </p:txBody>
      </p:sp>
    </p:spTree>
    <p:extLst>
      <p:ext uri="{BB962C8B-B14F-4D97-AF65-F5344CB8AC3E}">
        <p14:creationId xmlns:p14="http://schemas.microsoft.com/office/powerpoint/2010/main" val="26550335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Function realoc()</a:t>
            </a:r>
            <a:endParaRPr lang="et-EE" dirty="0"/>
          </a:p>
        </p:txBody>
      </p:sp>
      <p:sp>
        <p:nvSpPr>
          <p:cNvPr id="4" name="Rectangle 1"/>
          <p:cNvSpPr>
            <a:spLocks noGrp="1" noChangeArrowheads="1"/>
          </p:cNvSpPr>
          <p:nvPr>
            <p:ph idx="1"/>
          </p:nvPr>
        </p:nvSpPr>
        <p:spPr bwMode="auto">
          <a:xfrm>
            <a:off x="495300" y="1334634"/>
            <a:ext cx="8919429" cy="449353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1000" b="0" i="0" u="none" strike="noStrike" cap="none" normalizeH="0" baseline="0" dirty="0" smtClean="0">
                <a:ln>
                  <a:noFill/>
                </a:ln>
                <a:solidFill>
                  <a:srgbClr val="000000"/>
                </a:solidFill>
                <a:effectLst/>
                <a:latin typeface="Arial Unicode MS" panose="020B0604020202020204" pitchFamily="34" charset="-128"/>
              </a:rPr>
              <a:t/>
            </a:r>
            <a:br>
              <a:rPr kumimoji="0" lang="et-EE" altLang="et-EE" sz="1000" b="0" i="0" u="none" strike="noStrike" cap="none" normalizeH="0" baseline="0" dirty="0" smtClean="0">
                <a:ln>
                  <a:noFill/>
                </a:ln>
                <a:solidFill>
                  <a:srgbClr val="000000"/>
                </a:solidFill>
                <a:effectLst/>
                <a:latin typeface="Arial Unicode MS" panose="020B0604020202020204" pitchFamily="34" charset="-128"/>
              </a:rPr>
            </a:br>
            <a:r>
              <a:rPr kumimoji="0" lang="et-EE" altLang="et-EE" b="0" i="1" u="none" strike="noStrike" cap="none" normalizeH="0" baseline="0" dirty="0" smtClean="0">
                <a:ln>
                  <a:noFill/>
                </a:ln>
                <a:solidFill>
                  <a:srgbClr val="000000"/>
                </a:solidFill>
                <a:effectLst/>
                <a:latin typeface="Arial Unicode MS" panose="020B0604020202020204" pitchFamily="34" charset="-128"/>
              </a:rPr>
              <a:t>void *realloc( void *ptr, size_t new_size); </a:t>
            </a:r>
            <a:endParaRPr kumimoji="0" lang="et-EE" altLang="et-EE" b="0" i="1"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a:t>
            </a:r>
            <a:endParaRPr kumimoji="0" lang="et-EE" altLang="et-EE"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Realloc is a function which attempts to change the size</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of a previous allocated block of memory.</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The new size can be larger or smaller.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If the block is made larger then the old contents</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remain unchanged and memory is added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to the end of the block.</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If the size is made smaller then the remaining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contents are unchanged.</a:t>
            </a:r>
            <a:endParaRPr kumimoji="0" lang="et-EE" altLang="et-EE"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41619848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311696"/>
          </a:xfrm>
        </p:spPr>
        <p:txBody>
          <a:bodyPr/>
          <a:lstStyle/>
          <a:p>
            <a:r>
              <a:rPr lang="et-EE" dirty="0"/>
              <a:t>Example </a:t>
            </a:r>
            <a:r>
              <a:rPr lang="et-EE" dirty="0" smtClean="0"/>
              <a:t>realoc+sizeof+free</a:t>
            </a:r>
            <a:endParaRPr lang="et-EE" dirty="0"/>
          </a:p>
        </p:txBody>
      </p:sp>
      <p:sp>
        <p:nvSpPr>
          <p:cNvPr id="3" name="Content Placeholder 2"/>
          <p:cNvSpPr>
            <a:spLocks noGrp="1"/>
          </p:cNvSpPr>
          <p:nvPr>
            <p:ph idx="1"/>
          </p:nvPr>
        </p:nvSpPr>
        <p:spPr>
          <a:xfrm>
            <a:off x="495300" y="836712"/>
            <a:ext cx="8191500" cy="5400600"/>
          </a:xfrm>
        </p:spPr>
        <p:txBody>
          <a:bodyPr/>
          <a:lstStyle/>
          <a:p>
            <a:r>
              <a:rPr lang="et-EE" sz="1100" dirty="0"/>
              <a:t>#include &lt;stdio.h&gt;</a:t>
            </a:r>
          </a:p>
          <a:p>
            <a:r>
              <a:rPr lang="et-EE" sz="1100" dirty="0"/>
              <a:t>#include &lt;stdlib.h&gt;</a:t>
            </a:r>
          </a:p>
          <a:p>
            <a:r>
              <a:rPr lang="et-EE" sz="1100" dirty="0"/>
              <a:t>int main ()</a:t>
            </a:r>
          </a:p>
          <a:p>
            <a:r>
              <a:rPr lang="et-EE" sz="1100" dirty="0"/>
              <a:t>{</a:t>
            </a:r>
          </a:p>
          <a:p>
            <a:r>
              <a:rPr lang="et-EE" sz="1100" dirty="0"/>
              <a:t>  int input,n;</a:t>
            </a:r>
          </a:p>
          <a:p>
            <a:r>
              <a:rPr lang="et-EE" sz="1100" dirty="0"/>
              <a:t>  int count=0;</a:t>
            </a:r>
          </a:p>
          <a:p>
            <a:r>
              <a:rPr lang="et-EE" sz="1100" dirty="0"/>
              <a:t>  int * numbers = NULL;</a:t>
            </a:r>
          </a:p>
          <a:p>
            <a:r>
              <a:rPr lang="et-EE" sz="1100" dirty="0"/>
              <a:t>  int * more_numbers;</a:t>
            </a:r>
          </a:p>
          <a:p>
            <a:r>
              <a:rPr lang="et-EE" sz="1100" dirty="0"/>
              <a:t>  do {</a:t>
            </a:r>
          </a:p>
          <a:p>
            <a:r>
              <a:rPr lang="et-EE" sz="1100" dirty="0"/>
              <a:t>     printf ("Enter an integer value (0 to end): ");</a:t>
            </a:r>
          </a:p>
          <a:p>
            <a:r>
              <a:rPr lang="et-EE" sz="1100" dirty="0"/>
              <a:t>     scanf ("%d", &amp;input);</a:t>
            </a:r>
          </a:p>
          <a:p>
            <a:r>
              <a:rPr lang="et-EE" sz="1100" dirty="0"/>
              <a:t>     count</a:t>
            </a:r>
            <a:r>
              <a:rPr lang="et-EE" sz="1100" dirty="0" smtClean="0"/>
              <a:t>++;</a:t>
            </a:r>
            <a:endParaRPr lang="et-EE" sz="1100" dirty="0"/>
          </a:p>
          <a:p>
            <a:r>
              <a:rPr lang="et-EE" sz="1100" dirty="0"/>
              <a:t>     more_numbers = (int*) realloc (numbers, count * sizeof(int</a:t>
            </a:r>
            <a:r>
              <a:rPr lang="et-EE" sz="1100" dirty="0" smtClean="0"/>
              <a:t>));</a:t>
            </a:r>
            <a:endParaRPr lang="et-EE" sz="1100" dirty="0"/>
          </a:p>
          <a:p>
            <a:r>
              <a:rPr lang="et-EE" sz="1100" dirty="0"/>
              <a:t>     if (more_numbers!=NULL) {</a:t>
            </a:r>
          </a:p>
          <a:p>
            <a:r>
              <a:rPr lang="et-EE" sz="1100" dirty="0"/>
              <a:t>       numbers=more_numbers;</a:t>
            </a:r>
          </a:p>
          <a:p>
            <a:r>
              <a:rPr lang="et-EE" sz="1100" dirty="0"/>
              <a:t>       numbers[count-1]=input;</a:t>
            </a:r>
          </a:p>
          <a:p>
            <a:r>
              <a:rPr lang="et-EE" sz="1100" dirty="0"/>
              <a:t>     }</a:t>
            </a:r>
          </a:p>
          <a:p>
            <a:r>
              <a:rPr lang="et-EE" sz="1100" dirty="0"/>
              <a:t>     else {</a:t>
            </a:r>
          </a:p>
          <a:p>
            <a:r>
              <a:rPr lang="et-EE" sz="1100" dirty="0"/>
              <a:t>       free (numbers);</a:t>
            </a:r>
          </a:p>
          <a:p>
            <a:r>
              <a:rPr lang="et-EE" sz="1100" dirty="0"/>
              <a:t>       puts ("Error (re)allocating memory");</a:t>
            </a:r>
          </a:p>
          <a:p>
            <a:r>
              <a:rPr lang="et-EE" sz="1100" dirty="0"/>
              <a:t>       exit (1);</a:t>
            </a:r>
          </a:p>
          <a:p>
            <a:r>
              <a:rPr lang="et-EE" sz="1100" dirty="0"/>
              <a:t>     }</a:t>
            </a:r>
          </a:p>
          <a:p>
            <a:r>
              <a:rPr lang="et-EE" sz="1100" dirty="0"/>
              <a:t>  } while (input!=0);</a:t>
            </a:r>
          </a:p>
          <a:p>
            <a:r>
              <a:rPr lang="et-EE" sz="1100" dirty="0"/>
              <a:t>  printf ("Numbers entered: \n");</a:t>
            </a:r>
          </a:p>
          <a:p>
            <a:r>
              <a:rPr lang="et-EE" sz="1100" dirty="0"/>
              <a:t>  for (n=0;n&lt;count;n++) printf ("%d  %d\n",numbers[n],numbers+n);</a:t>
            </a:r>
          </a:p>
          <a:p>
            <a:r>
              <a:rPr lang="et-EE" sz="1100" dirty="0"/>
              <a:t>  free (numbers);</a:t>
            </a:r>
          </a:p>
          <a:p>
            <a:r>
              <a:rPr lang="et-EE" sz="1100" dirty="0"/>
              <a:t>printf ("After free: \n");</a:t>
            </a:r>
          </a:p>
          <a:p>
            <a:r>
              <a:rPr lang="et-EE" sz="1100" dirty="0"/>
              <a:t>  for (n=0;n&lt;count;n++) printf ("%d  %d\n",numbers[n],numbers+n);</a:t>
            </a:r>
          </a:p>
          <a:p>
            <a:r>
              <a:rPr lang="et-EE" sz="1100" dirty="0"/>
              <a:t>getchar();</a:t>
            </a:r>
          </a:p>
          <a:p>
            <a:r>
              <a:rPr lang="et-EE" sz="1100" dirty="0"/>
              <a:t>getchar();</a:t>
            </a:r>
          </a:p>
          <a:p>
            <a:r>
              <a:rPr lang="et-EE" sz="1100" dirty="0"/>
              <a:t>  return 0;</a:t>
            </a:r>
          </a:p>
          <a:p>
            <a:r>
              <a:rPr lang="et-EE" sz="1100" dirty="0"/>
              <a:t>}</a:t>
            </a:r>
          </a:p>
        </p:txBody>
      </p:sp>
    </p:spTree>
    <p:extLst>
      <p:ext uri="{BB962C8B-B14F-4D97-AF65-F5344CB8AC3E}">
        <p14:creationId xmlns:p14="http://schemas.microsoft.com/office/powerpoint/2010/main" val="24307478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Recursion </a:t>
            </a:r>
          </a:p>
        </p:txBody>
      </p:sp>
      <p:sp>
        <p:nvSpPr>
          <p:cNvPr id="3" name="Content Placeholder 2"/>
          <p:cNvSpPr>
            <a:spLocks noGrp="1"/>
          </p:cNvSpPr>
          <p:nvPr>
            <p:ph idx="1"/>
          </p:nvPr>
        </p:nvSpPr>
        <p:spPr/>
        <p:txBody>
          <a:bodyPr/>
          <a:lstStyle/>
          <a:p>
            <a:pPr marL="0" indent="0">
              <a:buNone/>
            </a:pPr>
            <a:endParaRPr lang="et-EE" dirty="0"/>
          </a:p>
        </p:txBody>
      </p:sp>
    </p:spTree>
    <p:extLst>
      <p:ext uri="{BB962C8B-B14F-4D97-AF65-F5344CB8AC3E}">
        <p14:creationId xmlns:p14="http://schemas.microsoft.com/office/powerpoint/2010/main" val="26336844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153400" cy="486394"/>
          </a:xfrm>
        </p:spPr>
        <p:txBody>
          <a:bodyPr/>
          <a:lstStyle/>
          <a:p>
            <a:r>
              <a:rPr lang="et-EE" dirty="0" smtClean="0"/>
              <a:t>Recursion</a:t>
            </a:r>
            <a:endParaRPr lang="et-EE" dirty="0"/>
          </a:p>
        </p:txBody>
      </p:sp>
      <p:sp>
        <p:nvSpPr>
          <p:cNvPr id="4" name="Rectangle 1"/>
          <p:cNvSpPr>
            <a:spLocks noGrp="1" noChangeArrowheads="1"/>
          </p:cNvSpPr>
          <p:nvPr>
            <p:ph idx="1"/>
          </p:nvPr>
        </p:nvSpPr>
        <p:spPr bwMode="auto">
          <a:xfrm>
            <a:off x="0" y="734278"/>
            <a:ext cx="8964488" cy="4742304"/>
          </a:xfrm>
          <a:prstGeom prst="rect">
            <a:avLst/>
          </a:prstGeom>
          <a:solidFill>
            <a:srgbClr val="EEEEE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6348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Verdana" panose="020B0604030504040204" pitchFamily="34" charset="0"/>
              </a:rPr>
              <a:t> In programming languages, if a program allows you to call</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Verdana" panose="020B0604030504040204" pitchFamily="34" charset="0"/>
              </a:rPr>
              <a:t> a function inside the same function,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Verdana" panose="020B0604030504040204" pitchFamily="34" charset="0"/>
              </a:rPr>
              <a:t>then it is called a recursive call of the function</a:t>
            </a:r>
            <a:r>
              <a:rPr kumimoji="0" lang="et-EE" altLang="et-EE" sz="2400" b="0" i="0" u="none" strike="noStrike" cap="none" normalizeH="0" baseline="0" dirty="0" smtClean="0">
                <a:ln>
                  <a:noFill/>
                </a:ln>
                <a:solidFill>
                  <a:srgbClr val="000000"/>
                </a:solidFill>
                <a:effectLst/>
                <a:latin typeface="Verdana" panose="020B0604030504040204"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t-EE" altLang="et-EE" sz="2400" b="0" i="0" u="none" strike="noStrike" cap="none" normalizeH="0" baseline="0" dirty="0" smtClean="0">
              <a:ln>
                <a:noFill/>
              </a:ln>
              <a:solidFill>
                <a:srgbClr val="000088"/>
              </a:solidFill>
              <a:effectLst/>
              <a:latin typeface="Menlo"/>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88"/>
                </a:solidFill>
                <a:effectLst/>
                <a:latin typeface="Menlo"/>
              </a:rPr>
              <a:t>void</a:t>
            </a:r>
            <a:r>
              <a:rPr kumimoji="0" lang="et-EE" altLang="et-EE" sz="2400" b="0" i="0" u="none" strike="noStrike" cap="none" normalizeH="0" baseline="0" dirty="0" smtClean="0">
                <a:ln>
                  <a:noFill/>
                </a:ln>
                <a:solidFill>
                  <a:srgbClr val="313131"/>
                </a:solidFill>
                <a:effectLst/>
                <a:latin typeface="Menlo"/>
              </a:rPr>
              <a:t> recursion</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recursion</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880000"/>
                </a:solidFill>
                <a:effectLst/>
                <a:latin typeface="Menlo"/>
              </a:rPr>
              <a:t>/* function calls itself */</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666600"/>
                </a:solidFill>
                <a:effectLst/>
                <a:latin typeface="Menlo"/>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t-EE" altLang="et-EE" sz="2400" b="0" i="0" u="none" strike="noStrike" cap="none" normalizeH="0" baseline="0" dirty="0" smtClean="0">
              <a:ln>
                <a:noFill/>
              </a:ln>
              <a:solidFill>
                <a:srgbClr val="666600"/>
              </a:solidFill>
              <a:effectLst/>
              <a:latin typeface="Menlo"/>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000088"/>
                </a:solidFill>
                <a:effectLst/>
                <a:latin typeface="Menlo"/>
              </a:rPr>
              <a:t>int</a:t>
            </a:r>
            <a:r>
              <a:rPr kumimoji="0" lang="et-EE" altLang="et-EE" sz="2400" b="0" i="0" u="none" strike="noStrike" cap="none" normalizeH="0" baseline="0" dirty="0" smtClean="0">
                <a:ln>
                  <a:noFill/>
                </a:ln>
                <a:solidFill>
                  <a:srgbClr val="313131"/>
                </a:solidFill>
                <a:effectLst/>
                <a:latin typeface="Menlo"/>
              </a:rPr>
              <a:t> main</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recursion</a:t>
            </a:r>
            <a:r>
              <a:rPr kumimoji="0" lang="et-EE" altLang="et-EE" sz="2400" b="0" i="0" u="none" strike="noStrike" cap="none" normalizeH="0" baseline="0" dirty="0" smtClean="0">
                <a:ln>
                  <a:noFill/>
                </a:ln>
                <a:solidFill>
                  <a:srgbClr val="666600"/>
                </a:solidFill>
                <a:effectLst/>
                <a:latin typeface="Menlo"/>
              </a:rPr>
              <a:t>(); </a:t>
            </a:r>
            <a:r>
              <a:rPr kumimoji="0" lang="et-EE" altLang="et-EE" sz="2400" b="0" i="0" u="none" strike="noStrike" cap="none" normalizeH="0" baseline="0" dirty="0" smtClean="0">
                <a:ln>
                  <a:noFill/>
                </a:ln>
                <a:effectLst/>
                <a:latin typeface="Menlo"/>
              </a:rPr>
              <a:t>return;</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666600"/>
                </a:solidFill>
                <a:effectLst/>
                <a:latin typeface="Menlo"/>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t-EE" altLang="et-EE" sz="2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Verdana" panose="020B0604030504040204" pitchFamily="34" charset="0"/>
              </a:rPr>
              <a:t>The C programming language supports recursion,</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Verdana" panose="020B0604030504040204" pitchFamily="34" charset="0"/>
              </a:rPr>
              <a:t> i.e., a function to call itself.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Verdana" panose="020B0604030504040204" pitchFamily="34" charset="0"/>
              </a:rPr>
              <a:t>But while using recursion, </a:t>
            </a:r>
            <a:r>
              <a:rPr kumimoji="0" lang="et-EE" altLang="et-EE" sz="2400" b="1" i="0" u="none" strike="noStrike" cap="none" normalizeH="0" baseline="0" dirty="0" smtClean="0">
                <a:ln>
                  <a:noFill/>
                </a:ln>
                <a:solidFill>
                  <a:srgbClr val="000000"/>
                </a:solidFill>
                <a:effectLst/>
                <a:latin typeface="Verdana" panose="020B0604030504040204" pitchFamily="34" charset="0"/>
              </a:rPr>
              <a:t>programmers need to be careful</a:t>
            </a:r>
            <a:r>
              <a:rPr kumimoji="0" lang="et-EE" altLang="et-EE" sz="2400" b="1" i="0" u="none" strike="noStrike" cap="none" normalizeH="0" dirty="0" smtClean="0">
                <a:ln>
                  <a:noFill/>
                </a:ln>
                <a:solidFill>
                  <a:srgbClr val="000000"/>
                </a:solidFill>
                <a:effectLst/>
                <a:latin typeface="Verdana" panose="020B0604030504040204" pitchFamily="34" charset="0"/>
              </a:rPr>
              <a:t> </a:t>
            </a:r>
            <a:r>
              <a:rPr kumimoji="0" lang="et-EE" altLang="et-EE" sz="2400" b="0" i="0" u="none" strike="noStrike" cap="none" normalizeH="0" baseline="0" dirty="0" smtClean="0">
                <a:ln>
                  <a:noFill/>
                </a:ln>
                <a:solidFill>
                  <a:srgbClr val="000000"/>
                </a:solidFill>
                <a:effectLst/>
                <a:latin typeface="Verdana" panose="020B0604030504040204" pitchFamily="34" charset="0"/>
              </a:rPr>
              <a:t>to define an exit condition from the function,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Verdana" panose="020B0604030504040204" pitchFamily="34" charset="0"/>
              </a:rPr>
              <a:t>otherwise it will go into an infinite loop.</a:t>
            </a:r>
            <a:endParaRPr kumimoji="0" lang="et-EE" altLang="et-EE" sz="2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0917142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Recursion in C</a:t>
            </a:r>
            <a:endParaRPr lang="et-EE" dirty="0"/>
          </a:p>
        </p:txBody>
      </p:sp>
      <p:sp>
        <p:nvSpPr>
          <p:cNvPr id="3" name="Content Placeholder 2"/>
          <p:cNvSpPr>
            <a:spLocks noGrp="1"/>
          </p:cNvSpPr>
          <p:nvPr>
            <p:ph idx="1"/>
          </p:nvPr>
        </p:nvSpPr>
        <p:spPr>
          <a:xfrm>
            <a:off x="495300" y="1676400"/>
            <a:ext cx="8325172" cy="4272880"/>
          </a:xfrm>
        </p:spPr>
        <p:txBody>
          <a:bodyPr/>
          <a:lstStyle/>
          <a:p>
            <a:r>
              <a:rPr lang="en-US" sz="3200" dirty="0"/>
              <a:t>In C programming language, when a function calls itself over and over again, that function is known as recursive function</a:t>
            </a:r>
            <a:r>
              <a:rPr lang="en-US" sz="3200" dirty="0" smtClean="0"/>
              <a:t>.</a:t>
            </a:r>
            <a:endParaRPr lang="et-EE" sz="3200" dirty="0" smtClean="0"/>
          </a:p>
          <a:p>
            <a:r>
              <a:rPr lang="et-EE" sz="3200" dirty="0" smtClean="0"/>
              <a:t>R</a:t>
            </a:r>
            <a:r>
              <a:rPr lang="et-EE" altLang="et-EE" sz="3200" dirty="0" smtClean="0">
                <a:solidFill>
                  <a:srgbClr val="000000"/>
                </a:solidFill>
                <a:latin typeface="Verdana" panose="020B0604030504040204" pitchFamily="34" charset="0"/>
              </a:rPr>
              <a:t>ecursion </a:t>
            </a:r>
            <a:r>
              <a:rPr lang="et-EE" altLang="et-EE" sz="3200" dirty="0">
                <a:solidFill>
                  <a:srgbClr val="000000"/>
                </a:solidFill>
                <a:latin typeface="Verdana" panose="020B0604030504040204" pitchFamily="34" charset="0"/>
              </a:rPr>
              <a:t>is the process of repeating</a:t>
            </a:r>
          </a:p>
          <a:p>
            <a:pPr marL="0" lvl="0" indent="0" algn="just">
              <a:buClrTx/>
              <a:buSzTx/>
              <a:buNone/>
            </a:pPr>
            <a:r>
              <a:rPr lang="et-EE" altLang="et-EE" sz="3200" dirty="0">
                <a:solidFill>
                  <a:srgbClr val="000000"/>
                </a:solidFill>
                <a:latin typeface="Verdana" panose="020B0604030504040204" pitchFamily="34" charset="0"/>
              </a:rPr>
              <a:t> </a:t>
            </a:r>
            <a:r>
              <a:rPr lang="et-EE" altLang="et-EE" sz="3200" dirty="0" smtClean="0">
                <a:solidFill>
                  <a:srgbClr val="000000"/>
                </a:solidFill>
                <a:latin typeface="Verdana" panose="020B0604030504040204" pitchFamily="34" charset="0"/>
              </a:rPr>
              <a:t> items </a:t>
            </a:r>
            <a:r>
              <a:rPr lang="et-EE" altLang="et-EE" sz="3200" dirty="0">
                <a:solidFill>
                  <a:srgbClr val="000000"/>
                </a:solidFill>
                <a:latin typeface="Verdana" panose="020B0604030504040204" pitchFamily="34" charset="0"/>
              </a:rPr>
              <a:t>in a self-similar way</a:t>
            </a:r>
            <a:r>
              <a:rPr lang="en-US" sz="3200" dirty="0" smtClean="0"/>
              <a:t> </a:t>
            </a:r>
            <a:r>
              <a:rPr lang="et-EE" sz="3200" dirty="0" smtClean="0"/>
              <a:t>.</a:t>
            </a:r>
          </a:p>
          <a:p>
            <a:pPr marL="0" lvl="0" indent="0" algn="just">
              <a:buClrTx/>
              <a:buSzTx/>
              <a:buNone/>
            </a:pPr>
            <a:r>
              <a:rPr lang="et-EE" sz="3200" dirty="0"/>
              <a:t> </a:t>
            </a:r>
            <a:r>
              <a:rPr lang="et-EE" sz="3200" dirty="0" smtClean="0"/>
              <a:t>  </a:t>
            </a:r>
            <a:r>
              <a:rPr lang="et-EE" sz="3200" dirty="0"/>
              <a:t>P</a:t>
            </a:r>
            <a:r>
              <a:rPr lang="en-US" sz="3200" dirty="0" err="1" smtClean="0"/>
              <a:t>rocess</a:t>
            </a:r>
            <a:r>
              <a:rPr lang="en-US" sz="3200" dirty="0" smtClean="0"/>
              <a:t> of function calling itself repeatedly</a:t>
            </a:r>
            <a:endParaRPr lang="et-EE" sz="3200" dirty="0" smtClean="0"/>
          </a:p>
          <a:p>
            <a:pPr marL="0" lvl="0" indent="0" algn="just">
              <a:buClrTx/>
              <a:buSzTx/>
              <a:buNone/>
            </a:pPr>
            <a:r>
              <a:rPr lang="en-US" sz="3200" dirty="0" smtClean="0"/>
              <a:t> </a:t>
            </a:r>
            <a:r>
              <a:rPr lang="et-EE" sz="3200" dirty="0" smtClean="0"/>
              <a:t>  </a:t>
            </a:r>
            <a:r>
              <a:rPr lang="en-US" sz="3200" dirty="0" smtClean="0"/>
              <a:t>is known as recursion</a:t>
            </a:r>
            <a:r>
              <a:rPr lang="et-EE" sz="3200" dirty="0" smtClean="0"/>
              <a:t>.</a:t>
            </a:r>
            <a:endParaRPr lang="en-US" sz="3200" dirty="0" smtClean="0"/>
          </a:p>
          <a:p>
            <a:endParaRPr lang="et-EE" dirty="0"/>
          </a:p>
        </p:txBody>
      </p:sp>
    </p:spTree>
    <p:extLst>
      <p:ext uri="{BB962C8B-B14F-4D97-AF65-F5344CB8AC3E}">
        <p14:creationId xmlns:p14="http://schemas.microsoft.com/office/powerpoint/2010/main" val="42844718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527720"/>
          </a:xfrm>
        </p:spPr>
        <p:txBody>
          <a:bodyPr/>
          <a:lstStyle/>
          <a:p>
            <a:r>
              <a:rPr lang="et-EE" dirty="0" smtClean="0"/>
              <a:t>„Bad“ recursion example</a:t>
            </a:r>
            <a:endParaRPr lang="et-EE" dirty="0"/>
          </a:p>
        </p:txBody>
      </p:sp>
      <p:sp>
        <p:nvSpPr>
          <p:cNvPr id="3" name="Content Placeholder 2"/>
          <p:cNvSpPr>
            <a:spLocks noGrp="1"/>
          </p:cNvSpPr>
          <p:nvPr>
            <p:ph idx="1"/>
          </p:nvPr>
        </p:nvSpPr>
        <p:spPr>
          <a:xfrm>
            <a:off x="495300" y="1124744"/>
            <a:ext cx="8153400" cy="4361656"/>
          </a:xfrm>
        </p:spPr>
        <p:txBody>
          <a:bodyPr/>
          <a:lstStyle/>
          <a:p>
            <a:r>
              <a:rPr lang="et-EE" sz="2400" dirty="0"/>
              <a:t>#include &lt;stdio.h</a:t>
            </a:r>
            <a:r>
              <a:rPr lang="et-EE" sz="2400" dirty="0" smtClean="0"/>
              <a:t>&gt;</a:t>
            </a:r>
            <a:endParaRPr lang="et-EE" sz="2400" dirty="0"/>
          </a:p>
          <a:p>
            <a:r>
              <a:rPr lang="et-EE" sz="2400" dirty="0"/>
              <a:t>void func(void)</a:t>
            </a:r>
          </a:p>
          <a:p>
            <a:r>
              <a:rPr lang="et-EE" sz="2400" dirty="0"/>
              <a:t>{</a:t>
            </a:r>
          </a:p>
          <a:p>
            <a:r>
              <a:rPr lang="et-EE" sz="2400" dirty="0"/>
              <a:t>    printf("\n This is a recursive function \n");</a:t>
            </a:r>
          </a:p>
          <a:p>
            <a:r>
              <a:rPr lang="et-EE" sz="2400" dirty="0"/>
              <a:t>    func</a:t>
            </a:r>
            <a:r>
              <a:rPr lang="et-EE" sz="2400" dirty="0" smtClean="0"/>
              <a:t>();</a:t>
            </a:r>
            <a:endParaRPr lang="et-EE" sz="2400" dirty="0"/>
          </a:p>
          <a:p>
            <a:r>
              <a:rPr lang="et-EE" sz="2400" dirty="0" smtClean="0"/>
              <a:t>}</a:t>
            </a:r>
            <a:endParaRPr lang="et-EE" sz="2400" dirty="0"/>
          </a:p>
          <a:p>
            <a:r>
              <a:rPr lang="et-EE" sz="2400" dirty="0"/>
              <a:t>int main(void)</a:t>
            </a:r>
          </a:p>
          <a:p>
            <a:r>
              <a:rPr lang="et-EE" sz="2400" dirty="0" smtClean="0"/>
              <a:t>{</a:t>
            </a:r>
            <a:r>
              <a:rPr lang="pt-BR" sz="2400" dirty="0"/>
              <a:t>int n, i=5;</a:t>
            </a:r>
          </a:p>
          <a:p>
            <a:r>
              <a:rPr lang="pt-BR" sz="2400" dirty="0"/>
              <a:t>for (n=0;n&lt;i;n++)</a:t>
            </a:r>
          </a:p>
          <a:p>
            <a:r>
              <a:rPr lang="pt-BR" sz="2400" dirty="0"/>
              <a:t> {printf ("   %d\n",n); func</a:t>
            </a:r>
            <a:r>
              <a:rPr lang="pt-BR" sz="2400" dirty="0" smtClean="0"/>
              <a:t>();</a:t>
            </a:r>
            <a:endParaRPr lang="et-EE" sz="2400" dirty="0"/>
          </a:p>
          <a:p>
            <a:r>
              <a:rPr lang="et-EE" sz="2400" dirty="0"/>
              <a:t>    return 0;</a:t>
            </a:r>
          </a:p>
          <a:p>
            <a:r>
              <a:rPr lang="et-EE" sz="2400" dirty="0"/>
              <a:t>}</a:t>
            </a:r>
          </a:p>
        </p:txBody>
      </p:sp>
    </p:spTree>
    <p:extLst>
      <p:ext uri="{BB962C8B-B14F-4D97-AF65-F5344CB8AC3E}">
        <p14:creationId xmlns:p14="http://schemas.microsoft.com/office/powerpoint/2010/main" val="28536208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ctrTitle"/>
          </p:nvPr>
        </p:nvSpPr>
        <p:spPr/>
        <p:txBody>
          <a:bodyPr/>
          <a:lstStyle/>
          <a:p>
            <a:pPr>
              <a:defRPr/>
            </a:pPr>
            <a:r>
              <a:rPr lang="et-EE" altLang="et-EE" dirty="0" smtClean="0"/>
              <a:t>STRUCTURES</a:t>
            </a:r>
            <a:endParaRPr lang="en-US" altLang="et-EE" dirty="0" smtClean="0"/>
          </a:p>
        </p:txBody>
      </p:sp>
    </p:spTree>
    <p:extLst>
      <p:ext uri="{BB962C8B-B14F-4D97-AF65-F5344CB8AC3E}">
        <p14:creationId xmlns:p14="http://schemas.microsoft.com/office/powerpoint/2010/main" val="42241086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Factorial example</a:t>
            </a:r>
            <a:endParaRPr lang="et-EE" dirty="0"/>
          </a:p>
        </p:txBody>
      </p:sp>
      <p:sp>
        <p:nvSpPr>
          <p:cNvPr id="3" name="Content Placeholder 2"/>
          <p:cNvSpPr>
            <a:spLocks noGrp="1"/>
          </p:cNvSpPr>
          <p:nvPr>
            <p:ph idx="1"/>
          </p:nvPr>
        </p:nvSpPr>
        <p:spPr>
          <a:xfrm>
            <a:off x="495300" y="1676400"/>
            <a:ext cx="8191500" cy="4632920"/>
          </a:xfrm>
        </p:spPr>
        <p:txBody>
          <a:bodyPr/>
          <a:lstStyle/>
          <a:p>
            <a:r>
              <a:rPr lang="et-EE" sz="1400" dirty="0"/>
              <a:t>#include &lt;stdio.h</a:t>
            </a:r>
            <a:r>
              <a:rPr lang="et-EE" sz="1400" dirty="0" smtClean="0"/>
              <a:t>&gt;</a:t>
            </a:r>
            <a:endParaRPr lang="et-EE" sz="1400" dirty="0"/>
          </a:p>
          <a:p>
            <a:r>
              <a:rPr lang="et-EE" sz="1400" dirty="0"/>
              <a:t>int func(int num)</a:t>
            </a:r>
          </a:p>
          <a:p>
            <a:r>
              <a:rPr lang="et-EE" sz="1400" dirty="0" smtClean="0"/>
              <a:t>{ </a:t>
            </a:r>
            <a:r>
              <a:rPr lang="et-EE" sz="1400" dirty="0"/>
              <a:t>int res = 0;</a:t>
            </a:r>
          </a:p>
          <a:p>
            <a:pPr marL="0" indent="0">
              <a:buNone/>
            </a:pPr>
            <a:r>
              <a:rPr lang="et-EE" sz="1400" dirty="0" smtClean="0"/>
              <a:t>                  </a:t>
            </a:r>
            <a:r>
              <a:rPr lang="et-EE" sz="1400" dirty="0"/>
              <a:t>if(num &lt;= 0)</a:t>
            </a:r>
          </a:p>
          <a:p>
            <a:r>
              <a:rPr lang="et-EE" sz="1400" dirty="0"/>
              <a:t>    </a:t>
            </a:r>
            <a:r>
              <a:rPr lang="et-EE" sz="1400" dirty="0" smtClean="0"/>
              <a:t>{ </a:t>
            </a:r>
            <a:r>
              <a:rPr lang="et-EE" sz="1400" dirty="0"/>
              <a:t>printf("\n Error \n</a:t>
            </a:r>
            <a:r>
              <a:rPr lang="et-EE" sz="1400" dirty="0" smtClean="0"/>
              <a:t>");}</a:t>
            </a:r>
            <a:endParaRPr lang="et-EE" sz="1400" dirty="0"/>
          </a:p>
          <a:p>
            <a:r>
              <a:rPr lang="et-EE" sz="1400" dirty="0"/>
              <a:t>    else </a:t>
            </a:r>
            <a:r>
              <a:rPr lang="et-EE" sz="1400" b="1" dirty="0"/>
              <a:t>if(num == 1</a:t>
            </a:r>
            <a:r>
              <a:rPr lang="et-EE" sz="1400" dirty="0"/>
              <a:t>)</a:t>
            </a:r>
          </a:p>
          <a:p>
            <a:r>
              <a:rPr lang="et-EE" sz="1400" dirty="0"/>
              <a:t>    </a:t>
            </a:r>
            <a:r>
              <a:rPr lang="et-EE" sz="1400" dirty="0" smtClean="0"/>
              <a:t>{ </a:t>
            </a:r>
            <a:r>
              <a:rPr lang="et-EE" sz="1400" b="1" dirty="0"/>
              <a:t>return num</a:t>
            </a:r>
            <a:r>
              <a:rPr lang="et-EE" sz="1400" dirty="0" smtClean="0"/>
              <a:t>; </a:t>
            </a:r>
            <a:r>
              <a:rPr lang="et-EE" sz="1400" dirty="0"/>
              <a:t>}</a:t>
            </a:r>
          </a:p>
          <a:p>
            <a:r>
              <a:rPr lang="et-EE" sz="1400" dirty="0"/>
              <a:t>    else</a:t>
            </a:r>
          </a:p>
          <a:p>
            <a:r>
              <a:rPr lang="et-EE" sz="1400" dirty="0"/>
              <a:t>    </a:t>
            </a:r>
            <a:r>
              <a:rPr lang="et-EE" sz="1400" dirty="0" smtClean="0"/>
              <a:t>{ </a:t>
            </a:r>
            <a:r>
              <a:rPr lang="et-EE" sz="1400" dirty="0"/>
              <a:t>res  = num * func(num -1);</a:t>
            </a:r>
          </a:p>
          <a:p>
            <a:r>
              <a:rPr lang="et-EE" sz="1400" dirty="0"/>
              <a:t>        </a:t>
            </a:r>
            <a:r>
              <a:rPr lang="et-EE" sz="1400" b="1" dirty="0"/>
              <a:t>return res</a:t>
            </a:r>
            <a:r>
              <a:rPr lang="et-EE" sz="1400" dirty="0"/>
              <a:t>;</a:t>
            </a:r>
          </a:p>
          <a:p>
            <a:r>
              <a:rPr lang="et-EE" sz="1400" dirty="0"/>
              <a:t>    </a:t>
            </a:r>
            <a:r>
              <a:rPr lang="et-EE" sz="1400" dirty="0" smtClean="0"/>
              <a:t>} </a:t>
            </a:r>
            <a:r>
              <a:rPr lang="et-EE" sz="1400" dirty="0"/>
              <a:t>return -1;</a:t>
            </a:r>
          </a:p>
          <a:p>
            <a:pPr marL="0" indent="0">
              <a:buNone/>
            </a:pPr>
            <a:r>
              <a:rPr lang="et-EE" sz="1400" dirty="0" smtClean="0"/>
              <a:t>}</a:t>
            </a:r>
            <a:endParaRPr lang="et-EE" sz="1400" dirty="0"/>
          </a:p>
          <a:p>
            <a:pPr marL="0" indent="0">
              <a:buNone/>
            </a:pPr>
            <a:r>
              <a:rPr lang="et-EE" sz="1400" dirty="0" smtClean="0"/>
              <a:t>      int </a:t>
            </a:r>
            <a:r>
              <a:rPr lang="et-EE" sz="1400" dirty="0"/>
              <a:t>main(void)</a:t>
            </a:r>
          </a:p>
          <a:p>
            <a:r>
              <a:rPr lang="et-EE" sz="1400" dirty="0"/>
              <a:t>{</a:t>
            </a:r>
          </a:p>
          <a:p>
            <a:r>
              <a:rPr lang="et-EE" sz="1400" dirty="0"/>
              <a:t>    int num = 5 ;</a:t>
            </a:r>
          </a:p>
          <a:p>
            <a:r>
              <a:rPr lang="et-EE" sz="1400" dirty="0"/>
              <a:t>    int fact  = func(num</a:t>
            </a:r>
            <a:r>
              <a:rPr lang="et-EE" sz="1400" dirty="0" smtClean="0"/>
              <a:t>);</a:t>
            </a:r>
            <a:endParaRPr lang="et-EE" sz="1400" dirty="0"/>
          </a:p>
          <a:p>
            <a:r>
              <a:rPr lang="et-EE" sz="1400" dirty="0"/>
              <a:t>    if (fact &gt; 0)</a:t>
            </a:r>
          </a:p>
          <a:p>
            <a:r>
              <a:rPr lang="et-EE" sz="1400" dirty="0"/>
              <a:t>        printf("\n The factorial of [%d] is [%d]\n", num, fact</a:t>
            </a:r>
            <a:r>
              <a:rPr lang="et-EE" sz="1400" dirty="0" smtClean="0"/>
              <a:t>);</a:t>
            </a:r>
            <a:endParaRPr lang="et-EE" sz="1400" dirty="0"/>
          </a:p>
          <a:p>
            <a:r>
              <a:rPr lang="et-EE" sz="1400" dirty="0"/>
              <a:t>     return 0;</a:t>
            </a:r>
          </a:p>
          <a:p>
            <a:r>
              <a:rPr lang="et-EE" sz="1400" dirty="0"/>
              <a:t>}</a:t>
            </a:r>
          </a:p>
        </p:txBody>
      </p:sp>
    </p:spTree>
    <p:extLst>
      <p:ext uri="{BB962C8B-B14F-4D97-AF65-F5344CB8AC3E}">
        <p14:creationId xmlns:p14="http://schemas.microsoft.com/office/powerpoint/2010/main" val="23384562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6632"/>
            <a:ext cx="8153400" cy="648072"/>
          </a:xfrm>
        </p:spPr>
        <p:txBody>
          <a:bodyPr/>
          <a:lstStyle/>
          <a:p>
            <a:r>
              <a:rPr lang="et-EE" dirty="0" smtClean="0"/>
              <a:t>Fibonaci example</a:t>
            </a:r>
            <a:endParaRPr lang="et-EE" dirty="0"/>
          </a:p>
        </p:txBody>
      </p:sp>
      <p:sp>
        <p:nvSpPr>
          <p:cNvPr id="3" name="Content Placeholder 2"/>
          <p:cNvSpPr>
            <a:spLocks noGrp="1"/>
          </p:cNvSpPr>
          <p:nvPr>
            <p:ph idx="1"/>
          </p:nvPr>
        </p:nvSpPr>
        <p:spPr>
          <a:xfrm>
            <a:off x="533400" y="908720"/>
            <a:ext cx="8359080" cy="5256584"/>
          </a:xfrm>
        </p:spPr>
        <p:txBody>
          <a:bodyPr/>
          <a:lstStyle/>
          <a:p>
            <a:r>
              <a:rPr lang="et-EE" sz="1400" dirty="0"/>
              <a:t>#include &lt;stdio.h&gt;</a:t>
            </a:r>
          </a:p>
          <a:p>
            <a:endParaRPr lang="et-EE" sz="1400" dirty="0"/>
          </a:p>
          <a:p>
            <a:r>
              <a:rPr lang="et-EE" sz="1400" dirty="0"/>
              <a:t>int fibonaci(int i) {</a:t>
            </a:r>
          </a:p>
          <a:p>
            <a:endParaRPr lang="et-EE" sz="1400" dirty="0"/>
          </a:p>
          <a:p>
            <a:r>
              <a:rPr lang="et-EE" sz="1400" dirty="0"/>
              <a:t>   if(i == 0) {</a:t>
            </a:r>
          </a:p>
          <a:p>
            <a:r>
              <a:rPr lang="et-EE" sz="1400" dirty="0"/>
              <a:t>      return 0;</a:t>
            </a:r>
          </a:p>
          <a:p>
            <a:r>
              <a:rPr lang="et-EE" sz="1400" dirty="0"/>
              <a:t>   }</a:t>
            </a:r>
          </a:p>
          <a:p>
            <a:r>
              <a:rPr lang="et-EE" sz="1400" dirty="0"/>
              <a:t>	</a:t>
            </a:r>
          </a:p>
          <a:p>
            <a:r>
              <a:rPr lang="et-EE" sz="1400" dirty="0"/>
              <a:t>   if(i == 1) {</a:t>
            </a:r>
          </a:p>
          <a:p>
            <a:r>
              <a:rPr lang="et-EE" sz="1400" dirty="0"/>
              <a:t>      return 1;</a:t>
            </a:r>
          </a:p>
          <a:p>
            <a:r>
              <a:rPr lang="et-EE" sz="1400" dirty="0"/>
              <a:t>   }</a:t>
            </a:r>
          </a:p>
          <a:p>
            <a:r>
              <a:rPr lang="et-EE" sz="1400" dirty="0"/>
              <a:t>   return fibonaci(i-1) + fibonaci(i-2);</a:t>
            </a:r>
          </a:p>
          <a:p>
            <a:r>
              <a:rPr lang="et-EE" sz="1400" dirty="0"/>
              <a:t>}</a:t>
            </a:r>
          </a:p>
          <a:p>
            <a:endParaRPr lang="et-EE" sz="1400" dirty="0"/>
          </a:p>
          <a:p>
            <a:r>
              <a:rPr lang="et-EE" sz="1400" dirty="0"/>
              <a:t>int  main() {</a:t>
            </a:r>
          </a:p>
          <a:p>
            <a:endParaRPr lang="et-EE" sz="1400" dirty="0"/>
          </a:p>
          <a:p>
            <a:r>
              <a:rPr lang="et-EE" sz="1400" dirty="0"/>
              <a:t>   int i;</a:t>
            </a:r>
          </a:p>
          <a:p>
            <a:r>
              <a:rPr lang="et-EE" sz="1400" dirty="0"/>
              <a:t>	</a:t>
            </a:r>
          </a:p>
          <a:p>
            <a:r>
              <a:rPr lang="et-EE" sz="1400" dirty="0"/>
              <a:t>   for (i = 0; i &lt; 10; i++) {</a:t>
            </a:r>
          </a:p>
          <a:p>
            <a:r>
              <a:rPr lang="et-EE" sz="1400" dirty="0"/>
              <a:t>      printf("%d\t\n", fibonaci(i));</a:t>
            </a:r>
          </a:p>
          <a:p>
            <a:r>
              <a:rPr lang="et-EE" sz="1400" dirty="0"/>
              <a:t>   }</a:t>
            </a:r>
          </a:p>
          <a:p>
            <a:r>
              <a:rPr lang="et-EE" sz="1400" dirty="0"/>
              <a:t>	</a:t>
            </a:r>
          </a:p>
          <a:p>
            <a:r>
              <a:rPr lang="et-EE" sz="1400" dirty="0"/>
              <a:t>   return 0;</a:t>
            </a:r>
          </a:p>
          <a:p>
            <a:r>
              <a:rPr lang="et-EE" sz="1400" dirty="0"/>
              <a:t>}</a:t>
            </a:r>
          </a:p>
        </p:txBody>
      </p:sp>
    </p:spTree>
    <p:extLst>
      <p:ext uri="{BB962C8B-B14F-4D97-AF65-F5344CB8AC3E}">
        <p14:creationId xmlns:p14="http://schemas.microsoft.com/office/powerpoint/2010/main" val="6000207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Bonus task I</a:t>
            </a:r>
            <a:endParaRPr lang="et-EE" dirty="0"/>
          </a:p>
        </p:txBody>
      </p:sp>
      <p:sp>
        <p:nvSpPr>
          <p:cNvPr id="3" name="Content Placeholder 2"/>
          <p:cNvSpPr>
            <a:spLocks noGrp="1"/>
          </p:cNvSpPr>
          <p:nvPr>
            <p:ph idx="1"/>
          </p:nvPr>
        </p:nvSpPr>
        <p:spPr/>
        <p:txBody>
          <a:bodyPr/>
          <a:lstStyle/>
          <a:p>
            <a:r>
              <a:rPr lang="en-US" sz="2400" dirty="0"/>
              <a:t>Write a program to sort a sequence of numbers using a binary tree (Using Pointers). A binary tree is a tree structure with only two (possible) branches from each node (Fig. </a:t>
            </a:r>
            <a:r>
              <a:rPr lang="en-US" sz="2400" dirty="0" smtClean="0">
                <a:hlinkClick r:id="rId2"/>
              </a:rPr>
              <a:t>1</a:t>
            </a:r>
            <a:r>
              <a:rPr lang="en-US" sz="2400" dirty="0"/>
              <a:t>). Each branch then represents a false or true decision. To sort numbers simply assign the left branch to take numbers less than the node number and the right branch any other number (greater than or equal to). To obtain a sorted list simply search the tree in a depth first fashion</a:t>
            </a:r>
            <a:r>
              <a:rPr lang="en-US" dirty="0"/>
              <a:t>.</a:t>
            </a:r>
            <a:endParaRPr lang="et-EE" dirty="0"/>
          </a:p>
        </p:txBody>
      </p:sp>
    </p:spTree>
    <p:extLst>
      <p:ext uri="{BB962C8B-B14F-4D97-AF65-F5344CB8AC3E}">
        <p14:creationId xmlns:p14="http://schemas.microsoft.com/office/powerpoint/2010/main" val="32274421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Bonus task II (fig.1.)</a:t>
            </a:r>
            <a:endParaRPr lang="et-EE" dirty="0"/>
          </a:p>
        </p:txBody>
      </p:sp>
      <p:pic>
        <p:nvPicPr>
          <p:cNvPr id="29698" name="Picture 2" descr="http://www.cs.cf.ac.uk/Dave/C/btree.gi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3400" y="1379215"/>
            <a:ext cx="8287072" cy="45036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12210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1"/>
          <p:cNvSpPr>
            <a:spLocks noGrp="1"/>
          </p:cNvSpPr>
          <p:nvPr>
            <p:ph type="dt" sz="quarter" idx="10"/>
          </p:nvPr>
        </p:nvSpPr>
        <p:spPr>
          <a:noFill/>
        </p:spPr>
        <p:txBody>
          <a:bodyPr/>
          <a:lstStyle>
            <a:lvl1pPr>
              <a:spcBef>
                <a:spcPct val="20000"/>
              </a:spcBef>
              <a:buChar char="•"/>
              <a:defRPr sz="2400">
                <a:solidFill>
                  <a:schemeClr val="tx1"/>
                </a:solidFill>
                <a:latin typeface="Times New Roman" panose="02020603050405020304" pitchFamily="18" charset="0"/>
              </a:defRPr>
            </a:lvl1pPr>
            <a:lvl2pPr marL="557213" indent="-214313">
              <a:spcBef>
                <a:spcPct val="20000"/>
              </a:spcBef>
              <a:buChar char="–"/>
              <a:defRPr sz="2100">
                <a:solidFill>
                  <a:schemeClr val="tx1"/>
                </a:solidFill>
                <a:latin typeface="Times New Roman" panose="02020603050405020304" pitchFamily="18" charset="0"/>
              </a:defRPr>
            </a:lvl2pPr>
            <a:lvl3pPr marL="857250" indent="-171450">
              <a:spcBef>
                <a:spcPct val="20000"/>
              </a:spcBef>
              <a:buChar char="•"/>
              <a:defRPr sz="1800">
                <a:solidFill>
                  <a:schemeClr val="tx1"/>
                </a:solidFill>
                <a:latin typeface="Times New Roman" panose="02020603050405020304" pitchFamily="18" charset="0"/>
              </a:defRPr>
            </a:lvl3pPr>
            <a:lvl4pPr marL="1200150" indent="-171450">
              <a:spcBef>
                <a:spcPct val="20000"/>
              </a:spcBef>
              <a:buChar char="–"/>
              <a:defRPr sz="1500">
                <a:solidFill>
                  <a:schemeClr val="tx1"/>
                </a:solidFill>
                <a:latin typeface="Times New Roman" panose="02020603050405020304" pitchFamily="18" charset="0"/>
              </a:defRPr>
            </a:lvl4pPr>
            <a:lvl5pPr marL="1543050" indent="-171450">
              <a:spcBef>
                <a:spcPct val="20000"/>
              </a:spcBef>
              <a:buChar char="»"/>
              <a:defRPr sz="1500">
                <a:solidFill>
                  <a:schemeClr val="tx1"/>
                </a:solidFill>
                <a:latin typeface="Times New Roman" panose="02020603050405020304" pitchFamily="18" charset="0"/>
              </a:defRPr>
            </a:lvl5pPr>
            <a:lvl6pPr marL="1885950" indent="-171450" eaLnBrk="0" fontAlgn="base" hangingPunct="0">
              <a:spcBef>
                <a:spcPct val="20000"/>
              </a:spcBef>
              <a:spcAft>
                <a:spcPct val="0"/>
              </a:spcAft>
              <a:buChar char="»"/>
              <a:defRPr sz="1500">
                <a:solidFill>
                  <a:schemeClr val="tx1"/>
                </a:solidFill>
                <a:latin typeface="Times New Roman" panose="02020603050405020304" pitchFamily="18" charset="0"/>
              </a:defRPr>
            </a:lvl6pPr>
            <a:lvl7pPr marL="2228850" indent="-171450" eaLnBrk="0" fontAlgn="base" hangingPunct="0">
              <a:spcBef>
                <a:spcPct val="20000"/>
              </a:spcBef>
              <a:spcAft>
                <a:spcPct val="0"/>
              </a:spcAft>
              <a:buChar char="»"/>
              <a:defRPr sz="1500">
                <a:solidFill>
                  <a:schemeClr val="tx1"/>
                </a:solidFill>
                <a:latin typeface="Times New Roman" panose="02020603050405020304" pitchFamily="18" charset="0"/>
              </a:defRPr>
            </a:lvl7pPr>
            <a:lvl8pPr marL="2571750" indent="-171450" eaLnBrk="0" fontAlgn="base" hangingPunct="0">
              <a:spcBef>
                <a:spcPct val="20000"/>
              </a:spcBef>
              <a:spcAft>
                <a:spcPct val="0"/>
              </a:spcAft>
              <a:buChar char="»"/>
              <a:defRPr sz="1500">
                <a:solidFill>
                  <a:schemeClr val="tx1"/>
                </a:solidFill>
                <a:latin typeface="Times New Roman" panose="02020603050405020304" pitchFamily="18" charset="0"/>
              </a:defRPr>
            </a:lvl8pPr>
            <a:lvl9pPr marL="2914650" indent="-171450" eaLnBrk="0" fontAlgn="base" hangingPunct="0">
              <a:spcBef>
                <a:spcPct val="20000"/>
              </a:spcBef>
              <a:spcAft>
                <a:spcPct val="0"/>
              </a:spcAft>
              <a:buChar char="»"/>
              <a:defRPr sz="1500">
                <a:solidFill>
                  <a:schemeClr val="tx1"/>
                </a:solidFill>
                <a:latin typeface="Times New Roman" panose="02020603050405020304" pitchFamily="18" charset="0"/>
              </a:defRPr>
            </a:lvl9pPr>
          </a:lstStyle>
          <a:p>
            <a:pPr>
              <a:spcBef>
                <a:spcPct val="0"/>
              </a:spcBef>
              <a:buFontTx/>
              <a:buNone/>
            </a:pPr>
            <a:r>
              <a:rPr lang="en-US" altLang="et-EE" sz="1050"/>
              <a:t>02.11.2000</a:t>
            </a:r>
          </a:p>
        </p:txBody>
      </p:sp>
      <p:sp>
        <p:nvSpPr>
          <p:cNvPr id="28675" name="Footer Placeholder 2"/>
          <p:cNvSpPr>
            <a:spLocks noGrp="1"/>
          </p:cNvSpPr>
          <p:nvPr>
            <p:ph type="ftr" sz="quarter" idx="11"/>
          </p:nvPr>
        </p:nvSpPr>
        <p:spPr>
          <a:noFill/>
        </p:spPr>
        <p:txBody>
          <a:bodyPr/>
          <a:lstStyle>
            <a:lvl1pPr>
              <a:spcBef>
                <a:spcPct val="20000"/>
              </a:spcBef>
              <a:buChar char="•"/>
              <a:defRPr sz="2400">
                <a:solidFill>
                  <a:schemeClr val="tx1"/>
                </a:solidFill>
                <a:latin typeface="Times New Roman" panose="02020603050405020304" pitchFamily="18" charset="0"/>
              </a:defRPr>
            </a:lvl1pPr>
            <a:lvl2pPr marL="557213" indent="-214313">
              <a:spcBef>
                <a:spcPct val="20000"/>
              </a:spcBef>
              <a:buChar char="–"/>
              <a:defRPr sz="2100">
                <a:solidFill>
                  <a:schemeClr val="tx1"/>
                </a:solidFill>
                <a:latin typeface="Times New Roman" panose="02020603050405020304" pitchFamily="18" charset="0"/>
              </a:defRPr>
            </a:lvl2pPr>
            <a:lvl3pPr marL="857250" indent="-171450">
              <a:spcBef>
                <a:spcPct val="20000"/>
              </a:spcBef>
              <a:buChar char="•"/>
              <a:defRPr sz="1800">
                <a:solidFill>
                  <a:schemeClr val="tx1"/>
                </a:solidFill>
                <a:latin typeface="Times New Roman" panose="02020603050405020304" pitchFamily="18" charset="0"/>
              </a:defRPr>
            </a:lvl3pPr>
            <a:lvl4pPr marL="1200150" indent="-171450">
              <a:spcBef>
                <a:spcPct val="20000"/>
              </a:spcBef>
              <a:buChar char="–"/>
              <a:defRPr sz="1500">
                <a:solidFill>
                  <a:schemeClr val="tx1"/>
                </a:solidFill>
                <a:latin typeface="Times New Roman" panose="02020603050405020304" pitchFamily="18" charset="0"/>
              </a:defRPr>
            </a:lvl4pPr>
            <a:lvl5pPr marL="1543050" indent="-171450">
              <a:spcBef>
                <a:spcPct val="20000"/>
              </a:spcBef>
              <a:buChar char="»"/>
              <a:defRPr sz="1500">
                <a:solidFill>
                  <a:schemeClr val="tx1"/>
                </a:solidFill>
                <a:latin typeface="Times New Roman" panose="02020603050405020304" pitchFamily="18" charset="0"/>
              </a:defRPr>
            </a:lvl5pPr>
            <a:lvl6pPr marL="1885950" indent="-171450" eaLnBrk="0" fontAlgn="base" hangingPunct="0">
              <a:spcBef>
                <a:spcPct val="20000"/>
              </a:spcBef>
              <a:spcAft>
                <a:spcPct val="0"/>
              </a:spcAft>
              <a:buChar char="»"/>
              <a:defRPr sz="1500">
                <a:solidFill>
                  <a:schemeClr val="tx1"/>
                </a:solidFill>
                <a:latin typeface="Times New Roman" panose="02020603050405020304" pitchFamily="18" charset="0"/>
              </a:defRPr>
            </a:lvl6pPr>
            <a:lvl7pPr marL="2228850" indent="-171450" eaLnBrk="0" fontAlgn="base" hangingPunct="0">
              <a:spcBef>
                <a:spcPct val="20000"/>
              </a:spcBef>
              <a:spcAft>
                <a:spcPct val="0"/>
              </a:spcAft>
              <a:buChar char="»"/>
              <a:defRPr sz="1500">
                <a:solidFill>
                  <a:schemeClr val="tx1"/>
                </a:solidFill>
                <a:latin typeface="Times New Roman" panose="02020603050405020304" pitchFamily="18" charset="0"/>
              </a:defRPr>
            </a:lvl7pPr>
            <a:lvl8pPr marL="2571750" indent="-171450" eaLnBrk="0" fontAlgn="base" hangingPunct="0">
              <a:spcBef>
                <a:spcPct val="20000"/>
              </a:spcBef>
              <a:spcAft>
                <a:spcPct val="0"/>
              </a:spcAft>
              <a:buChar char="»"/>
              <a:defRPr sz="1500">
                <a:solidFill>
                  <a:schemeClr val="tx1"/>
                </a:solidFill>
                <a:latin typeface="Times New Roman" panose="02020603050405020304" pitchFamily="18" charset="0"/>
              </a:defRPr>
            </a:lvl8pPr>
            <a:lvl9pPr marL="2914650" indent="-171450" eaLnBrk="0" fontAlgn="base" hangingPunct="0">
              <a:spcBef>
                <a:spcPct val="20000"/>
              </a:spcBef>
              <a:spcAft>
                <a:spcPct val="0"/>
              </a:spcAft>
              <a:buChar char="»"/>
              <a:defRPr sz="1500">
                <a:solidFill>
                  <a:schemeClr val="tx1"/>
                </a:solidFill>
                <a:latin typeface="Times New Roman" panose="02020603050405020304" pitchFamily="18" charset="0"/>
              </a:defRPr>
            </a:lvl9pPr>
          </a:lstStyle>
          <a:p>
            <a:pPr>
              <a:spcBef>
                <a:spcPct val="0"/>
              </a:spcBef>
              <a:buFontTx/>
              <a:buNone/>
            </a:pPr>
            <a:r>
              <a:rPr lang="en-US" altLang="et-EE" sz="1050"/>
              <a:t>Ülesanne. Algoritm. Programm</a:t>
            </a:r>
          </a:p>
        </p:txBody>
      </p:sp>
      <p:sp>
        <p:nvSpPr>
          <p:cNvPr id="28676" name="Slide Number Placeholder 3"/>
          <p:cNvSpPr>
            <a:spLocks noGrp="1"/>
          </p:cNvSpPr>
          <p:nvPr>
            <p:ph type="sldNum" sz="quarter" idx="12"/>
          </p:nvPr>
        </p:nvSpPr>
        <p:spPr>
          <a:noFill/>
        </p:spPr>
        <p:txBody>
          <a:bodyPr/>
          <a:lstStyle>
            <a:lvl1pPr>
              <a:spcBef>
                <a:spcPct val="20000"/>
              </a:spcBef>
              <a:buChar char="•"/>
              <a:defRPr sz="2400">
                <a:solidFill>
                  <a:schemeClr val="tx1"/>
                </a:solidFill>
                <a:latin typeface="Times New Roman" panose="02020603050405020304" pitchFamily="18" charset="0"/>
              </a:defRPr>
            </a:lvl1pPr>
            <a:lvl2pPr marL="557213" indent="-214313">
              <a:spcBef>
                <a:spcPct val="20000"/>
              </a:spcBef>
              <a:buChar char="–"/>
              <a:defRPr sz="2100">
                <a:solidFill>
                  <a:schemeClr val="tx1"/>
                </a:solidFill>
                <a:latin typeface="Times New Roman" panose="02020603050405020304" pitchFamily="18" charset="0"/>
              </a:defRPr>
            </a:lvl2pPr>
            <a:lvl3pPr marL="857250" indent="-171450">
              <a:spcBef>
                <a:spcPct val="20000"/>
              </a:spcBef>
              <a:buChar char="•"/>
              <a:defRPr sz="1800">
                <a:solidFill>
                  <a:schemeClr val="tx1"/>
                </a:solidFill>
                <a:latin typeface="Times New Roman" panose="02020603050405020304" pitchFamily="18" charset="0"/>
              </a:defRPr>
            </a:lvl3pPr>
            <a:lvl4pPr marL="1200150" indent="-171450">
              <a:spcBef>
                <a:spcPct val="20000"/>
              </a:spcBef>
              <a:buChar char="–"/>
              <a:defRPr sz="1500">
                <a:solidFill>
                  <a:schemeClr val="tx1"/>
                </a:solidFill>
                <a:latin typeface="Times New Roman" panose="02020603050405020304" pitchFamily="18" charset="0"/>
              </a:defRPr>
            </a:lvl4pPr>
            <a:lvl5pPr marL="1543050" indent="-171450">
              <a:spcBef>
                <a:spcPct val="20000"/>
              </a:spcBef>
              <a:buChar char="»"/>
              <a:defRPr sz="1500">
                <a:solidFill>
                  <a:schemeClr val="tx1"/>
                </a:solidFill>
                <a:latin typeface="Times New Roman" panose="02020603050405020304" pitchFamily="18" charset="0"/>
              </a:defRPr>
            </a:lvl5pPr>
            <a:lvl6pPr marL="1885950" indent="-171450" eaLnBrk="0" fontAlgn="base" hangingPunct="0">
              <a:spcBef>
                <a:spcPct val="20000"/>
              </a:spcBef>
              <a:spcAft>
                <a:spcPct val="0"/>
              </a:spcAft>
              <a:buChar char="»"/>
              <a:defRPr sz="1500">
                <a:solidFill>
                  <a:schemeClr val="tx1"/>
                </a:solidFill>
                <a:latin typeface="Times New Roman" panose="02020603050405020304" pitchFamily="18" charset="0"/>
              </a:defRPr>
            </a:lvl6pPr>
            <a:lvl7pPr marL="2228850" indent="-171450" eaLnBrk="0" fontAlgn="base" hangingPunct="0">
              <a:spcBef>
                <a:spcPct val="20000"/>
              </a:spcBef>
              <a:spcAft>
                <a:spcPct val="0"/>
              </a:spcAft>
              <a:buChar char="»"/>
              <a:defRPr sz="1500">
                <a:solidFill>
                  <a:schemeClr val="tx1"/>
                </a:solidFill>
                <a:latin typeface="Times New Roman" panose="02020603050405020304" pitchFamily="18" charset="0"/>
              </a:defRPr>
            </a:lvl7pPr>
            <a:lvl8pPr marL="2571750" indent="-171450" eaLnBrk="0" fontAlgn="base" hangingPunct="0">
              <a:spcBef>
                <a:spcPct val="20000"/>
              </a:spcBef>
              <a:spcAft>
                <a:spcPct val="0"/>
              </a:spcAft>
              <a:buChar char="»"/>
              <a:defRPr sz="1500">
                <a:solidFill>
                  <a:schemeClr val="tx1"/>
                </a:solidFill>
                <a:latin typeface="Times New Roman" panose="02020603050405020304" pitchFamily="18" charset="0"/>
              </a:defRPr>
            </a:lvl8pPr>
            <a:lvl9pPr marL="2914650" indent="-171450" eaLnBrk="0" fontAlgn="base" hangingPunct="0">
              <a:spcBef>
                <a:spcPct val="20000"/>
              </a:spcBef>
              <a:spcAft>
                <a:spcPct val="0"/>
              </a:spcAft>
              <a:buChar char="»"/>
              <a:defRPr sz="1500">
                <a:solidFill>
                  <a:schemeClr val="tx1"/>
                </a:solidFill>
                <a:latin typeface="Times New Roman" panose="02020603050405020304" pitchFamily="18" charset="0"/>
              </a:defRPr>
            </a:lvl9pPr>
          </a:lstStyle>
          <a:p>
            <a:pPr>
              <a:spcBef>
                <a:spcPct val="0"/>
              </a:spcBef>
              <a:buFontTx/>
              <a:buNone/>
            </a:pPr>
            <a:fld id="{E4A73707-F73C-490F-BF95-81700568A5A5}" type="slidenum">
              <a:rPr lang="en-US" altLang="et-EE" sz="1050"/>
              <a:pPr>
                <a:spcBef>
                  <a:spcPct val="0"/>
                </a:spcBef>
                <a:buFontTx/>
                <a:buNone/>
              </a:pPr>
              <a:t>24</a:t>
            </a:fld>
            <a:endParaRPr lang="en-US" altLang="et-EE" sz="1050"/>
          </a:p>
        </p:txBody>
      </p:sp>
      <p:sp>
        <p:nvSpPr>
          <p:cNvPr id="28677" name="Text Box 2"/>
          <p:cNvSpPr txBox="1">
            <a:spLocks noChangeArrowheads="1"/>
          </p:cNvSpPr>
          <p:nvPr/>
        </p:nvSpPr>
        <p:spPr bwMode="auto">
          <a:xfrm>
            <a:off x="683569" y="1143000"/>
            <a:ext cx="4830788"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t-EE" sz="2400" b="1" dirty="0" err="1"/>
              <a:t>hanoi</a:t>
            </a:r>
            <a:r>
              <a:rPr lang="en-US" altLang="et-EE" sz="2400" b="1" dirty="0"/>
              <a:t>(a, b, c, n)</a:t>
            </a:r>
          </a:p>
          <a:p>
            <a:pPr>
              <a:spcBef>
                <a:spcPct val="0"/>
              </a:spcBef>
              <a:buFontTx/>
              <a:buNone/>
            </a:pPr>
            <a:endParaRPr lang="en-US" altLang="et-EE" sz="2400" b="1" dirty="0"/>
          </a:p>
          <a:p>
            <a:pPr>
              <a:spcBef>
                <a:spcPct val="0"/>
              </a:spcBef>
              <a:buFontTx/>
              <a:buNone/>
            </a:pPr>
            <a:r>
              <a:rPr lang="et-EE" altLang="et-EE" sz="2400" b="1" dirty="0" smtClean="0"/>
              <a:t> </a:t>
            </a:r>
            <a:r>
              <a:rPr lang="en-US" altLang="et-EE" sz="2400" b="1" dirty="0" smtClean="0"/>
              <a:t>---</a:t>
            </a:r>
            <a:endParaRPr lang="en-US" altLang="et-EE" sz="2400" b="1" dirty="0"/>
          </a:p>
          <a:p>
            <a:pPr>
              <a:spcBef>
                <a:spcPct val="0"/>
              </a:spcBef>
              <a:buFontTx/>
              <a:buNone/>
            </a:pPr>
            <a:r>
              <a:rPr lang="et-EE" altLang="et-EE" sz="2400" b="1" dirty="0" smtClean="0"/>
              <a:t> </a:t>
            </a:r>
            <a:endParaRPr lang="en-US" altLang="et-EE" sz="2400" b="1" dirty="0"/>
          </a:p>
          <a:p>
            <a:pPr>
              <a:spcBef>
                <a:spcPct val="0"/>
              </a:spcBef>
              <a:buFontTx/>
              <a:buNone/>
            </a:pPr>
            <a:r>
              <a:rPr lang="et-EE" altLang="et-EE" sz="2400" b="1" dirty="0" smtClean="0"/>
              <a:t> </a:t>
            </a:r>
            <a:endParaRPr lang="en-US" altLang="et-EE" sz="2400" b="1" dirty="0"/>
          </a:p>
          <a:p>
            <a:pPr>
              <a:spcBef>
                <a:spcPct val="0"/>
              </a:spcBef>
              <a:buFontTx/>
              <a:buNone/>
            </a:pPr>
            <a:r>
              <a:rPr lang="en-US" altLang="et-EE" sz="2400" b="1" dirty="0"/>
              <a:t>---  </a:t>
            </a:r>
            <a:r>
              <a:rPr lang="et-EE" altLang="et-EE" sz="2400" b="1" dirty="0" smtClean="0"/>
              <a:t> </a:t>
            </a:r>
            <a:endParaRPr lang="en-US" altLang="et-EE" sz="2400" b="1" dirty="0"/>
          </a:p>
          <a:p>
            <a:pPr>
              <a:spcBef>
                <a:spcPct val="0"/>
              </a:spcBef>
              <a:buFontTx/>
              <a:buNone/>
            </a:pPr>
            <a:r>
              <a:rPr lang="et-EE" altLang="et-EE" sz="2400" b="1" dirty="0" smtClean="0"/>
              <a:t> </a:t>
            </a:r>
            <a:endParaRPr lang="en-US" altLang="et-EE" sz="2400" b="1" dirty="0"/>
          </a:p>
          <a:p>
            <a:pPr>
              <a:spcBef>
                <a:spcPct val="0"/>
              </a:spcBef>
              <a:buFontTx/>
              <a:buNone/>
            </a:pPr>
            <a:r>
              <a:rPr lang="en-US" altLang="et-EE" sz="2400" b="1" dirty="0" err="1"/>
              <a:t>hanoi</a:t>
            </a:r>
            <a:r>
              <a:rPr lang="en-US" altLang="et-EE" sz="2400" b="1" dirty="0"/>
              <a:t>(a, c, b, n-1)</a:t>
            </a:r>
          </a:p>
          <a:p>
            <a:pPr>
              <a:spcBef>
                <a:spcPct val="0"/>
              </a:spcBef>
              <a:buFontTx/>
              <a:buNone/>
            </a:pPr>
            <a:r>
              <a:rPr lang="et-EE" altLang="et-EE" sz="2400" b="1" dirty="0" smtClean="0"/>
              <a:t> </a:t>
            </a:r>
            <a:endParaRPr lang="en-US" altLang="et-EE" sz="2400" b="1" dirty="0"/>
          </a:p>
          <a:p>
            <a:pPr>
              <a:spcBef>
                <a:spcPct val="0"/>
              </a:spcBef>
              <a:buFontTx/>
              <a:buNone/>
            </a:pPr>
            <a:r>
              <a:rPr lang="en-US" altLang="et-EE" sz="2400" b="1" dirty="0" err="1"/>
              <a:t>hanoi</a:t>
            </a:r>
            <a:r>
              <a:rPr lang="en-US" altLang="et-EE" sz="2400" b="1" dirty="0"/>
              <a:t>(c, b, a, n-1)</a:t>
            </a:r>
            <a:r>
              <a:rPr lang="en-US" altLang="et-EE" sz="1800" b="1" dirty="0"/>
              <a:t>  </a:t>
            </a:r>
          </a:p>
        </p:txBody>
      </p:sp>
      <p:sp>
        <p:nvSpPr>
          <p:cNvPr id="28678" name="Rectangle 4"/>
          <p:cNvSpPr>
            <a:spLocks noChangeArrowheads="1"/>
          </p:cNvSpPr>
          <p:nvPr/>
        </p:nvSpPr>
        <p:spPr bwMode="auto">
          <a:xfrm>
            <a:off x="4686300" y="1314450"/>
            <a:ext cx="2286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679" name="Rectangle 5"/>
          <p:cNvSpPr>
            <a:spLocks noChangeArrowheads="1"/>
          </p:cNvSpPr>
          <p:nvPr/>
        </p:nvSpPr>
        <p:spPr bwMode="auto">
          <a:xfrm>
            <a:off x="4572000" y="1428750"/>
            <a:ext cx="51435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680" name="Rectangle 6"/>
          <p:cNvSpPr>
            <a:spLocks noChangeArrowheads="1"/>
          </p:cNvSpPr>
          <p:nvPr/>
        </p:nvSpPr>
        <p:spPr bwMode="auto">
          <a:xfrm>
            <a:off x="4457700" y="1543050"/>
            <a:ext cx="6858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681" name="Rectangle 7"/>
          <p:cNvSpPr>
            <a:spLocks noChangeArrowheads="1"/>
          </p:cNvSpPr>
          <p:nvPr/>
        </p:nvSpPr>
        <p:spPr bwMode="auto">
          <a:xfrm>
            <a:off x="4343400" y="1657350"/>
            <a:ext cx="9144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682" name="Line 8"/>
          <p:cNvSpPr>
            <a:spLocks noChangeShapeType="1"/>
          </p:cNvSpPr>
          <p:nvPr/>
        </p:nvSpPr>
        <p:spPr bwMode="auto">
          <a:xfrm flipH="1">
            <a:off x="4229100" y="1771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683" name="Line 9"/>
          <p:cNvSpPr>
            <a:spLocks noChangeShapeType="1"/>
          </p:cNvSpPr>
          <p:nvPr/>
        </p:nvSpPr>
        <p:spPr bwMode="auto">
          <a:xfrm flipH="1">
            <a:off x="5486400" y="1771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684" name="Line 10"/>
          <p:cNvSpPr>
            <a:spLocks noChangeShapeType="1"/>
          </p:cNvSpPr>
          <p:nvPr/>
        </p:nvSpPr>
        <p:spPr bwMode="auto">
          <a:xfrm flipH="1">
            <a:off x="6743700" y="1771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685" name="Text Box 11"/>
          <p:cNvSpPr txBox="1">
            <a:spLocks noChangeArrowheads="1"/>
          </p:cNvSpPr>
          <p:nvPr/>
        </p:nvSpPr>
        <p:spPr bwMode="auto">
          <a:xfrm>
            <a:off x="4650559" y="1714500"/>
            <a:ext cx="30008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t-EE" sz="1800"/>
              <a:t>a</a:t>
            </a:r>
          </a:p>
        </p:txBody>
      </p:sp>
      <p:sp>
        <p:nvSpPr>
          <p:cNvPr id="28686" name="Text Box 12"/>
          <p:cNvSpPr txBox="1">
            <a:spLocks noChangeArrowheads="1"/>
          </p:cNvSpPr>
          <p:nvPr/>
        </p:nvSpPr>
        <p:spPr bwMode="auto">
          <a:xfrm>
            <a:off x="5965009" y="1714500"/>
            <a:ext cx="30008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t-EE" sz="1800"/>
              <a:t>b</a:t>
            </a:r>
          </a:p>
        </p:txBody>
      </p:sp>
      <p:sp>
        <p:nvSpPr>
          <p:cNvPr id="28687" name="Text Box 13"/>
          <p:cNvSpPr txBox="1">
            <a:spLocks noChangeArrowheads="1"/>
          </p:cNvSpPr>
          <p:nvPr/>
        </p:nvSpPr>
        <p:spPr bwMode="auto">
          <a:xfrm>
            <a:off x="7279323" y="1714500"/>
            <a:ext cx="28725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t-EE" sz="1800"/>
              <a:t>c</a:t>
            </a:r>
          </a:p>
        </p:txBody>
      </p:sp>
      <p:sp>
        <p:nvSpPr>
          <p:cNvPr id="28688" name="Rectangle 14"/>
          <p:cNvSpPr>
            <a:spLocks noChangeArrowheads="1"/>
          </p:cNvSpPr>
          <p:nvPr/>
        </p:nvSpPr>
        <p:spPr bwMode="auto">
          <a:xfrm>
            <a:off x="5943600" y="1314450"/>
            <a:ext cx="228600" cy="11430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689" name="Rectangle 15"/>
          <p:cNvSpPr>
            <a:spLocks noChangeArrowheads="1"/>
          </p:cNvSpPr>
          <p:nvPr/>
        </p:nvSpPr>
        <p:spPr bwMode="auto">
          <a:xfrm>
            <a:off x="5829300" y="1428750"/>
            <a:ext cx="514350" cy="11430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690" name="Rectangle 16"/>
          <p:cNvSpPr>
            <a:spLocks noChangeArrowheads="1"/>
          </p:cNvSpPr>
          <p:nvPr/>
        </p:nvSpPr>
        <p:spPr bwMode="auto">
          <a:xfrm>
            <a:off x="5715000" y="1543050"/>
            <a:ext cx="685800" cy="11430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691" name="Rectangle 17"/>
          <p:cNvSpPr>
            <a:spLocks noChangeArrowheads="1"/>
          </p:cNvSpPr>
          <p:nvPr/>
        </p:nvSpPr>
        <p:spPr bwMode="auto">
          <a:xfrm>
            <a:off x="5600700" y="1657350"/>
            <a:ext cx="914400" cy="11430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692" name="Line 18"/>
          <p:cNvSpPr>
            <a:spLocks noChangeShapeType="1"/>
          </p:cNvSpPr>
          <p:nvPr/>
        </p:nvSpPr>
        <p:spPr bwMode="auto">
          <a:xfrm flipH="1">
            <a:off x="5486400" y="1771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693" name="Rectangle 23"/>
          <p:cNvSpPr>
            <a:spLocks noChangeArrowheads="1"/>
          </p:cNvSpPr>
          <p:nvPr/>
        </p:nvSpPr>
        <p:spPr bwMode="auto">
          <a:xfrm>
            <a:off x="4343400" y="3943350"/>
            <a:ext cx="9144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695" name="Line 25"/>
          <p:cNvSpPr>
            <a:spLocks noChangeShapeType="1"/>
          </p:cNvSpPr>
          <p:nvPr/>
        </p:nvSpPr>
        <p:spPr bwMode="auto">
          <a:xfrm flipH="1">
            <a:off x="5486400" y="4057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696" name="Line 26"/>
          <p:cNvSpPr>
            <a:spLocks noChangeShapeType="1"/>
          </p:cNvSpPr>
          <p:nvPr/>
        </p:nvSpPr>
        <p:spPr bwMode="auto">
          <a:xfrm flipH="1">
            <a:off x="6743700" y="4057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697" name="Text Box 27"/>
          <p:cNvSpPr txBox="1">
            <a:spLocks noChangeArrowheads="1"/>
          </p:cNvSpPr>
          <p:nvPr/>
        </p:nvSpPr>
        <p:spPr bwMode="auto">
          <a:xfrm>
            <a:off x="4605315" y="5200650"/>
            <a:ext cx="30008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t-EE" sz="1800"/>
              <a:t>a</a:t>
            </a:r>
          </a:p>
        </p:txBody>
      </p:sp>
      <p:sp>
        <p:nvSpPr>
          <p:cNvPr id="28698" name="Text Box 28"/>
          <p:cNvSpPr txBox="1">
            <a:spLocks noChangeArrowheads="1"/>
          </p:cNvSpPr>
          <p:nvPr/>
        </p:nvSpPr>
        <p:spPr bwMode="auto">
          <a:xfrm>
            <a:off x="5976915" y="5200650"/>
            <a:ext cx="30008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t-EE" sz="1800"/>
              <a:t>b</a:t>
            </a:r>
          </a:p>
        </p:txBody>
      </p:sp>
      <p:sp>
        <p:nvSpPr>
          <p:cNvPr id="28699" name="Text Box 29"/>
          <p:cNvSpPr txBox="1">
            <a:spLocks noChangeArrowheads="1"/>
          </p:cNvSpPr>
          <p:nvPr/>
        </p:nvSpPr>
        <p:spPr bwMode="auto">
          <a:xfrm>
            <a:off x="7291229" y="5200650"/>
            <a:ext cx="28725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t-EE" sz="1800"/>
              <a:t>c</a:t>
            </a:r>
          </a:p>
        </p:txBody>
      </p:sp>
      <p:sp>
        <p:nvSpPr>
          <p:cNvPr id="28700" name="Line 34"/>
          <p:cNvSpPr>
            <a:spLocks noChangeShapeType="1"/>
          </p:cNvSpPr>
          <p:nvPr/>
        </p:nvSpPr>
        <p:spPr bwMode="auto">
          <a:xfrm flipH="1">
            <a:off x="5486400" y="4057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01" name="Rectangle 35"/>
          <p:cNvSpPr>
            <a:spLocks noChangeArrowheads="1"/>
          </p:cNvSpPr>
          <p:nvPr/>
        </p:nvSpPr>
        <p:spPr bwMode="auto">
          <a:xfrm>
            <a:off x="7200900" y="3714750"/>
            <a:ext cx="2286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702" name="Rectangle 36"/>
          <p:cNvSpPr>
            <a:spLocks noChangeArrowheads="1"/>
          </p:cNvSpPr>
          <p:nvPr/>
        </p:nvSpPr>
        <p:spPr bwMode="auto">
          <a:xfrm>
            <a:off x="7086600" y="3829050"/>
            <a:ext cx="51435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703" name="Rectangle 37"/>
          <p:cNvSpPr>
            <a:spLocks noChangeArrowheads="1"/>
          </p:cNvSpPr>
          <p:nvPr/>
        </p:nvSpPr>
        <p:spPr bwMode="auto">
          <a:xfrm>
            <a:off x="6972300" y="3943350"/>
            <a:ext cx="6858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704" name="Rectangle 38"/>
          <p:cNvSpPr>
            <a:spLocks noChangeArrowheads="1"/>
          </p:cNvSpPr>
          <p:nvPr/>
        </p:nvSpPr>
        <p:spPr bwMode="auto">
          <a:xfrm>
            <a:off x="5600700" y="5086350"/>
            <a:ext cx="9144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705" name="Line 39"/>
          <p:cNvSpPr>
            <a:spLocks noChangeShapeType="1"/>
          </p:cNvSpPr>
          <p:nvPr/>
        </p:nvSpPr>
        <p:spPr bwMode="auto">
          <a:xfrm flipH="1">
            <a:off x="4229100" y="5200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06" name="Line 40"/>
          <p:cNvSpPr>
            <a:spLocks noChangeShapeType="1"/>
          </p:cNvSpPr>
          <p:nvPr/>
        </p:nvSpPr>
        <p:spPr bwMode="auto">
          <a:xfrm flipH="1">
            <a:off x="5486400" y="5200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07" name="Line 41"/>
          <p:cNvSpPr>
            <a:spLocks noChangeShapeType="1"/>
          </p:cNvSpPr>
          <p:nvPr/>
        </p:nvSpPr>
        <p:spPr bwMode="auto">
          <a:xfrm flipH="1">
            <a:off x="6743700" y="5200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08" name="Line 45"/>
          <p:cNvSpPr>
            <a:spLocks noChangeShapeType="1"/>
          </p:cNvSpPr>
          <p:nvPr/>
        </p:nvSpPr>
        <p:spPr bwMode="auto">
          <a:xfrm flipH="1">
            <a:off x="5486400" y="5200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09" name="Rectangle 46"/>
          <p:cNvSpPr>
            <a:spLocks noChangeArrowheads="1"/>
          </p:cNvSpPr>
          <p:nvPr/>
        </p:nvSpPr>
        <p:spPr bwMode="auto">
          <a:xfrm>
            <a:off x="5943600" y="4743450"/>
            <a:ext cx="2286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710" name="Rectangle 47"/>
          <p:cNvSpPr>
            <a:spLocks noChangeArrowheads="1"/>
          </p:cNvSpPr>
          <p:nvPr/>
        </p:nvSpPr>
        <p:spPr bwMode="auto">
          <a:xfrm>
            <a:off x="5829300" y="4857750"/>
            <a:ext cx="51435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711" name="Rectangle 48"/>
          <p:cNvSpPr>
            <a:spLocks noChangeArrowheads="1"/>
          </p:cNvSpPr>
          <p:nvPr/>
        </p:nvSpPr>
        <p:spPr bwMode="auto">
          <a:xfrm>
            <a:off x="5715000" y="4972050"/>
            <a:ext cx="6858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712" name="Rectangle 49"/>
          <p:cNvSpPr>
            <a:spLocks noChangeArrowheads="1"/>
          </p:cNvSpPr>
          <p:nvPr/>
        </p:nvSpPr>
        <p:spPr bwMode="auto">
          <a:xfrm>
            <a:off x="5600700" y="4457700"/>
            <a:ext cx="9144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713" name="Line 50"/>
          <p:cNvSpPr>
            <a:spLocks noChangeShapeType="1"/>
          </p:cNvSpPr>
          <p:nvPr/>
        </p:nvSpPr>
        <p:spPr bwMode="auto">
          <a:xfrm flipH="1">
            <a:off x="4229100" y="457200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14" name="Line 51"/>
          <p:cNvSpPr>
            <a:spLocks noChangeShapeType="1"/>
          </p:cNvSpPr>
          <p:nvPr/>
        </p:nvSpPr>
        <p:spPr bwMode="auto">
          <a:xfrm flipH="1">
            <a:off x="5486400" y="457200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15" name="Line 52"/>
          <p:cNvSpPr>
            <a:spLocks noChangeShapeType="1"/>
          </p:cNvSpPr>
          <p:nvPr/>
        </p:nvSpPr>
        <p:spPr bwMode="auto">
          <a:xfrm flipH="1">
            <a:off x="6743700" y="457200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16" name="Line 56"/>
          <p:cNvSpPr>
            <a:spLocks noChangeShapeType="1"/>
          </p:cNvSpPr>
          <p:nvPr/>
        </p:nvSpPr>
        <p:spPr bwMode="auto">
          <a:xfrm flipH="1">
            <a:off x="5486400" y="457200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17" name="Rectangle 57"/>
          <p:cNvSpPr>
            <a:spLocks noChangeArrowheads="1"/>
          </p:cNvSpPr>
          <p:nvPr/>
        </p:nvSpPr>
        <p:spPr bwMode="auto">
          <a:xfrm>
            <a:off x="7200900" y="4229100"/>
            <a:ext cx="2286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718" name="Rectangle 58"/>
          <p:cNvSpPr>
            <a:spLocks noChangeArrowheads="1"/>
          </p:cNvSpPr>
          <p:nvPr/>
        </p:nvSpPr>
        <p:spPr bwMode="auto">
          <a:xfrm>
            <a:off x="7086600" y="4343400"/>
            <a:ext cx="51435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719" name="Rectangle 59"/>
          <p:cNvSpPr>
            <a:spLocks noChangeArrowheads="1"/>
          </p:cNvSpPr>
          <p:nvPr/>
        </p:nvSpPr>
        <p:spPr bwMode="auto">
          <a:xfrm>
            <a:off x="6972300" y="4457700"/>
            <a:ext cx="6858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720" name="Line 61"/>
          <p:cNvSpPr>
            <a:spLocks noChangeShapeType="1"/>
          </p:cNvSpPr>
          <p:nvPr/>
        </p:nvSpPr>
        <p:spPr bwMode="auto">
          <a:xfrm>
            <a:off x="1257300" y="860288"/>
            <a:ext cx="0" cy="40576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21" name="Line 62"/>
          <p:cNvSpPr>
            <a:spLocks noChangeShapeType="1"/>
          </p:cNvSpPr>
          <p:nvPr/>
        </p:nvSpPr>
        <p:spPr bwMode="auto">
          <a:xfrm>
            <a:off x="1257300" y="5086350"/>
            <a:ext cx="228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22" name="Line 63"/>
          <p:cNvSpPr>
            <a:spLocks noChangeShapeType="1"/>
          </p:cNvSpPr>
          <p:nvPr/>
        </p:nvSpPr>
        <p:spPr bwMode="auto">
          <a:xfrm>
            <a:off x="1257300" y="1028700"/>
            <a:ext cx="228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23" name="Line 64"/>
          <p:cNvSpPr>
            <a:spLocks noChangeShapeType="1"/>
          </p:cNvSpPr>
          <p:nvPr/>
        </p:nvSpPr>
        <p:spPr bwMode="auto">
          <a:xfrm>
            <a:off x="1257300" y="1714500"/>
            <a:ext cx="228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24" name="Text Box 65"/>
          <p:cNvSpPr txBox="1">
            <a:spLocks noChangeArrowheads="1"/>
          </p:cNvSpPr>
          <p:nvPr/>
        </p:nvSpPr>
        <p:spPr bwMode="auto">
          <a:xfrm>
            <a:off x="5989267" y="800100"/>
            <a:ext cx="201369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t-EE" sz="2400" dirty="0" smtClean="0">
                <a:latin typeface="Arial" panose="020B0604020202020204" pitchFamily="34" charset="0"/>
              </a:rPr>
              <a:t>ALGORIT</a:t>
            </a:r>
            <a:r>
              <a:rPr lang="et-EE" altLang="et-EE" sz="2400" dirty="0" smtClean="0">
                <a:latin typeface="Arial" panose="020B0604020202020204" pitchFamily="34" charset="0"/>
              </a:rPr>
              <a:t>H</a:t>
            </a:r>
            <a:r>
              <a:rPr lang="en-US" altLang="et-EE" sz="2400" dirty="0" smtClean="0">
                <a:latin typeface="Arial" panose="020B0604020202020204" pitchFamily="34" charset="0"/>
              </a:rPr>
              <a:t>M</a:t>
            </a:r>
            <a:endParaRPr lang="en-US" altLang="et-EE" sz="1800" dirty="0">
              <a:latin typeface="Arial" panose="020B0604020202020204" pitchFamily="34" charset="0"/>
            </a:endParaRPr>
          </a:p>
        </p:txBody>
      </p:sp>
      <p:sp>
        <p:nvSpPr>
          <p:cNvPr id="53" name="Line 24"/>
          <p:cNvSpPr>
            <a:spLocks noChangeShapeType="1"/>
          </p:cNvSpPr>
          <p:nvPr/>
        </p:nvSpPr>
        <p:spPr bwMode="auto">
          <a:xfrm flipH="1">
            <a:off x="4229100" y="4057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3" name="TextBox 2"/>
          <p:cNvSpPr txBox="1"/>
          <p:nvPr/>
        </p:nvSpPr>
        <p:spPr>
          <a:xfrm>
            <a:off x="1880765" y="202718"/>
            <a:ext cx="4607396" cy="461665"/>
          </a:xfrm>
          <a:prstGeom prst="rect">
            <a:avLst/>
          </a:prstGeom>
          <a:noFill/>
        </p:spPr>
        <p:txBody>
          <a:bodyPr wrap="square" rtlCol="0">
            <a:spAutoFit/>
          </a:bodyPr>
          <a:lstStyle/>
          <a:p>
            <a:r>
              <a:rPr lang="et-EE" b="1" i="0" dirty="0">
                <a:solidFill>
                  <a:srgbClr val="C00000"/>
                </a:solidFill>
              </a:rPr>
              <a:t>Bonus task </a:t>
            </a:r>
            <a:r>
              <a:rPr lang="et-EE" b="1" i="0" dirty="0" smtClean="0">
                <a:solidFill>
                  <a:srgbClr val="C00000"/>
                </a:solidFill>
              </a:rPr>
              <a:t>III</a:t>
            </a:r>
            <a:endParaRPr lang="et-EE" b="1" i="0" dirty="0">
              <a:solidFill>
                <a:srgbClr val="C00000"/>
              </a:solidFill>
            </a:endParaRPr>
          </a:p>
        </p:txBody>
      </p:sp>
    </p:spTree>
    <p:extLst>
      <p:ext uri="{BB962C8B-B14F-4D97-AF65-F5344CB8AC3E}">
        <p14:creationId xmlns:p14="http://schemas.microsoft.com/office/powerpoint/2010/main" val="38275153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239688"/>
          </a:xfrm>
        </p:spPr>
        <p:txBody>
          <a:bodyPr/>
          <a:lstStyle/>
          <a:p>
            <a:r>
              <a:rPr lang="et-EE" dirty="0" smtClean="0"/>
              <a:t>HANOI &amp; RECURSION</a:t>
            </a:r>
            <a:endParaRPr lang="et-EE" dirty="0"/>
          </a:p>
        </p:txBody>
      </p:sp>
      <p:sp>
        <p:nvSpPr>
          <p:cNvPr id="3" name="Content Placeholder 2"/>
          <p:cNvSpPr>
            <a:spLocks noGrp="1"/>
          </p:cNvSpPr>
          <p:nvPr>
            <p:ph idx="1"/>
          </p:nvPr>
        </p:nvSpPr>
        <p:spPr>
          <a:xfrm>
            <a:off x="495300" y="908720"/>
            <a:ext cx="8648700" cy="5184576"/>
          </a:xfrm>
        </p:spPr>
        <p:txBody>
          <a:bodyPr/>
          <a:lstStyle/>
          <a:p>
            <a:r>
              <a:rPr lang="et-EE" sz="1400" dirty="0"/>
              <a:t>#include &lt;stdio.h&gt;</a:t>
            </a:r>
          </a:p>
          <a:p>
            <a:endParaRPr lang="et-EE" sz="1400" dirty="0"/>
          </a:p>
          <a:p>
            <a:r>
              <a:rPr lang="et-EE" sz="1400" dirty="0"/>
              <a:t>void move(int number, char source,char buf,char dest);</a:t>
            </a:r>
          </a:p>
          <a:p>
            <a:endParaRPr lang="et-EE" sz="1400" dirty="0"/>
          </a:p>
          <a:p>
            <a:r>
              <a:rPr lang="et-EE" sz="1400" dirty="0"/>
              <a:t>void main(void){</a:t>
            </a:r>
          </a:p>
          <a:p>
            <a:r>
              <a:rPr lang="et-EE" sz="1400" dirty="0"/>
              <a:t>    int number;</a:t>
            </a:r>
          </a:p>
          <a:p>
            <a:r>
              <a:rPr lang="et-EE" sz="1400" dirty="0"/>
              <a:t>    printf("Enter number of disks to rearrange...\n");</a:t>
            </a:r>
          </a:p>
          <a:p>
            <a:r>
              <a:rPr lang="et-EE" sz="1400" dirty="0"/>
              <a:t>    scanf("%i", &amp;number);</a:t>
            </a:r>
          </a:p>
          <a:p>
            <a:r>
              <a:rPr lang="et-EE" sz="1400" dirty="0"/>
              <a:t>    move(number, 'A', 'B', 'C');</a:t>
            </a:r>
          </a:p>
          <a:p>
            <a:r>
              <a:rPr lang="et-EE" sz="1400" dirty="0"/>
              <a:t>    return 0;</a:t>
            </a:r>
          </a:p>
          <a:p>
            <a:r>
              <a:rPr lang="et-EE" sz="1400" dirty="0"/>
              <a:t>}</a:t>
            </a:r>
          </a:p>
          <a:p>
            <a:endParaRPr lang="et-EE" sz="1400" dirty="0"/>
          </a:p>
          <a:p>
            <a:r>
              <a:rPr lang="et-EE" sz="1400" dirty="0"/>
              <a:t>void move(int disk, char source, char dest, char buf){</a:t>
            </a:r>
          </a:p>
          <a:p>
            <a:r>
              <a:rPr lang="et-EE" sz="1400" dirty="0"/>
              <a:t>    if(disk==1){</a:t>
            </a:r>
          </a:p>
          <a:p>
            <a:r>
              <a:rPr lang="et-EE" sz="1400" dirty="0"/>
              <a:t>        printf("Moving disk %i from peg %c to peg %c\n", disk, source, dest); //if it is the last disk to be placed</a:t>
            </a:r>
          </a:p>
          <a:p>
            <a:r>
              <a:rPr lang="et-EE" sz="1400" dirty="0"/>
              <a:t>    }</a:t>
            </a:r>
          </a:p>
          <a:p>
            <a:r>
              <a:rPr lang="et-EE" sz="1400" dirty="0"/>
              <a:t>    else{ //repeats one move over and over (taking from source, putting to destination, then taking from source, putting to buff, then stacking those two together</a:t>
            </a:r>
          </a:p>
          <a:p>
            <a:r>
              <a:rPr lang="et-EE" sz="1400" dirty="0"/>
              <a:t>        move(disk-1, source, buf, dest);</a:t>
            </a:r>
          </a:p>
          <a:p>
            <a:r>
              <a:rPr lang="et-EE" sz="1400" dirty="0"/>
              <a:t>        printf("moving disk %i from peg %c to peg %c\n", disk, source, dest);</a:t>
            </a:r>
          </a:p>
          <a:p>
            <a:r>
              <a:rPr lang="et-EE" sz="1400" dirty="0"/>
              <a:t>        move(disk-1, buf, dest, source);</a:t>
            </a:r>
          </a:p>
          <a:p>
            <a:r>
              <a:rPr lang="et-EE" sz="1400" dirty="0"/>
              <a:t>    }</a:t>
            </a:r>
          </a:p>
          <a:p>
            <a:r>
              <a:rPr lang="et-EE" sz="1400" dirty="0"/>
              <a:t>}</a:t>
            </a:r>
          </a:p>
        </p:txBody>
      </p:sp>
    </p:spTree>
    <p:extLst>
      <p:ext uri="{BB962C8B-B14F-4D97-AF65-F5344CB8AC3E}">
        <p14:creationId xmlns:p14="http://schemas.microsoft.com/office/powerpoint/2010/main" val="36462510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TEST II</a:t>
            </a:r>
            <a:endParaRPr lang="et-EE" dirty="0"/>
          </a:p>
        </p:txBody>
      </p:sp>
      <p:sp>
        <p:nvSpPr>
          <p:cNvPr id="3" name="Content Placeholder 2"/>
          <p:cNvSpPr>
            <a:spLocks noGrp="1"/>
          </p:cNvSpPr>
          <p:nvPr>
            <p:ph idx="1"/>
          </p:nvPr>
        </p:nvSpPr>
        <p:spPr/>
        <p:txBody>
          <a:bodyPr/>
          <a:lstStyle/>
          <a:p>
            <a:pPr lvl="0"/>
            <a:r>
              <a:rPr lang="et-EE" sz="1400" b="1" dirty="0"/>
              <a:t>(</a:t>
            </a:r>
            <a:r>
              <a:rPr lang="et-EE" sz="1400" b="1" dirty="0" smtClean="0"/>
              <a:t>15p</a:t>
            </a:r>
            <a:r>
              <a:rPr lang="et-EE" sz="1400" b="1" dirty="0"/>
              <a:t>) Create a program in C using dynamical memory allocation, with the given requirements:</a:t>
            </a:r>
          </a:p>
          <a:p>
            <a:pPr lvl="0"/>
            <a:r>
              <a:rPr lang="en-US" sz="1400" b="1" dirty="0"/>
              <a:t>User enters the names of the input and output files na1, na2, nt1, nt2.</a:t>
            </a:r>
            <a:endParaRPr lang="et-EE" sz="1400" dirty="0"/>
          </a:p>
          <a:p>
            <a:pPr lvl="0"/>
            <a:r>
              <a:rPr lang="en-US" sz="1400" dirty="0"/>
              <a:t>From file na1 following structure should be read in:</a:t>
            </a:r>
            <a:endParaRPr lang="et-EE" sz="1400" dirty="0"/>
          </a:p>
          <a:p>
            <a:r>
              <a:rPr lang="et-EE" sz="1400" dirty="0"/>
              <a:t>county – char[]</a:t>
            </a:r>
          </a:p>
          <a:p>
            <a:r>
              <a:rPr lang="et-EE" sz="1400" dirty="0"/>
              <a:t>city – char[]</a:t>
            </a:r>
          </a:p>
          <a:p>
            <a:pPr lvl="0"/>
            <a:r>
              <a:rPr lang="et-EE" sz="1400" b="1" dirty="0"/>
              <a:t>From file na2 read</a:t>
            </a:r>
            <a:r>
              <a:rPr lang="et-EE" sz="1400" dirty="0"/>
              <a:t> in:</a:t>
            </a:r>
          </a:p>
          <a:p>
            <a:r>
              <a:rPr lang="et-EE" sz="1400" dirty="0"/>
              <a:t>name – char[]</a:t>
            </a:r>
          </a:p>
          <a:p>
            <a:r>
              <a:rPr lang="et-EE" sz="1400" dirty="0"/>
              <a:t>address – struct:</a:t>
            </a:r>
          </a:p>
          <a:p>
            <a:r>
              <a:rPr lang="et-EE" sz="1400" dirty="0"/>
              <a:t>		city – char[]</a:t>
            </a:r>
          </a:p>
          <a:p>
            <a:r>
              <a:rPr lang="et-EE" sz="1400" dirty="0"/>
              <a:t>		street – char[]</a:t>
            </a:r>
          </a:p>
          <a:p>
            <a:r>
              <a:rPr lang="et-EE" sz="1400" dirty="0"/>
              <a:t>		house – int</a:t>
            </a:r>
          </a:p>
          <a:p>
            <a:pPr lvl="0"/>
            <a:r>
              <a:rPr lang="en-US" sz="1400" dirty="0"/>
              <a:t>Sort the records from file </a:t>
            </a:r>
            <a:r>
              <a:rPr lang="en-US" sz="1400" b="1" dirty="0"/>
              <a:t>na2</a:t>
            </a:r>
            <a:r>
              <a:rPr lang="en-US" sz="1400" dirty="0"/>
              <a:t> by the county (in alphabetical order) and save them to file </a:t>
            </a:r>
            <a:r>
              <a:rPr lang="en-US" sz="1400" b="1" dirty="0"/>
              <a:t>nt1 </a:t>
            </a:r>
            <a:r>
              <a:rPr lang="en-US" sz="1400" dirty="0"/>
              <a:t>and output them also on the terminal screen.</a:t>
            </a:r>
            <a:endParaRPr lang="et-EE" sz="1400" dirty="0"/>
          </a:p>
          <a:p>
            <a:pPr lvl="0"/>
            <a:r>
              <a:rPr lang="en-US" sz="1400" dirty="0"/>
              <a:t>To file </a:t>
            </a:r>
            <a:r>
              <a:rPr lang="en-US" sz="1400" b="1" dirty="0"/>
              <a:t>nt2 </a:t>
            </a:r>
            <a:r>
              <a:rPr lang="en-US" sz="1400" dirty="0"/>
              <a:t>output all the records from input data that could not be associated and outputted to the first file.</a:t>
            </a:r>
            <a:endParaRPr lang="et-EE" sz="1400" dirty="0"/>
          </a:p>
          <a:p>
            <a:endParaRPr lang="et-EE" dirty="0"/>
          </a:p>
        </p:txBody>
      </p:sp>
    </p:spTree>
    <p:extLst>
      <p:ext uri="{BB962C8B-B14F-4D97-AF65-F5344CB8AC3E}">
        <p14:creationId xmlns:p14="http://schemas.microsoft.com/office/powerpoint/2010/main" val="13442735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260648"/>
            <a:ext cx="8153400" cy="288032"/>
          </a:xfrm>
        </p:spPr>
        <p:txBody>
          <a:bodyPr/>
          <a:lstStyle/>
          <a:p>
            <a:r>
              <a:rPr lang="et-EE" sz="2000" dirty="0" smtClean="0"/>
              <a:t>LINKED List</a:t>
            </a:r>
            <a:endParaRPr lang="et-EE" sz="2000" dirty="0"/>
          </a:p>
        </p:txBody>
      </p:sp>
      <p:sp>
        <p:nvSpPr>
          <p:cNvPr id="3" name="Content Placeholder 2"/>
          <p:cNvSpPr>
            <a:spLocks noGrp="1"/>
          </p:cNvSpPr>
          <p:nvPr>
            <p:ph idx="1"/>
          </p:nvPr>
        </p:nvSpPr>
        <p:spPr>
          <a:xfrm>
            <a:off x="495300" y="548680"/>
            <a:ext cx="8325172" cy="5256584"/>
          </a:xfrm>
        </p:spPr>
        <p:txBody>
          <a:bodyPr/>
          <a:lstStyle/>
          <a:p>
            <a:r>
              <a:rPr lang="et-EE" sz="1200" dirty="0"/>
              <a:t>#include &lt;stdio.h</a:t>
            </a:r>
            <a:r>
              <a:rPr lang="et-EE" sz="1200" dirty="0" smtClean="0"/>
              <a:t>&gt;  #</a:t>
            </a:r>
            <a:r>
              <a:rPr lang="et-EE" sz="1200" dirty="0"/>
              <a:t>include &lt;stdlib.h</a:t>
            </a:r>
            <a:r>
              <a:rPr lang="et-EE" sz="1200" dirty="0" smtClean="0"/>
              <a:t>&gt;  #</a:t>
            </a:r>
            <a:r>
              <a:rPr lang="et-EE" sz="1200" dirty="0"/>
              <a:t>include &lt;assert.h&gt;</a:t>
            </a:r>
          </a:p>
          <a:p>
            <a:r>
              <a:rPr lang="et-EE" sz="1200" dirty="0"/>
              <a:t>typedef struct _node{</a:t>
            </a:r>
          </a:p>
          <a:p>
            <a:r>
              <a:rPr lang="et-EE" sz="1200" dirty="0"/>
              <a:t>	int value;</a:t>
            </a:r>
          </a:p>
          <a:p>
            <a:r>
              <a:rPr lang="et-EE" sz="1200" dirty="0"/>
              <a:t>	struct _node *next;</a:t>
            </a:r>
          </a:p>
          <a:p>
            <a:r>
              <a:rPr lang="et-EE" sz="1200" dirty="0"/>
              <a:t>} node;</a:t>
            </a:r>
          </a:p>
          <a:p>
            <a:r>
              <a:rPr lang="et-EE" sz="1200" dirty="0"/>
              <a:t>node *add(int val, node *root){</a:t>
            </a:r>
          </a:p>
          <a:p>
            <a:r>
              <a:rPr lang="et-EE" sz="1200" dirty="0"/>
              <a:t>	node *p = malloc(sizeof(node));</a:t>
            </a:r>
          </a:p>
          <a:p>
            <a:r>
              <a:rPr lang="et-EE" sz="1200" dirty="0"/>
              <a:t>	assert(p != NULL);</a:t>
            </a:r>
          </a:p>
          <a:p>
            <a:r>
              <a:rPr lang="et-EE" sz="1200" dirty="0"/>
              <a:t>	p-&gt;value = val;</a:t>
            </a:r>
          </a:p>
          <a:p>
            <a:r>
              <a:rPr lang="et-EE" sz="1200" dirty="0"/>
              <a:t>	p-&gt;next = root;</a:t>
            </a:r>
          </a:p>
          <a:p>
            <a:r>
              <a:rPr lang="et-EE" sz="1200" dirty="0"/>
              <a:t>	return p</a:t>
            </a:r>
            <a:r>
              <a:rPr lang="et-EE" sz="1200" dirty="0" smtClean="0"/>
              <a:t>;}</a:t>
            </a:r>
            <a:endParaRPr lang="et-EE" sz="1200" dirty="0"/>
          </a:p>
          <a:p>
            <a:r>
              <a:rPr lang="et-EE" sz="1200" dirty="0"/>
              <a:t>void printrecursive(node *root, int idx){</a:t>
            </a:r>
          </a:p>
          <a:p>
            <a:r>
              <a:rPr lang="et-EE" sz="1200" dirty="0"/>
              <a:t>	if(root == NULL) //exit condition</a:t>
            </a:r>
          </a:p>
          <a:p>
            <a:r>
              <a:rPr lang="et-EE" sz="1200" dirty="0"/>
              <a:t>		return;</a:t>
            </a:r>
          </a:p>
          <a:p>
            <a:r>
              <a:rPr lang="et-EE" sz="1200" dirty="0"/>
              <a:t>	printf("%d: %d \n", idx, root-&gt;value);</a:t>
            </a:r>
          </a:p>
          <a:p>
            <a:r>
              <a:rPr lang="et-EE" sz="1200" dirty="0"/>
              <a:t>	printrecursive(root-&gt;next, idx + 1</a:t>
            </a:r>
            <a:r>
              <a:rPr lang="et-EE" sz="1200" dirty="0" smtClean="0"/>
              <a:t>);}</a:t>
            </a:r>
            <a:endParaRPr lang="et-EE" sz="1200" dirty="0"/>
          </a:p>
          <a:p>
            <a:r>
              <a:rPr lang="et-EE" sz="1200" dirty="0"/>
              <a:t>void print(node *root){</a:t>
            </a:r>
          </a:p>
          <a:p>
            <a:r>
              <a:rPr lang="et-EE" sz="1200" dirty="0"/>
              <a:t>	node *p;</a:t>
            </a:r>
          </a:p>
          <a:p>
            <a:r>
              <a:rPr lang="et-EE" sz="1200" dirty="0"/>
              <a:t>	for(p = root; p != NULL; p = p-&gt;next)</a:t>
            </a:r>
          </a:p>
          <a:p>
            <a:r>
              <a:rPr lang="et-EE" sz="1200" dirty="0"/>
              <a:t>		printf("%d\n", p-&gt;value</a:t>
            </a:r>
            <a:r>
              <a:rPr lang="et-EE" sz="1200" dirty="0" smtClean="0"/>
              <a:t>);}</a:t>
            </a:r>
            <a:endParaRPr lang="et-EE" sz="1200" dirty="0"/>
          </a:p>
          <a:p>
            <a:r>
              <a:rPr lang="et-EE" sz="1200" dirty="0"/>
              <a:t>#define MAX 10000</a:t>
            </a:r>
          </a:p>
          <a:p>
            <a:r>
              <a:rPr lang="et-EE" sz="1200" dirty="0"/>
              <a:t>int main(void){</a:t>
            </a:r>
          </a:p>
          <a:p>
            <a:r>
              <a:rPr lang="et-EE" sz="1200" dirty="0"/>
              <a:t>	int i;</a:t>
            </a:r>
          </a:p>
          <a:p>
            <a:r>
              <a:rPr lang="et-EE" sz="1200" dirty="0"/>
              <a:t>	node *root = NULL;</a:t>
            </a:r>
          </a:p>
          <a:p>
            <a:r>
              <a:rPr lang="et-EE" sz="1200" dirty="0"/>
              <a:t>	for(i = 0; i &lt; MAX; i++)</a:t>
            </a:r>
          </a:p>
          <a:p>
            <a:r>
              <a:rPr lang="et-EE" sz="1200" dirty="0"/>
              <a:t>		root = add(rand() % (2 * MAX), root);</a:t>
            </a:r>
          </a:p>
          <a:p>
            <a:r>
              <a:rPr lang="et-EE" sz="1200" dirty="0"/>
              <a:t>	printrecursive(root, 1);</a:t>
            </a:r>
          </a:p>
          <a:p>
            <a:r>
              <a:rPr lang="et-EE" sz="1200" dirty="0"/>
              <a:t>	//print(root);</a:t>
            </a:r>
          </a:p>
          <a:p>
            <a:r>
              <a:rPr lang="et-EE" sz="1200" dirty="0"/>
              <a:t>	return 0;</a:t>
            </a:r>
          </a:p>
          <a:p>
            <a:r>
              <a:rPr lang="et-EE" sz="1200" dirty="0"/>
              <a:t>}</a:t>
            </a:r>
          </a:p>
        </p:txBody>
      </p:sp>
    </p:spTree>
    <p:extLst>
      <p:ext uri="{BB962C8B-B14F-4D97-AF65-F5344CB8AC3E}">
        <p14:creationId xmlns:p14="http://schemas.microsoft.com/office/powerpoint/2010/main" val="40703623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06" name="Object 2"/>
          <p:cNvGraphicFramePr>
            <a:graphicFrameLocks noChangeAspect="1"/>
          </p:cNvGraphicFramePr>
          <p:nvPr>
            <p:extLst>
              <p:ext uri="{D42A27DB-BD31-4B8C-83A1-F6EECF244321}">
                <p14:modId xmlns:p14="http://schemas.microsoft.com/office/powerpoint/2010/main" val="2000091049"/>
              </p:ext>
            </p:extLst>
          </p:nvPr>
        </p:nvGraphicFramePr>
        <p:xfrm>
          <a:off x="-77788" y="-198438"/>
          <a:ext cx="9272588" cy="6961188"/>
        </p:xfrm>
        <a:graphic>
          <a:graphicData uri="http://schemas.openxmlformats.org/presentationml/2006/ole">
            <mc:AlternateContent xmlns:mc="http://schemas.openxmlformats.org/markup-compatibility/2006">
              <mc:Choice xmlns:v="urn:schemas-microsoft-com:vml" Requires="v">
                <p:oleObj spid="_x0000_s21772" name="Slide" r:id="rId4" imgW="3794829" imgH="2845291" progId="PowerPoint.Slide.8">
                  <p:embed/>
                </p:oleObj>
              </mc:Choice>
              <mc:Fallback>
                <p:oleObj name="Slide" r:id="rId4" imgW="3794829" imgH="2845291" progId="PowerPoint.Slide.8">
                  <p:embed/>
                  <p:pic>
                    <p:nvPicPr>
                      <p:cNvPr id="0" name="Object 2"/>
                      <p:cNvPicPr>
                        <a:picLocks noChangeAspect="1" noChangeArrowheads="1"/>
                      </p:cNvPicPr>
                      <p:nvPr/>
                    </p:nvPicPr>
                    <p:blipFill>
                      <a:blip r:embed="rId5"/>
                      <a:srcRect/>
                      <a:stretch>
                        <a:fillRect/>
                      </a:stretch>
                    </p:blipFill>
                    <p:spPr bwMode="auto">
                      <a:xfrm>
                        <a:off x="-77788" y="-198438"/>
                        <a:ext cx="9272588" cy="6961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79" name="Object 3"/>
          <p:cNvGraphicFramePr>
            <a:graphicFrameLocks noChangeAspect="1"/>
          </p:cNvGraphicFramePr>
          <p:nvPr/>
        </p:nvGraphicFramePr>
        <p:xfrm>
          <a:off x="7772400" y="152400"/>
          <a:ext cx="552450" cy="1676400"/>
        </p:xfrm>
        <a:graphic>
          <a:graphicData uri="http://schemas.openxmlformats.org/presentationml/2006/ole">
            <mc:AlternateContent xmlns:mc="http://schemas.openxmlformats.org/markup-compatibility/2006">
              <mc:Choice xmlns:v="urn:schemas-microsoft-com:vml" Requires="v">
                <p:oleObj spid="_x0000_s21773" name="Clip" r:id="rId6" imgW="1295640" imgH="3934080" progId="MS_ClipArt_Gallery.5">
                  <p:embed/>
                </p:oleObj>
              </mc:Choice>
              <mc:Fallback>
                <p:oleObj name="Clip" r:id="rId6" imgW="1295640" imgH="3934080" progId="MS_ClipArt_Gallery.5">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72400" y="152400"/>
                        <a:ext cx="552450" cy="167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4579"/>
                                        </p:tgtEl>
                                        <p:attrNameLst>
                                          <p:attrName>style.visibility</p:attrName>
                                        </p:attrNameLst>
                                      </p:cBhvr>
                                      <p:to>
                                        <p:strVal val="visible"/>
                                      </p:to>
                                    </p:set>
                                    <p:anim calcmode="lin" valueType="num">
                                      <p:cBhvr additive="base">
                                        <p:cTn id="7" dur="500" fill="hold"/>
                                        <p:tgtEl>
                                          <p:spTgt spid="24579"/>
                                        </p:tgtEl>
                                        <p:attrNameLst>
                                          <p:attrName>ppt_x</p:attrName>
                                        </p:attrNameLst>
                                      </p:cBhvr>
                                      <p:tavLst>
                                        <p:tav tm="0">
                                          <p:val>
                                            <p:strVal val="0-#ppt_w/2"/>
                                          </p:val>
                                        </p:tav>
                                        <p:tav tm="100000">
                                          <p:val>
                                            <p:strVal val="#ppt_x"/>
                                          </p:val>
                                        </p:tav>
                                      </p:tavLst>
                                    </p:anim>
                                    <p:anim calcmode="lin" valueType="num">
                                      <p:cBhvr additive="base">
                                        <p:cTn id="8" dur="500" fill="hold"/>
                                        <p:tgtEl>
                                          <p:spTgt spid="2457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STRUCTURES</a:t>
            </a:r>
            <a:endParaRPr lang="et-EE" dirty="0"/>
          </a:p>
        </p:txBody>
      </p:sp>
      <p:sp>
        <p:nvSpPr>
          <p:cNvPr id="3" name="Content Placeholder 2"/>
          <p:cNvSpPr>
            <a:spLocks noGrp="1"/>
          </p:cNvSpPr>
          <p:nvPr>
            <p:ph idx="1"/>
          </p:nvPr>
        </p:nvSpPr>
        <p:spPr>
          <a:xfrm>
            <a:off x="495300" y="1676400"/>
            <a:ext cx="8191500" cy="4128864"/>
          </a:xfrm>
        </p:spPr>
        <p:txBody>
          <a:bodyPr/>
          <a:lstStyle/>
          <a:p>
            <a:r>
              <a:rPr lang="en-US" dirty="0"/>
              <a:t>Complex data type</a:t>
            </a:r>
            <a:endParaRPr lang="et-EE" dirty="0"/>
          </a:p>
          <a:p>
            <a:r>
              <a:rPr lang="en-US" dirty="0" smtClean="0"/>
              <a:t>It </a:t>
            </a:r>
            <a:r>
              <a:rPr lang="en-US" dirty="0"/>
              <a:t>consist of other data types (</a:t>
            </a:r>
            <a:r>
              <a:rPr lang="en-US" dirty="0" err="1"/>
              <a:t>int</a:t>
            </a:r>
            <a:r>
              <a:rPr lang="en-US" dirty="0"/>
              <a:t>, char, float </a:t>
            </a:r>
            <a:r>
              <a:rPr lang="en-US" dirty="0" err="1"/>
              <a:t>etc</a:t>
            </a:r>
            <a:r>
              <a:rPr lang="en-US" dirty="0" smtClean="0"/>
              <a:t>)</a:t>
            </a:r>
            <a:endParaRPr lang="et-EE" dirty="0"/>
          </a:p>
        </p:txBody>
      </p:sp>
      <p:sp>
        <p:nvSpPr>
          <p:cNvPr id="4" name="Rectangle 3"/>
          <p:cNvSpPr/>
          <p:nvPr/>
        </p:nvSpPr>
        <p:spPr>
          <a:xfrm>
            <a:off x="838200" y="2636912"/>
            <a:ext cx="7550224" cy="3445815"/>
          </a:xfrm>
          <a:prstGeom prst="rect">
            <a:avLst/>
          </a:prstGeom>
        </p:spPr>
        <p:txBody>
          <a:bodyPr wrap="square">
            <a:spAutoFit/>
          </a:bodyPr>
          <a:lstStyle/>
          <a:p>
            <a:pPr>
              <a:lnSpc>
                <a:spcPct val="107000"/>
              </a:lnSpc>
              <a:spcAft>
                <a:spcPts val="0"/>
              </a:spcAft>
            </a:pPr>
            <a:r>
              <a:rPr lang="en-US" sz="2800" b="1" kern="0" dirty="0" err="1" smtClean="0">
                <a:solidFill>
                  <a:srgbClr val="0000A0"/>
                </a:solidFill>
                <a:effectLst/>
                <a:latin typeface="Courier New" panose="02070309020205020404" pitchFamily="49" charset="0"/>
                <a:ea typeface="Times New Roman" panose="02020603050405020304" pitchFamily="18" charset="0"/>
                <a:cs typeface="Times New Roman" panose="02020603050405020304" pitchFamily="18" charset="0"/>
              </a:rPr>
              <a:t>typedef</a:t>
            </a:r>
            <a:r>
              <a:rPr lang="en-US" sz="2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sz="2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a:t>
            </a:r>
            <a:endParaRPr lang="et-EE" sz="28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employeeCode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firstName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lastName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float </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employee</a:t>
            </a:r>
            <a:r>
              <a:rPr lang="en-US" sz="2000"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 </a:t>
            </a:r>
            <a:endParaRPr lang="et-EE" sz="3600" kern="100" dirty="0" smtClean="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54337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Structure</a:t>
            </a:r>
            <a:r>
              <a:rPr lang="en-US" dirty="0" smtClean="0"/>
              <a:t> in the memory</a:t>
            </a:r>
            <a:endParaRPr lang="et-EE" dirty="0"/>
          </a:p>
        </p:txBody>
      </p:sp>
      <p:sp>
        <p:nvSpPr>
          <p:cNvPr id="3" name="Content Placeholder 2"/>
          <p:cNvSpPr>
            <a:spLocks noGrp="1"/>
          </p:cNvSpPr>
          <p:nvPr>
            <p:ph sz="half" idx="1"/>
          </p:nvPr>
        </p:nvSpPr>
        <p:spPr>
          <a:xfrm>
            <a:off x="628650" y="1524001"/>
            <a:ext cx="7039694" cy="2625090"/>
          </a:xfrm>
        </p:spPr>
        <p:txBody>
          <a:bodyPr>
            <a:noAutofit/>
          </a:bodyPr>
          <a:lstStyle/>
          <a:p>
            <a:pPr marL="0" indent="0">
              <a:lnSpc>
                <a:spcPct val="107000"/>
              </a:lnSpc>
              <a:spcAft>
                <a:spcPts val="0"/>
              </a:spcAft>
              <a:buNone/>
            </a:pPr>
            <a:r>
              <a:rPr lang="en-US" sz="2400" b="1"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a:t>
            </a:r>
            <a:endParaRPr lang="et-EE" sz="240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b="1"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employeeCode</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40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firstName</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40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40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lastName</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40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float </a:t>
            </a:r>
            <a:r>
              <a:rPr lang="et-EE" sz="240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sz="240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7BA9A96F-A522-4962-AA30-0721EBAEBA62}" type="slidenum">
              <a:rPr lang="et-EE" smtClean="0"/>
              <a:t>4</a:t>
            </a:fld>
            <a:endParaRPr lang="et-EE"/>
          </a:p>
        </p:txBody>
      </p:sp>
      <p:graphicFrame>
        <p:nvGraphicFramePr>
          <p:cNvPr id="10" name="Table 9"/>
          <p:cNvGraphicFramePr>
            <a:graphicFrameLocks noGrp="1"/>
          </p:cNvGraphicFramePr>
          <p:nvPr>
            <p:extLst>
              <p:ext uri="{D42A27DB-BD31-4B8C-83A1-F6EECF244321}">
                <p14:modId xmlns:p14="http://schemas.microsoft.com/office/powerpoint/2010/main" val="3898176709"/>
              </p:ext>
            </p:extLst>
          </p:nvPr>
        </p:nvGraphicFramePr>
        <p:xfrm>
          <a:off x="1331641" y="4005063"/>
          <a:ext cx="7416823" cy="792088"/>
        </p:xfrm>
        <a:graphic>
          <a:graphicData uri="http://schemas.openxmlformats.org/drawingml/2006/table">
            <a:tbl>
              <a:tblPr firstRow="1" bandRow="1">
                <a:tableStyleId>{2D5ABB26-0587-4C30-8999-92F81FD0307C}</a:tableStyleId>
              </a:tblPr>
              <a:tblGrid>
                <a:gridCol w="788758">
                  <a:extLst>
                    <a:ext uri="{9D8B030D-6E8A-4147-A177-3AD203B41FA5}">
                      <a16:colId xmlns:a16="http://schemas.microsoft.com/office/drawing/2014/main" val="20000"/>
                    </a:ext>
                  </a:extLst>
                </a:gridCol>
                <a:gridCol w="2719708">
                  <a:extLst>
                    <a:ext uri="{9D8B030D-6E8A-4147-A177-3AD203B41FA5}">
                      <a16:colId xmlns:a16="http://schemas.microsoft.com/office/drawing/2014/main" val="20001"/>
                    </a:ext>
                  </a:extLst>
                </a:gridCol>
                <a:gridCol w="2856565">
                  <a:extLst>
                    <a:ext uri="{9D8B030D-6E8A-4147-A177-3AD203B41FA5}">
                      <a16:colId xmlns:a16="http://schemas.microsoft.com/office/drawing/2014/main" val="20002"/>
                    </a:ext>
                  </a:extLst>
                </a:gridCol>
                <a:gridCol w="558763">
                  <a:extLst>
                    <a:ext uri="{9D8B030D-6E8A-4147-A177-3AD203B41FA5}">
                      <a16:colId xmlns:a16="http://schemas.microsoft.com/office/drawing/2014/main" val="20003"/>
                    </a:ext>
                  </a:extLst>
                </a:gridCol>
                <a:gridCol w="493029">
                  <a:extLst>
                    <a:ext uri="{9D8B030D-6E8A-4147-A177-3AD203B41FA5}">
                      <a16:colId xmlns:a16="http://schemas.microsoft.com/office/drawing/2014/main" val="20004"/>
                    </a:ext>
                  </a:extLst>
                </a:gridCol>
              </a:tblGrid>
              <a:tr h="396044">
                <a:tc>
                  <a:txBody>
                    <a:bodyPr/>
                    <a:lstStyle/>
                    <a:p>
                      <a:r>
                        <a:rPr lang="et-EE" sz="1400" dirty="0" smtClean="0"/>
                        <a:t>0</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sz="1400" dirty="0" smtClean="0"/>
                        <a:t>4</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sz="1400" dirty="0" smtClean="0"/>
                        <a:t>19</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sz="1400" dirty="0" smtClean="0"/>
                        <a:t>36</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t-EE" sz="1400" dirty="0" smtClean="0"/>
                        <a:t>39</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96044">
                <a:tc>
                  <a:txBody>
                    <a:bodyPr/>
                    <a:lstStyle/>
                    <a:p>
                      <a:r>
                        <a:rPr lang="en-US" sz="1400" dirty="0" smtClean="0"/>
                        <a:t>e</a:t>
                      </a:r>
                      <a:r>
                        <a:rPr lang="et-EE" sz="1400" dirty="0" smtClean="0"/>
                        <a:t>mpl</a:t>
                      </a:r>
                      <a:r>
                        <a:rPr lang="en-US" sz="1400" dirty="0" smtClean="0"/>
                        <a:t>C</a:t>
                      </a:r>
                      <a:r>
                        <a:rPr lang="et-EE" sz="1400" dirty="0" smtClean="0"/>
                        <a:t>o</a:t>
                      </a:r>
                      <a:endParaRPr lang="et-EE" sz="1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err="1" smtClean="0"/>
                        <a:t>firstName</a:t>
                      </a:r>
                      <a:endParaRPr lang="et-EE" sz="1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err="1" smtClean="0"/>
                        <a:t>lastName</a:t>
                      </a:r>
                      <a:endParaRPr lang="et-EE" sz="1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lang="et-EE" sz="1400" dirty="0" smtClean="0"/>
                        <a:t>salary</a:t>
                      </a:r>
                      <a:endParaRPr lang="et-EE" sz="1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t-E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1" name="TextBox 10"/>
          <p:cNvSpPr txBox="1"/>
          <p:nvPr/>
        </p:nvSpPr>
        <p:spPr>
          <a:xfrm>
            <a:off x="1115617" y="4989076"/>
            <a:ext cx="7571184" cy="769441"/>
          </a:xfrm>
          <a:prstGeom prst="rect">
            <a:avLst/>
          </a:prstGeom>
          <a:noFill/>
        </p:spPr>
        <p:txBody>
          <a:bodyPr wrap="square" rtlCol="0">
            <a:spAutoFit/>
          </a:bodyPr>
          <a:lstStyle/>
          <a:p>
            <a:pPr algn="ctr"/>
            <a:r>
              <a:rPr lang="en-US" sz="2000" dirty="0">
                <a:solidFill>
                  <a:srgbClr val="00B0F0"/>
                </a:solidFill>
              </a:rPr>
              <a:t>Structure size in memory = the size of its members + padding</a:t>
            </a:r>
          </a:p>
          <a:p>
            <a:pPr algn="ctr"/>
            <a:r>
              <a:rPr lang="en-US" sz="2000" dirty="0">
                <a:solidFill>
                  <a:srgbClr val="00B0F0"/>
                </a:solidFill>
              </a:rPr>
              <a:t>In this case, the structure is 38 bytes + </a:t>
            </a:r>
            <a:r>
              <a:rPr lang="et-EE" sz="2000" dirty="0" smtClean="0">
                <a:solidFill>
                  <a:srgbClr val="00B0F0"/>
                </a:solidFill>
              </a:rPr>
              <a:t>padding</a:t>
            </a:r>
            <a:endParaRPr lang="en-US" sz="2000" dirty="0">
              <a:solidFill>
                <a:srgbClr val="00B0F0"/>
              </a:solidFill>
            </a:endParaRPr>
          </a:p>
        </p:txBody>
      </p:sp>
      <p:sp>
        <p:nvSpPr>
          <p:cNvPr id="4" name="Date Placeholder 3"/>
          <p:cNvSpPr>
            <a:spLocks noGrp="1"/>
          </p:cNvSpPr>
          <p:nvPr>
            <p:ph type="dt" sz="half" idx="10"/>
          </p:nvPr>
        </p:nvSpPr>
        <p:spPr/>
        <p:txBody>
          <a:bodyPr/>
          <a:lstStyle/>
          <a:p>
            <a:r>
              <a:rPr lang="et-EE" smtClean="0"/>
              <a:t>2016</a:t>
            </a:r>
            <a:endParaRPr lang="et-EE"/>
          </a:p>
        </p:txBody>
      </p:sp>
      <p:sp>
        <p:nvSpPr>
          <p:cNvPr id="5" name="Content Placeholder 4"/>
          <p:cNvSpPr>
            <a:spLocks noGrp="1"/>
          </p:cNvSpPr>
          <p:nvPr>
            <p:ph sz="half" idx="2"/>
          </p:nvPr>
        </p:nvSpPr>
        <p:spPr>
          <a:xfrm>
            <a:off x="4648200" y="1676400"/>
            <a:ext cx="3020144" cy="403860"/>
          </a:xfrm>
        </p:spPr>
        <p:txBody>
          <a:bodyPr/>
          <a:lstStyle/>
          <a:p>
            <a:pPr marL="0" indent="0">
              <a:buNone/>
            </a:pPr>
            <a:r>
              <a:rPr lang="et-EE" dirty="0" smtClean="0"/>
              <a:t>  </a:t>
            </a:r>
            <a:endParaRPr lang="et-EE" dirty="0"/>
          </a:p>
        </p:txBody>
      </p:sp>
    </p:spTree>
    <p:extLst>
      <p:ext uri="{BB962C8B-B14F-4D97-AF65-F5344CB8AC3E}">
        <p14:creationId xmlns:p14="http://schemas.microsoft.com/office/powerpoint/2010/main" val="3309901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anim calcmode="lin" valueType="num">
                                      <p:cBhvr additive="base">
                                        <p:cTn id="11"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527720"/>
          </a:xfrm>
        </p:spPr>
        <p:txBody>
          <a:bodyPr/>
          <a:lstStyle/>
          <a:p>
            <a:r>
              <a:rPr lang="en-US" dirty="0" smtClean="0"/>
              <a:t>Function returning a structure</a:t>
            </a:r>
            <a:endParaRPr lang="et-EE" dirty="0"/>
          </a:p>
        </p:txBody>
      </p:sp>
      <p:sp>
        <p:nvSpPr>
          <p:cNvPr id="3" name="Content Placeholder 2"/>
          <p:cNvSpPr>
            <a:spLocks noGrp="1"/>
          </p:cNvSpPr>
          <p:nvPr>
            <p:ph idx="1"/>
          </p:nvPr>
        </p:nvSpPr>
        <p:spPr>
          <a:xfrm>
            <a:off x="628650" y="1052736"/>
            <a:ext cx="7975798" cy="1243608"/>
          </a:xfrm>
        </p:spPr>
        <p:txBody>
          <a:bodyPr>
            <a:normAutofit fontScale="92500" lnSpcReduction="10000"/>
          </a:bodyPr>
          <a:lstStyle/>
          <a:p>
            <a:r>
              <a:rPr lang="en-US" sz="1800" dirty="0"/>
              <a:t>Reminder: </a:t>
            </a:r>
            <a:r>
              <a:rPr lang="en-US" sz="2600" i="1" dirty="0"/>
              <a:t>structure was a data type</a:t>
            </a:r>
            <a:r>
              <a:rPr lang="en-US" sz="1800" dirty="0"/>
              <a:t>, albeit a complex one. This means that we can also use it as a return type for a function.</a:t>
            </a:r>
          </a:p>
          <a:p>
            <a:r>
              <a:rPr lang="en-US" sz="2400" i="1" dirty="0"/>
              <a:t>We can return one whole structure per function call</a:t>
            </a:r>
            <a:r>
              <a:rPr lang="en-US" sz="1800" dirty="0"/>
              <a:t>. We could also return a structure pointer as we’ll see in a few weeks</a:t>
            </a:r>
            <a:endParaRPr lang="et-EE" sz="1800" dirty="0"/>
          </a:p>
        </p:txBody>
      </p:sp>
      <p:sp>
        <p:nvSpPr>
          <p:cNvPr id="4" name="Date Placeholder 3"/>
          <p:cNvSpPr>
            <a:spLocks noGrp="1"/>
          </p:cNvSpPr>
          <p:nvPr>
            <p:ph type="dt" sz="half" idx="10"/>
          </p:nvPr>
        </p:nvSpPr>
        <p:spPr/>
        <p:txBody>
          <a:bodyPr/>
          <a:lstStyle/>
          <a:p>
            <a:r>
              <a:rPr lang="et-EE" smtClean="0"/>
              <a:t>2016</a:t>
            </a:r>
            <a:endParaRPr lang="et-EE"/>
          </a:p>
        </p:txBody>
      </p:sp>
      <p:sp>
        <p:nvSpPr>
          <p:cNvPr id="5" name="Slide Number Placeholder 4"/>
          <p:cNvSpPr>
            <a:spLocks noGrp="1"/>
          </p:cNvSpPr>
          <p:nvPr>
            <p:ph type="sldNum" sz="quarter" idx="12"/>
          </p:nvPr>
        </p:nvSpPr>
        <p:spPr/>
        <p:txBody>
          <a:bodyPr/>
          <a:lstStyle/>
          <a:p>
            <a:fld id="{E13A0E28-B0F1-47A5-836C-7287D6FCB543}" type="slidenum">
              <a:rPr lang="et-EE" smtClean="0"/>
              <a:t>5</a:t>
            </a:fld>
            <a:endParaRPr lang="et-EE"/>
          </a:p>
        </p:txBody>
      </p:sp>
      <p:sp>
        <p:nvSpPr>
          <p:cNvPr id="6" name="Rectangle 5"/>
          <p:cNvSpPr/>
          <p:nvPr/>
        </p:nvSpPr>
        <p:spPr>
          <a:xfrm>
            <a:off x="4434600" y="2201039"/>
            <a:ext cx="4080750" cy="1443985"/>
          </a:xfrm>
          <a:prstGeom prst="rect">
            <a:avLst/>
          </a:prstGeom>
        </p:spPr>
        <p:txBody>
          <a:bodyPr wrap="square">
            <a:spAutoFit/>
          </a:bodyPr>
          <a:lstStyle/>
          <a:p>
            <a:pPr>
              <a:lnSpc>
                <a:spcPct val="107000"/>
              </a:lnSpc>
              <a:spcAft>
                <a:spcPts val="0"/>
              </a:spcAft>
            </a:pPr>
            <a:r>
              <a:rPr lang="en-US" sz="18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typedef</a:t>
            </a:r>
            <a:r>
              <a:rPr lang="en-US" sz="1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sz="1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a:t>
            </a:r>
            <a:endParaRPr lang="et-EE"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a:t>
            </a:r>
            <a:r>
              <a:rPr lang="en-US" sz="1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x</a:t>
            </a: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y</a:t>
            </a: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a:t>
            </a: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kern="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TextBox 7"/>
          <p:cNvSpPr txBox="1"/>
          <p:nvPr/>
        </p:nvSpPr>
        <p:spPr>
          <a:xfrm>
            <a:off x="0" y="2704852"/>
            <a:ext cx="5076056" cy="2456057"/>
          </a:xfrm>
          <a:prstGeom prst="rect">
            <a:avLst/>
          </a:prstGeom>
          <a:noFill/>
        </p:spPr>
        <p:txBody>
          <a:bodyPr wrap="square" rtlCol="0">
            <a:spAutoFit/>
          </a:bodyPr>
          <a:lstStyle/>
          <a:p>
            <a:pPr lvl="2"/>
            <a:r>
              <a:rPr lang="et-EE" dirty="0" smtClean="0"/>
              <a:t> </a:t>
            </a:r>
            <a:endParaRPr lang="et-EE" dirty="0"/>
          </a:p>
          <a:p>
            <a:r>
              <a:rPr lang="en-US" dirty="0" smtClean="0">
                <a:solidFill>
                  <a:srgbClr val="00B0F0"/>
                </a:solidFill>
              </a:rPr>
              <a:t>A </a:t>
            </a:r>
            <a:r>
              <a:rPr lang="en-US" dirty="0">
                <a:solidFill>
                  <a:srgbClr val="00B0F0"/>
                </a:solidFill>
              </a:rPr>
              <a:t>prototype for </a:t>
            </a:r>
            <a:r>
              <a:rPr lang="et-EE" dirty="0">
                <a:solidFill>
                  <a:srgbClr val="00B0F0"/>
                </a:solidFill>
              </a:rPr>
              <a:t>a</a:t>
            </a:r>
            <a:r>
              <a:rPr lang="en-US" dirty="0" smtClean="0">
                <a:solidFill>
                  <a:srgbClr val="00B0F0"/>
                </a:solidFill>
              </a:rPr>
              <a:t> function</a:t>
            </a:r>
            <a:endParaRPr lang="et-EE" dirty="0" smtClean="0">
              <a:solidFill>
                <a:srgbClr val="00B0F0"/>
              </a:solidFill>
            </a:endParaRPr>
          </a:p>
          <a:p>
            <a:r>
              <a:rPr lang="en-US" sz="2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 </a:t>
            </a:r>
            <a:r>
              <a:rPr lang="en-US" sz="2800" b="1" i="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enterPoint</a:t>
            </a:r>
            <a:r>
              <a:rPr lang="en-US" sz="2800" b="1" i="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b="1" i="0" kern="100" dirty="0">
              <a:latin typeface="Calibri" panose="020F0502020204030204" pitchFamily="34" charset="0"/>
              <a:ea typeface="Times New Roman" panose="02020603050405020304" pitchFamily="18" charset="0"/>
              <a:cs typeface="Times New Roman" panose="02020603050405020304" pitchFamily="18" charset="0"/>
            </a:endParaRPr>
          </a:p>
          <a:p>
            <a:endParaRPr lang="et-EE" sz="2000" dirty="0" smtClean="0"/>
          </a:p>
          <a:p>
            <a:pPr marL="257175" indent="-257175">
              <a:buFont typeface="+mj-lt"/>
              <a:buAutoNum type="arabicPeriod"/>
            </a:pPr>
            <a:endParaRPr lang="et-EE" sz="1800" dirty="0"/>
          </a:p>
          <a:p>
            <a:r>
              <a:rPr lang="et-EE" sz="1800" dirty="0" smtClean="0"/>
              <a:t> </a:t>
            </a:r>
            <a:endParaRPr lang="et-EE" sz="1800" dirty="0"/>
          </a:p>
        </p:txBody>
      </p:sp>
      <p:sp>
        <p:nvSpPr>
          <p:cNvPr id="10" name="Rectangle 9"/>
          <p:cNvSpPr/>
          <p:nvPr/>
        </p:nvSpPr>
        <p:spPr>
          <a:xfrm>
            <a:off x="4355976" y="3645024"/>
            <a:ext cx="4457879" cy="2180469"/>
          </a:xfrm>
          <a:prstGeom prst="rect">
            <a:avLst/>
          </a:prstGeom>
        </p:spPr>
        <p:txBody>
          <a:bodyPr wrap="square">
            <a:spAutoFit/>
          </a:bodyPr>
          <a:lstStyle/>
          <a:p>
            <a:pPr>
              <a:lnSpc>
                <a:spcPct val="107000"/>
              </a:lnSpc>
              <a:spcAft>
                <a:spcPts val="0"/>
              </a:spcAft>
            </a:pPr>
            <a:r>
              <a:rPr lang="en-US" sz="20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 </a:t>
            </a:r>
            <a:r>
              <a:rPr lang="en-US" sz="2000" b="1"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enterPoint</a:t>
            </a:r>
            <a:r>
              <a:rPr lang="en-US" sz="1800"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 temporary</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temporary</a:t>
            </a:r>
            <a:r>
              <a:rPr lang="et-EE"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.x </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5</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temporary</a:t>
            </a:r>
            <a:r>
              <a:rPr lang="et-EE"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.y </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7</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return </a:t>
            </a:r>
            <a:r>
              <a:rPr lang="en-US"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temporary</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8874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anim calcmode="lin" valueType="num">
                                      <p:cBhvr additive="base">
                                        <p:cTn id="11"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
                                            <p:txEl>
                                              <p:pRg st="1" end="1"/>
                                            </p:txEl>
                                          </p:spTgt>
                                        </p:tgtEl>
                                        <p:attrNameLst>
                                          <p:attrName>style.visibility</p:attrName>
                                        </p:attrNameLst>
                                      </p:cBhvr>
                                      <p:to>
                                        <p:strVal val="visible"/>
                                      </p:to>
                                    </p:set>
                                    <p:anim calcmode="lin" valueType="num">
                                      <p:cBhvr additive="base">
                                        <p:cTn id="15"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0">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0">
                                            <p:txEl>
                                              <p:pRg st="2" end="2"/>
                                            </p:txEl>
                                          </p:spTgt>
                                        </p:tgtEl>
                                        <p:attrNameLst>
                                          <p:attrName>style.visibility</p:attrName>
                                        </p:attrNameLst>
                                      </p:cBhvr>
                                      <p:to>
                                        <p:strVal val="visible"/>
                                      </p:to>
                                    </p:set>
                                    <p:anim calcmode="lin" valueType="num">
                                      <p:cBhvr additive="base">
                                        <p:cTn id="19"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0">
                                            <p:txEl>
                                              <p:pRg st="3" end="3"/>
                                            </p:txEl>
                                          </p:spTgt>
                                        </p:tgtEl>
                                        <p:attrNameLst>
                                          <p:attrName>style.visibility</p:attrName>
                                        </p:attrNameLst>
                                      </p:cBhvr>
                                      <p:to>
                                        <p:strVal val="visible"/>
                                      </p:to>
                                    </p:set>
                                    <p:anim calcmode="lin" valueType="num">
                                      <p:cBhvr additive="base">
                                        <p:cTn id="23"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anim calcmode="lin" valueType="num">
                                      <p:cBhvr additive="base">
                                        <p:cTn id="27"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0">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0">
                                            <p:txEl>
                                              <p:pRg st="5" end="5"/>
                                            </p:txEl>
                                          </p:spTgt>
                                        </p:tgtEl>
                                        <p:attrNameLst>
                                          <p:attrName>style.visibility</p:attrName>
                                        </p:attrNameLst>
                                      </p:cBhvr>
                                      <p:to>
                                        <p:strVal val="visible"/>
                                      </p:to>
                                    </p:set>
                                    <p:anim calcmode="lin" valueType="num">
                                      <p:cBhvr additive="base">
                                        <p:cTn id="31"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Pointers and arrays visualized</a:t>
            </a:r>
            <a:endParaRPr lang="et-EE" dirty="0"/>
          </a:p>
        </p:txBody>
      </p:sp>
      <p:sp>
        <p:nvSpPr>
          <p:cNvPr id="4" name="Date Placeholder 3"/>
          <p:cNvSpPr>
            <a:spLocks noGrp="1"/>
          </p:cNvSpPr>
          <p:nvPr>
            <p:ph type="dt" sz="half" idx="10"/>
          </p:nvPr>
        </p:nvSpPr>
        <p:spPr/>
        <p:txBody>
          <a:bodyPr/>
          <a:lstStyle/>
          <a:p>
            <a:r>
              <a:rPr lang="et-EE" smtClean="0"/>
              <a:t>2016</a:t>
            </a:r>
            <a:endParaRPr lang="et-EE"/>
          </a:p>
        </p:txBody>
      </p:sp>
      <p:sp>
        <p:nvSpPr>
          <p:cNvPr id="6" name="Slide Number Placeholder 5"/>
          <p:cNvSpPr>
            <a:spLocks noGrp="1"/>
          </p:cNvSpPr>
          <p:nvPr>
            <p:ph type="sldNum" sz="quarter" idx="12"/>
          </p:nvPr>
        </p:nvSpPr>
        <p:spPr/>
        <p:txBody>
          <a:bodyPr/>
          <a:lstStyle/>
          <a:p>
            <a:fld id="{83AB00BB-E9AA-42D0-90ED-61CD7159027D}" type="slidenum">
              <a:rPr lang="et-EE" smtClean="0"/>
              <a:t>6</a:t>
            </a:fld>
            <a:endParaRPr lang="et-EE"/>
          </a:p>
        </p:txBody>
      </p:sp>
      <p:sp>
        <p:nvSpPr>
          <p:cNvPr id="7" name="Rectangle 6"/>
          <p:cNvSpPr/>
          <p:nvPr/>
        </p:nvSpPr>
        <p:spPr>
          <a:xfrm>
            <a:off x="628651" y="2320401"/>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a:ln w="0"/>
                <a:solidFill>
                  <a:schemeClr val="tx1"/>
                </a:solidFill>
                <a:effectLst>
                  <a:outerShdw blurRad="38100" dist="19050" dir="2700000" algn="tl" rotWithShape="0">
                    <a:schemeClr val="tx1">
                      <a:alpha val="40000"/>
                    </a:schemeClr>
                  </a:outerShdw>
                </a:effectLst>
              </a:rPr>
              <a:t>*p</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425" dirty="0">
                <a:ln w="0"/>
                <a:solidFill>
                  <a:schemeClr val="tx1"/>
                </a:solidFill>
                <a:effectLst>
                  <a:outerShdw blurRad="38100" dist="19050" dir="2700000" algn="tl" rotWithShape="0">
                    <a:schemeClr val="tx1">
                      <a:alpha val="40000"/>
                    </a:schemeClr>
                  </a:outerShdw>
                </a:effectLst>
              </a:rPr>
              <a:t>48F9AC91</a:t>
            </a:r>
            <a:endParaRPr lang="et-EE" sz="1425" dirty="0"/>
          </a:p>
        </p:txBody>
      </p:sp>
      <p:sp>
        <p:nvSpPr>
          <p:cNvPr id="11" name="Rectangle 10"/>
          <p:cNvSpPr/>
          <p:nvPr/>
        </p:nvSpPr>
        <p:spPr>
          <a:xfrm>
            <a:off x="628650"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[0]</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5</a:t>
            </a:r>
            <a:endParaRPr lang="et-EE" sz="1500" dirty="0"/>
          </a:p>
        </p:txBody>
      </p:sp>
      <p:sp>
        <p:nvSpPr>
          <p:cNvPr id="12" name="Rectangle 11"/>
          <p:cNvSpPr/>
          <p:nvPr/>
        </p:nvSpPr>
        <p:spPr>
          <a:xfrm>
            <a:off x="1587953"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[1]</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3</a:t>
            </a:r>
            <a:endParaRPr lang="et-EE" sz="1500" dirty="0"/>
          </a:p>
        </p:txBody>
      </p:sp>
      <p:sp>
        <p:nvSpPr>
          <p:cNvPr id="13" name="Rectangle 12"/>
          <p:cNvSpPr/>
          <p:nvPr/>
        </p:nvSpPr>
        <p:spPr>
          <a:xfrm>
            <a:off x="2547256"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[2]</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7</a:t>
            </a:r>
            <a:endParaRPr lang="et-EE" sz="1500" dirty="0"/>
          </a:p>
        </p:txBody>
      </p:sp>
      <p:sp>
        <p:nvSpPr>
          <p:cNvPr id="14" name="Rectangle 13"/>
          <p:cNvSpPr/>
          <p:nvPr/>
        </p:nvSpPr>
        <p:spPr>
          <a:xfrm>
            <a:off x="3506560"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[3]</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3</a:t>
            </a:r>
            <a:endParaRPr lang="et-EE" sz="1500" dirty="0"/>
          </a:p>
        </p:txBody>
      </p:sp>
      <p:sp>
        <p:nvSpPr>
          <p:cNvPr id="15" name="Rectangle 14"/>
          <p:cNvSpPr/>
          <p:nvPr/>
        </p:nvSpPr>
        <p:spPr>
          <a:xfrm>
            <a:off x="4465863"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[4]</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5</a:t>
            </a:r>
            <a:endParaRPr lang="et-EE" sz="1500" dirty="0"/>
          </a:p>
        </p:txBody>
      </p:sp>
      <p:cxnSp>
        <p:nvCxnSpPr>
          <p:cNvPr id="18" name="Straight Arrow Connector 17"/>
          <p:cNvCxnSpPr>
            <a:stCxn id="7" idx="2"/>
            <a:endCxn id="11" idx="0"/>
          </p:cNvCxnSpPr>
          <p:nvPr/>
        </p:nvCxnSpPr>
        <p:spPr>
          <a:xfrm flipH="1">
            <a:off x="1108301" y="3140912"/>
            <a:ext cx="0" cy="621000"/>
          </a:xfrm>
          <a:prstGeom prst="straightConnector1">
            <a:avLst/>
          </a:prstGeom>
          <a:ln w="635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2407354" y="4590475"/>
            <a:ext cx="955711" cy="369332"/>
          </a:xfrm>
          <a:prstGeom prst="rect">
            <a:avLst/>
          </a:prstGeom>
          <a:noFill/>
        </p:spPr>
        <p:txBody>
          <a:bodyPr wrap="none" rtlCol="0">
            <a:spAutoFit/>
          </a:bodyPr>
          <a:lstStyle/>
          <a:p>
            <a:r>
              <a:rPr lang="et-EE" sz="1800" dirty="0"/>
              <a:t>*(p + 2)</a:t>
            </a:r>
          </a:p>
        </p:txBody>
      </p:sp>
      <p:sp>
        <p:nvSpPr>
          <p:cNvPr id="20" name="TextBox 19"/>
          <p:cNvSpPr txBox="1"/>
          <p:nvPr/>
        </p:nvSpPr>
        <p:spPr>
          <a:xfrm>
            <a:off x="1448051" y="4590475"/>
            <a:ext cx="955711" cy="369332"/>
          </a:xfrm>
          <a:prstGeom prst="rect">
            <a:avLst/>
          </a:prstGeom>
          <a:noFill/>
        </p:spPr>
        <p:txBody>
          <a:bodyPr wrap="none" rtlCol="0">
            <a:spAutoFit/>
          </a:bodyPr>
          <a:lstStyle/>
          <a:p>
            <a:r>
              <a:rPr lang="et-EE" sz="1800" dirty="0"/>
              <a:t>*(p + 1)</a:t>
            </a:r>
          </a:p>
        </p:txBody>
      </p:sp>
      <p:sp>
        <p:nvSpPr>
          <p:cNvPr id="21" name="TextBox 20"/>
          <p:cNvSpPr txBox="1"/>
          <p:nvPr/>
        </p:nvSpPr>
        <p:spPr>
          <a:xfrm>
            <a:off x="488748" y="4590475"/>
            <a:ext cx="955711" cy="369332"/>
          </a:xfrm>
          <a:prstGeom prst="rect">
            <a:avLst/>
          </a:prstGeom>
          <a:noFill/>
        </p:spPr>
        <p:txBody>
          <a:bodyPr wrap="none" rtlCol="0">
            <a:spAutoFit/>
          </a:bodyPr>
          <a:lstStyle/>
          <a:p>
            <a:r>
              <a:rPr lang="et-EE" sz="1800" dirty="0"/>
              <a:t>*(p + 0)</a:t>
            </a:r>
          </a:p>
        </p:txBody>
      </p:sp>
      <p:sp>
        <p:nvSpPr>
          <p:cNvPr id="22" name="TextBox 21"/>
          <p:cNvSpPr txBox="1"/>
          <p:nvPr/>
        </p:nvSpPr>
        <p:spPr>
          <a:xfrm>
            <a:off x="3346248" y="4591676"/>
            <a:ext cx="955711" cy="369332"/>
          </a:xfrm>
          <a:prstGeom prst="rect">
            <a:avLst/>
          </a:prstGeom>
          <a:noFill/>
        </p:spPr>
        <p:txBody>
          <a:bodyPr wrap="none" rtlCol="0">
            <a:spAutoFit/>
          </a:bodyPr>
          <a:lstStyle/>
          <a:p>
            <a:r>
              <a:rPr lang="et-EE" sz="1800" dirty="0"/>
              <a:t>*(p + 3)</a:t>
            </a:r>
          </a:p>
        </p:txBody>
      </p:sp>
      <p:sp>
        <p:nvSpPr>
          <p:cNvPr id="23" name="TextBox 22"/>
          <p:cNvSpPr txBox="1"/>
          <p:nvPr/>
        </p:nvSpPr>
        <p:spPr>
          <a:xfrm>
            <a:off x="4325961" y="4590475"/>
            <a:ext cx="955711" cy="369332"/>
          </a:xfrm>
          <a:prstGeom prst="rect">
            <a:avLst/>
          </a:prstGeom>
          <a:noFill/>
        </p:spPr>
        <p:txBody>
          <a:bodyPr wrap="none" rtlCol="0">
            <a:spAutoFit/>
          </a:bodyPr>
          <a:lstStyle/>
          <a:p>
            <a:r>
              <a:rPr lang="et-EE" sz="1800" dirty="0"/>
              <a:t>*(p + 4)</a:t>
            </a:r>
          </a:p>
        </p:txBody>
      </p:sp>
      <p:sp>
        <p:nvSpPr>
          <p:cNvPr id="24" name="TextBox 23"/>
          <p:cNvSpPr txBox="1"/>
          <p:nvPr/>
        </p:nvSpPr>
        <p:spPr>
          <a:xfrm>
            <a:off x="1979712" y="1412776"/>
            <a:ext cx="6738893" cy="1647759"/>
          </a:xfrm>
          <a:prstGeom prst="rect">
            <a:avLst/>
          </a:prstGeom>
          <a:noFill/>
        </p:spPr>
        <p:txBody>
          <a:bodyPr wrap="square" rtlCol="0">
            <a:spAutoFit/>
          </a:bodyPr>
          <a:lstStyle/>
          <a:p>
            <a:pPr>
              <a:lnSpc>
                <a:spcPct val="107000"/>
              </a:lnSpc>
              <a:spcAft>
                <a:spcPts val="0"/>
              </a:spcAft>
            </a:pPr>
            <a:r>
              <a:rPr lang="en-US" sz="2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 </a:t>
            </a:r>
            <a:r>
              <a:rPr lang="et-EE" sz="2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array</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5</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3</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7</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3</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5</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 </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t-EE" sz="2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 </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sz="2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array</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kern="1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9179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500" fill="hold"/>
                                        <p:tgtEl>
                                          <p:spTgt spid="18"/>
                                        </p:tgtEl>
                                        <p:attrNameLst>
                                          <p:attrName>ppt_x</p:attrName>
                                        </p:attrNameLst>
                                      </p:cBhvr>
                                      <p:tavLst>
                                        <p:tav tm="0">
                                          <p:val>
                                            <p:strVal val="#ppt_x"/>
                                          </p:val>
                                        </p:tav>
                                        <p:tav tm="100000">
                                          <p:val>
                                            <p:strVal val="#ppt_x"/>
                                          </p:val>
                                        </p:tav>
                                      </p:tavLst>
                                    </p:anim>
                                    <p:anim calcmode="lin" valueType="num">
                                      <p:cBhvr additive="base">
                                        <p:cTn id="1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animBg="1"/>
      <p:bldP spid="12" grpId="0" animBg="1"/>
      <p:bldP spid="13" grpId="0" animBg="1"/>
      <p:bldP spid="14" grpId="0" animBg="1"/>
      <p:bldP spid="15" grpId="0" animBg="1"/>
      <p:bldP spid="19" grpId="0"/>
      <p:bldP spid="20" grpId="0"/>
      <p:bldP spid="21" grpId="0"/>
      <p:bldP spid="22" grpId="0"/>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599728"/>
          </a:xfrm>
        </p:spPr>
        <p:txBody>
          <a:bodyPr/>
          <a:lstStyle/>
          <a:p>
            <a:r>
              <a:rPr lang="en-US" dirty="0" smtClean="0"/>
              <a:t>Pointers and structures</a:t>
            </a:r>
            <a:endParaRPr lang="et-EE" dirty="0"/>
          </a:p>
        </p:txBody>
      </p:sp>
      <p:sp>
        <p:nvSpPr>
          <p:cNvPr id="3" name="Content Placeholder 2"/>
          <p:cNvSpPr>
            <a:spLocks noGrp="1"/>
          </p:cNvSpPr>
          <p:nvPr>
            <p:ph idx="1"/>
          </p:nvPr>
        </p:nvSpPr>
        <p:spPr>
          <a:xfrm>
            <a:off x="-396552" y="1340768"/>
            <a:ext cx="9540552" cy="4464496"/>
          </a:xfrm>
        </p:spPr>
        <p:txBody>
          <a:bodyPr/>
          <a:lstStyle/>
          <a:p>
            <a:r>
              <a:rPr lang="en-US" sz="2400" i="1" dirty="0" smtClean="0"/>
              <a:t>You can point  to the start of a structure or an element inside it</a:t>
            </a:r>
            <a:r>
              <a:rPr lang="en-US" sz="2000" dirty="0" smtClean="0"/>
              <a:t>.</a:t>
            </a:r>
            <a:endParaRPr lang="et-EE" sz="2000" dirty="0" smtClean="0"/>
          </a:p>
          <a:p>
            <a:endParaRPr lang="et-EE" dirty="0"/>
          </a:p>
        </p:txBody>
      </p:sp>
      <p:sp>
        <p:nvSpPr>
          <p:cNvPr id="4" name="Rectangle 3"/>
          <p:cNvSpPr/>
          <p:nvPr/>
        </p:nvSpPr>
        <p:spPr>
          <a:xfrm>
            <a:off x="35496" y="1988840"/>
            <a:ext cx="8352928" cy="3939476"/>
          </a:xfrm>
          <a:prstGeom prst="rect">
            <a:avLst/>
          </a:prstGeom>
        </p:spPr>
        <p:txBody>
          <a:bodyPr wrap="square">
            <a:spAutoFit/>
          </a:bodyPr>
          <a:lstStyle/>
          <a:p>
            <a:pPr>
              <a:lnSpc>
                <a:spcPct val="107000"/>
              </a:lnSpc>
              <a:spcAft>
                <a:spcPts val="0"/>
              </a:spcAft>
            </a:pPr>
            <a:r>
              <a:rPr lang="et-EE"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t</a:t>
            </a:r>
            <a:r>
              <a:rPr lang="et-EE" sz="2000" b="1" kern="0" dirty="0" smtClean="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ypedef </a:t>
            </a:r>
            <a:r>
              <a:rPr lang="en-US" sz="2000" b="1" kern="0" dirty="0" err="1" smtClean="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sz="2000" b="1" kern="0" dirty="0" smtClean="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employeeCode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firstName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lastName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float </a:t>
            </a:r>
            <a:r>
              <a:rPr lang="et-EE"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0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employee</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 </a:t>
            </a:r>
            <a:r>
              <a:rPr lang="en-US"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manager</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pPr>
            <a:r>
              <a:rPr lang="en-US" sz="2800"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a:t>
            </a:r>
            <a:r>
              <a:rPr lang="et-EE" sz="2800"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sz="2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sz="2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pPr>
            <a:r>
              <a:rPr lang="et-EE" sz="2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 = </a:t>
            </a:r>
            <a:r>
              <a:rPr lang="et-EE" sz="2800"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&amp;manager</a:t>
            </a:r>
            <a:r>
              <a:rPr lang="en-US" sz="2800"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r>
              <a:rPr lang="et-EE" smtClean="0"/>
              <a:t>2016</a:t>
            </a:r>
            <a:endParaRPr lang="et-EE"/>
          </a:p>
        </p:txBody>
      </p:sp>
      <p:sp>
        <p:nvSpPr>
          <p:cNvPr id="6" name="Slide Number Placeholder 5"/>
          <p:cNvSpPr>
            <a:spLocks noGrp="1"/>
          </p:cNvSpPr>
          <p:nvPr>
            <p:ph type="sldNum" sz="quarter" idx="12"/>
          </p:nvPr>
        </p:nvSpPr>
        <p:spPr/>
        <p:txBody>
          <a:bodyPr/>
          <a:lstStyle/>
          <a:p>
            <a:fld id="{E13A0E28-B0F1-47A5-836C-7287D6FCB543}" type="slidenum">
              <a:rPr lang="et-EE" smtClean="0"/>
              <a:t>7</a:t>
            </a:fld>
            <a:endParaRPr lang="et-EE"/>
          </a:p>
        </p:txBody>
      </p:sp>
    </p:spTree>
    <p:extLst>
      <p:ext uri="{BB962C8B-B14F-4D97-AF65-F5344CB8AC3E}">
        <p14:creationId xmlns:p14="http://schemas.microsoft.com/office/powerpoint/2010/main" val="874049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671736"/>
          </a:xfrm>
        </p:spPr>
        <p:txBody>
          <a:bodyPr>
            <a:normAutofit/>
          </a:bodyPr>
          <a:lstStyle/>
          <a:p>
            <a:r>
              <a:rPr lang="en-US" dirty="0" smtClean="0"/>
              <a:t>Accessing members using pointers</a:t>
            </a:r>
            <a:endParaRPr lang="et-EE" dirty="0"/>
          </a:p>
        </p:txBody>
      </p:sp>
      <p:sp>
        <p:nvSpPr>
          <p:cNvPr id="8" name="Content Placeholder 7"/>
          <p:cNvSpPr>
            <a:spLocks noGrp="1"/>
          </p:cNvSpPr>
          <p:nvPr>
            <p:ph sz="half" idx="1"/>
          </p:nvPr>
        </p:nvSpPr>
        <p:spPr>
          <a:xfrm>
            <a:off x="-108520" y="1916832"/>
            <a:ext cx="4747754" cy="2783268"/>
          </a:xfrm>
        </p:spPr>
        <p:txBody>
          <a:bodyPr/>
          <a:lstStyle/>
          <a:p>
            <a:pPr marL="0" indent="0">
              <a:lnSpc>
                <a:spcPct val="107000"/>
              </a:lnSpc>
              <a:spcAft>
                <a:spcPts val="0"/>
              </a:spcAft>
              <a:buNone/>
            </a:pP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n-US"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employeeCode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fName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lName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t-EE" dirty="0"/>
          </a:p>
        </p:txBody>
      </p:sp>
      <p:sp>
        <p:nvSpPr>
          <p:cNvPr id="9" name="Content Placeholder 8"/>
          <p:cNvSpPr>
            <a:spLocks noGrp="1"/>
          </p:cNvSpPr>
          <p:nvPr>
            <p:ph sz="half" idx="2"/>
          </p:nvPr>
        </p:nvSpPr>
        <p:spPr>
          <a:xfrm>
            <a:off x="4629150" y="2036012"/>
            <a:ext cx="4623370" cy="2542420"/>
          </a:xfrm>
          <a:ln w="76200">
            <a:solidFill>
              <a:srgbClr val="92D050"/>
            </a:solidFill>
          </a:ln>
        </p:spPr>
        <p:style>
          <a:lnRef idx="2">
            <a:schemeClr val="accent2"/>
          </a:lnRef>
          <a:fillRef idx="1">
            <a:schemeClr val="lt1"/>
          </a:fillRef>
          <a:effectRef idx="0">
            <a:schemeClr val="accent2"/>
          </a:effectRef>
          <a:fontRef idx="minor">
            <a:schemeClr val="dk1"/>
          </a:fontRef>
        </p:style>
        <p:txBody>
          <a:bodyPr/>
          <a:lstStyle/>
          <a:p>
            <a:pPr marL="0" indent="0">
              <a:lnSpc>
                <a:spcPct val="107000"/>
              </a:lnSpc>
              <a:spcAft>
                <a:spcPts val="0"/>
              </a:spcAft>
              <a:buNone/>
            </a:pP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-&gt;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employeeCode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-&gt;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fName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-&gt;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lName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-&gt;</a:t>
            </a:r>
            <a:r>
              <a:rPr lang="et-EE"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t-EE" dirty="0"/>
          </a:p>
        </p:txBody>
      </p:sp>
      <p:sp>
        <p:nvSpPr>
          <p:cNvPr id="10" name="TextBox 9"/>
          <p:cNvSpPr txBox="1"/>
          <p:nvPr/>
        </p:nvSpPr>
        <p:spPr>
          <a:xfrm>
            <a:off x="2195736" y="1124744"/>
            <a:ext cx="4896544" cy="523220"/>
          </a:xfrm>
          <a:prstGeom prst="rect">
            <a:avLst/>
          </a:prstGeom>
          <a:noFill/>
        </p:spPr>
        <p:txBody>
          <a:bodyPr wrap="square" rtlCol="0">
            <a:spAutoFit/>
          </a:bodyPr>
          <a:lstStyle/>
          <a:p>
            <a:r>
              <a:rPr lang="en-US" sz="2800" i="0" dirty="0">
                <a:solidFill>
                  <a:srgbClr val="00B0F0"/>
                </a:solidFill>
              </a:rPr>
              <a:t>Both of these are </a:t>
            </a:r>
            <a:r>
              <a:rPr lang="en-US" sz="2800" i="0" dirty="0" smtClean="0">
                <a:solidFill>
                  <a:srgbClr val="00B0F0"/>
                </a:solidFill>
              </a:rPr>
              <a:t>equal</a:t>
            </a:r>
            <a:endParaRPr lang="et-EE" i="0" dirty="0">
              <a:solidFill>
                <a:srgbClr val="00B0F0"/>
              </a:solidFill>
            </a:endParaRPr>
          </a:p>
        </p:txBody>
      </p:sp>
      <p:sp>
        <p:nvSpPr>
          <p:cNvPr id="3" name="Date Placeholder 2"/>
          <p:cNvSpPr>
            <a:spLocks noGrp="1"/>
          </p:cNvSpPr>
          <p:nvPr>
            <p:ph type="dt" sz="half" idx="10"/>
          </p:nvPr>
        </p:nvSpPr>
        <p:spPr/>
        <p:txBody>
          <a:bodyPr/>
          <a:lstStyle/>
          <a:p>
            <a:r>
              <a:rPr lang="et-EE" smtClean="0"/>
              <a:t>2016</a:t>
            </a:r>
            <a:endParaRPr lang="et-EE"/>
          </a:p>
        </p:txBody>
      </p:sp>
      <p:sp>
        <p:nvSpPr>
          <p:cNvPr id="4" name="Slide Number Placeholder 3"/>
          <p:cNvSpPr>
            <a:spLocks noGrp="1"/>
          </p:cNvSpPr>
          <p:nvPr>
            <p:ph type="sldNum" sz="quarter" idx="12"/>
          </p:nvPr>
        </p:nvSpPr>
        <p:spPr/>
        <p:txBody>
          <a:bodyPr/>
          <a:lstStyle/>
          <a:p>
            <a:fld id="{E13A0E28-B0F1-47A5-836C-7287D6FCB543}" type="slidenum">
              <a:rPr lang="et-EE" smtClean="0"/>
              <a:t>8</a:t>
            </a:fld>
            <a:endParaRPr lang="et-EE"/>
          </a:p>
        </p:txBody>
      </p:sp>
      <p:cxnSp>
        <p:nvCxnSpPr>
          <p:cNvPr id="6" name="Straight Arrow Connector 5"/>
          <p:cNvCxnSpPr/>
          <p:nvPr/>
        </p:nvCxnSpPr>
        <p:spPr bwMode="auto">
          <a:xfrm flipH="1">
            <a:off x="2051720" y="1556792"/>
            <a:ext cx="1440160" cy="36004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2" name="Straight Arrow Connector 11"/>
          <p:cNvCxnSpPr/>
          <p:nvPr/>
        </p:nvCxnSpPr>
        <p:spPr bwMode="auto">
          <a:xfrm>
            <a:off x="5436096" y="1556792"/>
            <a:ext cx="1656184" cy="36004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989521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bg/>
                                          </p:spTgt>
                                        </p:tgtEl>
                                        <p:attrNameLst>
                                          <p:attrName>style.visibility</p:attrName>
                                        </p:attrNameLst>
                                      </p:cBhvr>
                                      <p:to>
                                        <p:strVal val="visible"/>
                                      </p:to>
                                    </p:set>
                                    <p:anim calcmode="lin" valueType="num">
                                      <p:cBhvr additive="base">
                                        <p:cTn id="7" dur="500" fill="hold"/>
                                        <p:tgtEl>
                                          <p:spTgt spid="9">
                                            <p:bg/>
                                          </p:spTgt>
                                        </p:tgtEl>
                                        <p:attrNameLst>
                                          <p:attrName>ppt_x</p:attrName>
                                        </p:attrNameLst>
                                      </p:cBhvr>
                                      <p:tavLst>
                                        <p:tav tm="0">
                                          <p:val>
                                            <p:strVal val="#ppt_x"/>
                                          </p:val>
                                        </p:tav>
                                        <p:tav tm="100000">
                                          <p:val>
                                            <p:strVal val="#ppt_x"/>
                                          </p:val>
                                        </p:tav>
                                      </p:tavLst>
                                    </p:anim>
                                    <p:anim calcmode="lin" valueType="num">
                                      <p:cBhvr additive="base">
                                        <p:cTn id="8" dur="500" fill="hold"/>
                                        <p:tgtEl>
                                          <p:spTgt spid="9">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additive="base">
                                        <p:cTn id="1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anim calcmode="lin" valueType="num">
                                      <p:cBhvr additive="base">
                                        <p:cTn id="19"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xEl>
                                              <p:pRg st="2" end="2"/>
                                            </p:txEl>
                                          </p:spTgt>
                                        </p:tgtEl>
                                        <p:attrNameLst>
                                          <p:attrName>style.visibility</p:attrName>
                                        </p:attrNameLst>
                                      </p:cBhvr>
                                      <p:to>
                                        <p:strVal val="visible"/>
                                      </p:to>
                                    </p:set>
                                    <p:anim calcmode="lin" valueType="num">
                                      <p:cBhvr additive="base">
                                        <p:cTn id="25"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anim calcmode="lin" valueType="num">
                                      <p:cBhvr additive="base">
                                        <p:cTn id="31"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ctrTitle"/>
          </p:nvPr>
        </p:nvSpPr>
        <p:spPr/>
        <p:txBody>
          <a:bodyPr/>
          <a:lstStyle/>
          <a:p>
            <a:pPr>
              <a:defRPr/>
            </a:pPr>
            <a:r>
              <a:rPr lang="et-EE" dirty="0"/>
              <a:t>Dynamic Memory Allocation</a:t>
            </a:r>
            <a:br>
              <a:rPr lang="et-EE" dirty="0"/>
            </a:br>
            <a:r>
              <a:rPr lang="et-EE" altLang="et-EE" dirty="0" smtClean="0"/>
              <a:t> </a:t>
            </a:r>
            <a:endParaRPr lang="en-US" altLang="et-EE" dirty="0" smtClean="0"/>
          </a:p>
        </p:txBody>
      </p:sp>
    </p:spTree>
    <p:extLst>
      <p:ext uri="{BB962C8B-B14F-4D97-AF65-F5344CB8AC3E}">
        <p14:creationId xmlns:p14="http://schemas.microsoft.com/office/powerpoint/2010/main" val="34791414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
      <a:dk1>
        <a:srgbClr val="000000"/>
      </a:dk1>
      <a:lt1>
        <a:srgbClr val="DDDDDD"/>
      </a:lt1>
      <a:dk2>
        <a:srgbClr val="482400"/>
      </a:dk2>
      <a:lt2>
        <a:srgbClr val="808080"/>
      </a:lt2>
      <a:accent1>
        <a:srgbClr val="DFD6C3"/>
      </a:accent1>
      <a:accent2>
        <a:srgbClr val="D69B80"/>
      </a:accent2>
      <a:accent3>
        <a:srgbClr val="EBEBEB"/>
      </a:accent3>
      <a:accent4>
        <a:srgbClr val="000000"/>
      </a:accent4>
      <a:accent5>
        <a:srgbClr val="ECE8DE"/>
      </a:accent5>
      <a:accent6>
        <a:srgbClr val="C28C73"/>
      </a:accent6>
      <a:hlink>
        <a:srgbClr val="993300"/>
      </a:hlink>
      <a:folHlink>
        <a:srgbClr val="6666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GB" sz="2400" b="0" i="1"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GB" sz="2400" b="0" i="1" u="none" strike="noStrike" cap="none" normalizeH="0" baseline="0" smtClean="0">
            <a:ln>
              <a:noFill/>
            </a:ln>
            <a:solidFill>
              <a:schemeClr val="tx1"/>
            </a:solidFill>
            <a:effectLst/>
            <a:latin typeface="Times New Roman" charset="0"/>
          </a:defRPr>
        </a:defPPr>
      </a:lstStyle>
    </a:lnDef>
  </a:objectDefaults>
  <a:extraClrSchemeLst>
    <a:extraClrScheme>
      <a:clrScheme name="Office Theme 1">
        <a:dk1>
          <a:srgbClr val="000000"/>
        </a:dk1>
        <a:lt1>
          <a:srgbClr val="A7947B"/>
        </a:lt1>
        <a:dk2>
          <a:srgbClr val="482400"/>
        </a:dk2>
        <a:lt2>
          <a:srgbClr val="808080"/>
        </a:lt2>
        <a:accent1>
          <a:srgbClr val="DFD6C3"/>
        </a:accent1>
        <a:accent2>
          <a:srgbClr val="D69B80"/>
        </a:accent2>
        <a:accent3>
          <a:srgbClr val="D0C8B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482400"/>
        </a:dk2>
        <a:lt2>
          <a:srgbClr val="808080"/>
        </a:lt2>
        <a:accent1>
          <a:srgbClr val="DFD6C3"/>
        </a:accent1>
        <a:accent2>
          <a:srgbClr val="D69B80"/>
        </a:accent2>
        <a:accent3>
          <a:srgbClr val="FFFFF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333333"/>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9D7643"/>
        </a:lt1>
        <a:dk2>
          <a:srgbClr val="FFFFFF"/>
        </a:dk2>
        <a:lt2>
          <a:srgbClr val="554025"/>
        </a:lt2>
        <a:accent1>
          <a:srgbClr val="CAA966"/>
        </a:accent1>
        <a:accent2>
          <a:srgbClr val="8488AC"/>
        </a:accent2>
        <a:accent3>
          <a:srgbClr val="CCBDB0"/>
        </a:accent3>
        <a:accent4>
          <a:srgbClr val="000000"/>
        </a:accent4>
        <a:accent5>
          <a:srgbClr val="E1D1B8"/>
        </a:accent5>
        <a:accent6>
          <a:srgbClr val="777B9B"/>
        </a:accent6>
        <a:hlink>
          <a:srgbClr val="993300"/>
        </a:hlink>
        <a:folHlink>
          <a:srgbClr val="6666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1332</TotalTime>
  <Words>2238</Words>
  <Application>Microsoft Office PowerPoint</Application>
  <PresentationFormat>On-screen Show (4:3)</PresentationFormat>
  <Paragraphs>380</Paragraphs>
  <Slides>28</Slides>
  <Notes>1</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2</vt:i4>
      </vt:variant>
      <vt:variant>
        <vt:lpstr>Slide Titles</vt:lpstr>
      </vt:variant>
      <vt:variant>
        <vt:i4>28</vt:i4>
      </vt:variant>
    </vt:vector>
  </HeadingPairs>
  <TitlesOfParts>
    <vt:vector size="40" baseType="lpstr">
      <vt:lpstr>Arial</vt:lpstr>
      <vt:lpstr>Arial Unicode MS</vt:lpstr>
      <vt:lpstr>Calibri</vt:lpstr>
      <vt:lpstr>Courier New</vt:lpstr>
      <vt:lpstr>helvetica</vt:lpstr>
      <vt:lpstr>Menlo</vt:lpstr>
      <vt:lpstr>Times New Roman</vt:lpstr>
      <vt:lpstr>Verdana</vt:lpstr>
      <vt:lpstr>Wingdings</vt:lpstr>
      <vt:lpstr>Office Theme</vt:lpstr>
      <vt:lpstr>Slide</vt:lpstr>
      <vt:lpstr>Clip</vt:lpstr>
      <vt:lpstr>PROGRAMMING  II( Dynamic Memory II)</vt:lpstr>
      <vt:lpstr>STRUCTURES</vt:lpstr>
      <vt:lpstr>STRUCTURES</vt:lpstr>
      <vt:lpstr>Structure in the memory</vt:lpstr>
      <vt:lpstr>Function returning a structure</vt:lpstr>
      <vt:lpstr>Pointers and arrays visualized</vt:lpstr>
      <vt:lpstr>Pointers and structures</vt:lpstr>
      <vt:lpstr>Accessing members using pointers</vt:lpstr>
      <vt:lpstr>Dynamic Memory Allocation  </vt:lpstr>
      <vt:lpstr>Dynamic allocation (references)</vt:lpstr>
      <vt:lpstr>Dynamic allocation I</vt:lpstr>
      <vt:lpstr>Example malloc+sizeof+free</vt:lpstr>
      <vt:lpstr>Example calloc+sizeof+free</vt:lpstr>
      <vt:lpstr>Function realoc()</vt:lpstr>
      <vt:lpstr>Example realoc+sizeof+free</vt:lpstr>
      <vt:lpstr>Recursion </vt:lpstr>
      <vt:lpstr>Recursion</vt:lpstr>
      <vt:lpstr>Recursion in C</vt:lpstr>
      <vt:lpstr>„Bad“ recursion example</vt:lpstr>
      <vt:lpstr>Factorial example</vt:lpstr>
      <vt:lpstr>Fibonaci example</vt:lpstr>
      <vt:lpstr>Bonus task I</vt:lpstr>
      <vt:lpstr>Bonus task II (fig.1.)</vt:lpstr>
      <vt:lpstr>PowerPoint Presentation</vt:lpstr>
      <vt:lpstr>HANOI &amp; RECURSION</vt:lpstr>
      <vt:lpstr>TEST II</vt:lpstr>
      <vt:lpstr>LINKED List</vt:lpstr>
      <vt:lpstr>PowerPoint Presentation</vt:lpstr>
    </vt:vector>
  </TitlesOfParts>
  <Company>TTU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TTU</dc:creator>
  <cp:lastModifiedBy>Vladimir Viies</cp:lastModifiedBy>
  <cp:revision>188</cp:revision>
  <dcterms:created xsi:type="dcterms:W3CDTF">2003-04-07T14:12:11Z</dcterms:created>
  <dcterms:modified xsi:type="dcterms:W3CDTF">2026-03-03T11:42:56Z</dcterms:modified>
</cp:coreProperties>
</file>