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4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5143500" type="screen16x9"/>
  <p:notesSz cx="6858000" cy="9144000"/>
  <p:embeddedFontLst>
    <p:embeddedFont>
      <p:font typeface="Roboto Mono Medium" panose="020B0604020202020204" charset="0"/>
      <p:regular r:id="rId47"/>
      <p:bold r:id="rId48"/>
      <p:italic r:id="rId49"/>
      <p:boldItalic r:id="rId50"/>
    </p:embeddedFont>
    <p:embeddedFont>
      <p:font typeface="Open Sans" panose="020B0604020202020204" charset="0"/>
      <p:regular r:id="rId51"/>
      <p:bold r:id="rId52"/>
      <p:italic r:id="rId53"/>
      <p:boldItalic r:id="rId54"/>
    </p:embeddedFont>
    <p:embeddedFont>
      <p:font typeface="Open Sans SemiBold" panose="020B0604020202020204" charset="0"/>
      <p:regular r:id="rId55"/>
      <p:bold r:id="rId56"/>
      <p:italic r:id="rId57"/>
      <p:boldItalic r:id="rId58"/>
    </p:embeddedFont>
    <p:embeddedFont>
      <p:font typeface="Roboto Mono" panose="020B0604020202020204" charset="0"/>
      <p:regular r:id="rId59"/>
      <p:bold r:id="rId60"/>
      <p:italic r:id="rId61"/>
      <p:boldItalic r:id="rId62"/>
    </p:embeddedFont>
    <p:embeddedFont>
      <p:font typeface="Open Sans Medium"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222" y="120"/>
      </p:cViewPr>
      <p:guideLst>
        <p:guide orient="horz" pos="1620"/>
        <p:guide pos="2880"/>
      </p:guideLst>
    </p:cSldViewPr>
  </p:slideViewPr>
  <p:notesTextViewPr>
    <p:cViewPr>
      <p:scale>
        <a:sx n="1" d="1"/>
        <a:sy n="1" d="1"/>
      </p:scale>
      <p:origin x="0" y="0"/>
    </p:cViewPr>
  </p:notesTextViewPr>
  <p:sorterViewPr>
    <p:cViewPr>
      <p:scale>
        <a:sx n="200" d="100"/>
        <a:sy n="200" d="100"/>
      </p:scale>
      <p:origin x="0" y="-2441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4.fntdata"/><Relationship Id="rId5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0671a9077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0671a90773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0671a90773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0671a9077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671a9077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671a9077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0671a9077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0671a90773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0671a90773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0671a9077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0671a90773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0671a90773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0671a90773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0671a90773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0671a90773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0671a90773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0671a90773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0671a90773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0671a90773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0671a90773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57b16f84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057b16f84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0671a90773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0671a90773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0671a90773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0671a90773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0671a90773_0_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0671a90773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0671a90773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0671a90773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0671a90773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0671a90773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0671a90773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0671a90773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0671a90773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0671a90773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0671a90773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0671a90773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0671a90773_0_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0671a90773_0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0671a90773_0_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0671a90773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057b16f84c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057b16f84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0671a90773_0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0671a90773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0671a90773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0671a90773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0671a90773_0_9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0671a90773_0_9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0671a9077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0671a9077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0671a90773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0671a90773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0671a90773_0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0671a90773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0671a90773_0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0671a90773_0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0671a90773_0_10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0671a90773_0_10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0671a90773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0671a90773_0_1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0671a90773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0671a90773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057b16f84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057b16f84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0671a90773_0_1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20671a90773_0_1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06f37e37c2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06f37e37c2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20671a90773_0_1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20671a90773_0_1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0671a90773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20671a90773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0671a90773_0_1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0671a90773_0_1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0671a9077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0671a9077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0671a9077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0671a9077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0671a9077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0671a9077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0671a9077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0671a9077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0671a9077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0671a9077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57200" y="1545450"/>
            <a:ext cx="8229600" cy="205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Font typeface="Open Sans"/>
              <a:buNone/>
              <a:defRPr sz="4800" b="1">
                <a:latin typeface="Open Sans"/>
                <a:ea typeface="Open Sans"/>
                <a:cs typeface="Open Sans"/>
                <a:sym typeface="Open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57200" y="3893700"/>
            <a:ext cx="8229600" cy="7926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457200" y="457200"/>
            <a:ext cx="4114800" cy="755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2" name="Google Shape;62;p12"/>
          <p:cNvSpPr txBox="1">
            <a:spLocks noGrp="1"/>
          </p:cNvSpPr>
          <p:nvPr>
            <p:ph type="body" idx="1"/>
          </p:nvPr>
        </p:nvSpPr>
        <p:spPr>
          <a:xfrm>
            <a:off x="457200" y="1506900"/>
            <a:ext cx="4114800" cy="3179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3" name="Google Shape;63;p12"/>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457200" y="457200"/>
            <a:ext cx="6367800" cy="42291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6" name="Google Shape;66;p13"/>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sp>
        <p:nvSpPr>
          <p:cNvPr id="68" name="Google Shape;68;p1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a:spLocks noGrp="1"/>
          </p:cNvSpPr>
          <p:nvPr>
            <p:ph type="title"/>
          </p:nvPr>
        </p:nvSpPr>
        <p:spPr>
          <a:xfrm>
            <a:off x="457200" y="457200"/>
            <a:ext cx="4114800" cy="2346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0" name="Google Shape;70;p14"/>
          <p:cNvSpPr txBox="1">
            <a:spLocks noGrp="1"/>
          </p:cNvSpPr>
          <p:nvPr>
            <p:ph type="subTitle" idx="1"/>
          </p:nvPr>
        </p:nvSpPr>
        <p:spPr>
          <a:xfrm>
            <a:off x="457200" y="2803200"/>
            <a:ext cx="4114800" cy="1860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1" name="Google Shape;71;p14"/>
          <p:cNvSpPr txBox="1">
            <a:spLocks noGrp="1"/>
          </p:cNvSpPr>
          <p:nvPr>
            <p:ph type="body" idx="2"/>
          </p:nvPr>
        </p:nvSpPr>
        <p:spPr>
          <a:xfrm>
            <a:off x="4918925" y="457200"/>
            <a:ext cx="3768000" cy="42060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2" name="Google Shape;72;p14"/>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
        <p:cNvGrpSpPr/>
        <p:nvPr/>
      </p:nvGrpSpPr>
      <p:grpSpPr>
        <a:xfrm>
          <a:off x="0" y="0"/>
          <a:ext cx="0" cy="0"/>
          <a:chOff x="0" y="0"/>
          <a:chExt cx="0" cy="0"/>
        </a:xfrm>
      </p:grpSpPr>
      <p:sp>
        <p:nvSpPr>
          <p:cNvPr id="74" name="Google Shape;74;p15"/>
          <p:cNvSpPr txBox="1">
            <a:spLocks noGrp="1"/>
          </p:cNvSpPr>
          <p:nvPr>
            <p:ph type="body" idx="1"/>
          </p:nvPr>
        </p:nvSpPr>
        <p:spPr>
          <a:xfrm>
            <a:off x="457200" y="4299425"/>
            <a:ext cx="5998800" cy="3870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
        <p:nvSpPr>
          <p:cNvPr id="75" name="Google Shape;75;p15"/>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sp>
        <p:nvSpPr>
          <p:cNvPr id="77" name="Google Shape;77;p1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8" name="Google Shape;78;p1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79" name="Google Shape;79;p16"/>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de">
  <p:cSld name="CUSTOM">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Arial"/>
                <a:ea typeface="Arial"/>
                <a:cs typeface="Arial"/>
                <a:sym typeface="Arial"/>
              </a:defRPr>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9"/>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nippet">
  <p:cSld name="TITLE_AND_BODY_1">
    <p:bg>
      <p:bgPr>
        <a:solidFill>
          <a:schemeClr val="lt1"/>
        </a:solidFill>
        <a:effectLst/>
      </p:bgPr>
    </p:bg>
    <p:spTree>
      <p:nvGrpSpPr>
        <p:cNvPr id="1" name="Shape 20"/>
        <p:cNvGrpSpPr/>
        <p:nvPr/>
      </p:nvGrpSpPr>
      <p:grpSpPr>
        <a:xfrm>
          <a:off x="0" y="0"/>
          <a:ext cx="0" cy="0"/>
          <a:chOff x="0" y="0"/>
          <a:chExt cx="0" cy="0"/>
        </a:xfrm>
      </p:grpSpPr>
      <p:sp>
        <p:nvSpPr>
          <p:cNvPr id="21" name="Google Shape;21;p5"/>
          <p:cNvSpPr/>
          <p:nvPr/>
        </p:nvSpPr>
        <p:spPr>
          <a:xfrm>
            <a:off x="457200" y="457200"/>
            <a:ext cx="8229600" cy="42291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txBox="1">
            <a:spLocks noGrp="1"/>
          </p:cNvSpPr>
          <p:nvPr>
            <p:ph type="body" idx="1"/>
          </p:nvPr>
        </p:nvSpPr>
        <p:spPr>
          <a:xfrm>
            <a:off x="685800" y="914400"/>
            <a:ext cx="7786500" cy="33147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23" name="Google Shape;23;p5"/>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4" name="Google Shape;24;p5"/>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a:bodyPr>
          <a:lstStyle>
            <a:lvl1pPr lvl="0" algn="r">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nippet 1">
  <p:cSld name="TITLE_AND_BODY_1_1">
    <p:bg>
      <p:bgPr>
        <a:solidFill>
          <a:schemeClr val="lt1"/>
        </a:solidFill>
        <a:effectLst/>
      </p:bgPr>
    </p:bg>
    <p:spTree>
      <p:nvGrpSpPr>
        <p:cNvPr id="1" name="Shape 25"/>
        <p:cNvGrpSpPr/>
        <p:nvPr/>
      </p:nvGrpSpPr>
      <p:grpSpPr>
        <a:xfrm>
          <a:off x="0" y="0"/>
          <a:ext cx="0" cy="0"/>
          <a:chOff x="0" y="0"/>
          <a:chExt cx="0" cy="0"/>
        </a:xfrm>
      </p:grpSpPr>
      <p:sp>
        <p:nvSpPr>
          <p:cNvPr id="26" name="Google Shape;26;p6"/>
          <p:cNvSpPr/>
          <p:nvPr/>
        </p:nvSpPr>
        <p:spPr>
          <a:xfrm>
            <a:off x="4572000" y="457200"/>
            <a:ext cx="4114800" cy="42291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6"/>
          <p:cNvSpPr txBox="1">
            <a:spLocks noGrp="1"/>
          </p:cNvSpPr>
          <p:nvPr>
            <p:ph type="body" idx="1"/>
          </p:nvPr>
        </p:nvSpPr>
        <p:spPr>
          <a:xfrm>
            <a:off x="4795025" y="914400"/>
            <a:ext cx="3677400" cy="33147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28" name="Google Shape;28;p6"/>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9" name="Google Shape;29;p6"/>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nippet 1 1">
  <p:cSld name="TITLE_AND_BODY_1_1_1">
    <p:bg>
      <p:bgPr>
        <a:solidFill>
          <a:schemeClr val="lt1"/>
        </a:solidFill>
        <a:effectLst/>
      </p:bgPr>
    </p:bg>
    <p:spTree>
      <p:nvGrpSpPr>
        <p:cNvPr id="1" name="Shape 30"/>
        <p:cNvGrpSpPr/>
        <p:nvPr/>
      </p:nvGrpSpPr>
      <p:grpSpPr>
        <a:xfrm>
          <a:off x="0" y="0"/>
          <a:ext cx="0" cy="0"/>
          <a:chOff x="0" y="0"/>
          <a:chExt cx="0" cy="0"/>
        </a:xfrm>
      </p:grpSpPr>
      <p:sp>
        <p:nvSpPr>
          <p:cNvPr id="31" name="Google Shape;31;p7"/>
          <p:cNvSpPr/>
          <p:nvPr/>
        </p:nvSpPr>
        <p:spPr>
          <a:xfrm>
            <a:off x="4572000" y="1115125"/>
            <a:ext cx="41148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33" name="Google Shape;33;p7"/>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4" name="Google Shape;34;p7"/>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Open Sans Medium"/>
                <a:ea typeface="Open Sans Medium"/>
                <a:cs typeface="Open Sans Medium"/>
                <a:sym typeface="Open Sans Medium"/>
              </a:defRPr>
            </a:lvl1pPr>
            <a:lvl2pPr lvl="1">
              <a:spcBef>
                <a:spcPts val="0"/>
              </a:spcBef>
              <a:spcAft>
                <a:spcPts val="0"/>
              </a:spcAft>
              <a:buSzPts val="2800"/>
              <a:buNone/>
              <a:defRPr>
                <a:latin typeface="Open Sans Medium"/>
                <a:ea typeface="Open Sans Medium"/>
                <a:cs typeface="Open Sans Medium"/>
                <a:sym typeface="Open Sans Medium"/>
              </a:defRPr>
            </a:lvl2pPr>
            <a:lvl3pPr lvl="2">
              <a:spcBef>
                <a:spcPts val="0"/>
              </a:spcBef>
              <a:spcAft>
                <a:spcPts val="0"/>
              </a:spcAft>
              <a:buSzPts val="2800"/>
              <a:buNone/>
              <a:defRPr>
                <a:latin typeface="Open Sans Medium"/>
                <a:ea typeface="Open Sans Medium"/>
                <a:cs typeface="Open Sans Medium"/>
                <a:sym typeface="Open Sans Medium"/>
              </a:defRPr>
            </a:lvl3pPr>
            <a:lvl4pPr lvl="3">
              <a:spcBef>
                <a:spcPts val="0"/>
              </a:spcBef>
              <a:spcAft>
                <a:spcPts val="0"/>
              </a:spcAft>
              <a:buSzPts val="2800"/>
              <a:buNone/>
              <a:defRPr>
                <a:latin typeface="Open Sans Medium"/>
                <a:ea typeface="Open Sans Medium"/>
                <a:cs typeface="Open Sans Medium"/>
                <a:sym typeface="Open Sans Medium"/>
              </a:defRPr>
            </a:lvl4pPr>
            <a:lvl5pPr lvl="4">
              <a:spcBef>
                <a:spcPts val="0"/>
              </a:spcBef>
              <a:spcAft>
                <a:spcPts val="0"/>
              </a:spcAft>
              <a:buSzPts val="2800"/>
              <a:buNone/>
              <a:defRPr>
                <a:latin typeface="Open Sans Medium"/>
                <a:ea typeface="Open Sans Medium"/>
                <a:cs typeface="Open Sans Medium"/>
                <a:sym typeface="Open Sans Medium"/>
              </a:defRPr>
            </a:lvl5pPr>
            <a:lvl6pPr lvl="5">
              <a:spcBef>
                <a:spcPts val="0"/>
              </a:spcBef>
              <a:spcAft>
                <a:spcPts val="0"/>
              </a:spcAft>
              <a:buSzPts val="2800"/>
              <a:buNone/>
              <a:defRPr>
                <a:latin typeface="Open Sans Medium"/>
                <a:ea typeface="Open Sans Medium"/>
                <a:cs typeface="Open Sans Medium"/>
                <a:sym typeface="Open Sans Medium"/>
              </a:defRPr>
            </a:lvl6pPr>
            <a:lvl7pPr lvl="6">
              <a:spcBef>
                <a:spcPts val="0"/>
              </a:spcBef>
              <a:spcAft>
                <a:spcPts val="0"/>
              </a:spcAft>
              <a:buSzPts val="2800"/>
              <a:buNone/>
              <a:defRPr>
                <a:latin typeface="Open Sans Medium"/>
                <a:ea typeface="Open Sans Medium"/>
                <a:cs typeface="Open Sans Medium"/>
                <a:sym typeface="Open Sans Medium"/>
              </a:defRPr>
            </a:lvl7pPr>
            <a:lvl8pPr lvl="7">
              <a:spcBef>
                <a:spcPts val="0"/>
              </a:spcBef>
              <a:spcAft>
                <a:spcPts val="0"/>
              </a:spcAft>
              <a:buSzPts val="2800"/>
              <a:buNone/>
              <a:defRPr>
                <a:latin typeface="Open Sans Medium"/>
                <a:ea typeface="Open Sans Medium"/>
                <a:cs typeface="Open Sans Medium"/>
                <a:sym typeface="Open Sans Medium"/>
              </a:defRPr>
            </a:lvl8pPr>
            <a:lvl9pPr lvl="8">
              <a:spcBef>
                <a:spcPts val="0"/>
              </a:spcBef>
              <a:spcAft>
                <a:spcPts val="0"/>
              </a:spcAft>
              <a:buSzPts val="2800"/>
              <a:buNone/>
              <a:defRPr>
                <a:latin typeface="Open Sans Medium"/>
                <a:ea typeface="Open Sans Medium"/>
                <a:cs typeface="Open Sans Medium"/>
                <a:sym typeface="Open Sans Medium"/>
              </a:defRPr>
            </a:lvl9pPr>
          </a:lstStyle>
          <a:p>
            <a:endParaRPr/>
          </a:p>
        </p:txBody>
      </p:sp>
      <p:sp>
        <p:nvSpPr>
          <p:cNvPr id="36" name="Google Shape;36;p7"/>
          <p:cNvSpPr txBox="1">
            <a:spLocks noGrp="1"/>
          </p:cNvSpPr>
          <p:nvPr>
            <p:ph type="body" idx="3"/>
          </p:nvPr>
        </p:nvSpPr>
        <p:spPr>
          <a:xfrm>
            <a:off x="457200" y="1115125"/>
            <a:ext cx="3677400" cy="3571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nippet 1 1 2">
  <p:cSld name="TITLE_AND_BODY_1_1_1_2">
    <p:bg>
      <p:bgPr>
        <a:solidFill>
          <a:schemeClr val="lt1"/>
        </a:solidFill>
        <a:effectLst/>
      </p:bgPr>
    </p:bg>
    <p:spTree>
      <p:nvGrpSpPr>
        <p:cNvPr id="1" name="Shape 37"/>
        <p:cNvGrpSpPr/>
        <p:nvPr/>
      </p:nvGrpSpPr>
      <p:grpSpPr>
        <a:xfrm>
          <a:off x="0" y="0"/>
          <a:ext cx="0" cy="0"/>
          <a:chOff x="0" y="0"/>
          <a:chExt cx="0" cy="0"/>
        </a:xfrm>
      </p:grpSpPr>
      <p:sp>
        <p:nvSpPr>
          <p:cNvPr id="38" name="Google Shape;38;p8"/>
          <p:cNvSpPr/>
          <p:nvPr/>
        </p:nvSpPr>
        <p:spPr>
          <a:xfrm>
            <a:off x="457200" y="1115125"/>
            <a:ext cx="82296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body" idx="1"/>
          </p:nvPr>
        </p:nvSpPr>
        <p:spPr>
          <a:xfrm>
            <a:off x="685800" y="1375325"/>
            <a:ext cx="77865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40" name="Google Shape;40;p8"/>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41" name="Google Shape;41;p8"/>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p8"/>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atin typeface="Open Sans Medium"/>
                <a:ea typeface="Open Sans Medium"/>
                <a:cs typeface="Open Sans Medium"/>
                <a:sym typeface="Open Sans Medium"/>
              </a:defRPr>
            </a:lvl1pPr>
            <a:lvl2pPr lvl="1" rtl="0">
              <a:spcBef>
                <a:spcPts val="0"/>
              </a:spcBef>
              <a:spcAft>
                <a:spcPts val="0"/>
              </a:spcAft>
              <a:buSzPts val="2800"/>
              <a:buNone/>
              <a:defRPr>
                <a:latin typeface="Open Sans Medium"/>
                <a:ea typeface="Open Sans Medium"/>
                <a:cs typeface="Open Sans Medium"/>
                <a:sym typeface="Open Sans Medium"/>
              </a:defRPr>
            </a:lvl2pPr>
            <a:lvl3pPr lvl="2" rtl="0">
              <a:spcBef>
                <a:spcPts val="0"/>
              </a:spcBef>
              <a:spcAft>
                <a:spcPts val="0"/>
              </a:spcAft>
              <a:buSzPts val="2800"/>
              <a:buNone/>
              <a:defRPr>
                <a:latin typeface="Open Sans Medium"/>
                <a:ea typeface="Open Sans Medium"/>
                <a:cs typeface="Open Sans Medium"/>
                <a:sym typeface="Open Sans Medium"/>
              </a:defRPr>
            </a:lvl3pPr>
            <a:lvl4pPr lvl="3" rtl="0">
              <a:spcBef>
                <a:spcPts val="0"/>
              </a:spcBef>
              <a:spcAft>
                <a:spcPts val="0"/>
              </a:spcAft>
              <a:buSzPts val="2800"/>
              <a:buNone/>
              <a:defRPr>
                <a:latin typeface="Open Sans Medium"/>
                <a:ea typeface="Open Sans Medium"/>
                <a:cs typeface="Open Sans Medium"/>
                <a:sym typeface="Open Sans Medium"/>
              </a:defRPr>
            </a:lvl4pPr>
            <a:lvl5pPr lvl="4" rtl="0">
              <a:spcBef>
                <a:spcPts val="0"/>
              </a:spcBef>
              <a:spcAft>
                <a:spcPts val="0"/>
              </a:spcAft>
              <a:buSzPts val="2800"/>
              <a:buNone/>
              <a:defRPr>
                <a:latin typeface="Open Sans Medium"/>
                <a:ea typeface="Open Sans Medium"/>
                <a:cs typeface="Open Sans Medium"/>
                <a:sym typeface="Open Sans Medium"/>
              </a:defRPr>
            </a:lvl5pPr>
            <a:lvl6pPr lvl="5" rtl="0">
              <a:spcBef>
                <a:spcPts val="0"/>
              </a:spcBef>
              <a:spcAft>
                <a:spcPts val="0"/>
              </a:spcAft>
              <a:buSzPts val="2800"/>
              <a:buNone/>
              <a:defRPr>
                <a:latin typeface="Open Sans Medium"/>
                <a:ea typeface="Open Sans Medium"/>
                <a:cs typeface="Open Sans Medium"/>
                <a:sym typeface="Open Sans Medium"/>
              </a:defRPr>
            </a:lvl6pPr>
            <a:lvl7pPr lvl="6" rtl="0">
              <a:spcBef>
                <a:spcPts val="0"/>
              </a:spcBef>
              <a:spcAft>
                <a:spcPts val="0"/>
              </a:spcAft>
              <a:buSzPts val="2800"/>
              <a:buNone/>
              <a:defRPr>
                <a:latin typeface="Open Sans Medium"/>
                <a:ea typeface="Open Sans Medium"/>
                <a:cs typeface="Open Sans Medium"/>
                <a:sym typeface="Open Sans Medium"/>
              </a:defRPr>
            </a:lvl7pPr>
            <a:lvl8pPr lvl="7" rtl="0">
              <a:spcBef>
                <a:spcPts val="0"/>
              </a:spcBef>
              <a:spcAft>
                <a:spcPts val="0"/>
              </a:spcAft>
              <a:buSzPts val="2800"/>
              <a:buNone/>
              <a:defRPr>
                <a:latin typeface="Open Sans Medium"/>
                <a:ea typeface="Open Sans Medium"/>
                <a:cs typeface="Open Sans Medium"/>
                <a:sym typeface="Open Sans Medium"/>
              </a:defRPr>
            </a:lvl8pPr>
            <a:lvl9pPr lvl="8" rtl="0">
              <a:spcBef>
                <a:spcPts val="0"/>
              </a:spcBef>
              <a:spcAft>
                <a:spcPts val="0"/>
              </a:spcAft>
              <a:buSzPts val="2800"/>
              <a:buNone/>
              <a:defRPr>
                <a:latin typeface="Open Sans Medium"/>
                <a:ea typeface="Open Sans Medium"/>
                <a:cs typeface="Open Sans Medium"/>
                <a:sym typeface="Open Sans Medium"/>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nippet 1 1 1">
  <p:cSld name="TITLE_AND_BODY_1_1_1_1">
    <p:bg>
      <p:bgPr>
        <a:solidFill>
          <a:schemeClr val="lt1"/>
        </a:solidFill>
        <a:effectLst/>
      </p:bgPr>
    </p:bg>
    <p:spTree>
      <p:nvGrpSpPr>
        <p:cNvPr id="1" name="Shape 43"/>
        <p:cNvGrpSpPr/>
        <p:nvPr/>
      </p:nvGrpSpPr>
      <p:grpSpPr>
        <a:xfrm>
          <a:off x="0" y="0"/>
          <a:ext cx="0" cy="0"/>
          <a:chOff x="0" y="0"/>
          <a:chExt cx="0" cy="0"/>
        </a:xfrm>
      </p:grpSpPr>
      <p:sp>
        <p:nvSpPr>
          <p:cNvPr id="44" name="Google Shape;44;p9"/>
          <p:cNvSpPr/>
          <p:nvPr/>
        </p:nvSpPr>
        <p:spPr>
          <a:xfrm>
            <a:off x="4906525" y="1115125"/>
            <a:ext cx="37803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body" idx="1"/>
          </p:nvPr>
        </p:nvSpPr>
        <p:spPr>
          <a:xfrm>
            <a:off x="5111419" y="1375325"/>
            <a:ext cx="33783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46" name="Google Shape;46;p9"/>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47" name="Google Shape;47;p9"/>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 name="Google Shape;48;p9"/>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atin typeface="Open Sans Medium"/>
                <a:ea typeface="Open Sans Medium"/>
                <a:cs typeface="Open Sans Medium"/>
                <a:sym typeface="Open Sans Medium"/>
              </a:defRPr>
            </a:lvl1pPr>
            <a:lvl2pPr lvl="1" rtl="0">
              <a:spcBef>
                <a:spcPts val="0"/>
              </a:spcBef>
              <a:spcAft>
                <a:spcPts val="0"/>
              </a:spcAft>
              <a:buSzPts val="2800"/>
              <a:buNone/>
              <a:defRPr>
                <a:latin typeface="Open Sans Medium"/>
                <a:ea typeface="Open Sans Medium"/>
                <a:cs typeface="Open Sans Medium"/>
                <a:sym typeface="Open Sans Medium"/>
              </a:defRPr>
            </a:lvl2pPr>
            <a:lvl3pPr lvl="2" rtl="0">
              <a:spcBef>
                <a:spcPts val="0"/>
              </a:spcBef>
              <a:spcAft>
                <a:spcPts val="0"/>
              </a:spcAft>
              <a:buSzPts val="2800"/>
              <a:buNone/>
              <a:defRPr>
                <a:latin typeface="Open Sans Medium"/>
                <a:ea typeface="Open Sans Medium"/>
                <a:cs typeface="Open Sans Medium"/>
                <a:sym typeface="Open Sans Medium"/>
              </a:defRPr>
            </a:lvl3pPr>
            <a:lvl4pPr lvl="3" rtl="0">
              <a:spcBef>
                <a:spcPts val="0"/>
              </a:spcBef>
              <a:spcAft>
                <a:spcPts val="0"/>
              </a:spcAft>
              <a:buSzPts val="2800"/>
              <a:buNone/>
              <a:defRPr>
                <a:latin typeface="Open Sans Medium"/>
                <a:ea typeface="Open Sans Medium"/>
                <a:cs typeface="Open Sans Medium"/>
                <a:sym typeface="Open Sans Medium"/>
              </a:defRPr>
            </a:lvl4pPr>
            <a:lvl5pPr lvl="4" rtl="0">
              <a:spcBef>
                <a:spcPts val="0"/>
              </a:spcBef>
              <a:spcAft>
                <a:spcPts val="0"/>
              </a:spcAft>
              <a:buSzPts val="2800"/>
              <a:buNone/>
              <a:defRPr>
                <a:latin typeface="Open Sans Medium"/>
                <a:ea typeface="Open Sans Medium"/>
                <a:cs typeface="Open Sans Medium"/>
                <a:sym typeface="Open Sans Medium"/>
              </a:defRPr>
            </a:lvl5pPr>
            <a:lvl6pPr lvl="5" rtl="0">
              <a:spcBef>
                <a:spcPts val="0"/>
              </a:spcBef>
              <a:spcAft>
                <a:spcPts val="0"/>
              </a:spcAft>
              <a:buSzPts val="2800"/>
              <a:buNone/>
              <a:defRPr>
                <a:latin typeface="Open Sans Medium"/>
                <a:ea typeface="Open Sans Medium"/>
                <a:cs typeface="Open Sans Medium"/>
                <a:sym typeface="Open Sans Medium"/>
              </a:defRPr>
            </a:lvl6pPr>
            <a:lvl7pPr lvl="6" rtl="0">
              <a:spcBef>
                <a:spcPts val="0"/>
              </a:spcBef>
              <a:spcAft>
                <a:spcPts val="0"/>
              </a:spcAft>
              <a:buSzPts val="2800"/>
              <a:buNone/>
              <a:defRPr>
                <a:latin typeface="Open Sans Medium"/>
                <a:ea typeface="Open Sans Medium"/>
                <a:cs typeface="Open Sans Medium"/>
                <a:sym typeface="Open Sans Medium"/>
              </a:defRPr>
            </a:lvl7pPr>
            <a:lvl8pPr lvl="7" rtl="0">
              <a:spcBef>
                <a:spcPts val="0"/>
              </a:spcBef>
              <a:spcAft>
                <a:spcPts val="0"/>
              </a:spcAft>
              <a:buSzPts val="2800"/>
              <a:buNone/>
              <a:defRPr>
                <a:latin typeface="Open Sans Medium"/>
                <a:ea typeface="Open Sans Medium"/>
                <a:cs typeface="Open Sans Medium"/>
                <a:sym typeface="Open Sans Medium"/>
              </a:defRPr>
            </a:lvl8pPr>
            <a:lvl9pPr lvl="8" rtl="0">
              <a:spcBef>
                <a:spcPts val="0"/>
              </a:spcBef>
              <a:spcAft>
                <a:spcPts val="0"/>
              </a:spcAft>
              <a:buSzPts val="2800"/>
              <a:buNone/>
              <a:defRPr>
                <a:latin typeface="Open Sans Medium"/>
                <a:ea typeface="Open Sans Medium"/>
                <a:cs typeface="Open Sans Medium"/>
                <a:sym typeface="Open Sans Medium"/>
              </a:defRPr>
            </a:lvl9pPr>
          </a:lstStyle>
          <a:p>
            <a:endParaRPr/>
          </a:p>
        </p:txBody>
      </p:sp>
      <p:sp>
        <p:nvSpPr>
          <p:cNvPr id="49" name="Google Shape;49;p9"/>
          <p:cNvSpPr/>
          <p:nvPr/>
        </p:nvSpPr>
        <p:spPr>
          <a:xfrm>
            <a:off x="457200" y="1115125"/>
            <a:ext cx="37803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body" idx="3"/>
          </p:nvPr>
        </p:nvSpPr>
        <p:spPr>
          <a:xfrm>
            <a:off x="662094" y="1375325"/>
            <a:ext cx="33783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51" name="Google Shape;51;p9"/>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11"/>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5720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57200" y="1029900"/>
            <a:ext cx="8229600" cy="365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1pPr>
            <a:lvl2pPr marL="914400" lvl="1"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2pPr>
            <a:lvl3pPr marL="1371600" lvl="2"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3pPr>
            <a:lvl4pPr marL="1828800" lvl="3"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4pPr>
            <a:lvl5pPr marL="2286000" lvl="4"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5pPr>
            <a:lvl6pPr marL="2743200" lvl="5"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6pPr>
            <a:lvl7pPr marL="3200400" lvl="6"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7pPr>
            <a:lvl8pPr marL="3657600" lvl="7"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8pPr>
            <a:lvl9pPr marL="4114800" lvl="8"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9pPr>
          </a:lstStyle>
          <a:p>
            <a:endParaRPr/>
          </a:p>
        </p:txBody>
      </p:sp>
      <p:sp>
        <p:nvSpPr>
          <p:cNvPr id="8" name="Google Shape;8;p1"/>
          <p:cNvSpPr txBox="1">
            <a:spLocks noGrp="1"/>
          </p:cNvSpPr>
          <p:nvPr>
            <p:ph type="sldNum" idx="12"/>
          </p:nvPr>
        </p:nvSpPr>
        <p:spPr>
          <a:xfrm>
            <a:off x="8686799" y="4663225"/>
            <a:ext cx="457200" cy="480300"/>
          </a:xfrm>
          <a:prstGeom prst="rect">
            <a:avLst/>
          </a:prstGeom>
          <a:noFill/>
          <a:ln>
            <a:noFill/>
          </a:ln>
        </p:spPr>
        <p:txBody>
          <a:bodyPr spcFirstLastPara="1" wrap="square" lIns="91425" tIns="91425" rIns="91425" bIns="91425" anchor="t" anchorCtr="0">
            <a:normAutofit/>
          </a:bodyPr>
          <a:lstStyle>
            <a:lvl1pPr lvl="0">
              <a:buNone/>
              <a:defRPr sz="1000">
                <a:solidFill>
                  <a:schemeClr val="dk2"/>
                </a:solidFill>
              </a:defRPr>
            </a:lvl1pPr>
            <a:lvl2pPr lvl="1">
              <a:buNone/>
              <a:defRPr sz="1000">
                <a:solidFill>
                  <a:schemeClr val="dk2"/>
                </a:solidFill>
              </a:defRPr>
            </a:lvl2pPr>
            <a:lvl3pPr lvl="2">
              <a:buNone/>
              <a:defRPr sz="1000">
                <a:solidFill>
                  <a:schemeClr val="dk2"/>
                </a:solidFill>
              </a:defRPr>
            </a:lvl3pPr>
            <a:lvl4pPr lvl="3">
              <a:buNone/>
              <a:defRPr sz="1000">
                <a:solidFill>
                  <a:schemeClr val="dk2"/>
                </a:solidFill>
              </a:defRPr>
            </a:lvl4pPr>
            <a:lvl5pPr lvl="4">
              <a:buNone/>
              <a:defRPr sz="1000">
                <a:solidFill>
                  <a:schemeClr val="dk2"/>
                </a:solidFill>
              </a:defRPr>
            </a:lvl5pPr>
            <a:lvl6pPr lvl="5">
              <a:buNone/>
              <a:defRPr sz="1000">
                <a:solidFill>
                  <a:schemeClr val="dk2"/>
                </a:solidFill>
              </a:defRPr>
            </a:lvl6pPr>
            <a:lvl7pPr lvl="6">
              <a:buNone/>
              <a:defRPr sz="1000">
                <a:solidFill>
                  <a:schemeClr val="dk2"/>
                </a:solidFill>
              </a:defRPr>
            </a:lvl7pPr>
            <a:lvl8pPr lvl="7">
              <a:buNone/>
              <a:defRPr sz="1000">
                <a:solidFill>
                  <a:schemeClr val="dk2"/>
                </a:solidFill>
              </a:defRPr>
            </a:lvl8pPr>
            <a:lvl9pPr lvl="8">
              <a:buNone/>
              <a:defRPr sz="1000">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88">
          <p15:clr>
            <a:srgbClr val="EA4335"/>
          </p15:clr>
        </p15:guide>
        <p15:guide id="3" orient="horz" pos="2952">
          <p15:clr>
            <a:srgbClr val="EA4335"/>
          </p15:clr>
        </p15:guide>
        <p15:guide id="4" pos="5472">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itlab.pld.ttu.ee/"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ctrTitle"/>
          </p:nvPr>
        </p:nvSpPr>
        <p:spPr>
          <a:xfrm>
            <a:off x="457200" y="1545450"/>
            <a:ext cx="8229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Structures</a:t>
            </a:r>
            <a:endParaRPr dirty="0"/>
          </a:p>
        </p:txBody>
      </p:sp>
      <p:sp>
        <p:nvSpPr>
          <p:cNvPr id="91" name="Google Shape;91;p20"/>
          <p:cNvSpPr txBox="1">
            <a:spLocks noGrp="1"/>
          </p:cNvSpPr>
          <p:nvPr>
            <p:ph type="subTitle" idx="1"/>
          </p:nvPr>
        </p:nvSpPr>
        <p:spPr>
          <a:xfrm>
            <a:off x="457200" y="3893700"/>
            <a:ext cx="8229600" cy="79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t-EE" dirty="0" smtClean="0"/>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body" idx="1"/>
          </p:nvPr>
        </p:nvSpPr>
        <p:spPr>
          <a:xfrm>
            <a:off x="685800" y="1375325"/>
            <a:ext cx="7786500" cy="3082200"/>
          </a:xfrm>
          <a:prstGeom prst="rect">
            <a:avLst/>
          </a:prstGeom>
        </p:spPr>
        <p:txBody>
          <a:bodyPr spcFirstLastPara="1" wrap="square" lIns="0"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typedef</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569CD6"/>
                </a:solidFill>
                <a:highlight>
                  <a:srgbClr val="1E1E1E"/>
                </a:highlight>
                <a:latin typeface="Roboto Mono Medium"/>
                <a:ea typeface="Roboto Mono Medium"/>
                <a:cs typeface="Roboto Mono Medium"/>
                <a:sym typeface="Roboto Mono Medium"/>
              </a:rPr>
              <a:t>struct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4EC9B0"/>
                </a:solidFill>
                <a:highlight>
                  <a:srgbClr val="1E1E1E"/>
                </a:highlight>
                <a:latin typeface="Roboto Mono Medium"/>
                <a:ea typeface="Roboto Mono Medium"/>
                <a:cs typeface="Roboto Mono Medium"/>
                <a:sym typeface="Roboto Mono Medium"/>
              </a:rPr>
              <a:t>Student</a:t>
            </a:r>
            <a:endParaRPr sz="1200">
              <a:solidFill>
                <a:srgbClr val="4EC9B0"/>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45720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45720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surname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45720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int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unknownStudent</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knownStudent</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"John"</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E9178"/>
                </a:solidFill>
                <a:highlight>
                  <a:srgbClr val="1E1E1E"/>
                </a:highlight>
                <a:latin typeface="Roboto Mono Medium"/>
                <a:ea typeface="Roboto Mono Medium"/>
                <a:cs typeface="Roboto Mono Medium"/>
                <a:sym typeface="Roboto Mono Medium"/>
              </a:rPr>
              <a:t>"Doe"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class</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almostKnownStudent</a:t>
            </a:r>
            <a:r>
              <a:rPr lang="en" sz="1200">
                <a:solidFill>
                  <a:srgbClr val="D4D4D4"/>
                </a:solidFill>
                <a:highlight>
                  <a:srgbClr val="1E1E1E"/>
                </a:highlight>
                <a:latin typeface="Roboto Mono Medium"/>
                <a:ea typeface="Roboto Mono Medium"/>
                <a:cs typeface="Roboto Mono Medium"/>
                <a:sym typeface="Roboto Mono Medium"/>
              </a:rPr>
              <a:t> = {.name = </a:t>
            </a:r>
            <a:r>
              <a:rPr lang="en" sz="1200">
                <a:solidFill>
                  <a:srgbClr val="CE9178"/>
                </a:solidFill>
                <a:highlight>
                  <a:srgbClr val="1E1E1E"/>
                </a:highlight>
                <a:latin typeface="Roboto Mono Medium"/>
                <a:ea typeface="Roboto Mono Medium"/>
                <a:cs typeface="Roboto Mono Medium"/>
                <a:sym typeface="Roboto Mono Medium"/>
              </a:rPr>
              <a:t>"John"</a:t>
            </a:r>
            <a:r>
              <a:rPr lang="en" sz="1200">
                <a:solidFill>
                  <a:srgbClr val="D4D4D4"/>
                </a:solidFill>
                <a:highlight>
                  <a:srgbClr val="1E1E1E"/>
                </a:highlight>
                <a:latin typeface="Roboto Mono Medium"/>
                <a:ea typeface="Roboto Mono Medium"/>
                <a:cs typeface="Roboto Mono Medium"/>
                <a:sym typeface="Roboto Mono Medium"/>
              </a:rPr>
              <a:t>, .surname = </a:t>
            </a:r>
            <a:r>
              <a:rPr lang="en" sz="1200">
                <a:solidFill>
                  <a:srgbClr val="CE9178"/>
                </a:solidFill>
                <a:highlight>
                  <a:srgbClr val="1E1E1E"/>
                </a:highlight>
                <a:latin typeface="Roboto Mono Medium"/>
                <a:ea typeface="Roboto Mono Medium"/>
                <a:cs typeface="Roboto Mono Medium"/>
                <a:sym typeface="Roboto Mono Medium"/>
              </a:rPr>
              <a:t>"Doe"</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569CD6"/>
              </a:solidFill>
              <a:highlight>
                <a:srgbClr val="1E1E1E"/>
              </a:highlight>
              <a:latin typeface="Roboto Mono Medium"/>
              <a:ea typeface="Roboto Mono Medium"/>
              <a:cs typeface="Roboto Mono Medium"/>
              <a:sym typeface="Roboto Mono Medium"/>
            </a:endParaRPr>
          </a:p>
        </p:txBody>
      </p:sp>
      <p:sp>
        <p:nvSpPr>
          <p:cNvPr id="196" name="Google Shape;196;p30"/>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97" name="Google Shape;197;p30"/>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instances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body" idx="1"/>
          </p:nvPr>
        </p:nvSpPr>
        <p:spPr>
          <a:xfrm>
            <a:off x="5062825" y="1375325"/>
            <a:ext cx="35010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pStudent</a:t>
            </a:r>
            <a:r>
              <a:rPr lang="en" sz="1200">
                <a:solidFill>
                  <a:srgbClr val="D4D4D4"/>
                </a:solidFill>
                <a:highlight>
                  <a:srgbClr val="1E1E1E"/>
                </a:highlight>
                <a:latin typeface="Roboto Mono Medium"/>
                <a:ea typeface="Roboto Mono Medium"/>
                <a:cs typeface="Roboto Mono Medium"/>
                <a:sym typeface="Roboto Mono Medium"/>
              </a:rPr>
              <a:t> = &amp;</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Read / Write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9CDCFE"/>
                </a:solidFill>
                <a:highlight>
                  <a:srgbClr val="1E1E1E"/>
                </a:highlight>
                <a:latin typeface="Roboto Mono Medium"/>
                <a:ea typeface="Roboto Mono Medium"/>
                <a:cs typeface="Roboto Mono Medium"/>
                <a:sym typeface="Roboto Mono Medium"/>
              </a:rPr>
              <a:t>pStudent</a:t>
            </a:r>
            <a:r>
              <a:rPr lang="en" sz="1200">
                <a:solidFill>
                  <a:srgbClr val="D4D4D4"/>
                </a:solidFill>
                <a:highlight>
                  <a:srgbClr val="1E1E1E"/>
                </a:highlight>
                <a:latin typeface="Roboto Mono Medium"/>
                <a:ea typeface="Roboto Mono Medium"/>
                <a:cs typeface="Roboto Mono Medium"/>
                <a:sym typeface="Roboto Mono Medium"/>
              </a:rPr>
              <a:t>-&gt;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B5CEA8"/>
                </a:solidFill>
                <a:highlight>
                  <a:srgbClr val="1E1E1E"/>
                </a:highlight>
                <a:latin typeface="Roboto Mono Medium"/>
                <a:ea typeface="Roboto Mono Medium"/>
                <a:cs typeface="Roboto Mono Medium"/>
                <a:sym typeface="Roboto Mono Medium"/>
              </a:rPr>
              <a:t>22</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void</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printStudentAge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CDCAA"/>
                </a:solidFill>
                <a:highlight>
                  <a:srgbClr val="1E1E1E"/>
                </a:highlight>
                <a:latin typeface="Roboto Mono Medium"/>
                <a:ea typeface="Roboto Mono Medium"/>
                <a:cs typeface="Roboto Mono Medium"/>
                <a:sym typeface="Roboto Mono Medium"/>
              </a:rPr>
              <a:t>   printf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"Age: </a:t>
            </a:r>
            <a:r>
              <a:rPr lang="en" sz="1200">
                <a:solidFill>
                  <a:srgbClr val="9CDCFE"/>
                </a:solidFill>
                <a:highlight>
                  <a:srgbClr val="1E1E1E"/>
                </a:highlight>
                <a:latin typeface="Roboto Mono Medium"/>
                <a:ea typeface="Roboto Mono Medium"/>
                <a:cs typeface="Roboto Mono Medium"/>
                <a:sym typeface="Roboto Mono Medium"/>
              </a:rPr>
              <a:t>%d</a:t>
            </a:r>
            <a:r>
              <a:rPr lang="en" sz="1200">
                <a:solidFill>
                  <a:srgbClr val="D7BA7D"/>
                </a:solidFill>
                <a:highlight>
                  <a:srgbClr val="1E1E1E"/>
                </a:highlight>
                <a:latin typeface="Roboto Mono Medium"/>
                <a:ea typeface="Roboto Mono Medium"/>
                <a:cs typeface="Roboto Mono Medium"/>
                <a:sym typeface="Roboto Mono Medium"/>
              </a:rPr>
              <a:t>\n</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-&gt;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a:t>
            </a:r>
            <a:br>
              <a:rPr lang="en" sz="1200">
                <a:solidFill>
                  <a:srgbClr val="D4D4D4"/>
                </a:solidFill>
                <a:highlight>
                  <a:srgbClr val="1E1E1E"/>
                </a:highlight>
                <a:latin typeface="Roboto Mono Medium"/>
                <a:ea typeface="Roboto Mono Medium"/>
                <a:cs typeface="Roboto Mono Medium"/>
                <a:sym typeface="Roboto Mono Medium"/>
              </a:rPr>
            </a:br>
            <a:r>
              <a:rPr lang="en" sz="1200">
                <a:solidFill>
                  <a:srgbClr val="D4D4D4"/>
                </a:solidFill>
                <a:highlight>
                  <a:srgbClr val="1E1E1E"/>
                </a:highlight>
                <a:latin typeface="Roboto Mono Medium"/>
                <a:ea typeface="Roboto Mono Medium"/>
                <a:cs typeface="Roboto Mono Medium"/>
                <a:sym typeface="Roboto Mono Medium"/>
              </a:rPr>
              <a:t/>
            </a:r>
            <a:br>
              <a:rPr lang="en" sz="1200">
                <a:solidFill>
                  <a:srgbClr val="D4D4D4"/>
                </a:solidFill>
                <a:highlight>
                  <a:srgbClr val="1E1E1E"/>
                </a:highlight>
                <a:latin typeface="Roboto Mono Medium"/>
                <a:ea typeface="Roboto Mono Medium"/>
                <a:cs typeface="Roboto Mono Medium"/>
                <a:sym typeface="Roboto Mono Medium"/>
              </a:rPr>
            </a:b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6A9955"/>
                </a:solidFill>
                <a:highlight>
                  <a:srgbClr val="1E1E1E"/>
                </a:highlight>
                <a:latin typeface="Roboto Mono Medium"/>
                <a:ea typeface="Roboto Mono Medium"/>
                <a:cs typeface="Roboto Mono Medium"/>
                <a:sym typeface="Roboto Mono Medium"/>
              </a:rPr>
              <a:t>// Will have effect outside the </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function:</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9CDCFE"/>
                </a:solidFill>
                <a:highlight>
                  <a:srgbClr val="1E1E1E"/>
                </a:highlight>
                <a:latin typeface="Roboto Mono Medium"/>
                <a:ea typeface="Roboto Mono Medium"/>
                <a:cs typeface="Roboto Mono Medium"/>
                <a:sym typeface="Roboto Mono Medium"/>
              </a:rPr>
              <a:t>   stud</a:t>
            </a:r>
            <a:r>
              <a:rPr lang="en" sz="1200">
                <a:solidFill>
                  <a:srgbClr val="D4D4D4"/>
                </a:solidFill>
                <a:highlight>
                  <a:srgbClr val="1E1E1E"/>
                </a:highlight>
                <a:latin typeface="Roboto Mono Medium"/>
                <a:ea typeface="Roboto Mono Medium"/>
                <a:cs typeface="Roboto Mono Medium"/>
                <a:sym typeface="Roboto Mono Medium"/>
              </a:rPr>
              <a:t>-&gt;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"Scott"</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a:t>
            </a:r>
            <a:endParaRPr sz="1200">
              <a:latin typeface="Roboto Mono Medium"/>
              <a:ea typeface="Roboto Mono Medium"/>
              <a:cs typeface="Roboto Mono Medium"/>
              <a:sym typeface="Roboto Mono Medium"/>
            </a:endParaRPr>
          </a:p>
        </p:txBody>
      </p:sp>
      <p:sp>
        <p:nvSpPr>
          <p:cNvPr id="203" name="Google Shape;203;p31"/>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Pointer access</a:t>
            </a:r>
            <a:endParaRPr/>
          </a:p>
        </p:txBody>
      </p:sp>
      <p:sp>
        <p:nvSpPr>
          <p:cNvPr id="204" name="Google Shape;204;p31"/>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Reading / Writing fields</a:t>
            </a:r>
            <a:endParaRPr/>
          </a:p>
        </p:txBody>
      </p:sp>
      <p:sp>
        <p:nvSpPr>
          <p:cNvPr id="205" name="Google Shape;205;p31"/>
          <p:cNvSpPr txBox="1">
            <a:spLocks noGrp="1"/>
          </p:cNvSpPr>
          <p:nvPr>
            <p:ph type="body" idx="3"/>
          </p:nvPr>
        </p:nvSpPr>
        <p:spPr>
          <a:xfrm>
            <a:off x="662100" y="1375325"/>
            <a:ext cx="35010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"John"</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E9178"/>
                </a:solidFill>
                <a:highlight>
                  <a:srgbClr val="1E1E1E"/>
                </a:highlight>
                <a:latin typeface="Roboto Mono Medium"/>
                <a:ea typeface="Roboto Mono Medium"/>
                <a:cs typeface="Roboto Mono Medium"/>
                <a:sym typeface="Roboto Mono Medium"/>
              </a:rPr>
              <a:t>"Doe"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sz="1200">
                <a:solidFill>
                  <a:srgbClr val="6A9955"/>
                </a:solidFill>
                <a:highlight>
                  <a:srgbClr val="1E1E1E"/>
                </a:highlight>
                <a:latin typeface="Roboto Mono Medium"/>
                <a:ea typeface="Roboto Mono Medium"/>
                <a:cs typeface="Roboto Mono Medium"/>
                <a:sym typeface="Roboto Mono Medium"/>
              </a:rPr>
              <a:t>// Read / Write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B5CEA8"/>
                </a:solidFill>
                <a:highlight>
                  <a:srgbClr val="1E1E1E"/>
                </a:highlight>
                <a:latin typeface="Roboto Mono Medium"/>
                <a:ea typeface="Roboto Mono Medium"/>
                <a:cs typeface="Roboto Mono Medium"/>
                <a:sym typeface="Roboto Mono Medium"/>
              </a:rPr>
              <a:t>21</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void</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printStudentAge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CDCAA"/>
                </a:solidFill>
                <a:highlight>
                  <a:srgbClr val="1E1E1E"/>
                </a:highlight>
                <a:latin typeface="Roboto Mono Medium"/>
                <a:ea typeface="Roboto Mono Medium"/>
                <a:cs typeface="Roboto Mono Medium"/>
                <a:sym typeface="Roboto Mono Medium"/>
              </a:rPr>
              <a:t>   printf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"Age: </a:t>
            </a:r>
            <a:r>
              <a:rPr lang="en" sz="1200">
                <a:solidFill>
                  <a:srgbClr val="9CDCFE"/>
                </a:solidFill>
                <a:highlight>
                  <a:srgbClr val="1E1E1E"/>
                </a:highlight>
                <a:latin typeface="Roboto Mono Medium"/>
                <a:ea typeface="Roboto Mono Medium"/>
                <a:cs typeface="Roboto Mono Medium"/>
                <a:sym typeface="Roboto Mono Medium"/>
              </a:rPr>
              <a:t>%d</a:t>
            </a:r>
            <a:r>
              <a:rPr lang="en" sz="1200">
                <a:solidFill>
                  <a:srgbClr val="D7BA7D"/>
                </a:solidFill>
                <a:highlight>
                  <a:srgbClr val="1E1E1E"/>
                </a:highlight>
                <a:latin typeface="Roboto Mono Medium"/>
                <a:ea typeface="Roboto Mono Medium"/>
                <a:cs typeface="Roboto Mono Medium"/>
                <a:sym typeface="Roboto Mono Medium"/>
              </a:rPr>
              <a:t>\n</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D4D4D4"/>
                </a:solidFill>
                <a:highlight>
                  <a:srgbClr val="1E1E1E"/>
                </a:highlight>
                <a:latin typeface="Roboto Mono Medium"/>
                <a:ea typeface="Roboto Mono Medium"/>
                <a:cs typeface="Roboto Mono Medium"/>
                <a:sym typeface="Roboto Mono Medium"/>
              </a:rPr>
              <a:t>, stud.age);       </a:t>
            </a:r>
            <a:br>
              <a:rPr lang="en" sz="1200">
                <a:solidFill>
                  <a:srgbClr val="D4D4D4"/>
                </a:solidFill>
                <a:highlight>
                  <a:srgbClr val="1E1E1E"/>
                </a:highlight>
                <a:latin typeface="Roboto Mono Medium"/>
                <a:ea typeface="Roboto Mono Medium"/>
                <a:cs typeface="Roboto Mono Medium"/>
                <a:sym typeface="Roboto Mono Medium"/>
              </a:rPr>
            </a:b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 Won’t have effect outside the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function:</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9CDCFE"/>
                </a:solidFill>
                <a:highlight>
                  <a:srgbClr val="1E1E1E"/>
                </a:highlight>
                <a:latin typeface="Roboto Mono Medium"/>
                <a:ea typeface="Roboto Mono Medium"/>
                <a:cs typeface="Roboto Mono Medium"/>
                <a:sym typeface="Roboto Mono Medium"/>
              </a:rPr>
              <a:t>   stud</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"James"</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a:t>
            </a:r>
            <a:endParaRPr sz="1200">
              <a:latin typeface="Roboto Mono Medium"/>
              <a:ea typeface="Roboto Mono Medium"/>
              <a:cs typeface="Roboto Mono Medium"/>
              <a:sym typeface="Roboto Mono Medium"/>
            </a:endParaRPr>
          </a:p>
        </p:txBody>
      </p:sp>
      <p:sp>
        <p:nvSpPr>
          <p:cNvPr id="206" name="Google Shape;206;p31"/>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Direct access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body" idx="1"/>
          </p:nvPr>
        </p:nvSpPr>
        <p:spPr>
          <a:xfrm>
            <a:off x="685800" y="1375325"/>
            <a:ext cx="7786500" cy="3082200"/>
          </a:xfrm>
          <a:prstGeom prst="rect">
            <a:avLst/>
          </a:prstGeom>
        </p:spPr>
        <p:txBody>
          <a:bodyPr spcFirstLastPara="1" wrap="square" lIns="0" tIns="91425" rIns="91425" bIns="91425" anchor="ctr" anchorCtr="0">
            <a:normAutofit/>
          </a:bodyPr>
          <a:lstStyle/>
          <a:p>
            <a:pPr marL="0" lvl="0" indent="0" algn="l" rtl="0">
              <a:lnSpc>
                <a:spcPct val="150000"/>
              </a:lnSpc>
              <a:spcBef>
                <a:spcPts val="0"/>
              </a:spcBef>
              <a:spcAft>
                <a:spcPts val="0"/>
              </a:spcAft>
              <a:buNone/>
            </a:pPr>
            <a:r>
              <a:rPr lang="en">
                <a:solidFill>
                  <a:srgbClr val="DCDCAA"/>
                </a:solidFill>
                <a:highlight>
                  <a:srgbClr val="1E1E1E"/>
                </a:highlight>
                <a:latin typeface="Roboto Mono Medium"/>
                <a:ea typeface="Roboto Mono Medium"/>
                <a:cs typeface="Roboto Mono Medium"/>
                <a:sym typeface="Roboto Mono Medium"/>
              </a:rPr>
              <a:t>scanf</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 &amp;</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CDCAA"/>
                </a:solidFill>
                <a:highlight>
                  <a:srgbClr val="1E1E1E"/>
                </a:highlight>
                <a:latin typeface="Roboto Mono Medium"/>
                <a:ea typeface="Roboto Mono Medium"/>
                <a:cs typeface="Roboto Mono Medium"/>
                <a:sym typeface="Roboto Mono Medium"/>
              </a:rPr>
              <a:t>fscanf</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CE9178"/>
                </a:solidFill>
                <a:highlight>
                  <a:srgbClr val="1E1E1E"/>
                </a:highlight>
                <a:latin typeface="Roboto Mono Medium"/>
                <a:ea typeface="Roboto Mono Medium"/>
                <a:cs typeface="Roboto Mono Medium"/>
                <a:sym typeface="Roboto Mono Medium"/>
              </a:rPr>
              <a:t>"students.txt"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 &amp;</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DCDCAA"/>
                </a:solidFill>
                <a:highlight>
                  <a:srgbClr val="1E1E1E"/>
                </a:highlight>
                <a:latin typeface="Roboto Mono Medium"/>
                <a:ea typeface="Roboto Mono Medium"/>
                <a:cs typeface="Roboto Mono Medium"/>
                <a:sym typeface="Roboto Mono Medium"/>
              </a:rPr>
              <a:t>sscanf</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CE9178"/>
                </a:solidFill>
                <a:highlight>
                  <a:srgbClr val="1E1E1E"/>
                </a:highlight>
                <a:latin typeface="Roboto Mono Medium"/>
                <a:ea typeface="Roboto Mono Medium"/>
                <a:cs typeface="Roboto Mono Medium"/>
                <a:sym typeface="Roboto Mono Medium"/>
              </a:rPr>
              <a:t>"John Doe 20"</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 &amp;</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spcBef>
                <a:spcPts val="0"/>
              </a:spcBef>
              <a:spcAft>
                <a:spcPts val="1200"/>
              </a:spcAft>
              <a:buNone/>
            </a:pPr>
            <a:endParaRPr>
              <a:latin typeface="Roboto Mono Medium"/>
              <a:ea typeface="Roboto Mono Medium"/>
              <a:cs typeface="Roboto Mono Medium"/>
              <a:sym typeface="Roboto Mono Medium"/>
            </a:endParaRPr>
          </a:p>
        </p:txBody>
      </p:sp>
      <p:sp>
        <p:nvSpPr>
          <p:cNvPr id="212" name="Google Shape;212;p32"/>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213" name="Google Shape;213;p32"/>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Scanning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u="sng" dirty="0"/>
              <a:t>Tasks</a:t>
            </a:r>
            <a:endParaRPr u="sn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Demo tasks (2 points)</a:t>
            </a:r>
            <a:endParaRPr/>
          </a:p>
        </p:txBody>
      </p:sp>
      <p:sp>
        <p:nvSpPr>
          <p:cNvPr id="224" name="Google Shape;224;p34"/>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AutoNum type="arabicPeriod"/>
            </a:pPr>
            <a:r>
              <a:rPr lang="en"/>
              <a:t>Create employee structure (First name, Last name, salary)</a:t>
            </a:r>
            <a:endParaRPr/>
          </a:p>
          <a:p>
            <a:pPr marL="457200" lvl="0" indent="-317500" algn="l" rtl="0">
              <a:spcBef>
                <a:spcPts val="0"/>
              </a:spcBef>
              <a:spcAft>
                <a:spcPts val="0"/>
              </a:spcAft>
              <a:buSzPts val="1400"/>
              <a:buAutoNum type="arabicPeriod"/>
            </a:pPr>
            <a:r>
              <a:rPr lang="en"/>
              <a:t>Create a single instance of employee</a:t>
            </a:r>
            <a:endParaRPr/>
          </a:p>
          <a:p>
            <a:pPr marL="457200" lvl="0" indent="-317500" algn="l" rtl="0">
              <a:spcBef>
                <a:spcPts val="0"/>
              </a:spcBef>
              <a:spcAft>
                <a:spcPts val="0"/>
              </a:spcAft>
              <a:buSzPts val="1400"/>
              <a:buAutoNum type="arabicPeriod"/>
            </a:pPr>
            <a:r>
              <a:rPr lang="en"/>
              <a:t>Create a function to print employee, print employee</a:t>
            </a:r>
            <a:endParaRPr/>
          </a:p>
          <a:p>
            <a:pPr marL="457200" lvl="0" indent="-317500" algn="l" rtl="0">
              <a:spcBef>
                <a:spcPts val="0"/>
              </a:spcBef>
              <a:spcAft>
                <a:spcPts val="0"/>
              </a:spcAft>
              <a:buSzPts val="1400"/>
              <a:buAutoNum type="arabicPeriod"/>
            </a:pPr>
            <a:r>
              <a:rPr lang="en"/>
              <a:t>Create a function to read employee from console</a:t>
            </a:r>
            <a:endParaRPr/>
          </a:p>
          <a:p>
            <a:pPr marL="457200" lvl="0" indent="-317500" algn="l" rtl="0">
              <a:spcBef>
                <a:spcPts val="0"/>
              </a:spcBef>
              <a:spcAft>
                <a:spcPts val="0"/>
              </a:spcAft>
              <a:buSzPts val="1400"/>
              <a:buAutoNum type="arabicPeriod"/>
            </a:pPr>
            <a:r>
              <a:rPr lang="en"/>
              <a:t>Update the program, to have a company struct with name, address, array of employees. Create instance of the company</a:t>
            </a:r>
            <a:endParaRPr/>
          </a:p>
          <a:p>
            <a:pPr marL="457200" lvl="0" indent="-317500" algn="l" rtl="0">
              <a:spcBef>
                <a:spcPts val="0"/>
              </a:spcBef>
              <a:spcAft>
                <a:spcPts val="0"/>
              </a:spcAft>
              <a:buSzPts val="1400"/>
              <a:buAutoNum type="arabicPeriod"/>
            </a:pPr>
            <a:r>
              <a:rPr lang="en"/>
              <a:t>Create method to print a company, which uses a method to print a single employee for each of them</a:t>
            </a:r>
            <a:endParaRPr/>
          </a:p>
          <a:p>
            <a:pPr marL="457200" lvl="0" indent="-317500" algn="l" rtl="0">
              <a:spcBef>
                <a:spcPts val="0"/>
              </a:spcBef>
              <a:spcAft>
                <a:spcPts val="0"/>
              </a:spcAft>
              <a:buSzPts val="1400"/>
              <a:buAutoNum type="arabicPeriod"/>
            </a:pPr>
            <a:r>
              <a:rPr lang="en"/>
              <a:t>Modify a program to read company data from file. The file contains name in first line, address in second and list of employees in next lines</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Later you’ll need to push this program to GitLab</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Classwork (2 points)</a:t>
            </a:r>
            <a:endParaRPr/>
          </a:p>
        </p:txBody>
      </p:sp>
      <p:sp>
        <p:nvSpPr>
          <p:cNvPr id="230" name="Google Shape;230;p35"/>
          <p:cNvSpPr txBox="1">
            <a:spLocks noGrp="1"/>
          </p:cNvSpPr>
          <p:nvPr>
            <p:ph type="body" idx="1"/>
          </p:nvPr>
        </p:nvSpPr>
        <p:spPr>
          <a:xfrm>
            <a:off x="457200" y="1029900"/>
            <a:ext cx="8229600" cy="386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a:latin typeface="Open Sans"/>
                <a:ea typeface="Open Sans"/>
                <a:cs typeface="Open Sans"/>
                <a:sym typeface="Open Sans"/>
              </a:rPr>
              <a:t>Task: </a:t>
            </a:r>
            <a:r>
              <a:rPr lang="en" sz="1200"/>
              <a:t>Create a program to rank candidates on next elections. The program has to:</a:t>
            </a:r>
            <a:endParaRPr sz="1200"/>
          </a:p>
          <a:p>
            <a:pPr marL="457200" lvl="0" indent="-304800" algn="l" rtl="0">
              <a:spcBef>
                <a:spcPts val="1200"/>
              </a:spcBef>
              <a:spcAft>
                <a:spcPts val="0"/>
              </a:spcAft>
              <a:buSzPts val="1200"/>
              <a:buAutoNum type="arabicPeriod"/>
            </a:pPr>
            <a:r>
              <a:rPr lang="en" sz="1200"/>
              <a:t>Read candidates from file:</a:t>
            </a:r>
            <a:endParaRPr sz="1200"/>
          </a:p>
          <a:p>
            <a:pPr marL="914400" lvl="1" indent="-304800" algn="l" rtl="0">
              <a:spcBef>
                <a:spcPts val="0"/>
              </a:spcBef>
              <a:spcAft>
                <a:spcPts val="0"/>
              </a:spcAft>
              <a:buSzPts val="1200"/>
              <a:buAutoNum type="alphaLcPeriod"/>
            </a:pPr>
            <a:r>
              <a:rPr lang="en" sz="1200"/>
              <a:t>Ask user for filename.</a:t>
            </a:r>
            <a:endParaRPr sz="1200"/>
          </a:p>
          <a:p>
            <a:pPr marL="914400" lvl="1" indent="-304800" algn="l" rtl="0">
              <a:spcBef>
                <a:spcPts val="0"/>
              </a:spcBef>
              <a:spcAft>
                <a:spcPts val="0"/>
              </a:spcAft>
              <a:buSzPts val="1200"/>
              <a:buAutoNum type="alphaLcPeriod"/>
            </a:pPr>
            <a:r>
              <a:rPr lang="en" sz="1200"/>
              <a:t>Check if file exists. If not - print an error and finis execution.</a:t>
            </a:r>
            <a:endParaRPr sz="1200"/>
          </a:p>
          <a:p>
            <a:pPr marL="914400" lvl="1" indent="-304800" algn="l" rtl="0">
              <a:spcBef>
                <a:spcPts val="0"/>
              </a:spcBef>
              <a:spcAft>
                <a:spcPts val="0"/>
              </a:spcAft>
              <a:buSzPts val="1200"/>
              <a:buAutoNum type="alphaLcPeriod"/>
            </a:pPr>
            <a:r>
              <a:rPr lang="en" sz="1200"/>
              <a:t>Count number of records in file and rewind.</a:t>
            </a:r>
            <a:endParaRPr sz="1200"/>
          </a:p>
          <a:p>
            <a:pPr marL="914400" lvl="1" indent="-304800" algn="l" rtl="0">
              <a:spcBef>
                <a:spcPts val="0"/>
              </a:spcBef>
              <a:spcAft>
                <a:spcPts val="0"/>
              </a:spcAft>
              <a:buSzPts val="1200"/>
              <a:buAutoNum type="alphaLcPeriod"/>
            </a:pPr>
            <a:r>
              <a:rPr lang="en" sz="1200"/>
              <a:t>Read surname, party and number of votes from file and parse them to structure for each candidate.</a:t>
            </a:r>
            <a:endParaRPr sz="1200"/>
          </a:p>
          <a:p>
            <a:pPr marL="457200" lvl="0" indent="-304800" algn="l" rtl="0">
              <a:spcBef>
                <a:spcPts val="0"/>
              </a:spcBef>
              <a:spcAft>
                <a:spcPts val="0"/>
              </a:spcAft>
              <a:buSzPts val="1200"/>
              <a:buAutoNum type="arabicPeriod"/>
            </a:pPr>
            <a:r>
              <a:rPr lang="en" sz="1200"/>
              <a:t>Create a method to print candidates in table form (Use you design skills. You may search how to format outputs). Print candidates.</a:t>
            </a:r>
            <a:endParaRPr sz="1200"/>
          </a:p>
          <a:p>
            <a:pPr marL="457200" lvl="0" indent="-304800" algn="l" rtl="0">
              <a:spcBef>
                <a:spcPts val="0"/>
              </a:spcBef>
              <a:spcAft>
                <a:spcPts val="0"/>
              </a:spcAft>
              <a:buSzPts val="1200"/>
              <a:buAutoNum type="arabicPeriod"/>
            </a:pPr>
            <a:r>
              <a:rPr lang="en" sz="1200"/>
              <a:t>Sort candidates by number of votes and print again.</a:t>
            </a:r>
            <a:endParaRPr sz="1200"/>
          </a:p>
          <a:p>
            <a:pPr marL="0" lvl="0" indent="0" algn="l" rtl="0">
              <a:spcBef>
                <a:spcPts val="1200"/>
              </a:spcBef>
              <a:spcAft>
                <a:spcPts val="0"/>
              </a:spcAft>
              <a:buNone/>
            </a:pPr>
            <a:r>
              <a:rPr lang="en" sz="1200" b="1">
                <a:latin typeface="Open Sans"/>
                <a:ea typeface="Open Sans"/>
                <a:cs typeface="Open Sans"/>
                <a:sym typeface="Open Sans"/>
              </a:rPr>
              <a:t>Requirements:</a:t>
            </a:r>
            <a:endParaRPr sz="1200" b="1">
              <a:latin typeface="Open Sans"/>
              <a:ea typeface="Open Sans"/>
              <a:cs typeface="Open Sans"/>
              <a:sym typeface="Open Sans"/>
            </a:endParaRPr>
          </a:p>
          <a:p>
            <a:pPr marL="0" lvl="0" indent="0" algn="l" rtl="0">
              <a:spcBef>
                <a:spcPts val="1200"/>
              </a:spcBef>
              <a:spcAft>
                <a:spcPts val="1200"/>
              </a:spcAft>
              <a:buNone/>
            </a:pPr>
            <a:r>
              <a:rPr lang="en" sz="1200"/>
              <a:t>All logic must be separated into functions. Structures have to be used. Try to format user prompts and output in an easy to understand way. Save code to </a:t>
            </a:r>
            <a:r>
              <a:rPr lang="en" sz="1200">
                <a:highlight>
                  <a:srgbClr val="EFEFEF"/>
                </a:highlight>
                <a:latin typeface="Roboto Mono Medium"/>
                <a:ea typeface="Roboto Mono Medium"/>
                <a:cs typeface="Roboto Mono Medium"/>
                <a:sym typeface="Roboto Mono Medium"/>
              </a:rPr>
              <a:t>elections.c</a:t>
            </a:r>
            <a:r>
              <a:rPr lang="en" sz="1200"/>
              <a:t> file and data to </a:t>
            </a:r>
            <a:r>
              <a:rPr lang="en" sz="1200">
                <a:highlight>
                  <a:srgbClr val="EFEFEF"/>
                </a:highlight>
                <a:latin typeface="Roboto Mono Medium"/>
                <a:ea typeface="Roboto Mono Medium"/>
                <a:cs typeface="Roboto Mono Medium"/>
                <a:sym typeface="Roboto Mono Medium"/>
              </a:rPr>
              <a:t>elections.txt</a:t>
            </a:r>
            <a:r>
              <a:rPr lang="en" sz="1200"/>
              <a:t> and add them to </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Small homework (2 points)</a:t>
            </a:r>
            <a:endParaRPr/>
          </a:p>
        </p:txBody>
      </p:sp>
      <p:sp>
        <p:nvSpPr>
          <p:cNvPr id="236" name="Google Shape;236;p36"/>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200" b="1" dirty="0">
                <a:latin typeface="Open Sans"/>
                <a:ea typeface="Open Sans"/>
                <a:cs typeface="Open Sans"/>
                <a:sym typeface="Open Sans"/>
              </a:rPr>
              <a:t>Task: </a:t>
            </a:r>
            <a:r>
              <a:rPr lang="en" sz="1200" dirty="0"/>
              <a:t>Create a program to find weekday of birthday. The program has to:</a:t>
            </a:r>
            <a:endParaRPr sz="1200" dirty="0"/>
          </a:p>
          <a:p>
            <a:pPr marL="457200" lvl="0" indent="-304800" algn="l" rtl="0">
              <a:spcBef>
                <a:spcPts val="1200"/>
              </a:spcBef>
              <a:spcAft>
                <a:spcPts val="0"/>
              </a:spcAft>
              <a:buSzPts val="1200"/>
              <a:buAutoNum type="arabicPeriod"/>
            </a:pPr>
            <a:r>
              <a:rPr lang="en" sz="1200" dirty="0"/>
              <a:t>Read people from file:</a:t>
            </a:r>
            <a:endParaRPr sz="1200" dirty="0"/>
          </a:p>
          <a:p>
            <a:pPr marL="914400" lvl="1" indent="-304800" algn="l" rtl="0">
              <a:spcBef>
                <a:spcPts val="0"/>
              </a:spcBef>
              <a:spcAft>
                <a:spcPts val="0"/>
              </a:spcAft>
              <a:buSzPts val="1200"/>
              <a:buAutoNum type="alphaLcPeriod"/>
            </a:pPr>
            <a:r>
              <a:rPr lang="en" sz="1200" dirty="0"/>
              <a:t>Ask user for filename.</a:t>
            </a:r>
            <a:endParaRPr sz="1200" dirty="0"/>
          </a:p>
          <a:p>
            <a:pPr marL="914400" lvl="1" indent="-304800" algn="l" rtl="0">
              <a:spcBef>
                <a:spcPts val="0"/>
              </a:spcBef>
              <a:spcAft>
                <a:spcPts val="0"/>
              </a:spcAft>
              <a:buSzPts val="1200"/>
              <a:buAutoNum type="alphaLcPeriod"/>
            </a:pPr>
            <a:r>
              <a:rPr lang="en" sz="1200" dirty="0"/>
              <a:t>Check if file exists. If not - give user one more attempt</a:t>
            </a:r>
            <a:endParaRPr sz="1200" dirty="0"/>
          </a:p>
          <a:p>
            <a:pPr marL="914400" lvl="1" indent="-304800" algn="l" rtl="0">
              <a:spcBef>
                <a:spcPts val="0"/>
              </a:spcBef>
              <a:spcAft>
                <a:spcPts val="0"/>
              </a:spcAft>
              <a:buSzPts val="1200"/>
              <a:buAutoNum type="alphaLcPeriod"/>
            </a:pPr>
            <a:r>
              <a:rPr lang="en" sz="1200" dirty="0"/>
              <a:t>Count number of people in file and rewind.</a:t>
            </a:r>
            <a:endParaRPr sz="1200" dirty="0"/>
          </a:p>
          <a:p>
            <a:pPr marL="914400" lvl="1" indent="-304800" algn="l" rtl="0">
              <a:spcBef>
                <a:spcPts val="0"/>
              </a:spcBef>
              <a:spcAft>
                <a:spcPts val="0"/>
              </a:spcAft>
              <a:buSzPts val="1200"/>
              <a:buAutoNum type="alphaLcPeriod"/>
            </a:pPr>
            <a:r>
              <a:rPr lang="en" sz="1200" dirty="0"/>
              <a:t>Read name, surname, day, month year for every person.</a:t>
            </a:r>
            <a:endParaRPr sz="1200" dirty="0"/>
          </a:p>
          <a:p>
            <a:pPr marL="457200" lvl="0" indent="-304800" algn="l" rtl="0">
              <a:spcBef>
                <a:spcPts val="0"/>
              </a:spcBef>
              <a:spcAft>
                <a:spcPts val="0"/>
              </a:spcAft>
              <a:buSzPts val="1200"/>
              <a:buAutoNum type="arabicPeriod"/>
            </a:pPr>
            <a:r>
              <a:rPr lang="en" sz="1200" dirty="0"/>
              <a:t>Create a method to print person, birth date and weekday in table form (Use you design skills. You may search how to format outputs). Print people and at what day of week they were born</a:t>
            </a:r>
            <a:endParaRPr sz="1200" dirty="0"/>
          </a:p>
          <a:p>
            <a:pPr marL="457200" lvl="0" indent="-304800" algn="l" rtl="0">
              <a:spcBef>
                <a:spcPts val="0"/>
              </a:spcBef>
              <a:spcAft>
                <a:spcPts val="0"/>
              </a:spcAft>
              <a:buSzPts val="1200"/>
              <a:buAutoNum type="arabicPeriod"/>
            </a:pPr>
            <a:r>
              <a:rPr lang="en" sz="1200" dirty="0"/>
              <a:t>Ask user for year X and print people again, but this time - with weekdays of their birthday in year X.</a:t>
            </a:r>
            <a:endParaRPr sz="1200" dirty="0"/>
          </a:p>
          <a:p>
            <a:pPr marL="0" lvl="0" indent="0" algn="l" rtl="0">
              <a:spcBef>
                <a:spcPts val="1200"/>
              </a:spcBef>
              <a:spcAft>
                <a:spcPts val="0"/>
              </a:spcAft>
              <a:buClr>
                <a:schemeClr val="dk1"/>
              </a:buClr>
              <a:buSzPts val="1100"/>
              <a:buFont typeface="Arial"/>
              <a:buNone/>
            </a:pPr>
            <a:r>
              <a:rPr lang="en" sz="1200" b="1" dirty="0">
                <a:latin typeface="Open Sans"/>
                <a:ea typeface="Open Sans"/>
                <a:cs typeface="Open Sans"/>
                <a:sym typeface="Open Sans"/>
              </a:rPr>
              <a:t>Requirements:</a:t>
            </a:r>
            <a:endParaRPr sz="1200" b="1" dirty="0">
              <a:latin typeface="Open Sans"/>
              <a:ea typeface="Open Sans"/>
              <a:cs typeface="Open Sans"/>
              <a:sym typeface="Open Sans"/>
            </a:endParaRPr>
          </a:p>
          <a:p>
            <a:pPr marL="0" lvl="0" indent="0" algn="l" rtl="0">
              <a:spcBef>
                <a:spcPts val="1200"/>
              </a:spcBef>
              <a:spcAft>
                <a:spcPts val="1200"/>
              </a:spcAft>
              <a:buNone/>
            </a:pPr>
            <a:r>
              <a:rPr lang="en" sz="1200" dirty="0"/>
              <a:t>All logic must be separated into functions. Structures have to be used. Try to format user prompts and output in an easy to understand way. Save code to </a:t>
            </a:r>
            <a:r>
              <a:rPr lang="en" sz="1200" dirty="0">
                <a:highlight>
                  <a:srgbClr val="EFEFEF"/>
                </a:highlight>
                <a:latin typeface="Roboto Mono Medium"/>
                <a:ea typeface="Roboto Mono Medium"/>
                <a:cs typeface="Roboto Mono Medium"/>
                <a:sym typeface="Roboto Mono Medium"/>
              </a:rPr>
              <a:t>birthday.c</a:t>
            </a:r>
            <a:r>
              <a:rPr lang="en" sz="1200" dirty="0"/>
              <a:t> file and data to </a:t>
            </a:r>
            <a:r>
              <a:rPr lang="en" sz="1200" dirty="0">
                <a:highlight>
                  <a:srgbClr val="EFEFEF"/>
                </a:highlight>
                <a:latin typeface="Roboto Mono Medium"/>
                <a:ea typeface="Roboto Mono Medium"/>
                <a:cs typeface="Roboto Mono Medium"/>
                <a:sym typeface="Roboto Mono Medium"/>
              </a:rPr>
              <a:t>birthdays.txt</a:t>
            </a:r>
            <a:r>
              <a:rPr lang="en" sz="1200" dirty="0"/>
              <a:t> and add them to GitLab repository created today - don’t create a new one</a:t>
            </a:r>
            <a:br>
              <a:rPr lang="en" sz="1200" dirty="0"/>
            </a:br>
            <a:r>
              <a:rPr lang="et-EE" sz="1200" dirty="0" smtClean="0"/>
              <a:t>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457200" y="2675563"/>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What is Git?</a:t>
            </a:r>
            <a:endParaRPr/>
          </a:p>
        </p:txBody>
      </p:sp>
      <p:pic>
        <p:nvPicPr>
          <p:cNvPr id="248" name="Google Shape;248;p38"/>
          <p:cNvPicPr preferRelativeResize="0"/>
          <p:nvPr/>
        </p:nvPicPr>
        <p:blipFill>
          <a:blip r:embed="rId3">
            <a:alphaModFix/>
          </a:blip>
          <a:stretch>
            <a:fillRect/>
          </a:stretch>
        </p:blipFill>
        <p:spPr>
          <a:xfrm>
            <a:off x="4047288" y="1626138"/>
            <a:ext cx="1049425" cy="1049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body" idx="1"/>
          </p:nvPr>
        </p:nvSpPr>
        <p:spPr>
          <a:xfrm>
            <a:off x="311700" y="4230575"/>
            <a:ext cx="8367900" cy="60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1800"/>
              <a:t>Imagine, you have been working on a large project …</a:t>
            </a:r>
            <a:endParaRPr sz="1800"/>
          </a:p>
        </p:txBody>
      </p:sp>
      <p:pic>
        <p:nvPicPr>
          <p:cNvPr id="254" name="Google Shape;254;p39" descr="Content Cat Typing GIF"/>
          <p:cNvPicPr preferRelativeResize="0"/>
          <p:nvPr/>
        </p:nvPicPr>
        <p:blipFill>
          <a:blip r:embed="rId3">
            <a:alphaModFix/>
          </a:blip>
          <a:stretch>
            <a:fillRect/>
          </a:stretch>
        </p:blipFill>
        <p:spPr>
          <a:xfrm>
            <a:off x="2778038" y="644950"/>
            <a:ext cx="3435225" cy="3435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body" idx="1"/>
          </p:nvPr>
        </p:nvSpPr>
        <p:spPr>
          <a:xfrm>
            <a:off x="311700" y="4230575"/>
            <a:ext cx="8367900" cy="60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1800"/>
              <a:t>… Maybe with a team …</a:t>
            </a:r>
            <a:endParaRPr sz="1800"/>
          </a:p>
        </p:txBody>
      </p:sp>
      <p:pic>
        <p:nvPicPr>
          <p:cNvPr id="260" name="Google Shape;260;p40" descr="Content Cat Typing GIF"/>
          <p:cNvPicPr preferRelativeResize="0"/>
          <p:nvPr/>
        </p:nvPicPr>
        <p:blipFill>
          <a:blip r:embed="rId3">
            <a:alphaModFix/>
          </a:blip>
          <a:stretch>
            <a:fillRect/>
          </a:stretch>
        </p:blipFill>
        <p:spPr>
          <a:xfrm>
            <a:off x="1063461" y="273800"/>
            <a:ext cx="3814601" cy="3814625"/>
          </a:xfrm>
          <a:prstGeom prst="rect">
            <a:avLst/>
          </a:prstGeom>
          <a:noFill/>
          <a:ln>
            <a:noFill/>
          </a:ln>
        </p:spPr>
      </p:pic>
      <p:pic>
        <p:nvPicPr>
          <p:cNvPr id="261" name="Google Shape;261;p40" descr="Cat Coding GIF"/>
          <p:cNvPicPr preferRelativeResize="0"/>
          <p:nvPr/>
        </p:nvPicPr>
        <p:blipFill>
          <a:blip r:embed="rId4">
            <a:alphaModFix/>
          </a:blip>
          <a:stretch>
            <a:fillRect/>
          </a:stretch>
        </p:blipFill>
        <p:spPr>
          <a:xfrm>
            <a:off x="5143638" y="273800"/>
            <a:ext cx="1915475" cy="2011250"/>
          </a:xfrm>
          <a:prstGeom prst="rect">
            <a:avLst/>
          </a:prstGeom>
          <a:noFill/>
          <a:ln>
            <a:noFill/>
          </a:ln>
        </p:spPr>
      </p:pic>
      <p:pic>
        <p:nvPicPr>
          <p:cNvPr id="262" name="Google Shape;262;p40" descr="cat day GIF"/>
          <p:cNvPicPr preferRelativeResize="0"/>
          <p:nvPr/>
        </p:nvPicPr>
        <p:blipFill>
          <a:blip r:embed="rId5">
            <a:alphaModFix/>
          </a:blip>
          <a:stretch>
            <a:fillRect/>
          </a:stretch>
        </p:blipFill>
        <p:spPr>
          <a:xfrm>
            <a:off x="5168363" y="2536228"/>
            <a:ext cx="2759476" cy="1552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employee</a:t>
            </a:r>
            <a:endParaRPr>
              <a:solidFill>
                <a:srgbClr val="4EC9B0"/>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position</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salary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1200"/>
              </a:spcAft>
              <a:buNone/>
            </a:pPr>
            <a:endParaRPr>
              <a:latin typeface="Roboto Mono Medium"/>
              <a:ea typeface="Roboto Mono Medium"/>
              <a:cs typeface="Roboto Mono Medium"/>
              <a:sym typeface="Roboto Mono Medium"/>
            </a:endParaRPr>
          </a:p>
        </p:txBody>
      </p:sp>
      <p:sp>
        <p:nvSpPr>
          <p:cNvPr id="104" name="Google Shape;104;p22"/>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c</a:t>
            </a:r>
            <a:endParaRPr/>
          </a:p>
        </p:txBody>
      </p:sp>
      <p:sp>
        <p:nvSpPr>
          <p:cNvPr id="105" name="Google Shape;105;p22"/>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Structures</a:t>
            </a:r>
            <a:endParaRPr/>
          </a:p>
        </p:txBody>
      </p:sp>
      <p:sp>
        <p:nvSpPr>
          <p:cNvPr id="106" name="Google Shape;106;p22"/>
          <p:cNvSpPr txBox="1">
            <a:spLocks noGrp="1"/>
          </p:cNvSpPr>
          <p:nvPr>
            <p:ph type="body" idx="3"/>
          </p:nvPr>
        </p:nvSpPr>
        <p:spPr>
          <a:xfrm>
            <a:off x="457200" y="1115125"/>
            <a:ext cx="3677400" cy="35712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Is a complex data type</a:t>
            </a:r>
            <a:br>
              <a:rPr lang="en"/>
            </a:br>
            <a:endParaRPr/>
          </a:p>
          <a:p>
            <a:pPr marL="457200" lvl="0" indent="-317500" algn="l" rtl="0">
              <a:spcBef>
                <a:spcPts val="0"/>
              </a:spcBef>
              <a:spcAft>
                <a:spcPts val="0"/>
              </a:spcAft>
              <a:buSzPts val="1400"/>
              <a:buChar char="-"/>
            </a:pPr>
            <a:r>
              <a:rPr lang="en"/>
              <a:t>Structures are used for grouping different data types together into a single unit. </a:t>
            </a:r>
            <a:br>
              <a:rPr lang="en"/>
            </a:br>
            <a:endParaRPr/>
          </a:p>
          <a:p>
            <a:pPr marL="457200" lvl="0" indent="-317500" algn="l" rtl="0">
              <a:spcBef>
                <a:spcPts val="0"/>
              </a:spcBef>
              <a:spcAft>
                <a:spcPts val="0"/>
              </a:spcAft>
              <a:buSzPts val="1400"/>
              <a:buChar char="-"/>
            </a:pPr>
            <a:r>
              <a:rPr lang="en"/>
              <a:t>A human’s natural way of thinking about real-world objects</a:t>
            </a:r>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490250" y="450150"/>
            <a:ext cx="81234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t>Q: What problems may you face?</a:t>
            </a:r>
            <a:endParaRPr sz="3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Problems</a:t>
            </a:r>
            <a:endParaRPr/>
          </a:p>
        </p:txBody>
      </p:sp>
      <p:sp>
        <p:nvSpPr>
          <p:cNvPr id="273" name="Google Shape;273;p42"/>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  Large, disorganized codebase</a:t>
            </a:r>
            <a:endParaRPr sz="1800"/>
          </a:p>
          <a:p>
            <a:pPr marL="0" lvl="0" indent="0" algn="l" rtl="0">
              <a:spcBef>
                <a:spcPts val="1200"/>
              </a:spcBef>
              <a:spcAft>
                <a:spcPts val="0"/>
              </a:spcAft>
              <a:buNone/>
            </a:pPr>
            <a:r>
              <a:rPr lang="en" sz="1800"/>
              <a:t>😕  No one knows who has done what</a:t>
            </a:r>
            <a:endParaRPr sz="1800"/>
          </a:p>
          <a:p>
            <a:pPr marL="0" lvl="0" indent="0" algn="l" rtl="0">
              <a:spcBef>
                <a:spcPts val="1200"/>
              </a:spcBef>
              <a:spcAft>
                <a:spcPts val="0"/>
              </a:spcAft>
              <a:buNone/>
            </a:pPr>
            <a:r>
              <a:rPr lang="en" sz="1800"/>
              <a:t>📦  Impossible for everybody to have an up to date files</a:t>
            </a:r>
            <a:endParaRPr sz="1800"/>
          </a:p>
          <a:p>
            <a:pPr marL="0" lvl="0" indent="0" algn="l" rtl="0">
              <a:spcBef>
                <a:spcPts val="1200"/>
              </a:spcBef>
              <a:spcAft>
                <a:spcPts val="0"/>
              </a:spcAft>
              <a:buNone/>
            </a:pPr>
            <a:r>
              <a:rPr lang="en" sz="1800"/>
              <a:t>✏️  Overriding each other’s improvements</a:t>
            </a:r>
            <a:endParaRPr sz="1800"/>
          </a:p>
          <a:p>
            <a:pPr marL="0" lvl="0" indent="0" algn="l" rtl="0">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Problems (In real life)</a:t>
            </a:r>
            <a:endParaRPr/>
          </a:p>
        </p:txBody>
      </p:sp>
      <p:sp>
        <p:nvSpPr>
          <p:cNvPr id="279" name="Google Shape;279;p43"/>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  “What’s inside </a:t>
            </a:r>
            <a:r>
              <a:rPr lang="en" sz="1800">
                <a:highlight>
                  <a:srgbClr val="EFEFEF"/>
                </a:highlight>
                <a:latin typeface="Roboto Mono Medium"/>
                <a:ea typeface="Roboto Mono Medium"/>
                <a:cs typeface="Roboto Mono Medium"/>
                <a:sym typeface="Roboto Mono Medium"/>
              </a:rPr>
              <a:t>asdfgsefg.c</a:t>
            </a:r>
            <a:r>
              <a:rPr lang="en" sz="1800"/>
              <a:t> file”</a:t>
            </a:r>
            <a:endParaRPr sz="1800"/>
          </a:p>
          <a:p>
            <a:pPr marL="0" lvl="0" indent="0" algn="l" rtl="0">
              <a:spcBef>
                <a:spcPts val="1200"/>
              </a:spcBef>
              <a:spcAft>
                <a:spcPts val="0"/>
              </a:spcAft>
              <a:buNone/>
            </a:pPr>
            <a:r>
              <a:rPr lang="en" sz="1800"/>
              <a:t>😕  “Who of you has written this?”</a:t>
            </a:r>
            <a:endParaRPr sz="1800"/>
          </a:p>
          <a:p>
            <a:pPr marL="0" lvl="0" indent="0" algn="l" rtl="0">
              <a:spcBef>
                <a:spcPts val="1200"/>
              </a:spcBef>
              <a:spcAft>
                <a:spcPts val="0"/>
              </a:spcAft>
              <a:buNone/>
            </a:pPr>
            <a:r>
              <a:rPr lang="en" sz="1800"/>
              <a:t>📦  “Are you sure, you’ve sent me the latest version of </a:t>
            </a:r>
            <a:r>
              <a:rPr lang="en" sz="1800">
                <a:highlight>
                  <a:srgbClr val="EFEFEF"/>
                </a:highlight>
                <a:latin typeface="Roboto Mono Medium"/>
                <a:ea typeface="Roboto Mono Medium"/>
                <a:cs typeface="Roboto Mono Medium"/>
                <a:sym typeface="Roboto Mono Medium"/>
              </a:rPr>
              <a:t>main.c</a:t>
            </a:r>
            <a:r>
              <a:rPr lang="en" sz="1800"/>
              <a:t>”?</a:t>
            </a:r>
            <a:endParaRPr sz="1800"/>
          </a:p>
          <a:p>
            <a:pPr marL="0" lvl="0" indent="0" algn="l" rtl="0">
              <a:spcBef>
                <a:spcPts val="1200"/>
              </a:spcBef>
              <a:spcAft>
                <a:spcPts val="0"/>
              </a:spcAft>
              <a:buNone/>
            </a:pPr>
            <a:r>
              <a:rPr lang="en" sz="1800"/>
              <a:t>✏️  “Why have you deleted my </a:t>
            </a:r>
            <a:r>
              <a:rPr lang="en" sz="1800">
                <a:highlight>
                  <a:srgbClr val="EFEFEF"/>
                </a:highlight>
                <a:latin typeface="Roboto Mono Medium"/>
                <a:ea typeface="Roboto Mono Medium"/>
                <a:cs typeface="Roboto Mono Medium"/>
                <a:sym typeface="Roboto Mono Medium"/>
              </a:rPr>
              <a:t>int readfile()</a:t>
            </a:r>
            <a:r>
              <a:rPr lang="en" sz="1800"/>
              <a:t> function?”</a:t>
            </a:r>
            <a:endParaRPr sz="1800"/>
          </a:p>
          <a:p>
            <a:pPr marL="0" lvl="0" indent="0" algn="l" rtl="0">
              <a:spcBef>
                <a:spcPts val="1200"/>
              </a:spcBef>
              <a:spcAft>
                <a:spcPts val="12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490250" y="450150"/>
            <a:ext cx="77691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t>Git helps you with that!</a:t>
            </a:r>
            <a:endParaRPr sz="3600"/>
          </a:p>
          <a:p>
            <a:pPr marL="0" lvl="0" indent="0" algn="l" rtl="0">
              <a:spcBef>
                <a:spcPts val="0"/>
              </a:spcBef>
              <a:spcAft>
                <a:spcPts val="0"/>
              </a:spcAft>
              <a:buNone/>
            </a:pPr>
            <a:endParaRPr sz="3600"/>
          </a:p>
          <a:p>
            <a:pPr marL="0" lvl="0" indent="0" algn="l" rtl="0">
              <a:spcBef>
                <a:spcPts val="0"/>
              </a:spcBef>
              <a:spcAft>
                <a:spcPts val="0"/>
              </a:spcAft>
              <a:buNone/>
            </a:pPr>
            <a:r>
              <a:rPr lang="en" sz="3600"/>
              <a:t>But how?</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Git’s approach</a:t>
            </a:r>
            <a:endParaRPr/>
          </a:p>
        </p:txBody>
      </p:sp>
      <p:sp>
        <p:nvSpPr>
          <p:cNvPr id="290" name="Google Shape;290;p45"/>
          <p:cNvSpPr/>
          <p:nvPr/>
        </p:nvSpPr>
        <p:spPr>
          <a:xfrm>
            <a:off x="2766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5"/>
          <p:cNvSpPr/>
          <p:nvPr/>
        </p:nvSpPr>
        <p:spPr>
          <a:xfrm>
            <a:off x="34525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2" name="Google Shape;292;p45"/>
          <p:cNvCxnSpPr>
            <a:stCxn id="290" idx="6"/>
            <a:endCxn id="291" idx="2"/>
          </p:cNvCxnSpPr>
          <p:nvPr/>
        </p:nvCxnSpPr>
        <p:spPr>
          <a:xfrm>
            <a:off x="29482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293" name="Google Shape;293;p45"/>
          <p:cNvSpPr/>
          <p:nvPr/>
        </p:nvSpPr>
        <p:spPr>
          <a:xfrm>
            <a:off x="41383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5"/>
          <p:cNvSpPr/>
          <p:nvPr/>
        </p:nvSpPr>
        <p:spPr>
          <a:xfrm>
            <a:off x="48241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5"/>
          <p:cNvSpPr/>
          <p:nvPr/>
        </p:nvSpPr>
        <p:spPr>
          <a:xfrm>
            <a:off x="55099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5"/>
          <p:cNvSpPr/>
          <p:nvPr/>
        </p:nvSpPr>
        <p:spPr>
          <a:xfrm>
            <a:off x="6195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7" name="Google Shape;297;p45"/>
          <p:cNvCxnSpPr>
            <a:stCxn id="291" idx="6"/>
            <a:endCxn id="293" idx="2"/>
          </p:cNvCxnSpPr>
          <p:nvPr/>
        </p:nvCxnSpPr>
        <p:spPr>
          <a:xfrm>
            <a:off x="36340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298" name="Google Shape;298;p45"/>
          <p:cNvCxnSpPr>
            <a:stCxn id="293" idx="6"/>
            <a:endCxn id="294" idx="2"/>
          </p:cNvCxnSpPr>
          <p:nvPr/>
        </p:nvCxnSpPr>
        <p:spPr>
          <a:xfrm>
            <a:off x="43198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299" name="Google Shape;299;p45"/>
          <p:cNvCxnSpPr>
            <a:stCxn id="294" idx="6"/>
            <a:endCxn id="295" idx="2"/>
          </p:cNvCxnSpPr>
          <p:nvPr/>
        </p:nvCxnSpPr>
        <p:spPr>
          <a:xfrm>
            <a:off x="50056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00" name="Google Shape;300;p45"/>
          <p:cNvCxnSpPr>
            <a:stCxn id="295" idx="6"/>
            <a:endCxn id="296" idx="2"/>
          </p:cNvCxnSpPr>
          <p:nvPr/>
        </p:nvCxnSpPr>
        <p:spPr>
          <a:xfrm>
            <a:off x="56914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01" name="Google Shape;301;p45"/>
          <p:cNvSpPr txBox="1"/>
          <p:nvPr/>
        </p:nvSpPr>
        <p:spPr>
          <a:xfrm>
            <a:off x="1576650" y="2294700"/>
            <a:ext cx="504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302" name="Google Shape;302;p45"/>
          <p:cNvCxnSpPr>
            <a:stCxn id="301" idx="3"/>
            <a:endCxn id="290" idx="2"/>
          </p:cNvCxnSpPr>
          <p:nvPr/>
        </p:nvCxnSpPr>
        <p:spPr>
          <a:xfrm>
            <a:off x="2080950" y="2571750"/>
            <a:ext cx="685800" cy="0"/>
          </a:xfrm>
          <a:prstGeom prst="straightConnector1">
            <a:avLst/>
          </a:prstGeom>
          <a:noFill/>
          <a:ln w="38100" cap="flat" cmpd="sng">
            <a:solidFill>
              <a:schemeClr val="accent1"/>
            </a:solidFill>
            <a:prstDash val="dash"/>
            <a:round/>
            <a:headEnd type="none" w="med" len="med"/>
            <a:tailEnd type="none" w="med" len="med"/>
          </a:ln>
        </p:spPr>
      </p:cxnSp>
      <p:cxnSp>
        <p:nvCxnSpPr>
          <p:cNvPr id="303" name="Google Shape;303;p45"/>
          <p:cNvCxnSpPr/>
          <p:nvPr/>
        </p:nvCxnSpPr>
        <p:spPr>
          <a:xfrm>
            <a:off x="436875" y="4681900"/>
            <a:ext cx="8341800" cy="0"/>
          </a:xfrm>
          <a:prstGeom prst="straightConnector1">
            <a:avLst/>
          </a:prstGeom>
          <a:noFill/>
          <a:ln w="19050" cap="flat" cmpd="sng">
            <a:solidFill>
              <a:srgbClr val="CCCCCC"/>
            </a:solidFill>
            <a:prstDash val="solid"/>
            <a:round/>
            <a:headEnd type="none" w="med" len="med"/>
            <a:tailEnd type="triangle" w="med" len="med"/>
          </a:ln>
        </p:spPr>
      </p:cxnSp>
      <p:sp>
        <p:nvSpPr>
          <p:cNvPr id="304" name="Google Shape;304;p45"/>
          <p:cNvSpPr txBox="1"/>
          <p:nvPr/>
        </p:nvSpPr>
        <p:spPr>
          <a:xfrm>
            <a:off x="8046607" y="4339714"/>
            <a:ext cx="83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B7B7B7"/>
                </a:solidFill>
                <a:latin typeface="Open Sans Medium"/>
                <a:ea typeface="Open Sans Medium"/>
                <a:cs typeface="Open Sans Medium"/>
                <a:sym typeface="Open Sans Medium"/>
              </a:rPr>
              <a:t>time</a:t>
            </a:r>
            <a:endParaRPr>
              <a:solidFill>
                <a:srgbClr val="B7B7B7"/>
              </a:solidFill>
              <a:latin typeface="Open Sans Medium"/>
              <a:ea typeface="Open Sans Medium"/>
              <a:cs typeface="Open Sans Medium"/>
              <a:sym typeface="Open Sans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Commits</a:t>
            </a:r>
            <a:endParaRPr/>
          </a:p>
        </p:txBody>
      </p:sp>
      <p:sp>
        <p:nvSpPr>
          <p:cNvPr id="310" name="Google Shape;310;p46"/>
          <p:cNvSpPr/>
          <p:nvPr/>
        </p:nvSpPr>
        <p:spPr>
          <a:xfrm>
            <a:off x="2766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6"/>
          <p:cNvSpPr/>
          <p:nvPr/>
        </p:nvSpPr>
        <p:spPr>
          <a:xfrm>
            <a:off x="34525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2" name="Google Shape;312;p46"/>
          <p:cNvCxnSpPr>
            <a:stCxn id="310" idx="6"/>
            <a:endCxn id="311" idx="2"/>
          </p:cNvCxnSpPr>
          <p:nvPr/>
        </p:nvCxnSpPr>
        <p:spPr>
          <a:xfrm>
            <a:off x="29482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13" name="Google Shape;313;p46"/>
          <p:cNvSpPr/>
          <p:nvPr/>
        </p:nvSpPr>
        <p:spPr>
          <a:xfrm>
            <a:off x="41383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6"/>
          <p:cNvSpPr/>
          <p:nvPr/>
        </p:nvSpPr>
        <p:spPr>
          <a:xfrm>
            <a:off x="48241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6"/>
          <p:cNvSpPr/>
          <p:nvPr/>
        </p:nvSpPr>
        <p:spPr>
          <a:xfrm>
            <a:off x="55099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6"/>
          <p:cNvSpPr/>
          <p:nvPr/>
        </p:nvSpPr>
        <p:spPr>
          <a:xfrm>
            <a:off x="6195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7" name="Google Shape;317;p46"/>
          <p:cNvCxnSpPr>
            <a:stCxn id="311" idx="6"/>
            <a:endCxn id="313" idx="2"/>
          </p:cNvCxnSpPr>
          <p:nvPr/>
        </p:nvCxnSpPr>
        <p:spPr>
          <a:xfrm>
            <a:off x="36340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18" name="Google Shape;318;p46"/>
          <p:cNvCxnSpPr>
            <a:stCxn id="313" idx="6"/>
            <a:endCxn id="314" idx="2"/>
          </p:cNvCxnSpPr>
          <p:nvPr/>
        </p:nvCxnSpPr>
        <p:spPr>
          <a:xfrm>
            <a:off x="43198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19" name="Google Shape;319;p46"/>
          <p:cNvCxnSpPr>
            <a:stCxn id="314" idx="6"/>
            <a:endCxn id="315" idx="2"/>
          </p:cNvCxnSpPr>
          <p:nvPr/>
        </p:nvCxnSpPr>
        <p:spPr>
          <a:xfrm>
            <a:off x="50056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20" name="Google Shape;320;p46"/>
          <p:cNvCxnSpPr>
            <a:stCxn id="315" idx="6"/>
            <a:endCxn id="316" idx="2"/>
          </p:cNvCxnSpPr>
          <p:nvPr/>
        </p:nvCxnSpPr>
        <p:spPr>
          <a:xfrm>
            <a:off x="56914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21" name="Google Shape;321;p46"/>
          <p:cNvSpPr txBox="1"/>
          <p:nvPr/>
        </p:nvSpPr>
        <p:spPr>
          <a:xfrm>
            <a:off x="3452550" y="3404375"/>
            <a:ext cx="1788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434343"/>
                </a:solidFill>
                <a:latin typeface="Open Sans Medium"/>
                <a:ea typeface="Open Sans Medium"/>
                <a:cs typeface="Open Sans Medium"/>
                <a:sym typeface="Open Sans Medium"/>
              </a:rPr>
              <a:t>Commit 📸</a:t>
            </a:r>
            <a:endParaRPr sz="1800">
              <a:solidFill>
                <a:srgbClr val="434343"/>
              </a:solidFill>
              <a:latin typeface="Open Sans Medium"/>
              <a:ea typeface="Open Sans Medium"/>
              <a:cs typeface="Open Sans Medium"/>
              <a:sym typeface="Open Sans Medium"/>
            </a:endParaRPr>
          </a:p>
        </p:txBody>
      </p:sp>
      <p:cxnSp>
        <p:nvCxnSpPr>
          <p:cNvPr id="322" name="Google Shape;322;p46"/>
          <p:cNvCxnSpPr>
            <a:stCxn id="321" idx="0"/>
            <a:endCxn id="311" idx="4"/>
          </p:cNvCxnSpPr>
          <p:nvPr/>
        </p:nvCxnSpPr>
        <p:spPr>
          <a:xfrm rot="5400000" flipH="1">
            <a:off x="3574050" y="2631575"/>
            <a:ext cx="741900" cy="803700"/>
          </a:xfrm>
          <a:prstGeom prst="curvedConnector3">
            <a:avLst>
              <a:gd name="adj1" fmla="val 49998"/>
            </a:avLst>
          </a:prstGeom>
          <a:noFill/>
          <a:ln w="28575" cap="flat" cmpd="sng">
            <a:solidFill>
              <a:srgbClr val="CCCCCC"/>
            </a:solidFill>
            <a:prstDash val="solid"/>
            <a:round/>
            <a:headEnd type="none" w="med" len="med"/>
            <a:tailEnd type="none" w="med" len="med"/>
          </a:ln>
        </p:spPr>
      </p:cxnSp>
      <p:sp>
        <p:nvSpPr>
          <p:cNvPr id="323" name="Google Shape;323;p46"/>
          <p:cNvSpPr txBox="1">
            <a:spLocks noGrp="1"/>
          </p:cNvSpPr>
          <p:nvPr>
            <p:ph type="body" idx="1"/>
          </p:nvPr>
        </p:nvSpPr>
        <p:spPr>
          <a:xfrm>
            <a:off x="311700" y="1152475"/>
            <a:ext cx="8520600" cy="525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a:t>Commit is snapshot of your codebase, after some set of changes was made.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7"/>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Commit examples</a:t>
            </a:r>
            <a:endParaRPr/>
          </a:p>
        </p:txBody>
      </p:sp>
      <p:sp>
        <p:nvSpPr>
          <p:cNvPr id="329" name="Google Shape;329;p47"/>
          <p:cNvSpPr/>
          <p:nvPr/>
        </p:nvSpPr>
        <p:spPr>
          <a:xfrm>
            <a:off x="2766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7"/>
          <p:cNvSpPr/>
          <p:nvPr/>
        </p:nvSpPr>
        <p:spPr>
          <a:xfrm>
            <a:off x="34525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1" name="Google Shape;331;p47"/>
          <p:cNvCxnSpPr>
            <a:stCxn id="329" idx="6"/>
            <a:endCxn id="330" idx="2"/>
          </p:cNvCxnSpPr>
          <p:nvPr/>
        </p:nvCxnSpPr>
        <p:spPr>
          <a:xfrm>
            <a:off x="29482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32" name="Google Shape;332;p47"/>
          <p:cNvSpPr/>
          <p:nvPr/>
        </p:nvSpPr>
        <p:spPr>
          <a:xfrm>
            <a:off x="41383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7"/>
          <p:cNvSpPr/>
          <p:nvPr/>
        </p:nvSpPr>
        <p:spPr>
          <a:xfrm>
            <a:off x="48241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7"/>
          <p:cNvSpPr/>
          <p:nvPr/>
        </p:nvSpPr>
        <p:spPr>
          <a:xfrm>
            <a:off x="55099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7"/>
          <p:cNvSpPr/>
          <p:nvPr/>
        </p:nvSpPr>
        <p:spPr>
          <a:xfrm>
            <a:off x="6195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 name="Google Shape;336;p47"/>
          <p:cNvCxnSpPr>
            <a:stCxn id="330" idx="6"/>
            <a:endCxn id="332" idx="2"/>
          </p:cNvCxnSpPr>
          <p:nvPr/>
        </p:nvCxnSpPr>
        <p:spPr>
          <a:xfrm>
            <a:off x="36340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37" name="Google Shape;337;p47"/>
          <p:cNvCxnSpPr>
            <a:stCxn id="332" idx="6"/>
            <a:endCxn id="333" idx="2"/>
          </p:cNvCxnSpPr>
          <p:nvPr/>
        </p:nvCxnSpPr>
        <p:spPr>
          <a:xfrm>
            <a:off x="43198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38" name="Google Shape;338;p47"/>
          <p:cNvCxnSpPr>
            <a:stCxn id="333" idx="6"/>
            <a:endCxn id="334" idx="2"/>
          </p:cNvCxnSpPr>
          <p:nvPr/>
        </p:nvCxnSpPr>
        <p:spPr>
          <a:xfrm>
            <a:off x="50056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39" name="Google Shape;339;p47"/>
          <p:cNvCxnSpPr>
            <a:stCxn id="334" idx="6"/>
            <a:endCxn id="335" idx="2"/>
          </p:cNvCxnSpPr>
          <p:nvPr/>
        </p:nvCxnSpPr>
        <p:spPr>
          <a:xfrm>
            <a:off x="56914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40" name="Google Shape;340;p47"/>
          <p:cNvSpPr/>
          <p:nvPr/>
        </p:nvSpPr>
        <p:spPr>
          <a:xfrm>
            <a:off x="1421025" y="3303200"/>
            <a:ext cx="1977000" cy="572700"/>
          </a:xfrm>
          <a:prstGeom prst="wedgeRectCallout">
            <a:avLst>
              <a:gd name="adj1" fmla="val 22920"/>
              <a:gd name="adj2" fmla="val -146704"/>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457200" lvl="0" indent="0" algn="l" rtl="0">
              <a:spcBef>
                <a:spcPts val="0"/>
              </a:spcBef>
              <a:spcAft>
                <a:spcPts val="0"/>
              </a:spcAft>
              <a:buNone/>
            </a:pPr>
            <a:r>
              <a:rPr lang="en">
                <a:latin typeface="Open Sans Medium"/>
                <a:ea typeface="Open Sans Medium"/>
                <a:cs typeface="Open Sans Medium"/>
                <a:sym typeface="Open Sans Medium"/>
              </a:rPr>
              <a:t> Initial commit</a:t>
            </a:r>
            <a:endParaRPr>
              <a:latin typeface="Open Sans Medium"/>
              <a:ea typeface="Open Sans Medium"/>
              <a:cs typeface="Open Sans Medium"/>
              <a:sym typeface="Open Sans Medium"/>
            </a:endParaRPr>
          </a:p>
        </p:txBody>
      </p:sp>
      <p:sp>
        <p:nvSpPr>
          <p:cNvPr id="341" name="Google Shape;341;p47"/>
          <p:cNvSpPr/>
          <p:nvPr/>
        </p:nvSpPr>
        <p:spPr>
          <a:xfrm>
            <a:off x="1497220" y="337938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2" name="Google Shape;342;p47"/>
          <p:cNvSpPr/>
          <p:nvPr/>
        </p:nvSpPr>
        <p:spPr>
          <a:xfrm>
            <a:off x="2106820" y="1385847"/>
            <a:ext cx="1853400" cy="572700"/>
          </a:xfrm>
          <a:prstGeom prst="wedgeRectCallout">
            <a:avLst>
              <a:gd name="adj1" fmla="val 28339"/>
              <a:gd name="adj2" fmla="val 125158"/>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457200" lvl="0" indent="0" algn="l" rtl="0">
              <a:spcBef>
                <a:spcPts val="0"/>
              </a:spcBef>
              <a:spcAft>
                <a:spcPts val="0"/>
              </a:spcAft>
              <a:buNone/>
            </a:pPr>
            <a:r>
              <a:rPr lang="en">
                <a:latin typeface="Open Sans Medium"/>
                <a:ea typeface="Open Sans Medium"/>
                <a:cs typeface="Open Sans Medium"/>
                <a:sym typeface="Open Sans Medium"/>
              </a:rPr>
              <a:t> main.c added</a:t>
            </a:r>
            <a:endParaRPr>
              <a:latin typeface="Open Sans Medium"/>
              <a:ea typeface="Open Sans Medium"/>
              <a:cs typeface="Open Sans Medium"/>
              <a:sym typeface="Open Sans Medium"/>
            </a:endParaRPr>
          </a:p>
        </p:txBody>
      </p:sp>
      <p:sp>
        <p:nvSpPr>
          <p:cNvPr id="343" name="Google Shape;343;p47"/>
          <p:cNvSpPr/>
          <p:nvPr/>
        </p:nvSpPr>
        <p:spPr>
          <a:xfrm>
            <a:off x="2183020" y="146203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4" name="Google Shape;344;p47"/>
          <p:cNvSpPr/>
          <p:nvPr/>
        </p:nvSpPr>
        <p:spPr>
          <a:xfrm>
            <a:off x="4277500" y="1385850"/>
            <a:ext cx="1918200" cy="572700"/>
          </a:xfrm>
          <a:prstGeom prst="wedgeRectCallout">
            <a:avLst>
              <a:gd name="adj1" fmla="val -16396"/>
              <a:gd name="adj2" fmla="val 126956"/>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457200" lvl="0" indent="0" algn="l" rtl="0">
              <a:spcBef>
                <a:spcPts val="0"/>
              </a:spcBef>
              <a:spcAft>
                <a:spcPts val="0"/>
              </a:spcAft>
              <a:buNone/>
            </a:pPr>
            <a:r>
              <a:rPr lang="en">
                <a:latin typeface="Open Sans Medium"/>
                <a:ea typeface="Open Sans Medium"/>
                <a:cs typeface="Open Sans Medium"/>
                <a:sym typeface="Open Sans Medium"/>
              </a:rPr>
              <a:t> input.h library created</a:t>
            </a:r>
            <a:endParaRPr>
              <a:latin typeface="Open Sans Medium"/>
              <a:ea typeface="Open Sans Medium"/>
              <a:cs typeface="Open Sans Medium"/>
              <a:sym typeface="Open Sans Medium"/>
            </a:endParaRPr>
          </a:p>
        </p:txBody>
      </p:sp>
      <p:sp>
        <p:nvSpPr>
          <p:cNvPr id="345" name="Google Shape;345;p47"/>
          <p:cNvSpPr/>
          <p:nvPr/>
        </p:nvSpPr>
        <p:spPr>
          <a:xfrm>
            <a:off x="4353695" y="146203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6" name="Google Shape;346;p47"/>
          <p:cNvSpPr/>
          <p:nvPr/>
        </p:nvSpPr>
        <p:spPr>
          <a:xfrm>
            <a:off x="3645300" y="3303200"/>
            <a:ext cx="2193300" cy="572700"/>
          </a:xfrm>
          <a:prstGeom prst="wedgeRectCallout">
            <a:avLst>
              <a:gd name="adj1" fmla="val -23241"/>
              <a:gd name="adj2" fmla="val -148503"/>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571500" lvl="0" indent="0" algn="l" rtl="0">
              <a:spcBef>
                <a:spcPts val="0"/>
              </a:spcBef>
              <a:spcAft>
                <a:spcPts val="0"/>
              </a:spcAft>
              <a:buNone/>
            </a:pPr>
            <a:r>
              <a:rPr lang="en">
                <a:latin typeface="Open Sans Medium"/>
                <a:ea typeface="Open Sans Medium"/>
                <a:cs typeface="Open Sans Medium"/>
                <a:sym typeface="Open Sans Medium"/>
              </a:rPr>
              <a:t>Documentation   added</a:t>
            </a:r>
            <a:endParaRPr>
              <a:latin typeface="Open Sans Medium"/>
              <a:ea typeface="Open Sans Medium"/>
              <a:cs typeface="Open Sans Medium"/>
              <a:sym typeface="Open Sans Medium"/>
            </a:endParaRPr>
          </a:p>
        </p:txBody>
      </p:sp>
      <p:sp>
        <p:nvSpPr>
          <p:cNvPr id="347" name="Google Shape;347;p47"/>
          <p:cNvSpPr/>
          <p:nvPr/>
        </p:nvSpPr>
        <p:spPr>
          <a:xfrm>
            <a:off x="3721495" y="337938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8" name="Google Shape;348;p47"/>
          <p:cNvSpPr txBox="1"/>
          <p:nvPr/>
        </p:nvSpPr>
        <p:spPr>
          <a:xfrm>
            <a:off x="311700" y="4516600"/>
            <a:ext cx="593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666666"/>
                </a:solidFill>
                <a:latin typeface="Open Sans"/>
                <a:ea typeface="Open Sans"/>
                <a:cs typeface="Open Sans"/>
                <a:sym typeface="Open Sans"/>
              </a:rPr>
              <a:t>Note:</a:t>
            </a:r>
            <a:r>
              <a:rPr lang="en">
                <a:solidFill>
                  <a:srgbClr val="666666"/>
                </a:solidFill>
                <a:latin typeface="Open Sans Medium"/>
                <a:ea typeface="Open Sans Medium"/>
                <a:cs typeface="Open Sans Medium"/>
                <a:sym typeface="Open Sans Medium"/>
              </a:rPr>
              <a:t> Every commit must have a commit message</a:t>
            </a:r>
            <a:endParaRPr>
              <a:solidFill>
                <a:srgbClr val="666666"/>
              </a:solidFill>
              <a:latin typeface="Open Sans Medium"/>
              <a:ea typeface="Open Sans Medium"/>
              <a:cs typeface="Open Sans Medium"/>
              <a:sym typeface="Open Sans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8"/>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Branches</a:t>
            </a:r>
            <a:endParaRPr/>
          </a:p>
        </p:txBody>
      </p:sp>
      <p:sp>
        <p:nvSpPr>
          <p:cNvPr id="354" name="Google Shape;354;p48"/>
          <p:cNvSpPr/>
          <p:nvPr/>
        </p:nvSpPr>
        <p:spPr>
          <a:xfrm>
            <a:off x="845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8"/>
          <p:cNvSpPr/>
          <p:nvPr/>
        </p:nvSpPr>
        <p:spPr>
          <a:xfrm>
            <a:off x="15309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6" name="Google Shape;356;p48"/>
          <p:cNvCxnSpPr>
            <a:stCxn id="354" idx="6"/>
            <a:endCxn id="355" idx="2"/>
          </p:cNvCxnSpPr>
          <p:nvPr/>
        </p:nvCxnSpPr>
        <p:spPr>
          <a:xfrm>
            <a:off x="10266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57" name="Google Shape;357;p48"/>
          <p:cNvSpPr/>
          <p:nvPr/>
        </p:nvSpPr>
        <p:spPr>
          <a:xfrm>
            <a:off x="22167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8"/>
          <p:cNvSpPr/>
          <p:nvPr/>
        </p:nvSpPr>
        <p:spPr>
          <a:xfrm>
            <a:off x="29025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8"/>
          <p:cNvSpPr/>
          <p:nvPr/>
        </p:nvSpPr>
        <p:spPr>
          <a:xfrm>
            <a:off x="35883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8"/>
          <p:cNvSpPr/>
          <p:nvPr/>
        </p:nvSpPr>
        <p:spPr>
          <a:xfrm>
            <a:off x="4274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1" name="Google Shape;361;p48"/>
          <p:cNvCxnSpPr>
            <a:stCxn id="355" idx="6"/>
            <a:endCxn id="357" idx="2"/>
          </p:cNvCxnSpPr>
          <p:nvPr/>
        </p:nvCxnSpPr>
        <p:spPr>
          <a:xfrm>
            <a:off x="17124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62" name="Google Shape;362;p48"/>
          <p:cNvCxnSpPr>
            <a:stCxn id="357" idx="6"/>
            <a:endCxn id="358" idx="2"/>
          </p:cNvCxnSpPr>
          <p:nvPr/>
        </p:nvCxnSpPr>
        <p:spPr>
          <a:xfrm>
            <a:off x="23982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63" name="Google Shape;363;p48"/>
          <p:cNvCxnSpPr>
            <a:stCxn id="358" idx="6"/>
            <a:endCxn id="359" idx="2"/>
          </p:cNvCxnSpPr>
          <p:nvPr/>
        </p:nvCxnSpPr>
        <p:spPr>
          <a:xfrm>
            <a:off x="30840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64" name="Google Shape;364;p48"/>
          <p:cNvCxnSpPr>
            <a:stCxn id="359" idx="6"/>
            <a:endCxn id="360" idx="2"/>
          </p:cNvCxnSpPr>
          <p:nvPr/>
        </p:nvCxnSpPr>
        <p:spPr>
          <a:xfrm>
            <a:off x="37698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65" name="Google Shape;365;p48"/>
          <p:cNvSpPr txBox="1">
            <a:spLocks noGrp="1"/>
          </p:cNvSpPr>
          <p:nvPr>
            <p:ph type="body" idx="1"/>
          </p:nvPr>
        </p:nvSpPr>
        <p:spPr>
          <a:xfrm>
            <a:off x="311700" y="1152475"/>
            <a:ext cx="8520600" cy="980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 I’ll work on program logic</a:t>
            </a:r>
            <a:br>
              <a:rPr lang="en"/>
            </a:br>
            <a:r>
              <a:rPr lang="en"/>
              <a:t>🦁: I will do inputs from file</a:t>
            </a:r>
            <a:br>
              <a:rPr lang="en"/>
            </a:br>
            <a:r>
              <a:rPr lang="en"/>
              <a:t>🦁: Also, I will create outputs</a:t>
            </a:r>
            <a:endParaRPr/>
          </a:p>
        </p:txBody>
      </p:sp>
      <p:sp>
        <p:nvSpPr>
          <p:cNvPr id="366" name="Google Shape;366;p48"/>
          <p:cNvSpPr txBox="1"/>
          <p:nvPr/>
        </p:nvSpPr>
        <p:spPr>
          <a:xfrm>
            <a:off x="5255575" y="22485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master</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367" name="Google Shape;367;p48"/>
          <p:cNvSpPr txBox="1"/>
          <p:nvPr/>
        </p:nvSpPr>
        <p:spPr>
          <a:xfrm>
            <a:off x="4660063" y="22485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9"/>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Branches</a:t>
            </a:r>
            <a:endParaRPr/>
          </a:p>
        </p:txBody>
      </p:sp>
      <p:sp>
        <p:nvSpPr>
          <p:cNvPr id="373" name="Google Shape;373;p49"/>
          <p:cNvSpPr/>
          <p:nvPr/>
        </p:nvSpPr>
        <p:spPr>
          <a:xfrm>
            <a:off x="845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9"/>
          <p:cNvSpPr/>
          <p:nvPr/>
        </p:nvSpPr>
        <p:spPr>
          <a:xfrm>
            <a:off x="15309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5" name="Google Shape;375;p49"/>
          <p:cNvCxnSpPr>
            <a:stCxn id="373" idx="6"/>
            <a:endCxn id="374" idx="2"/>
          </p:cNvCxnSpPr>
          <p:nvPr/>
        </p:nvCxnSpPr>
        <p:spPr>
          <a:xfrm>
            <a:off x="10266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76" name="Google Shape;376;p49"/>
          <p:cNvSpPr/>
          <p:nvPr/>
        </p:nvSpPr>
        <p:spPr>
          <a:xfrm>
            <a:off x="22167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9"/>
          <p:cNvSpPr/>
          <p:nvPr/>
        </p:nvSpPr>
        <p:spPr>
          <a:xfrm>
            <a:off x="29025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9"/>
          <p:cNvSpPr/>
          <p:nvPr/>
        </p:nvSpPr>
        <p:spPr>
          <a:xfrm>
            <a:off x="35883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9"/>
          <p:cNvSpPr/>
          <p:nvPr/>
        </p:nvSpPr>
        <p:spPr>
          <a:xfrm>
            <a:off x="4274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49"/>
          <p:cNvCxnSpPr>
            <a:stCxn id="374" idx="6"/>
            <a:endCxn id="376" idx="2"/>
          </p:cNvCxnSpPr>
          <p:nvPr/>
        </p:nvCxnSpPr>
        <p:spPr>
          <a:xfrm>
            <a:off x="17124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81" name="Google Shape;381;p49"/>
          <p:cNvCxnSpPr>
            <a:stCxn id="376" idx="6"/>
            <a:endCxn id="377" idx="2"/>
          </p:cNvCxnSpPr>
          <p:nvPr/>
        </p:nvCxnSpPr>
        <p:spPr>
          <a:xfrm>
            <a:off x="23982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82" name="Google Shape;382;p49"/>
          <p:cNvCxnSpPr>
            <a:stCxn id="377" idx="6"/>
            <a:endCxn id="378" idx="2"/>
          </p:cNvCxnSpPr>
          <p:nvPr/>
        </p:nvCxnSpPr>
        <p:spPr>
          <a:xfrm>
            <a:off x="30840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83" name="Google Shape;383;p49"/>
          <p:cNvCxnSpPr>
            <a:stCxn id="378" idx="6"/>
            <a:endCxn id="379" idx="2"/>
          </p:cNvCxnSpPr>
          <p:nvPr/>
        </p:nvCxnSpPr>
        <p:spPr>
          <a:xfrm>
            <a:off x="37698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84" name="Google Shape;384;p49"/>
          <p:cNvSpPr txBox="1">
            <a:spLocks noGrp="1"/>
          </p:cNvSpPr>
          <p:nvPr>
            <p:ph type="body" idx="1"/>
          </p:nvPr>
        </p:nvSpPr>
        <p:spPr>
          <a:xfrm>
            <a:off x="311700" y="1152475"/>
            <a:ext cx="8520600" cy="980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 I’ll work on program logic</a:t>
            </a:r>
            <a:br>
              <a:rPr lang="en"/>
            </a:br>
            <a:r>
              <a:rPr lang="en"/>
              <a:t>🦁: I will do inputs from file</a:t>
            </a:r>
            <a:br>
              <a:rPr lang="en"/>
            </a:br>
            <a:r>
              <a:rPr lang="en"/>
              <a:t>🦁: Also, I will create outputs</a:t>
            </a:r>
            <a:endParaRPr/>
          </a:p>
        </p:txBody>
      </p:sp>
      <p:sp>
        <p:nvSpPr>
          <p:cNvPr id="385" name="Google Shape;385;p49"/>
          <p:cNvSpPr txBox="1"/>
          <p:nvPr/>
        </p:nvSpPr>
        <p:spPr>
          <a:xfrm>
            <a:off x="5255575" y="22485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master</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386" name="Google Shape;386;p49"/>
          <p:cNvSpPr txBox="1"/>
          <p:nvPr/>
        </p:nvSpPr>
        <p:spPr>
          <a:xfrm>
            <a:off x="4660063" y="22485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
        <p:nvSpPr>
          <p:cNvPr id="387" name="Google Shape;387;p49"/>
          <p:cNvSpPr/>
          <p:nvPr/>
        </p:nvSpPr>
        <p:spPr>
          <a:xfrm>
            <a:off x="22167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9"/>
          <p:cNvSpPr/>
          <p:nvPr/>
        </p:nvSpPr>
        <p:spPr>
          <a:xfrm>
            <a:off x="29025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9" name="Google Shape;389;p49"/>
          <p:cNvCxnSpPr>
            <a:stCxn id="374" idx="5"/>
            <a:endCxn id="387" idx="1"/>
          </p:cNvCxnSpPr>
          <p:nvPr/>
        </p:nvCxnSpPr>
        <p:spPr>
          <a:xfrm>
            <a:off x="1685820" y="2635920"/>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390" name="Google Shape;390;p49"/>
          <p:cNvCxnSpPr>
            <a:stCxn id="387" idx="6"/>
            <a:endCxn id="388" idx="2"/>
          </p:cNvCxnSpPr>
          <p:nvPr/>
        </p:nvCxnSpPr>
        <p:spPr>
          <a:xfrm>
            <a:off x="23982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391" name="Google Shape;391;p49"/>
          <p:cNvSpPr/>
          <p:nvPr/>
        </p:nvSpPr>
        <p:spPr>
          <a:xfrm>
            <a:off x="29025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9"/>
          <p:cNvSpPr/>
          <p:nvPr/>
        </p:nvSpPr>
        <p:spPr>
          <a:xfrm>
            <a:off x="35883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3" name="Google Shape;393;p49"/>
          <p:cNvCxnSpPr>
            <a:stCxn id="391" idx="6"/>
            <a:endCxn id="392" idx="2"/>
          </p:cNvCxnSpPr>
          <p:nvPr/>
        </p:nvCxnSpPr>
        <p:spPr>
          <a:xfrm>
            <a:off x="3084000" y="3576900"/>
            <a:ext cx="504300" cy="0"/>
          </a:xfrm>
          <a:prstGeom prst="straightConnector1">
            <a:avLst/>
          </a:prstGeom>
          <a:noFill/>
          <a:ln w="38100" cap="flat" cmpd="sng">
            <a:solidFill>
              <a:srgbClr val="6A9955"/>
            </a:solidFill>
            <a:prstDash val="solid"/>
            <a:round/>
            <a:headEnd type="none" w="med" len="med"/>
            <a:tailEnd type="none" w="med" len="med"/>
          </a:ln>
        </p:spPr>
      </p:cxnSp>
      <p:sp>
        <p:nvSpPr>
          <p:cNvPr id="394" name="Google Shape;394;p49"/>
          <p:cNvSpPr/>
          <p:nvPr/>
        </p:nvSpPr>
        <p:spPr>
          <a:xfrm>
            <a:off x="22167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9"/>
          <p:cNvSpPr/>
          <p:nvPr/>
        </p:nvSpPr>
        <p:spPr>
          <a:xfrm>
            <a:off x="29025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9"/>
          <p:cNvSpPr/>
          <p:nvPr/>
        </p:nvSpPr>
        <p:spPr>
          <a:xfrm>
            <a:off x="35883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9"/>
          <p:cNvSpPr/>
          <p:nvPr/>
        </p:nvSpPr>
        <p:spPr>
          <a:xfrm>
            <a:off x="42741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8" name="Google Shape;398;p49"/>
          <p:cNvCxnSpPr>
            <a:stCxn id="374" idx="4"/>
            <a:endCxn id="394" idx="1"/>
          </p:cNvCxnSpPr>
          <p:nvPr/>
        </p:nvCxnSpPr>
        <p:spPr>
          <a:xfrm>
            <a:off x="1621650" y="2662500"/>
            <a:ext cx="621600" cy="1398300"/>
          </a:xfrm>
          <a:prstGeom prst="straightConnector1">
            <a:avLst/>
          </a:prstGeom>
          <a:noFill/>
          <a:ln w="38100" cap="flat" cmpd="sng">
            <a:solidFill>
              <a:srgbClr val="E69138"/>
            </a:solidFill>
            <a:prstDash val="solid"/>
            <a:round/>
            <a:headEnd type="none" w="med" len="med"/>
            <a:tailEnd type="none" w="med" len="med"/>
          </a:ln>
        </p:spPr>
      </p:cxnSp>
      <p:cxnSp>
        <p:nvCxnSpPr>
          <p:cNvPr id="399" name="Google Shape;399;p49"/>
          <p:cNvCxnSpPr>
            <a:stCxn id="394" idx="6"/>
            <a:endCxn id="395" idx="2"/>
          </p:cNvCxnSpPr>
          <p:nvPr/>
        </p:nvCxnSpPr>
        <p:spPr>
          <a:xfrm>
            <a:off x="23982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00" name="Google Shape;400;p49"/>
          <p:cNvCxnSpPr>
            <a:stCxn id="395" idx="6"/>
            <a:endCxn id="396" idx="2"/>
          </p:cNvCxnSpPr>
          <p:nvPr/>
        </p:nvCxnSpPr>
        <p:spPr>
          <a:xfrm>
            <a:off x="30840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01" name="Google Shape;401;p49"/>
          <p:cNvCxnSpPr>
            <a:stCxn id="396" idx="6"/>
            <a:endCxn id="397" idx="2"/>
          </p:cNvCxnSpPr>
          <p:nvPr/>
        </p:nvCxnSpPr>
        <p:spPr>
          <a:xfrm>
            <a:off x="37698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02" name="Google Shape;402;p49"/>
          <p:cNvCxnSpPr>
            <a:stCxn id="387" idx="5"/>
            <a:endCxn id="391" idx="2"/>
          </p:cNvCxnSpPr>
          <p:nvPr/>
        </p:nvCxnSpPr>
        <p:spPr>
          <a:xfrm>
            <a:off x="2371620" y="3169320"/>
            <a:ext cx="531000" cy="407700"/>
          </a:xfrm>
          <a:prstGeom prst="straightConnector1">
            <a:avLst/>
          </a:prstGeom>
          <a:noFill/>
          <a:ln w="38100" cap="flat" cmpd="sng">
            <a:solidFill>
              <a:srgbClr val="6A9955"/>
            </a:solidFill>
            <a:prstDash val="solid"/>
            <a:round/>
            <a:headEnd type="none" w="med" len="med"/>
            <a:tailEnd type="none" w="med" len="med"/>
          </a:ln>
        </p:spPr>
      </p:cxnSp>
      <p:sp>
        <p:nvSpPr>
          <p:cNvPr id="403" name="Google Shape;403;p49"/>
          <p:cNvSpPr/>
          <p:nvPr/>
        </p:nvSpPr>
        <p:spPr>
          <a:xfrm>
            <a:off x="35883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4" name="Google Shape;404;p49"/>
          <p:cNvCxnSpPr>
            <a:stCxn id="388" idx="6"/>
            <a:endCxn id="403" idx="2"/>
          </p:cNvCxnSpPr>
          <p:nvPr/>
        </p:nvCxnSpPr>
        <p:spPr>
          <a:xfrm>
            <a:off x="30840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05" name="Google Shape;405;p49"/>
          <p:cNvSpPr/>
          <p:nvPr/>
        </p:nvSpPr>
        <p:spPr>
          <a:xfrm>
            <a:off x="42741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6" name="Google Shape;406;p49"/>
          <p:cNvCxnSpPr>
            <a:endCxn id="405" idx="2"/>
          </p:cNvCxnSpPr>
          <p:nvPr/>
        </p:nvCxnSpPr>
        <p:spPr>
          <a:xfrm>
            <a:off x="37698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07" name="Google Shape;407;p49"/>
          <p:cNvSpPr txBox="1"/>
          <p:nvPr/>
        </p:nvSpPr>
        <p:spPr>
          <a:xfrm>
            <a:off x="5255575" y="27819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input</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408" name="Google Shape;408;p49"/>
          <p:cNvSpPr txBox="1"/>
          <p:nvPr/>
        </p:nvSpPr>
        <p:spPr>
          <a:xfrm>
            <a:off x="4660063" y="27819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
        <p:nvSpPr>
          <p:cNvPr id="409" name="Google Shape;409;p49"/>
          <p:cNvSpPr txBox="1"/>
          <p:nvPr/>
        </p:nvSpPr>
        <p:spPr>
          <a:xfrm>
            <a:off x="5255575" y="32391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output</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410" name="Google Shape;410;p49"/>
          <p:cNvSpPr txBox="1"/>
          <p:nvPr/>
        </p:nvSpPr>
        <p:spPr>
          <a:xfrm>
            <a:off x="4660063" y="32391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
        <p:nvSpPr>
          <p:cNvPr id="411" name="Google Shape;411;p49"/>
          <p:cNvSpPr txBox="1"/>
          <p:nvPr/>
        </p:nvSpPr>
        <p:spPr>
          <a:xfrm>
            <a:off x="5255575" y="37725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logic</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412" name="Google Shape;412;p49"/>
          <p:cNvSpPr txBox="1"/>
          <p:nvPr/>
        </p:nvSpPr>
        <p:spPr>
          <a:xfrm>
            <a:off x="4660063" y="37725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Merge</a:t>
            </a:r>
            <a:endParaRPr/>
          </a:p>
        </p:txBody>
      </p:sp>
      <p:sp>
        <p:nvSpPr>
          <p:cNvPr id="418" name="Google Shape;418;p50"/>
          <p:cNvSpPr/>
          <p:nvPr/>
        </p:nvSpPr>
        <p:spPr>
          <a:xfrm>
            <a:off x="845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0"/>
          <p:cNvSpPr/>
          <p:nvPr/>
        </p:nvSpPr>
        <p:spPr>
          <a:xfrm>
            <a:off x="15309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0" name="Google Shape;420;p50"/>
          <p:cNvCxnSpPr>
            <a:stCxn id="418" idx="6"/>
            <a:endCxn id="419" idx="2"/>
          </p:cNvCxnSpPr>
          <p:nvPr/>
        </p:nvCxnSpPr>
        <p:spPr>
          <a:xfrm>
            <a:off x="10266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421" name="Google Shape;421;p50"/>
          <p:cNvSpPr/>
          <p:nvPr/>
        </p:nvSpPr>
        <p:spPr>
          <a:xfrm>
            <a:off x="22167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0"/>
          <p:cNvSpPr/>
          <p:nvPr/>
        </p:nvSpPr>
        <p:spPr>
          <a:xfrm>
            <a:off x="29025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0"/>
          <p:cNvSpPr/>
          <p:nvPr/>
        </p:nvSpPr>
        <p:spPr>
          <a:xfrm>
            <a:off x="35883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0"/>
          <p:cNvSpPr/>
          <p:nvPr/>
        </p:nvSpPr>
        <p:spPr>
          <a:xfrm>
            <a:off x="4274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5" name="Google Shape;425;p50"/>
          <p:cNvCxnSpPr>
            <a:stCxn id="419" idx="6"/>
            <a:endCxn id="421" idx="2"/>
          </p:cNvCxnSpPr>
          <p:nvPr/>
        </p:nvCxnSpPr>
        <p:spPr>
          <a:xfrm>
            <a:off x="17124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26" name="Google Shape;426;p50"/>
          <p:cNvCxnSpPr>
            <a:stCxn id="421" idx="6"/>
            <a:endCxn id="422" idx="2"/>
          </p:cNvCxnSpPr>
          <p:nvPr/>
        </p:nvCxnSpPr>
        <p:spPr>
          <a:xfrm>
            <a:off x="23982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27" name="Google Shape;427;p50"/>
          <p:cNvCxnSpPr>
            <a:stCxn id="422" idx="6"/>
            <a:endCxn id="423" idx="2"/>
          </p:cNvCxnSpPr>
          <p:nvPr/>
        </p:nvCxnSpPr>
        <p:spPr>
          <a:xfrm>
            <a:off x="30840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28" name="Google Shape;428;p50"/>
          <p:cNvCxnSpPr>
            <a:stCxn id="423" idx="6"/>
            <a:endCxn id="424" idx="2"/>
          </p:cNvCxnSpPr>
          <p:nvPr/>
        </p:nvCxnSpPr>
        <p:spPr>
          <a:xfrm>
            <a:off x="37698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429" name="Google Shape;429;p50"/>
          <p:cNvSpPr txBox="1">
            <a:spLocks noGrp="1"/>
          </p:cNvSpPr>
          <p:nvPr>
            <p:ph type="body" idx="1"/>
          </p:nvPr>
        </p:nvSpPr>
        <p:spPr>
          <a:xfrm>
            <a:off x="311700" y="1152475"/>
            <a:ext cx="8520600" cy="980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 I’ll work on program logic</a:t>
            </a:r>
            <a:br>
              <a:rPr lang="en"/>
            </a:br>
            <a:r>
              <a:rPr lang="en"/>
              <a:t>🦁: I will do inputs from file</a:t>
            </a:r>
            <a:br>
              <a:rPr lang="en"/>
            </a:br>
            <a:r>
              <a:rPr lang="en"/>
              <a:t>🦁: Also, I will create outputs</a:t>
            </a:r>
            <a:endParaRPr/>
          </a:p>
        </p:txBody>
      </p:sp>
      <p:sp>
        <p:nvSpPr>
          <p:cNvPr id="430" name="Google Shape;430;p50"/>
          <p:cNvSpPr/>
          <p:nvPr/>
        </p:nvSpPr>
        <p:spPr>
          <a:xfrm>
            <a:off x="22167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0"/>
          <p:cNvSpPr/>
          <p:nvPr/>
        </p:nvSpPr>
        <p:spPr>
          <a:xfrm>
            <a:off x="29025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2" name="Google Shape;432;p50"/>
          <p:cNvCxnSpPr>
            <a:stCxn id="419" idx="5"/>
            <a:endCxn id="430" idx="1"/>
          </p:cNvCxnSpPr>
          <p:nvPr/>
        </p:nvCxnSpPr>
        <p:spPr>
          <a:xfrm>
            <a:off x="1685820" y="2635920"/>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433" name="Google Shape;433;p50"/>
          <p:cNvCxnSpPr>
            <a:stCxn id="430" idx="6"/>
            <a:endCxn id="431" idx="2"/>
          </p:cNvCxnSpPr>
          <p:nvPr/>
        </p:nvCxnSpPr>
        <p:spPr>
          <a:xfrm>
            <a:off x="23982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34" name="Google Shape;434;p50"/>
          <p:cNvSpPr/>
          <p:nvPr/>
        </p:nvSpPr>
        <p:spPr>
          <a:xfrm>
            <a:off x="29025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0"/>
          <p:cNvSpPr/>
          <p:nvPr/>
        </p:nvSpPr>
        <p:spPr>
          <a:xfrm>
            <a:off x="35883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6" name="Google Shape;436;p50"/>
          <p:cNvCxnSpPr>
            <a:stCxn id="434" idx="6"/>
            <a:endCxn id="435" idx="2"/>
          </p:cNvCxnSpPr>
          <p:nvPr/>
        </p:nvCxnSpPr>
        <p:spPr>
          <a:xfrm>
            <a:off x="3084000" y="3576900"/>
            <a:ext cx="504300" cy="0"/>
          </a:xfrm>
          <a:prstGeom prst="straightConnector1">
            <a:avLst/>
          </a:prstGeom>
          <a:noFill/>
          <a:ln w="38100" cap="flat" cmpd="sng">
            <a:solidFill>
              <a:srgbClr val="6A9955"/>
            </a:solidFill>
            <a:prstDash val="solid"/>
            <a:round/>
            <a:headEnd type="none" w="med" len="med"/>
            <a:tailEnd type="none" w="med" len="med"/>
          </a:ln>
        </p:spPr>
      </p:cxnSp>
      <p:sp>
        <p:nvSpPr>
          <p:cNvPr id="437" name="Google Shape;437;p50"/>
          <p:cNvSpPr/>
          <p:nvPr/>
        </p:nvSpPr>
        <p:spPr>
          <a:xfrm>
            <a:off x="22167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0"/>
          <p:cNvSpPr/>
          <p:nvPr/>
        </p:nvSpPr>
        <p:spPr>
          <a:xfrm>
            <a:off x="29025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0"/>
          <p:cNvSpPr/>
          <p:nvPr/>
        </p:nvSpPr>
        <p:spPr>
          <a:xfrm>
            <a:off x="35883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0"/>
          <p:cNvSpPr/>
          <p:nvPr/>
        </p:nvSpPr>
        <p:spPr>
          <a:xfrm>
            <a:off x="42741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1" name="Google Shape;441;p50"/>
          <p:cNvCxnSpPr>
            <a:stCxn id="419" idx="4"/>
            <a:endCxn id="437" idx="1"/>
          </p:cNvCxnSpPr>
          <p:nvPr/>
        </p:nvCxnSpPr>
        <p:spPr>
          <a:xfrm>
            <a:off x="1621650" y="2662500"/>
            <a:ext cx="621600" cy="1398300"/>
          </a:xfrm>
          <a:prstGeom prst="straightConnector1">
            <a:avLst/>
          </a:prstGeom>
          <a:noFill/>
          <a:ln w="38100" cap="flat" cmpd="sng">
            <a:solidFill>
              <a:srgbClr val="E69138"/>
            </a:solidFill>
            <a:prstDash val="solid"/>
            <a:round/>
            <a:headEnd type="none" w="med" len="med"/>
            <a:tailEnd type="none" w="med" len="med"/>
          </a:ln>
        </p:spPr>
      </p:cxnSp>
      <p:cxnSp>
        <p:nvCxnSpPr>
          <p:cNvPr id="442" name="Google Shape;442;p50"/>
          <p:cNvCxnSpPr>
            <a:stCxn id="437" idx="6"/>
            <a:endCxn id="438" idx="2"/>
          </p:cNvCxnSpPr>
          <p:nvPr/>
        </p:nvCxnSpPr>
        <p:spPr>
          <a:xfrm>
            <a:off x="23982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43" name="Google Shape;443;p50"/>
          <p:cNvCxnSpPr>
            <a:stCxn id="438" idx="6"/>
            <a:endCxn id="439" idx="2"/>
          </p:cNvCxnSpPr>
          <p:nvPr/>
        </p:nvCxnSpPr>
        <p:spPr>
          <a:xfrm>
            <a:off x="30840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44" name="Google Shape;444;p50"/>
          <p:cNvCxnSpPr>
            <a:stCxn id="439" idx="6"/>
            <a:endCxn id="440" idx="2"/>
          </p:cNvCxnSpPr>
          <p:nvPr/>
        </p:nvCxnSpPr>
        <p:spPr>
          <a:xfrm>
            <a:off x="37698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45" name="Google Shape;445;p50"/>
          <p:cNvCxnSpPr>
            <a:stCxn id="430" idx="5"/>
            <a:endCxn id="434" idx="2"/>
          </p:cNvCxnSpPr>
          <p:nvPr/>
        </p:nvCxnSpPr>
        <p:spPr>
          <a:xfrm>
            <a:off x="2371620" y="3169320"/>
            <a:ext cx="531000" cy="407700"/>
          </a:xfrm>
          <a:prstGeom prst="straightConnector1">
            <a:avLst/>
          </a:prstGeom>
          <a:noFill/>
          <a:ln w="38100" cap="flat" cmpd="sng">
            <a:solidFill>
              <a:srgbClr val="6A9955"/>
            </a:solidFill>
            <a:prstDash val="solid"/>
            <a:round/>
            <a:headEnd type="none" w="med" len="med"/>
            <a:tailEnd type="none" w="med" len="med"/>
          </a:ln>
        </p:spPr>
      </p:cxnSp>
      <p:sp>
        <p:nvSpPr>
          <p:cNvPr id="446" name="Google Shape;446;p50"/>
          <p:cNvSpPr/>
          <p:nvPr/>
        </p:nvSpPr>
        <p:spPr>
          <a:xfrm>
            <a:off x="35883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7" name="Google Shape;447;p50"/>
          <p:cNvCxnSpPr>
            <a:stCxn id="431" idx="6"/>
            <a:endCxn id="446" idx="2"/>
          </p:cNvCxnSpPr>
          <p:nvPr/>
        </p:nvCxnSpPr>
        <p:spPr>
          <a:xfrm>
            <a:off x="30840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48" name="Google Shape;448;p50"/>
          <p:cNvSpPr/>
          <p:nvPr/>
        </p:nvSpPr>
        <p:spPr>
          <a:xfrm>
            <a:off x="42741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9" name="Google Shape;449;p50"/>
          <p:cNvCxnSpPr>
            <a:endCxn id="448" idx="2"/>
          </p:cNvCxnSpPr>
          <p:nvPr/>
        </p:nvCxnSpPr>
        <p:spPr>
          <a:xfrm>
            <a:off x="37698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50" name="Google Shape;450;p50"/>
          <p:cNvSpPr/>
          <p:nvPr/>
        </p:nvSpPr>
        <p:spPr>
          <a:xfrm>
            <a:off x="4939305"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0"/>
          <p:cNvSpPr/>
          <p:nvPr/>
        </p:nvSpPr>
        <p:spPr>
          <a:xfrm>
            <a:off x="5625105"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0"/>
          <p:cNvSpPr/>
          <p:nvPr/>
        </p:nvSpPr>
        <p:spPr>
          <a:xfrm>
            <a:off x="6310905"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3" name="Google Shape;453;p50"/>
          <p:cNvCxnSpPr>
            <a:endCxn id="450" idx="2"/>
          </p:cNvCxnSpPr>
          <p:nvPr/>
        </p:nvCxnSpPr>
        <p:spPr>
          <a:xfrm>
            <a:off x="4435005"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54" name="Google Shape;454;p50"/>
          <p:cNvCxnSpPr>
            <a:stCxn id="450" idx="6"/>
            <a:endCxn id="451" idx="2"/>
          </p:cNvCxnSpPr>
          <p:nvPr/>
        </p:nvCxnSpPr>
        <p:spPr>
          <a:xfrm>
            <a:off x="5120805"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55" name="Google Shape;455;p50"/>
          <p:cNvCxnSpPr>
            <a:stCxn id="451" idx="6"/>
            <a:endCxn id="452" idx="2"/>
          </p:cNvCxnSpPr>
          <p:nvPr/>
        </p:nvCxnSpPr>
        <p:spPr>
          <a:xfrm>
            <a:off x="5806605"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56" name="Google Shape;456;p50"/>
          <p:cNvCxnSpPr>
            <a:stCxn id="448" idx="7"/>
            <a:endCxn id="450" idx="3"/>
          </p:cNvCxnSpPr>
          <p:nvPr/>
        </p:nvCxnSpPr>
        <p:spPr>
          <a:xfrm rot="10800000" flipH="1">
            <a:off x="4429020" y="2635980"/>
            <a:ext cx="537000" cy="405000"/>
          </a:xfrm>
          <a:prstGeom prst="straightConnector1">
            <a:avLst/>
          </a:prstGeom>
          <a:noFill/>
          <a:ln w="38100" cap="flat" cmpd="sng">
            <a:solidFill>
              <a:srgbClr val="F1C232"/>
            </a:solidFill>
            <a:prstDash val="solid"/>
            <a:round/>
            <a:headEnd type="none" w="med" len="med"/>
            <a:tailEnd type="none" w="med" len="med"/>
          </a:ln>
        </p:spPr>
      </p:cxnSp>
      <p:cxnSp>
        <p:nvCxnSpPr>
          <p:cNvPr id="457" name="Google Shape;457;p50"/>
          <p:cNvCxnSpPr>
            <a:endCxn id="451" idx="3"/>
          </p:cNvCxnSpPr>
          <p:nvPr/>
        </p:nvCxnSpPr>
        <p:spPr>
          <a:xfrm rot="10800000" flipH="1">
            <a:off x="4458585" y="2635920"/>
            <a:ext cx="1193100" cy="1431600"/>
          </a:xfrm>
          <a:prstGeom prst="straightConnector1">
            <a:avLst/>
          </a:prstGeom>
          <a:noFill/>
          <a:ln w="38100" cap="flat" cmpd="sng">
            <a:solidFill>
              <a:srgbClr val="FF9900"/>
            </a:solidFill>
            <a:prstDash val="solid"/>
            <a:round/>
            <a:headEnd type="none" w="med" len="med"/>
            <a:tailEnd type="none" w="med" len="med"/>
          </a:ln>
        </p:spPr>
      </p:cxnSp>
      <p:cxnSp>
        <p:nvCxnSpPr>
          <p:cNvPr id="458" name="Google Shape;458;p50"/>
          <p:cNvCxnSpPr/>
          <p:nvPr/>
        </p:nvCxnSpPr>
        <p:spPr>
          <a:xfrm>
            <a:off x="3789400" y="3583450"/>
            <a:ext cx="1935900" cy="0"/>
          </a:xfrm>
          <a:prstGeom prst="straightConnector1">
            <a:avLst/>
          </a:prstGeom>
          <a:noFill/>
          <a:ln w="38100" cap="flat" cmpd="sng">
            <a:solidFill>
              <a:srgbClr val="6A9955"/>
            </a:solidFill>
            <a:prstDash val="solid"/>
            <a:round/>
            <a:headEnd type="none" w="med" len="med"/>
            <a:tailEnd type="none" w="med" len="med"/>
          </a:ln>
        </p:spPr>
      </p:cxnSp>
      <p:cxnSp>
        <p:nvCxnSpPr>
          <p:cNvPr id="459" name="Google Shape;459;p50"/>
          <p:cNvCxnSpPr>
            <a:endCxn id="452" idx="3"/>
          </p:cNvCxnSpPr>
          <p:nvPr/>
        </p:nvCxnSpPr>
        <p:spPr>
          <a:xfrm rot="10800000" flipH="1">
            <a:off x="5704785" y="2635920"/>
            <a:ext cx="632700" cy="957900"/>
          </a:xfrm>
          <a:prstGeom prst="straightConnector1">
            <a:avLst/>
          </a:prstGeom>
          <a:noFill/>
          <a:ln w="38100" cap="flat" cmpd="sng">
            <a:solidFill>
              <a:srgbClr val="6A9955"/>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Storing in memory</a:t>
            </a:r>
            <a:endParaRPr/>
          </a:p>
        </p:txBody>
      </p:sp>
      <p:cxnSp>
        <p:nvCxnSpPr>
          <p:cNvPr id="112" name="Google Shape;112;p23"/>
          <p:cNvCxnSpPr/>
          <p:nvPr/>
        </p:nvCxnSpPr>
        <p:spPr>
          <a:xfrm>
            <a:off x="123575" y="2574325"/>
            <a:ext cx="8938200" cy="0"/>
          </a:xfrm>
          <a:prstGeom prst="straightConnector1">
            <a:avLst/>
          </a:prstGeom>
          <a:noFill/>
          <a:ln w="38100" cap="flat" cmpd="sng">
            <a:solidFill>
              <a:schemeClr val="dk2"/>
            </a:solidFill>
            <a:prstDash val="solid"/>
            <a:round/>
            <a:headEnd type="none" w="med" len="med"/>
            <a:tailEnd type="triangle" w="med" len="med"/>
          </a:ln>
        </p:spPr>
      </p:cxnSp>
      <p:sp>
        <p:nvSpPr>
          <p:cNvPr id="113" name="Google Shape;113;p23"/>
          <p:cNvSpPr/>
          <p:nvPr/>
        </p:nvSpPr>
        <p:spPr>
          <a:xfrm>
            <a:off x="6893700" y="2660825"/>
            <a:ext cx="1148100" cy="288300"/>
          </a:xfrm>
          <a:prstGeom prst="rect">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Mono Medium"/>
                <a:ea typeface="Roboto Mono Medium"/>
                <a:cs typeface="Roboto Mono Medium"/>
                <a:sym typeface="Roboto Mono Medium"/>
              </a:rPr>
              <a:t>int</a:t>
            </a:r>
            <a:endParaRPr>
              <a:latin typeface="Roboto Mono Medium"/>
              <a:ea typeface="Roboto Mono Medium"/>
              <a:cs typeface="Roboto Mono Medium"/>
              <a:sym typeface="Roboto Mono Medium"/>
            </a:endParaRPr>
          </a:p>
        </p:txBody>
      </p:sp>
      <p:sp>
        <p:nvSpPr>
          <p:cNvPr id="114" name="Google Shape;114;p23"/>
          <p:cNvSpPr/>
          <p:nvPr/>
        </p:nvSpPr>
        <p:spPr>
          <a:xfrm>
            <a:off x="1123950" y="2660825"/>
            <a:ext cx="2883000" cy="288300"/>
          </a:xfrm>
          <a:prstGeom prst="rect">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Mono Medium"/>
                <a:ea typeface="Roboto Mono Medium"/>
                <a:cs typeface="Roboto Mono Medium"/>
                <a:sym typeface="Roboto Mono Medium"/>
              </a:rPr>
              <a:t>char * 10</a:t>
            </a:r>
            <a:endParaRPr>
              <a:latin typeface="Roboto Mono Medium"/>
              <a:ea typeface="Roboto Mono Medium"/>
              <a:cs typeface="Roboto Mono Medium"/>
              <a:sym typeface="Roboto Mono Medium"/>
            </a:endParaRPr>
          </a:p>
        </p:txBody>
      </p:sp>
      <p:sp>
        <p:nvSpPr>
          <p:cNvPr id="115" name="Google Shape;115;p23"/>
          <p:cNvSpPr/>
          <p:nvPr/>
        </p:nvSpPr>
        <p:spPr>
          <a:xfrm>
            <a:off x="11239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J</a:t>
            </a:r>
            <a:endParaRPr sz="1000">
              <a:latin typeface="Roboto Mono Medium"/>
              <a:ea typeface="Roboto Mono Medium"/>
              <a:cs typeface="Roboto Mono Medium"/>
              <a:sym typeface="Roboto Mono Medium"/>
            </a:endParaRPr>
          </a:p>
        </p:txBody>
      </p:sp>
      <p:sp>
        <p:nvSpPr>
          <p:cNvPr id="116" name="Google Shape;116;p23"/>
          <p:cNvSpPr/>
          <p:nvPr/>
        </p:nvSpPr>
        <p:spPr>
          <a:xfrm>
            <a:off x="14122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O</a:t>
            </a:r>
            <a:endParaRPr sz="1000">
              <a:latin typeface="Roboto Mono Medium"/>
              <a:ea typeface="Roboto Mono Medium"/>
              <a:cs typeface="Roboto Mono Medium"/>
              <a:sym typeface="Roboto Mono Medium"/>
            </a:endParaRPr>
          </a:p>
        </p:txBody>
      </p:sp>
      <p:sp>
        <p:nvSpPr>
          <p:cNvPr id="117" name="Google Shape;117;p23"/>
          <p:cNvSpPr/>
          <p:nvPr/>
        </p:nvSpPr>
        <p:spPr>
          <a:xfrm>
            <a:off x="17005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H</a:t>
            </a:r>
            <a:endParaRPr sz="1000">
              <a:latin typeface="Roboto Mono Medium"/>
              <a:ea typeface="Roboto Mono Medium"/>
              <a:cs typeface="Roboto Mono Medium"/>
              <a:sym typeface="Roboto Mono Medium"/>
            </a:endParaRPr>
          </a:p>
        </p:txBody>
      </p:sp>
      <p:sp>
        <p:nvSpPr>
          <p:cNvPr id="118" name="Google Shape;118;p23"/>
          <p:cNvSpPr/>
          <p:nvPr/>
        </p:nvSpPr>
        <p:spPr>
          <a:xfrm>
            <a:off x="19888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N</a:t>
            </a:r>
            <a:endParaRPr sz="1000">
              <a:latin typeface="Roboto Mono Medium"/>
              <a:ea typeface="Roboto Mono Medium"/>
              <a:cs typeface="Roboto Mono Medium"/>
              <a:sym typeface="Roboto Mono Medium"/>
            </a:endParaRPr>
          </a:p>
        </p:txBody>
      </p:sp>
      <p:sp>
        <p:nvSpPr>
          <p:cNvPr id="119" name="Google Shape;119;p23"/>
          <p:cNvSpPr/>
          <p:nvPr/>
        </p:nvSpPr>
        <p:spPr>
          <a:xfrm>
            <a:off x="22771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\0</a:t>
            </a:r>
            <a:endParaRPr sz="1000">
              <a:latin typeface="Roboto Mono Medium"/>
              <a:ea typeface="Roboto Mono Medium"/>
              <a:cs typeface="Roboto Mono Medium"/>
              <a:sym typeface="Roboto Mono Medium"/>
            </a:endParaRPr>
          </a:p>
        </p:txBody>
      </p:sp>
      <p:sp>
        <p:nvSpPr>
          <p:cNvPr id="120" name="Google Shape;120;p23"/>
          <p:cNvSpPr/>
          <p:nvPr/>
        </p:nvSpPr>
        <p:spPr>
          <a:xfrm>
            <a:off x="25654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1" name="Google Shape;121;p23"/>
          <p:cNvSpPr/>
          <p:nvPr/>
        </p:nvSpPr>
        <p:spPr>
          <a:xfrm>
            <a:off x="28537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2" name="Google Shape;122;p23"/>
          <p:cNvSpPr/>
          <p:nvPr/>
        </p:nvSpPr>
        <p:spPr>
          <a:xfrm>
            <a:off x="31420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3" name="Google Shape;123;p23"/>
          <p:cNvSpPr/>
          <p:nvPr/>
        </p:nvSpPr>
        <p:spPr>
          <a:xfrm>
            <a:off x="34303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4" name="Google Shape;124;p23"/>
          <p:cNvSpPr/>
          <p:nvPr/>
        </p:nvSpPr>
        <p:spPr>
          <a:xfrm>
            <a:off x="37186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5" name="Google Shape;125;p23"/>
          <p:cNvSpPr/>
          <p:nvPr/>
        </p:nvSpPr>
        <p:spPr>
          <a:xfrm>
            <a:off x="40069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D</a:t>
            </a:r>
            <a:endParaRPr sz="1000">
              <a:latin typeface="Roboto Mono Medium"/>
              <a:ea typeface="Roboto Mono Medium"/>
              <a:cs typeface="Roboto Mono Medium"/>
              <a:sym typeface="Roboto Mono Medium"/>
            </a:endParaRPr>
          </a:p>
        </p:txBody>
      </p:sp>
      <p:sp>
        <p:nvSpPr>
          <p:cNvPr id="126" name="Google Shape;126;p23"/>
          <p:cNvSpPr/>
          <p:nvPr/>
        </p:nvSpPr>
        <p:spPr>
          <a:xfrm>
            <a:off x="42952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O</a:t>
            </a:r>
            <a:endParaRPr sz="1000">
              <a:latin typeface="Roboto Mono Medium"/>
              <a:ea typeface="Roboto Mono Medium"/>
              <a:cs typeface="Roboto Mono Medium"/>
              <a:sym typeface="Roboto Mono Medium"/>
            </a:endParaRPr>
          </a:p>
        </p:txBody>
      </p:sp>
      <p:sp>
        <p:nvSpPr>
          <p:cNvPr id="127" name="Google Shape;127;p23"/>
          <p:cNvSpPr/>
          <p:nvPr/>
        </p:nvSpPr>
        <p:spPr>
          <a:xfrm>
            <a:off x="45835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E</a:t>
            </a:r>
            <a:endParaRPr sz="1000">
              <a:latin typeface="Roboto Mono Medium"/>
              <a:ea typeface="Roboto Mono Medium"/>
              <a:cs typeface="Roboto Mono Medium"/>
              <a:sym typeface="Roboto Mono Medium"/>
            </a:endParaRPr>
          </a:p>
        </p:txBody>
      </p:sp>
      <p:sp>
        <p:nvSpPr>
          <p:cNvPr id="128" name="Google Shape;128;p23"/>
          <p:cNvSpPr/>
          <p:nvPr/>
        </p:nvSpPr>
        <p:spPr>
          <a:xfrm>
            <a:off x="48718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\0</a:t>
            </a:r>
            <a:endParaRPr sz="1000">
              <a:latin typeface="Roboto Mono Medium"/>
              <a:ea typeface="Roboto Mono Medium"/>
              <a:cs typeface="Roboto Mono Medium"/>
              <a:sym typeface="Roboto Mono Medium"/>
            </a:endParaRPr>
          </a:p>
        </p:txBody>
      </p:sp>
      <p:sp>
        <p:nvSpPr>
          <p:cNvPr id="129" name="Google Shape;129;p23"/>
          <p:cNvSpPr/>
          <p:nvPr/>
        </p:nvSpPr>
        <p:spPr>
          <a:xfrm>
            <a:off x="51601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0" name="Google Shape;130;p23"/>
          <p:cNvSpPr/>
          <p:nvPr/>
        </p:nvSpPr>
        <p:spPr>
          <a:xfrm>
            <a:off x="54484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1" name="Google Shape;131;p23"/>
          <p:cNvSpPr/>
          <p:nvPr/>
        </p:nvSpPr>
        <p:spPr>
          <a:xfrm>
            <a:off x="57354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2" name="Google Shape;132;p23"/>
          <p:cNvSpPr/>
          <p:nvPr/>
        </p:nvSpPr>
        <p:spPr>
          <a:xfrm>
            <a:off x="60237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3" name="Google Shape;133;p23"/>
          <p:cNvSpPr/>
          <p:nvPr/>
        </p:nvSpPr>
        <p:spPr>
          <a:xfrm>
            <a:off x="63120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4" name="Google Shape;134;p23"/>
          <p:cNvSpPr/>
          <p:nvPr/>
        </p:nvSpPr>
        <p:spPr>
          <a:xfrm>
            <a:off x="66003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5" name="Google Shape;135;p23"/>
          <p:cNvSpPr/>
          <p:nvPr/>
        </p:nvSpPr>
        <p:spPr>
          <a:xfrm>
            <a:off x="68886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6" name="Google Shape;136;p23"/>
          <p:cNvSpPr/>
          <p:nvPr/>
        </p:nvSpPr>
        <p:spPr>
          <a:xfrm>
            <a:off x="71769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7" name="Google Shape;137;p23"/>
          <p:cNvSpPr/>
          <p:nvPr/>
        </p:nvSpPr>
        <p:spPr>
          <a:xfrm>
            <a:off x="74652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8" name="Google Shape;138;p23"/>
          <p:cNvSpPr/>
          <p:nvPr/>
        </p:nvSpPr>
        <p:spPr>
          <a:xfrm>
            <a:off x="77535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9" name="Google Shape;139;p23"/>
          <p:cNvSpPr/>
          <p:nvPr/>
        </p:nvSpPr>
        <p:spPr>
          <a:xfrm>
            <a:off x="4006950" y="2660825"/>
            <a:ext cx="2883000" cy="288300"/>
          </a:xfrm>
          <a:prstGeom prst="rect">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Mono Medium"/>
                <a:ea typeface="Roboto Mono Medium"/>
                <a:cs typeface="Roboto Mono Medium"/>
                <a:sym typeface="Roboto Mono Medium"/>
              </a:rPr>
              <a:t>char * 10</a:t>
            </a:r>
            <a:endParaRPr>
              <a:latin typeface="Roboto Mono Medium"/>
              <a:ea typeface="Roboto Mono Medium"/>
              <a:cs typeface="Roboto Mono Medium"/>
              <a:sym typeface="Roboto Mono Medium"/>
            </a:endParaRPr>
          </a:p>
        </p:txBody>
      </p:sp>
      <p:sp>
        <p:nvSpPr>
          <p:cNvPr id="140" name="Google Shape;140;p23"/>
          <p:cNvSpPr/>
          <p:nvPr/>
        </p:nvSpPr>
        <p:spPr>
          <a:xfrm>
            <a:off x="1700550" y="1219800"/>
            <a:ext cx="1285800" cy="3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 byte</a:t>
            </a:r>
            <a:endParaRPr/>
          </a:p>
        </p:txBody>
      </p:sp>
      <p:cxnSp>
        <p:nvCxnSpPr>
          <p:cNvPr id="141" name="Google Shape;141;p23"/>
          <p:cNvCxnSpPr>
            <a:stCxn id="140" idx="2"/>
            <a:endCxn id="115" idx="0"/>
          </p:cNvCxnSpPr>
          <p:nvPr/>
        </p:nvCxnSpPr>
        <p:spPr>
          <a:xfrm rot="5400000">
            <a:off x="1454100" y="1386450"/>
            <a:ext cx="703500" cy="1075200"/>
          </a:xfrm>
          <a:prstGeom prst="bentConnector3">
            <a:avLst>
              <a:gd name="adj1" fmla="val 49995"/>
            </a:avLst>
          </a:prstGeom>
          <a:noFill/>
          <a:ln w="9525" cap="flat" cmpd="sng">
            <a:solidFill>
              <a:schemeClr val="dk2"/>
            </a:solidFill>
            <a:prstDash val="solid"/>
            <a:round/>
            <a:headEnd type="none" w="med" len="med"/>
            <a:tailEnd type="none" w="med" len="med"/>
          </a:ln>
        </p:spPr>
      </p:cxnSp>
      <p:sp>
        <p:nvSpPr>
          <p:cNvPr id="142" name="Google Shape;142;p23"/>
          <p:cNvSpPr/>
          <p:nvPr/>
        </p:nvSpPr>
        <p:spPr>
          <a:xfrm>
            <a:off x="8036700" y="2275725"/>
            <a:ext cx="2883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43" name="Google Shape;143;p23"/>
          <p:cNvSpPr/>
          <p:nvPr/>
        </p:nvSpPr>
        <p:spPr>
          <a:xfrm>
            <a:off x="8325000" y="2275725"/>
            <a:ext cx="4896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 ...</a:t>
            </a:r>
            <a:endParaRPr sz="1000">
              <a:latin typeface="Roboto Mono Medium"/>
              <a:ea typeface="Roboto Mono Medium"/>
              <a:cs typeface="Roboto Mono Medium"/>
              <a:sym typeface="Roboto Mono Medium"/>
            </a:endParaRPr>
          </a:p>
        </p:txBody>
      </p:sp>
      <p:sp>
        <p:nvSpPr>
          <p:cNvPr id="144" name="Google Shape;144;p23"/>
          <p:cNvSpPr/>
          <p:nvPr/>
        </p:nvSpPr>
        <p:spPr>
          <a:xfrm>
            <a:off x="236850" y="2275725"/>
            <a:ext cx="5970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a:t>
            </a:r>
            <a:endParaRPr sz="1000">
              <a:latin typeface="Roboto Mono Medium"/>
              <a:ea typeface="Roboto Mono Medium"/>
              <a:cs typeface="Roboto Mono Medium"/>
              <a:sym typeface="Roboto Mono Medium"/>
            </a:endParaRPr>
          </a:p>
        </p:txBody>
      </p:sp>
      <p:sp>
        <p:nvSpPr>
          <p:cNvPr id="145" name="Google Shape;145;p23"/>
          <p:cNvSpPr/>
          <p:nvPr/>
        </p:nvSpPr>
        <p:spPr>
          <a:xfrm>
            <a:off x="833775" y="2275725"/>
            <a:ext cx="2883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1"/>
          <p:cNvSpPr txBox="1">
            <a:spLocks noGrp="1"/>
          </p:cNvSpPr>
          <p:nvPr>
            <p:ph type="body" idx="1"/>
          </p:nvPr>
        </p:nvSpPr>
        <p:spPr>
          <a:xfrm>
            <a:off x="5303100" y="1375325"/>
            <a:ext cx="33333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int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readFileName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fileName</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printf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"Enter file name: "</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scanf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%s</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fileName</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586C0"/>
                </a:solidFill>
                <a:highlight>
                  <a:srgbClr val="1E1E1E"/>
                </a:highlight>
                <a:latin typeface="Roboto Mono Medium"/>
                <a:ea typeface="Roboto Mono Medium"/>
                <a:cs typeface="Roboto Mono Medium"/>
                <a:sym typeface="Roboto Mono Medium"/>
              </a:rPr>
              <a:t>return</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B5CEA8"/>
                </a:solidFill>
                <a:highlight>
                  <a:srgbClr val="1E1E1E"/>
                </a:highlight>
                <a:latin typeface="Roboto Mono Medium"/>
                <a:ea typeface="Roboto Mono Medium"/>
                <a:cs typeface="Roboto Mono Medium"/>
                <a:sym typeface="Roboto Mono Medium"/>
              </a:rPr>
              <a:t>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int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inputFile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4EC9B0"/>
                </a:solidFill>
                <a:highlight>
                  <a:srgbClr val="1E1E1E"/>
                </a:highlight>
                <a:latin typeface="Roboto Mono Medium"/>
                <a:ea typeface="Roboto Mono Medium"/>
                <a:cs typeface="Roboto Mono Medium"/>
                <a:sym typeface="Roboto Mono Medium"/>
              </a:rPr>
              <a:t>FILE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DCDCAA"/>
                </a:solidFill>
                <a:highlight>
                  <a:srgbClr val="1E1E1E"/>
                </a:highlight>
                <a:latin typeface="Roboto Mono Medium"/>
                <a:ea typeface="Roboto Mono Medium"/>
                <a:cs typeface="Roboto Mono Medium"/>
                <a:sym typeface="Roboto Mono Medium"/>
              </a:rPr>
              <a:t>fopen</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E9178"/>
                </a:solidFill>
                <a:highlight>
                  <a:srgbClr val="1E1E1E"/>
                </a:highlight>
                <a:latin typeface="Roboto Mono Medium"/>
                <a:ea typeface="Roboto Mono Medium"/>
                <a:cs typeface="Roboto Mono Medium"/>
                <a:sym typeface="Roboto Mono Medium"/>
              </a:rPr>
              <a:t>"r"</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586C0"/>
                </a:solidFill>
                <a:highlight>
                  <a:srgbClr val="1E1E1E"/>
                </a:highlight>
                <a:latin typeface="Roboto Mono Medium"/>
                <a:ea typeface="Roboto Mono Medium"/>
                <a:cs typeface="Roboto Mono Medium"/>
                <a:sym typeface="Roboto Mono Medium"/>
              </a:rPr>
              <a:t>if</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569CD6"/>
                </a:solidFill>
                <a:highlight>
                  <a:srgbClr val="1E1E1E"/>
                </a:highlight>
                <a:latin typeface="Roboto Mono Medium"/>
                <a:ea typeface="Roboto Mono Medium"/>
                <a:cs typeface="Roboto Mono Medium"/>
                <a:sym typeface="Roboto Mono Medium"/>
              </a:rPr>
              <a:t>NULL</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6A9955"/>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465" name="Google Shape;465;p51"/>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input.c   [input]</a:t>
            </a:r>
            <a:endParaRPr/>
          </a:p>
        </p:txBody>
      </p:sp>
      <p:sp>
        <p:nvSpPr>
          <p:cNvPr id="466" name="Google Shape;466;p51"/>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merge looks like?</a:t>
            </a:r>
            <a:endParaRPr/>
          </a:p>
        </p:txBody>
      </p:sp>
      <p:sp>
        <p:nvSpPr>
          <p:cNvPr id="467" name="Google Shape;467;p51"/>
          <p:cNvSpPr txBox="1">
            <a:spLocks noGrp="1"/>
          </p:cNvSpPr>
          <p:nvPr>
            <p:ph type="body" idx="3"/>
          </p:nvPr>
        </p:nvSpPr>
        <p:spPr>
          <a:xfrm>
            <a:off x="845374" y="1375325"/>
            <a:ext cx="35826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endParaRPr>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TODO: create following functions:</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readFileName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inputFile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parseLine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1200"/>
              </a:spcAft>
              <a:buNone/>
            </a:pPr>
            <a:endParaRPr>
              <a:latin typeface="Roboto Mono Medium"/>
              <a:ea typeface="Roboto Mono Medium"/>
              <a:cs typeface="Roboto Mono Medium"/>
              <a:sym typeface="Roboto Mono Medium"/>
            </a:endParaRPr>
          </a:p>
        </p:txBody>
      </p:sp>
      <p:sp>
        <p:nvSpPr>
          <p:cNvPr id="468" name="Google Shape;468;p51"/>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input.c   [master]</a:t>
            </a:r>
            <a:endParaRPr/>
          </a:p>
        </p:txBody>
      </p:sp>
      <p:sp>
        <p:nvSpPr>
          <p:cNvPr id="469" name="Google Shape;469;p51"/>
          <p:cNvSpPr txBox="1">
            <a:spLocks noGrp="1"/>
          </p:cNvSpPr>
          <p:nvPr>
            <p:ph type="body" idx="3"/>
          </p:nvPr>
        </p:nvSpPr>
        <p:spPr>
          <a:xfrm>
            <a:off x="499457" y="1579211"/>
            <a:ext cx="331500" cy="3082200"/>
          </a:xfrm>
          <a:prstGeom prst="rect">
            <a:avLst/>
          </a:prstGeom>
        </p:spPr>
        <p:txBody>
          <a:bodyPr spcFirstLastPara="1" wrap="square" lIns="0" tIns="91425" rIns="91425" bIns="91425" anchor="ctr" anchorCtr="0">
            <a:normAutofit/>
          </a:bodyPr>
          <a:lstStyle/>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1</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2</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3</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4</a:t>
            </a:r>
            <a:endParaRPr sz="1200">
              <a:solidFill>
                <a:srgbClr val="666666"/>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endParaRPr sz="1200">
              <a:solidFill>
                <a:srgbClr val="666666"/>
              </a:solidFill>
              <a:latin typeface="Roboto Mono Medium"/>
              <a:ea typeface="Roboto Mono Medium"/>
              <a:cs typeface="Roboto Mono Medium"/>
              <a:sym typeface="Roboto Mono Medium"/>
            </a:endParaRPr>
          </a:p>
        </p:txBody>
      </p:sp>
      <p:sp>
        <p:nvSpPr>
          <p:cNvPr id="470" name="Google Shape;470;p51"/>
          <p:cNvSpPr txBox="1">
            <a:spLocks noGrp="1"/>
          </p:cNvSpPr>
          <p:nvPr>
            <p:ph type="body" idx="3"/>
          </p:nvPr>
        </p:nvSpPr>
        <p:spPr>
          <a:xfrm>
            <a:off x="4940657" y="1273605"/>
            <a:ext cx="331500" cy="3082200"/>
          </a:xfrm>
          <a:prstGeom prst="rect">
            <a:avLst/>
          </a:prstGeom>
        </p:spPr>
        <p:txBody>
          <a:bodyPr spcFirstLastPara="1" wrap="square" lIns="0" tIns="91425" rIns="91425" bIns="91425" anchor="ctr" anchorCtr="0">
            <a:normAutofit/>
          </a:bodyPr>
          <a:lstStyle/>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1</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2</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3</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4</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5</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6</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7</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8</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9</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10</a:t>
            </a:r>
            <a:endParaRPr sz="1200">
              <a:solidFill>
                <a:srgbClr val="666666"/>
              </a:solidFill>
              <a:latin typeface="Roboto Mono Medium"/>
              <a:ea typeface="Roboto Mono Medium"/>
              <a:cs typeface="Roboto Mono Medium"/>
              <a:sym typeface="Roboto Mono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2"/>
          <p:cNvSpPr txBox="1">
            <a:spLocks noGrp="1"/>
          </p:cNvSpPr>
          <p:nvPr>
            <p:ph type="body" idx="1"/>
          </p:nvPr>
        </p:nvSpPr>
        <p:spPr>
          <a:xfrm>
            <a:off x="685800" y="685800"/>
            <a:ext cx="7786500" cy="41538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TODO: create following functions:</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readFileName</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inputFile</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parseLine</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274E13"/>
                </a:highlight>
                <a:latin typeface="Roboto Mono Medium"/>
                <a:ea typeface="Roboto Mono Medium"/>
                <a:cs typeface="Roboto Mono Medium"/>
                <a:sym typeface="Roboto Mono Medium"/>
              </a:rPr>
              <a:t>int</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readFileName</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569CD6"/>
                </a:solidFill>
                <a:highlight>
                  <a:srgbClr val="274E13"/>
                </a:highlight>
                <a:latin typeface="Roboto Mono Medium"/>
                <a:ea typeface="Roboto Mono Medium"/>
                <a:cs typeface="Roboto Mono Medium"/>
                <a:sym typeface="Roboto Mono Medium"/>
              </a:rPr>
              <a:t>char</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fileName</a:t>
            </a:r>
            <a:r>
              <a:rPr lang="en" sz="1200">
                <a:solidFill>
                  <a:srgbClr val="D4D4D4"/>
                </a:solidFill>
                <a:highlight>
                  <a:srgbClr val="274E13"/>
                </a:highlight>
                <a:latin typeface="Roboto Mono Medium"/>
                <a:ea typeface="Roboto Mono Medium"/>
                <a:cs typeface="Roboto Mono Medium"/>
                <a:sym typeface="Roboto Mono Medium"/>
              </a:rPr>
              <a:t>) {</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printf</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CE9178"/>
                </a:solidFill>
                <a:highlight>
                  <a:srgbClr val="274E13"/>
                </a:highlight>
                <a:latin typeface="Roboto Mono Medium"/>
                <a:ea typeface="Roboto Mono Medium"/>
                <a:cs typeface="Roboto Mono Medium"/>
                <a:sym typeface="Roboto Mono Medium"/>
              </a:rPr>
              <a:t>"Enter file name: "</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scanf</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CE9178"/>
                </a:solidFill>
                <a:highlight>
                  <a:srgbClr val="274E13"/>
                </a:highlight>
                <a:latin typeface="Roboto Mono Medium"/>
                <a:ea typeface="Roboto Mono Medium"/>
                <a:cs typeface="Roboto Mono Medium"/>
                <a:sym typeface="Roboto Mono Medium"/>
              </a:rPr>
              <a:t>"</a:t>
            </a:r>
            <a:r>
              <a:rPr lang="en" sz="1200">
                <a:solidFill>
                  <a:srgbClr val="9CDCFE"/>
                </a:solidFill>
                <a:highlight>
                  <a:srgbClr val="274E13"/>
                </a:highlight>
                <a:latin typeface="Roboto Mono Medium"/>
                <a:ea typeface="Roboto Mono Medium"/>
                <a:cs typeface="Roboto Mono Medium"/>
                <a:sym typeface="Roboto Mono Medium"/>
              </a:rPr>
              <a:t>%s</a:t>
            </a:r>
            <a:r>
              <a:rPr lang="en" sz="1200">
                <a:solidFill>
                  <a:srgbClr val="CE9178"/>
                </a:solidFill>
                <a:highlight>
                  <a:srgbClr val="274E13"/>
                </a:highlight>
                <a:latin typeface="Roboto Mono Medium"/>
                <a:ea typeface="Roboto Mono Medium"/>
                <a:cs typeface="Roboto Mono Medium"/>
                <a:sym typeface="Roboto Mono Medium"/>
              </a:rPr>
              <a:t>"</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fileName</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C586C0"/>
                </a:solidFill>
                <a:highlight>
                  <a:srgbClr val="274E13"/>
                </a:highlight>
                <a:latin typeface="Roboto Mono Medium"/>
                <a:ea typeface="Roboto Mono Medium"/>
                <a:cs typeface="Roboto Mono Medium"/>
                <a:sym typeface="Roboto Mono Medium"/>
              </a:rPr>
              <a:t>return</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B5CEA8"/>
                </a:solidFill>
                <a:highlight>
                  <a:srgbClr val="274E13"/>
                </a:highlight>
                <a:latin typeface="Roboto Mono Medium"/>
                <a:ea typeface="Roboto Mono Medium"/>
                <a:cs typeface="Roboto Mono Medium"/>
                <a:sym typeface="Roboto Mono Medium"/>
              </a:rPr>
              <a:t>0</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274E13"/>
                </a:highlight>
                <a:latin typeface="Roboto Mono Medium"/>
                <a:ea typeface="Roboto Mono Medium"/>
                <a:cs typeface="Roboto Mono Medium"/>
                <a:sym typeface="Roboto Mono Medium"/>
              </a:rPr>
              <a:t>int</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inputFile</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569CD6"/>
                </a:solidFill>
                <a:highlight>
                  <a:srgbClr val="274E13"/>
                </a:highlight>
                <a:latin typeface="Roboto Mono Medium"/>
                <a:ea typeface="Roboto Mono Medium"/>
                <a:cs typeface="Roboto Mono Medium"/>
                <a:sym typeface="Roboto Mono Medium"/>
              </a:rPr>
              <a:t>char</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name</a:t>
            </a:r>
            <a:r>
              <a:rPr lang="en" sz="1200">
                <a:solidFill>
                  <a:srgbClr val="D4D4D4"/>
                </a:solidFill>
                <a:highlight>
                  <a:srgbClr val="274E13"/>
                </a:highlight>
                <a:latin typeface="Roboto Mono Medium"/>
                <a:ea typeface="Roboto Mono Medium"/>
                <a:cs typeface="Roboto Mono Medium"/>
                <a:sym typeface="Roboto Mono Medium"/>
              </a:rPr>
              <a:t>) {</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4EC9B0"/>
                </a:solidFill>
                <a:highlight>
                  <a:srgbClr val="274E13"/>
                </a:highlight>
                <a:latin typeface="Roboto Mono Medium"/>
                <a:ea typeface="Roboto Mono Medium"/>
                <a:cs typeface="Roboto Mono Medium"/>
                <a:sym typeface="Roboto Mono Medium"/>
              </a:rPr>
              <a:t>FILE</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a:t>
            </a:r>
            <a:r>
              <a:rPr lang="en" sz="1200">
                <a:solidFill>
                  <a:srgbClr val="D4D4D4"/>
                </a:solidFill>
                <a:highlight>
                  <a:srgbClr val="274E13"/>
                </a:highlight>
                <a:latin typeface="Roboto Mono Medium"/>
                <a:ea typeface="Roboto Mono Medium"/>
                <a:cs typeface="Roboto Mono Medium"/>
                <a:sym typeface="Roboto Mono Medium"/>
              </a:rPr>
              <a:t> = </a:t>
            </a:r>
            <a:r>
              <a:rPr lang="en" sz="1200">
                <a:solidFill>
                  <a:srgbClr val="DCDCAA"/>
                </a:solidFill>
                <a:highlight>
                  <a:srgbClr val="274E13"/>
                </a:highlight>
                <a:latin typeface="Roboto Mono Medium"/>
                <a:ea typeface="Roboto Mono Medium"/>
                <a:cs typeface="Roboto Mono Medium"/>
                <a:sym typeface="Roboto Mono Medium"/>
              </a:rPr>
              <a:t>fopen</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9CDCFE"/>
                </a:solidFill>
                <a:highlight>
                  <a:srgbClr val="274E13"/>
                </a:highlight>
                <a:latin typeface="Roboto Mono Medium"/>
                <a:ea typeface="Roboto Mono Medium"/>
                <a:cs typeface="Roboto Mono Medium"/>
                <a:sym typeface="Roboto Mono Medium"/>
              </a:rPr>
              <a:t>name</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CE9178"/>
                </a:solidFill>
                <a:highlight>
                  <a:srgbClr val="274E13"/>
                </a:highlight>
                <a:latin typeface="Roboto Mono Medium"/>
                <a:ea typeface="Roboto Mono Medium"/>
                <a:cs typeface="Roboto Mono Medium"/>
                <a:sym typeface="Roboto Mono Medium"/>
              </a:rPr>
              <a:t>"r"</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C586C0"/>
                </a:solidFill>
                <a:highlight>
                  <a:srgbClr val="274E13"/>
                </a:highlight>
                <a:latin typeface="Roboto Mono Medium"/>
                <a:ea typeface="Roboto Mono Medium"/>
                <a:cs typeface="Roboto Mono Medium"/>
                <a:sym typeface="Roboto Mono Medium"/>
              </a:rPr>
              <a:t>if</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a:t>
            </a:r>
            <a:r>
              <a:rPr lang="en" sz="1200">
                <a:solidFill>
                  <a:srgbClr val="D4D4D4"/>
                </a:solidFill>
                <a:highlight>
                  <a:srgbClr val="274E13"/>
                </a:highlight>
                <a:latin typeface="Roboto Mono Medium"/>
                <a:ea typeface="Roboto Mono Medium"/>
                <a:cs typeface="Roboto Mono Medium"/>
                <a:sym typeface="Roboto Mono Medium"/>
              </a:rPr>
              <a:t> == </a:t>
            </a:r>
            <a:r>
              <a:rPr lang="en" sz="1200">
                <a:solidFill>
                  <a:srgbClr val="569CD6"/>
                </a:solidFill>
                <a:highlight>
                  <a:srgbClr val="274E13"/>
                </a:highlight>
                <a:latin typeface="Roboto Mono Medium"/>
                <a:ea typeface="Roboto Mono Medium"/>
                <a:cs typeface="Roboto Mono Medium"/>
                <a:sym typeface="Roboto Mono Medium"/>
              </a:rPr>
              <a:t>NULL</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6A9955"/>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A9955"/>
              </a:solidFill>
              <a:highlight>
                <a:srgbClr val="1E1E1E"/>
              </a:highlight>
              <a:latin typeface="Roboto Mono Medium"/>
              <a:ea typeface="Roboto Mono Medium"/>
              <a:cs typeface="Roboto Mono Medium"/>
              <a:sym typeface="Roboto Mono Medium"/>
            </a:endParaRPr>
          </a:p>
        </p:txBody>
      </p:sp>
      <p:sp>
        <p:nvSpPr>
          <p:cNvPr id="476" name="Google Shape;476;p52"/>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input.c [Git changes]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3"/>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Git remote repositories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4"/>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Git remote repositories</a:t>
            </a:r>
            <a:endParaRPr/>
          </a:p>
        </p:txBody>
      </p:sp>
      <p:sp>
        <p:nvSpPr>
          <p:cNvPr id="487" name="Google Shape;487;p54"/>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There is a problem: changes to repository is made locally. So you’ll need a hosting service to store code there and make it accessible from any computer</a:t>
            </a:r>
            <a:endParaRPr/>
          </a:p>
          <a:p>
            <a:pPr marL="0" lvl="0" indent="0" algn="l" rtl="0">
              <a:spcBef>
                <a:spcPts val="1200"/>
              </a:spcBef>
              <a:spcAft>
                <a:spcPts val="0"/>
              </a:spcAft>
              <a:buNone/>
            </a:pPr>
            <a:r>
              <a:rPr lang="en"/>
              <a:t>The most popular are:</a:t>
            </a:r>
            <a:endParaRPr/>
          </a:p>
          <a:p>
            <a:pPr marL="457200" lvl="0" indent="-317500" algn="l" rtl="0">
              <a:spcBef>
                <a:spcPts val="1200"/>
              </a:spcBef>
              <a:spcAft>
                <a:spcPts val="0"/>
              </a:spcAft>
              <a:buSzPts val="1400"/>
              <a:buChar char="-"/>
            </a:pPr>
            <a:r>
              <a:rPr lang="en"/>
              <a:t>GitLab (Which we will use)</a:t>
            </a:r>
            <a:endParaRPr/>
          </a:p>
          <a:p>
            <a:pPr marL="457200" lvl="0" indent="-317500" algn="l" rtl="0">
              <a:spcBef>
                <a:spcPts val="0"/>
              </a:spcBef>
              <a:spcAft>
                <a:spcPts val="0"/>
              </a:spcAft>
              <a:buSzPts val="1400"/>
              <a:buChar char="-"/>
            </a:pPr>
            <a:r>
              <a:rPr lang="en"/>
              <a:t>GitHub</a:t>
            </a:r>
            <a:endParaRPr/>
          </a:p>
          <a:p>
            <a:pPr marL="457200" lvl="0" indent="-317500" algn="l" rtl="0">
              <a:spcBef>
                <a:spcPts val="0"/>
              </a:spcBef>
              <a:spcAft>
                <a:spcPts val="0"/>
              </a:spcAft>
              <a:buSzPts val="1400"/>
              <a:buChar char="-"/>
            </a:pPr>
            <a:r>
              <a:rPr lang="en"/>
              <a:t>BitBucket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5"/>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5"/>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4" name="Google Shape;494;p55"/>
          <p:cNvCxnSpPr>
            <a:stCxn id="492" idx="6"/>
            <a:endCxn id="493"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495" name="Google Shape;495;p5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496" name="Google Shape;496;p55"/>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5"/>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8" name="Google Shape;498;p55"/>
          <p:cNvCxnSpPr>
            <a:stCxn id="496" idx="6"/>
            <a:endCxn id="497"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499" name="Google Shape;499;p55"/>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500" name="Google Shape;500;p55"/>
          <p:cNvSpPr txBox="1"/>
          <p:nvPr/>
        </p:nvSpPr>
        <p:spPr>
          <a:xfrm>
            <a:off x="779075" y="3275075"/>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01" name="Google Shape;501;p55"/>
          <p:cNvSpPr txBox="1"/>
          <p:nvPr/>
        </p:nvSpPr>
        <p:spPr>
          <a:xfrm>
            <a:off x="5743678" y="3707453"/>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502" name="Google Shape;502;p55"/>
          <p:cNvCxnSpPr/>
          <p:nvPr/>
        </p:nvCxnSpPr>
        <p:spPr>
          <a:xfrm rot="10800000">
            <a:off x="5128025" y="2499800"/>
            <a:ext cx="708900" cy="680100"/>
          </a:xfrm>
          <a:prstGeom prst="straightConnector1">
            <a:avLst/>
          </a:prstGeom>
          <a:noFill/>
          <a:ln w="38100" cap="flat" cmpd="sng">
            <a:solidFill>
              <a:schemeClr val="dk2"/>
            </a:solidFill>
            <a:prstDash val="solid"/>
            <a:round/>
            <a:headEnd type="none" w="med" len="med"/>
            <a:tailEnd type="triangle" w="med" len="med"/>
          </a:ln>
        </p:spPr>
      </p:cxnSp>
      <p:sp>
        <p:nvSpPr>
          <p:cNvPr id="503" name="Google Shape;503;p55"/>
          <p:cNvSpPr txBox="1"/>
          <p:nvPr/>
        </p:nvSpPr>
        <p:spPr>
          <a:xfrm>
            <a:off x="5624375" y="2419875"/>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6"/>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0" name="Google Shape;510;p56"/>
          <p:cNvCxnSpPr>
            <a:stCxn id="508" idx="6"/>
            <a:endCxn id="509"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11" name="Google Shape;511;p56"/>
          <p:cNvSpPr/>
          <p:nvPr/>
        </p:nvSpPr>
        <p:spPr>
          <a:xfrm>
            <a:off x="4595550" y="23182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2" name="Google Shape;512;p56"/>
          <p:cNvCxnSpPr>
            <a:stCxn id="509" idx="5"/>
            <a:endCxn id="511" idx="1"/>
          </p:cNvCxnSpPr>
          <p:nvPr/>
        </p:nvCxnSpPr>
        <p:spPr>
          <a:xfrm>
            <a:off x="4064670" y="19398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13" name="Google Shape;513;p56"/>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14" name="Google Shape;514;p56"/>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6"/>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6" name="Google Shape;516;p56"/>
          <p:cNvCxnSpPr>
            <a:stCxn id="514" idx="6"/>
            <a:endCxn id="515"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17" name="Google Shape;517;p56"/>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8" name="Google Shape;518;p56"/>
          <p:cNvCxnSpPr>
            <a:stCxn id="515" idx="5"/>
            <a:endCxn id="517"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19" name="Google Shape;519;p56"/>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520" name="Google Shape;520;p56"/>
          <p:cNvSpPr txBox="1"/>
          <p:nvPr/>
        </p:nvSpPr>
        <p:spPr>
          <a:xfrm>
            <a:off x="779075" y="3275075"/>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21" name="Google Shape;521;p56"/>
          <p:cNvSpPr txBox="1"/>
          <p:nvPr/>
        </p:nvSpPr>
        <p:spPr>
          <a:xfrm>
            <a:off x="63883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522" name="Google Shape;522;p56"/>
          <p:cNvCxnSpPr/>
          <p:nvPr/>
        </p:nvCxnSpPr>
        <p:spPr>
          <a:xfrm rot="10800000">
            <a:off x="5128025" y="2499800"/>
            <a:ext cx="708900" cy="680100"/>
          </a:xfrm>
          <a:prstGeom prst="straightConnector1">
            <a:avLst/>
          </a:prstGeom>
          <a:noFill/>
          <a:ln w="38100" cap="flat" cmpd="sng">
            <a:solidFill>
              <a:schemeClr val="dk2"/>
            </a:solidFill>
            <a:prstDash val="solid"/>
            <a:round/>
            <a:headEnd type="none" w="med" len="med"/>
            <a:tailEnd type="triangle" w="med" len="med"/>
          </a:ln>
        </p:spPr>
      </p:cxnSp>
      <p:sp>
        <p:nvSpPr>
          <p:cNvPr id="523" name="Google Shape;523;p56"/>
          <p:cNvSpPr txBox="1"/>
          <p:nvPr/>
        </p:nvSpPr>
        <p:spPr>
          <a:xfrm>
            <a:off x="5624375" y="2419875"/>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7"/>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7"/>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0" name="Google Shape;530;p57"/>
          <p:cNvCxnSpPr>
            <a:stCxn id="528" idx="6"/>
            <a:endCxn id="529"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31" name="Google Shape;531;p57"/>
          <p:cNvSpPr/>
          <p:nvPr/>
        </p:nvSpPr>
        <p:spPr>
          <a:xfrm>
            <a:off x="4595550" y="23182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2" name="Google Shape;532;p57"/>
          <p:cNvCxnSpPr>
            <a:stCxn id="529" idx="5"/>
            <a:endCxn id="531" idx="1"/>
          </p:cNvCxnSpPr>
          <p:nvPr/>
        </p:nvCxnSpPr>
        <p:spPr>
          <a:xfrm>
            <a:off x="4064670" y="19398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33" name="Google Shape;533;p57"/>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34" name="Google Shape;534;p57"/>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7"/>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6" name="Google Shape;536;p57"/>
          <p:cNvCxnSpPr>
            <a:stCxn id="534" idx="6"/>
            <a:endCxn id="535"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37" name="Google Shape;537;p57"/>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8" name="Google Shape;538;p57"/>
          <p:cNvCxnSpPr>
            <a:stCxn id="535" idx="5"/>
            <a:endCxn id="537"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39" name="Google Shape;539;p57"/>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7"/>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1" name="Google Shape;541;p57"/>
          <p:cNvCxnSpPr>
            <a:stCxn id="539" idx="6"/>
            <a:endCxn id="540"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42" name="Google Shape;542;p57"/>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3" name="Google Shape;543;p57"/>
          <p:cNvCxnSpPr>
            <a:stCxn id="540" idx="5"/>
            <a:endCxn id="542"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44" name="Google Shape;544;p57"/>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545" name="Google Shape;545;p57"/>
          <p:cNvSpPr txBox="1"/>
          <p:nvPr/>
        </p:nvSpPr>
        <p:spPr>
          <a:xfrm>
            <a:off x="824775"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46" name="Google Shape;546;p57"/>
          <p:cNvSpPr txBox="1"/>
          <p:nvPr/>
        </p:nvSpPr>
        <p:spPr>
          <a:xfrm>
            <a:off x="6305925"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547" name="Google Shape;547;p57"/>
          <p:cNvCxnSpPr/>
          <p:nvPr/>
        </p:nvCxnSpPr>
        <p:spPr>
          <a:xfrm flipH="1">
            <a:off x="2337475" y="2327200"/>
            <a:ext cx="762000" cy="823800"/>
          </a:xfrm>
          <a:prstGeom prst="straightConnector1">
            <a:avLst/>
          </a:prstGeom>
          <a:noFill/>
          <a:ln w="38100" cap="flat" cmpd="sng">
            <a:solidFill>
              <a:schemeClr val="dk2"/>
            </a:solidFill>
            <a:prstDash val="solid"/>
            <a:round/>
            <a:headEnd type="none" w="med" len="med"/>
            <a:tailEnd type="triangle" w="med" len="med"/>
          </a:ln>
        </p:spPr>
      </p:cxnSp>
      <p:sp>
        <p:nvSpPr>
          <p:cNvPr id="548" name="Google Shape;548;p57"/>
          <p:cNvSpPr txBox="1"/>
          <p:nvPr/>
        </p:nvSpPr>
        <p:spPr>
          <a:xfrm>
            <a:off x="1606375" y="2313600"/>
            <a:ext cx="109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“Clone”</a:t>
            </a:r>
            <a:endParaRPr sz="1800">
              <a:latin typeface="Open Sans Medium"/>
              <a:ea typeface="Open Sans Medium"/>
              <a:cs typeface="Open Sans Medium"/>
              <a:sym typeface="Open Sans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8"/>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54" name="Google Shape;554;p58"/>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8"/>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6" name="Google Shape;556;p58"/>
          <p:cNvCxnSpPr>
            <a:stCxn id="554" idx="6"/>
            <a:endCxn id="555"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57" name="Google Shape;557;p58"/>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8"/>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9" name="Google Shape;559;p58"/>
          <p:cNvCxnSpPr>
            <a:stCxn id="555" idx="6"/>
            <a:endCxn id="557"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560" name="Google Shape;560;p58"/>
          <p:cNvCxnSpPr>
            <a:stCxn id="557" idx="6"/>
            <a:endCxn id="558"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61" name="Google Shape;561;p58"/>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2" name="Google Shape;562;p58"/>
          <p:cNvCxnSpPr>
            <a:stCxn id="555" idx="5"/>
            <a:endCxn id="561"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63" name="Google Shape;563;p58"/>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8"/>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5" name="Google Shape;565;p58"/>
          <p:cNvCxnSpPr>
            <a:stCxn id="563" idx="6"/>
            <a:endCxn id="564"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66" name="Google Shape;566;p58"/>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7" name="Google Shape;567;p58"/>
          <p:cNvCxnSpPr>
            <a:stCxn id="564" idx="6"/>
            <a:endCxn id="566"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68" name="Google Shape;568;p58"/>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8"/>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0" name="Google Shape;570;p58"/>
          <p:cNvCxnSpPr>
            <a:stCxn id="564" idx="5"/>
            <a:endCxn id="568"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571" name="Google Shape;571;p58"/>
          <p:cNvCxnSpPr>
            <a:stCxn id="568" idx="6"/>
            <a:endCxn id="569"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572" name="Google Shape;572;p58"/>
          <p:cNvSpPr txBox="1"/>
          <p:nvPr/>
        </p:nvSpPr>
        <p:spPr>
          <a:xfrm>
            <a:off x="21818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73" name="Google Shape;573;p58"/>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74" name="Google Shape;574;p58"/>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8"/>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6" name="Google Shape;576;p58"/>
          <p:cNvCxnSpPr>
            <a:stCxn id="574" idx="6"/>
            <a:endCxn id="575"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77" name="Google Shape;577;p58"/>
          <p:cNvSpPr/>
          <p:nvPr/>
        </p:nvSpPr>
        <p:spPr>
          <a:xfrm>
            <a:off x="45955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8" name="Google Shape;578;p58"/>
          <p:cNvCxnSpPr>
            <a:stCxn id="575" idx="6"/>
            <a:endCxn id="577" idx="2"/>
          </p:cNvCxnSpPr>
          <p:nvPr/>
        </p:nvCxnSpPr>
        <p:spPr>
          <a:xfrm>
            <a:off x="40912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79" name="Google Shape;579;p58"/>
          <p:cNvSpPr/>
          <p:nvPr/>
        </p:nvSpPr>
        <p:spPr>
          <a:xfrm>
            <a:off x="4595550" y="23182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0" name="Google Shape;580;p58"/>
          <p:cNvCxnSpPr>
            <a:stCxn id="575" idx="5"/>
            <a:endCxn id="579" idx="1"/>
          </p:cNvCxnSpPr>
          <p:nvPr/>
        </p:nvCxnSpPr>
        <p:spPr>
          <a:xfrm>
            <a:off x="4064670" y="19398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81" name="Google Shape;581;p58"/>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9"/>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87" name="Google Shape;587;p59"/>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9"/>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9" name="Google Shape;589;p59"/>
          <p:cNvCxnSpPr>
            <a:stCxn id="587" idx="6"/>
            <a:endCxn id="588"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90" name="Google Shape;590;p59"/>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9"/>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2" name="Google Shape;592;p59"/>
          <p:cNvCxnSpPr>
            <a:stCxn id="588" idx="6"/>
            <a:endCxn id="590"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593" name="Google Shape;593;p59"/>
          <p:cNvCxnSpPr>
            <a:stCxn id="590" idx="6"/>
            <a:endCxn id="591"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94" name="Google Shape;594;p59"/>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5" name="Google Shape;595;p59"/>
          <p:cNvCxnSpPr>
            <a:stCxn id="588" idx="5"/>
            <a:endCxn id="594"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96" name="Google Shape;596;p59"/>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9"/>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8" name="Google Shape;598;p59"/>
          <p:cNvCxnSpPr>
            <a:stCxn id="596" idx="6"/>
            <a:endCxn id="597"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99" name="Google Shape;599;p59"/>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0" name="Google Shape;600;p59"/>
          <p:cNvCxnSpPr>
            <a:stCxn id="597" idx="6"/>
            <a:endCxn id="599"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01" name="Google Shape;601;p59"/>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9"/>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3" name="Google Shape;603;p59"/>
          <p:cNvCxnSpPr>
            <a:stCxn id="597" idx="5"/>
            <a:endCxn id="601"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604" name="Google Shape;604;p59"/>
          <p:cNvCxnSpPr>
            <a:stCxn id="601" idx="6"/>
            <a:endCxn id="602"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605" name="Google Shape;605;p59"/>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606" name="Google Shape;606;p59"/>
          <p:cNvSpPr txBox="1"/>
          <p:nvPr/>
        </p:nvSpPr>
        <p:spPr>
          <a:xfrm>
            <a:off x="21818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07" name="Google Shape;607;p59"/>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608" name="Google Shape;608;p59"/>
          <p:cNvCxnSpPr/>
          <p:nvPr/>
        </p:nvCxnSpPr>
        <p:spPr>
          <a:xfrm rot="10800000" flipH="1">
            <a:off x="2222600" y="2327238"/>
            <a:ext cx="918000" cy="924600"/>
          </a:xfrm>
          <a:prstGeom prst="straightConnector1">
            <a:avLst/>
          </a:prstGeom>
          <a:noFill/>
          <a:ln w="38100" cap="flat" cmpd="sng">
            <a:solidFill>
              <a:schemeClr val="dk2"/>
            </a:solidFill>
            <a:prstDash val="solid"/>
            <a:round/>
            <a:headEnd type="none" w="med" len="med"/>
            <a:tailEnd type="triangle" w="med" len="med"/>
          </a:ln>
        </p:spPr>
      </p:cxnSp>
      <p:sp>
        <p:nvSpPr>
          <p:cNvPr id="609" name="Google Shape;609;p59"/>
          <p:cNvSpPr txBox="1"/>
          <p:nvPr/>
        </p:nvSpPr>
        <p:spPr>
          <a:xfrm>
            <a:off x="1620750" y="25028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
        <p:nvSpPr>
          <p:cNvPr id="610" name="Google Shape;610;p59"/>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9"/>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2" name="Google Shape;612;p59"/>
          <p:cNvCxnSpPr>
            <a:stCxn id="610" idx="6"/>
            <a:endCxn id="611"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13" name="Google Shape;613;p59"/>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9"/>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5" name="Google Shape;615;p59"/>
          <p:cNvCxnSpPr>
            <a:stCxn id="611" idx="6"/>
            <a:endCxn id="613"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16" name="Google Shape;616;p59"/>
          <p:cNvCxnSpPr>
            <a:stCxn id="613" idx="6"/>
            <a:endCxn id="614"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17" name="Google Shape;617;p59"/>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8" name="Google Shape;618;p59"/>
          <p:cNvCxnSpPr>
            <a:stCxn id="611" idx="5"/>
            <a:endCxn id="617"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0"/>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624" name="Google Shape;624;p60"/>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0"/>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6" name="Google Shape;626;p60"/>
          <p:cNvCxnSpPr>
            <a:stCxn id="624" idx="6"/>
            <a:endCxn id="625"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27" name="Google Shape;627;p60"/>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0"/>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60"/>
          <p:cNvCxnSpPr>
            <a:stCxn id="625" idx="6"/>
            <a:endCxn id="627"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30" name="Google Shape;630;p60"/>
          <p:cNvCxnSpPr>
            <a:stCxn id="627" idx="6"/>
            <a:endCxn id="628"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31" name="Google Shape;631;p60"/>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2" name="Google Shape;632;p60"/>
          <p:cNvCxnSpPr>
            <a:stCxn id="625" idx="5"/>
            <a:endCxn id="631"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33" name="Google Shape;633;p60"/>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0"/>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5" name="Google Shape;635;p60"/>
          <p:cNvCxnSpPr>
            <a:stCxn id="633" idx="6"/>
            <a:endCxn id="634"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36" name="Google Shape;636;p60"/>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7" name="Google Shape;637;p60"/>
          <p:cNvCxnSpPr>
            <a:stCxn id="634" idx="6"/>
            <a:endCxn id="636"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38" name="Google Shape;638;p60"/>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0"/>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0" name="Google Shape;640;p60"/>
          <p:cNvCxnSpPr>
            <a:stCxn id="634" idx="5"/>
            <a:endCxn id="638"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641" name="Google Shape;641;p60"/>
          <p:cNvCxnSpPr>
            <a:stCxn id="638" idx="6"/>
            <a:endCxn id="639"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642" name="Google Shape;642;p60"/>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643" name="Google Shape;643;p60"/>
          <p:cNvSpPr txBox="1"/>
          <p:nvPr/>
        </p:nvSpPr>
        <p:spPr>
          <a:xfrm>
            <a:off x="21818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44" name="Google Shape;644;p60"/>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645" name="Google Shape;645;p60"/>
          <p:cNvCxnSpPr/>
          <p:nvPr/>
        </p:nvCxnSpPr>
        <p:spPr>
          <a:xfrm rot="10800000">
            <a:off x="4969500" y="2695300"/>
            <a:ext cx="816300" cy="816300"/>
          </a:xfrm>
          <a:prstGeom prst="straightConnector1">
            <a:avLst/>
          </a:prstGeom>
          <a:noFill/>
          <a:ln w="38100" cap="flat" cmpd="sng">
            <a:solidFill>
              <a:schemeClr val="dk2"/>
            </a:solidFill>
            <a:prstDash val="solid"/>
            <a:round/>
            <a:headEnd type="none" w="med" len="med"/>
            <a:tailEnd type="triangle" w="med" len="med"/>
          </a:ln>
        </p:spPr>
      </p:cxnSp>
      <p:sp>
        <p:nvSpPr>
          <p:cNvPr id="646" name="Google Shape;646;p60"/>
          <p:cNvSpPr txBox="1"/>
          <p:nvPr/>
        </p:nvSpPr>
        <p:spPr>
          <a:xfrm>
            <a:off x="5468400" y="26031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
        <p:nvSpPr>
          <p:cNvPr id="647" name="Google Shape;647;p60"/>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0"/>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9" name="Google Shape;649;p60"/>
          <p:cNvCxnSpPr>
            <a:stCxn id="647" idx="6"/>
            <a:endCxn id="648"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50" name="Google Shape;650;p60"/>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0"/>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2" name="Google Shape;652;p60"/>
          <p:cNvCxnSpPr>
            <a:stCxn id="648" idx="6"/>
            <a:endCxn id="650"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53" name="Google Shape;653;p60"/>
          <p:cNvCxnSpPr>
            <a:stCxn id="650" idx="6"/>
            <a:endCxn id="651"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54" name="Google Shape;654;p60"/>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5" name="Google Shape;655;p60"/>
          <p:cNvCxnSpPr>
            <a:stCxn id="648" idx="5"/>
            <a:endCxn id="654"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56" name="Google Shape;656;p60"/>
          <p:cNvSpPr/>
          <p:nvPr/>
        </p:nvSpPr>
        <p:spPr>
          <a:xfrm>
            <a:off x="4917375" y="24216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7" name="Google Shape;657;p60"/>
          <p:cNvCxnSpPr>
            <a:endCxn id="656" idx="2"/>
          </p:cNvCxnSpPr>
          <p:nvPr/>
        </p:nvCxnSpPr>
        <p:spPr>
          <a:xfrm>
            <a:off x="4413075" y="2512392"/>
            <a:ext cx="504300" cy="0"/>
          </a:xfrm>
          <a:prstGeom prst="straightConnector1">
            <a:avLst/>
          </a:prstGeom>
          <a:noFill/>
          <a:ln w="38100" cap="flat" cmpd="sng">
            <a:solidFill>
              <a:srgbClr val="F1C23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body" idx="1"/>
          </p:nvPr>
        </p:nvSpPr>
        <p:spPr>
          <a:xfrm>
            <a:off x="5111419" y="1375325"/>
            <a:ext cx="33783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complex</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real</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imaginary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point</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x</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z</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p:txBody>
      </p:sp>
      <p:sp>
        <p:nvSpPr>
          <p:cNvPr id="151" name="Google Shape;151;p24"/>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52" name="Google Shape;152;p24"/>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Examples</a:t>
            </a:r>
            <a:endParaRPr/>
          </a:p>
        </p:txBody>
      </p:sp>
      <p:sp>
        <p:nvSpPr>
          <p:cNvPr id="153" name="Google Shape;153;p24"/>
          <p:cNvSpPr txBox="1">
            <a:spLocks noGrp="1"/>
          </p:cNvSpPr>
          <p:nvPr>
            <p:ph type="body" idx="3"/>
          </p:nvPr>
        </p:nvSpPr>
        <p:spPr>
          <a:xfrm>
            <a:off x="662094" y="1375325"/>
            <a:ext cx="33783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date</a:t>
            </a:r>
            <a:endParaRPr>
              <a:solidFill>
                <a:srgbClr val="4EC9B0"/>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month</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year</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p:txBody>
      </p:sp>
      <p:sp>
        <p:nvSpPr>
          <p:cNvPr id="154" name="Google Shape;154;p24"/>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1"/>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663" name="Google Shape;663;p61"/>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1"/>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5" name="Google Shape;665;p61"/>
          <p:cNvCxnSpPr>
            <a:stCxn id="663" idx="6"/>
            <a:endCxn id="664"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66" name="Google Shape;666;p61"/>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1"/>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8" name="Google Shape;668;p61"/>
          <p:cNvCxnSpPr>
            <a:stCxn id="664" idx="6"/>
            <a:endCxn id="666"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69" name="Google Shape;669;p61"/>
          <p:cNvCxnSpPr>
            <a:stCxn id="666" idx="6"/>
            <a:endCxn id="667"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70" name="Google Shape;670;p61"/>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1" name="Google Shape;671;p61"/>
          <p:cNvCxnSpPr>
            <a:stCxn id="664" idx="5"/>
            <a:endCxn id="670"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72" name="Google Shape;672;p61"/>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1"/>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4" name="Google Shape;674;p61"/>
          <p:cNvCxnSpPr>
            <a:stCxn id="672" idx="6"/>
            <a:endCxn id="673"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75" name="Google Shape;675;p61"/>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6" name="Google Shape;676;p61"/>
          <p:cNvCxnSpPr>
            <a:stCxn id="673" idx="6"/>
            <a:endCxn id="675"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77" name="Google Shape;677;p61"/>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1"/>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9" name="Google Shape;679;p61"/>
          <p:cNvCxnSpPr>
            <a:stCxn id="673" idx="5"/>
            <a:endCxn id="677"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680" name="Google Shape;680;p61"/>
          <p:cNvCxnSpPr>
            <a:stCxn id="677" idx="6"/>
            <a:endCxn id="678"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681" name="Google Shape;681;p61"/>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682" name="Google Shape;682;p61"/>
          <p:cNvSpPr txBox="1"/>
          <p:nvPr/>
        </p:nvSpPr>
        <p:spPr>
          <a:xfrm>
            <a:off x="28676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83" name="Google Shape;683;p61"/>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84" name="Google Shape;684;p61"/>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1"/>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6" name="Google Shape;686;p61"/>
          <p:cNvCxnSpPr>
            <a:stCxn id="684" idx="6"/>
            <a:endCxn id="685"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87" name="Google Shape;687;p61"/>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1"/>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9" name="Google Shape;689;p61"/>
          <p:cNvCxnSpPr>
            <a:stCxn id="685" idx="6"/>
            <a:endCxn id="687"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90" name="Google Shape;690;p61"/>
          <p:cNvCxnSpPr>
            <a:stCxn id="687" idx="6"/>
            <a:endCxn id="688"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91" name="Google Shape;691;p61"/>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2" name="Google Shape;692;p61"/>
          <p:cNvCxnSpPr>
            <a:stCxn id="685" idx="5"/>
            <a:endCxn id="691"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93" name="Google Shape;693;p61"/>
          <p:cNvSpPr/>
          <p:nvPr/>
        </p:nvSpPr>
        <p:spPr>
          <a:xfrm>
            <a:off x="4917375" y="24216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4" name="Google Shape;694;p61"/>
          <p:cNvCxnSpPr>
            <a:endCxn id="693" idx="2"/>
          </p:cNvCxnSpPr>
          <p:nvPr/>
        </p:nvCxnSpPr>
        <p:spPr>
          <a:xfrm>
            <a:off x="4413075" y="2512392"/>
            <a:ext cx="504300" cy="0"/>
          </a:xfrm>
          <a:prstGeom prst="straightConnector1">
            <a:avLst/>
          </a:prstGeom>
          <a:noFill/>
          <a:ln w="38100" cap="flat" cmpd="sng">
            <a:solidFill>
              <a:srgbClr val="F1C232"/>
            </a:solidFill>
            <a:prstDash val="solid"/>
            <a:round/>
            <a:headEnd type="none" w="med" len="med"/>
            <a:tailEnd type="none" w="med" len="med"/>
          </a:ln>
        </p:spPr>
      </p:cxnSp>
      <p:sp>
        <p:nvSpPr>
          <p:cNvPr id="695" name="Google Shape;695;p61"/>
          <p:cNvSpPr/>
          <p:nvPr/>
        </p:nvSpPr>
        <p:spPr>
          <a:xfrm>
            <a:off x="3190103"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6" name="Google Shape;696;p61"/>
          <p:cNvCxnSpPr>
            <a:endCxn id="695" idx="2"/>
          </p:cNvCxnSpPr>
          <p:nvPr/>
        </p:nvCxnSpPr>
        <p:spPr>
          <a:xfrm>
            <a:off x="2685803"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97" name="Google Shape;697;p61"/>
          <p:cNvCxnSpPr/>
          <p:nvPr/>
        </p:nvCxnSpPr>
        <p:spPr>
          <a:xfrm rot="10800000" flipH="1">
            <a:off x="2222600" y="2327238"/>
            <a:ext cx="918000" cy="924600"/>
          </a:xfrm>
          <a:prstGeom prst="straightConnector1">
            <a:avLst/>
          </a:prstGeom>
          <a:noFill/>
          <a:ln w="38100" cap="flat" cmpd="sng">
            <a:solidFill>
              <a:schemeClr val="dk2"/>
            </a:solidFill>
            <a:prstDash val="solid"/>
            <a:round/>
            <a:headEnd type="none" w="med" len="med"/>
            <a:tailEnd type="triangle" w="med" len="med"/>
          </a:ln>
        </p:spPr>
      </p:cxnSp>
      <p:sp>
        <p:nvSpPr>
          <p:cNvPr id="698" name="Google Shape;698;p61"/>
          <p:cNvSpPr txBox="1"/>
          <p:nvPr/>
        </p:nvSpPr>
        <p:spPr>
          <a:xfrm>
            <a:off x="1620750" y="25028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
        <p:nvSpPr>
          <p:cNvPr id="699" name="Google Shape;699;p61"/>
          <p:cNvSpPr/>
          <p:nvPr/>
        </p:nvSpPr>
        <p:spPr>
          <a:xfrm>
            <a:off x="5603178" y="18882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0" name="Google Shape;700;p61"/>
          <p:cNvCxnSpPr>
            <a:endCxn id="699" idx="2"/>
          </p:cNvCxnSpPr>
          <p:nvPr/>
        </p:nvCxnSpPr>
        <p:spPr>
          <a:xfrm>
            <a:off x="5098878" y="1978992"/>
            <a:ext cx="504300" cy="0"/>
          </a:xfrm>
          <a:prstGeom prst="straightConnector1">
            <a:avLst/>
          </a:prstGeom>
          <a:noFill/>
          <a:ln w="38100" cap="flat" cmpd="sng">
            <a:solidFill>
              <a:schemeClr val="accent1"/>
            </a:solidFill>
            <a:prstDash val="solid"/>
            <a:round/>
            <a:headEnd type="none" w="med" len="med"/>
            <a:tailEnd type="non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62"/>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706" name="Google Shape;706;p62"/>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2"/>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8" name="Google Shape;708;p62"/>
          <p:cNvCxnSpPr>
            <a:stCxn id="706" idx="6"/>
            <a:endCxn id="707"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09" name="Google Shape;709;p62"/>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2"/>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1" name="Google Shape;711;p62"/>
          <p:cNvCxnSpPr>
            <a:stCxn id="707" idx="6"/>
            <a:endCxn id="709"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712" name="Google Shape;712;p62"/>
          <p:cNvCxnSpPr>
            <a:stCxn id="709" idx="6"/>
            <a:endCxn id="710"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13" name="Google Shape;713;p62"/>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4" name="Google Shape;714;p62"/>
          <p:cNvCxnSpPr>
            <a:stCxn id="707" idx="5"/>
            <a:endCxn id="713"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715" name="Google Shape;715;p62"/>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2"/>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7" name="Google Shape;717;p62"/>
          <p:cNvCxnSpPr>
            <a:stCxn id="715" idx="6"/>
            <a:endCxn id="716"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18" name="Google Shape;718;p62"/>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9" name="Google Shape;719;p62"/>
          <p:cNvCxnSpPr>
            <a:stCxn id="716" idx="6"/>
            <a:endCxn id="718"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20" name="Google Shape;720;p62"/>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2"/>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2" name="Google Shape;722;p62"/>
          <p:cNvCxnSpPr>
            <a:stCxn id="716" idx="5"/>
            <a:endCxn id="720"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723" name="Google Shape;723;p62"/>
          <p:cNvCxnSpPr>
            <a:stCxn id="720" idx="6"/>
            <a:endCxn id="721"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724" name="Google Shape;724;p62"/>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725" name="Google Shape;725;p62"/>
          <p:cNvSpPr txBox="1"/>
          <p:nvPr/>
        </p:nvSpPr>
        <p:spPr>
          <a:xfrm>
            <a:off x="28676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726" name="Google Shape;726;p62"/>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727" name="Google Shape;727;p62"/>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2"/>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9" name="Google Shape;729;p62"/>
          <p:cNvCxnSpPr>
            <a:stCxn id="727" idx="6"/>
            <a:endCxn id="728"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730" name="Google Shape;730;p62"/>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2"/>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2" name="Google Shape;732;p62"/>
          <p:cNvCxnSpPr>
            <a:stCxn id="728" idx="6"/>
            <a:endCxn id="730"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733" name="Google Shape;733;p62"/>
          <p:cNvCxnSpPr>
            <a:stCxn id="730" idx="6"/>
            <a:endCxn id="731"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734" name="Google Shape;734;p62"/>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5" name="Google Shape;735;p62"/>
          <p:cNvCxnSpPr>
            <a:stCxn id="728" idx="5"/>
            <a:endCxn id="734"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736" name="Google Shape;736;p62"/>
          <p:cNvSpPr/>
          <p:nvPr/>
        </p:nvSpPr>
        <p:spPr>
          <a:xfrm>
            <a:off x="4917375" y="24216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7" name="Google Shape;737;p62"/>
          <p:cNvCxnSpPr>
            <a:endCxn id="736" idx="2"/>
          </p:cNvCxnSpPr>
          <p:nvPr/>
        </p:nvCxnSpPr>
        <p:spPr>
          <a:xfrm>
            <a:off x="4413075" y="2512392"/>
            <a:ext cx="504300" cy="0"/>
          </a:xfrm>
          <a:prstGeom prst="straightConnector1">
            <a:avLst/>
          </a:prstGeom>
          <a:noFill/>
          <a:ln w="38100" cap="flat" cmpd="sng">
            <a:solidFill>
              <a:srgbClr val="F1C232"/>
            </a:solidFill>
            <a:prstDash val="solid"/>
            <a:round/>
            <a:headEnd type="none" w="med" len="med"/>
            <a:tailEnd type="none" w="med" len="med"/>
          </a:ln>
        </p:spPr>
      </p:cxnSp>
      <p:sp>
        <p:nvSpPr>
          <p:cNvPr id="738" name="Google Shape;738;p62"/>
          <p:cNvSpPr/>
          <p:nvPr/>
        </p:nvSpPr>
        <p:spPr>
          <a:xfrm>
            <a:off x="3190103"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9" name="Google Shape;739;p62"/>
          <p:cNvCxnSpPr>
            <a:endCxn id="738" idx="2"/>
          </p:cNvCxnSpPr>
          <p:nvPr/>
        </p:nvCxnSpPr>
        <p:spPr>
          <a:xfrm>
            <a:off x="2685803"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740" name="Google Shape;740;p62"/>
          <p:cNvCxnSpPr/>
          <p:nvPr/>
        </p:nvCxnSpPr>
        <p:spPr>
          <a:xfrm flipH="1">
            <a:off x="2156425" y="2345638"/>
            <a:ext cx="939900" cy="939900"/>
          </a:xfrm>
          <a:prstGeom prst="straightConnector1">
            <a:avLst/>
          </a:prstGeom>
          <a:noFill/>
          <a:ln w="38100" cap="flat" cmpd="sng">
            <a:solidFill>
              <a:schemeClr val="dk2"/>
            </a:solidFill>
            <a:prstDash val="solid"/>
            <a:round/>
            <a:headEnd type="none" w="med" len="med"/>
            <a:tailEnd type="triangle" w="med" len="med"/>
          </a:ln>
        </p:spPr>
      </p:cxnSp>
      <p:sp>
        <p:nvSpPr>
          <p:cNvPr id="741" name="Google Shape;741;p62"/>
          <p:cNvSpPr txBox="1"/>
          <p:nvPr/>
        </p:nvSpPr>
        <p:spPr>
          <a:xfrm>
            <a:off x="1620750" y="25028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“Pull”</a:t>
            </a:r>
            <a:endParaRPr sz="1800">
              <a:latin typeface="Open Sans Medium"/>
              <a:ea typeface="Open Sans Medium"/>
              <a:cs typeface="Open Sans Medium"/>
              <a:sym typeface="Open Sans Medium"/>
            </a:endParaRPr>
          </a:p>
        </p:txBody>
      </p:sp>
      <p:sp>
        <p:nvSpPr>
          <p:cNvPr id="742" name="Google Shape;742;p62"/>
          <p:cNvSpPr/>
          <p:nvPr/>
        </p:nvSpPr>
        <p:spPr>
          <a:xfrm>
            <a:off x="5603178" y="18882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3" name="Google Shape;743;p62"/>
          <p:cNvCxnSpPr>
            <a:endCxn id="742" idx="2"/>
          </p:cNvCxnSpPr>
          <p:nvPr/>
        </p:nvCxnSpPr>
        <p:spPr>
          <a:xfrm>
            <a:off x="5098878" y="19789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44" name="Google Shape;744;p62"/>
          <p:cNvSpPr/>
          <p:nvPr/>
        </p:nvSpPr>
        <p:spPr>
          <a:xfrm>
            <a:off x="25146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5" name="Google Shape;745;p62"/>
          <p:cNvCxnSpPr>
            <a:endCxn id="744" idx="2"/>
          </p:cNvCxnSpPr>
          <p:nvPr/>
        </p:nvCxnSpPr>
        <p:spPr>
          <a:xfrm>
            <a:off x="2010300" y="4528242"/>
            <a:ext cx="504300" cy="0"/>
          </a:xfrm>
          <a:prstGeom prst="straightConnector1">
            <a:avLst/>
          </a:prstGeom>
          <a:noFill/>
          <a:ln w="38100" cap="flat" cmpd="sng">
            <a:solidFill>
              <a:srgbClr val="F1C232"/>
            </a:solidFill>
            <a:prstDash val="solid"/>
            <a:round/>
            <a:headEnd type="none" w="med" len="med"/>
            <a:tailEnd type="non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Google Shape;750;p63"/>
          <p:cNvPicPr preferRelativeResize="0"/>
          <p:nvPr/>
        </p:nvPicPr>
        <p:blipFill>
          <a:blip r:embed="rId3">
            <a:alphaModFix/>
          </a:blip>
          <a:stretch>
            <a:fillRect/>
          </a:stretch>
        </p:blipFill>
        <p:spPr>
          <a:xfrm>
            <a:off x="1343113" y="152400"/>
            <a:ext cx="6457769" cy="48387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64"/>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Let’s try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6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Guide (to create a repository)</a:t>
            </a:r>
            <a:endParaRPr/>
          </a:p>
        </p:txBody>
      </p:sp>
      <p:sp>
        <p:nvSpPr>
          <p:cNvPr id="761" name="Google Shape;761;p65"/>
          <p:cNvSpPr txBox="1">
            <a:spLocks noGrp="1"/>
          </p:cNvSpPr>
          <p:nvPr>
            <p:ph type="body" idx="1"/>
          </p:nvPr>
        </p:nvSpPr>
        <p:spPr>
          <a:xfrm>
            <a:off x="457200" y="1029900"/>
            <a:ext cx="8229600" cy="38511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AutoNum type="arabicPeriod"/>
            </a:pPr>
            <a:r>
              <a:rPr lang="en" dirty="0"/>
              <a:t>Create a folder in your computer. Create the main file you’ll be working with</a:t>
            </a:r>
            <a:endParaRPr dirty="0"/>
          </a:p>
          <a:p>
            <a:pPr marL="457200" lvl="0" indent="-317500" algn="l" rtl="0">
              <a:spcBef>
                <a:spcPts val="0"/>
              </a:spcBef>
              <a:spcAft>
                <a:spcPts val="0"/>
              </a:spcAft>
              <a:buSzPts val="1400"/>
              <a:buAutoNum type="arabicPeriod"/>
            </a:pPr>
            <a:r>
              <a:rPr lang="en" dirty="0"/>
              <a:t>Open this folder in terminal and run </a:t>
            </a:r>
            <a:r>
              <a:rPr lang="en" dirty="0">
                <a:highlight>
                  <a:srgbClr val="EFEFEF"/>
                </a:highlight>
                <a:latin typeface="Roboto Mono Medium"/>
                <a:ea typeface="Roboto Mono Medium"/>
                <a:cs typeface="Roboto Mono Medium"/>
                <a:sym typeface="Roboto Mono Medium"/>
              </a:rPr>
              <a:t>git init</a:t>
            </a:r>
            <a:endParaRPr dirty="0">
              <a:highlight>
                <a:srgbClr val="EFEFEF"/>
              </a:highlight>
              <a:latin typeface="Roboto Mono Medium"/>
              <a:ea typeface="Roboto Mono Medium"/>
              <a:cs typeface="Roboto Mono Medium"/>
              <a:sym typeface="Roboto Mono Medium"/>
            </a:endParaRPr>
          </a:p>
          <a:p>
            <a:pPr marL="457200" lvl="0" indent="-317500" algn="l" rtl="0">
              <a:spcBef>
                <a:spcPts val="0"/>
              </a:spcBef>
              <a:spcAft>
                <a:spcPts val="0"/>
              </a:spcAft>
              <a:buSzPts val="1400"/>
              <a:buAutoNum type="arabicPeriod"/>
            </a:pPr>
            <a:r>
              <a:rPr lang="en" dirty="0"/>
              <a:t>Go to </a:t>
            </a:r>
            <a:r>
              <a:rPr lang="en" u="sng" dirty="0">
                <a:solidFill>
                  <a:schemeClr val="hlink"/>
                </a:solidFill>
                <a:hlinkClick r:id="rId3"/>
              </a:rPr>
              <a:t>gitlab.pld.ttu.ee</a:t>
            </a:r>
            <a:r>
              <a:rPr lang="en" dirty="0"/>
              <a:t> </a:t>
            </a:r>
            <a:endParaRPr dirty="0"/>
          </a:p>
          <a:p>
            <a:pPr marL="457200" lvl="0" indent="-317500" algn="l" rtl="0">
              <a:spcBef>
                <a:spcPts val="0"/>
              </a:spcBef>
              <a:spcAft>
                <a:spcPts val="0"/>
              </a:spcAft>
              <a:buSzPts val="1400"/>
              <a:buAutoNum type="arabicPeriod"/>
            </a:pPr>
            <a:r>
              <a:rPr lang="en" dirty="0"/>
              <a:t>Create new private project</a:t>
            </a:r>
            <a:endParaRPr dirty="0"/>
          </a:p>
          <a:p>
            <a:pPr marL="457200" lvl="0" indent="-317500" algn="l" rtl="0">
              <a:spcBef>
                <a:spcPts val="0"/>
              </a:spcBef>
              <a:spcAft>
                <a:spcPts val="0"/>
              </a:spcAft>
              <a:buSzPts val="1400"/>
              <a:buAutoNum type="arabicPeriod"/>
            </a:pPr>
            <a:r>
              <a:rPr lang="en" dirty="0"/>
              <a:t>In description write your name, surname, student code and name of work (Homemork X or Lab Week X ):</a:t>
            </a:r>
            <a:endParaRPr dirty="0"/>
          </a:p>
          <a:p>
            <a:pPr marL="457200" lvl="0" indent="0" algn="l" rtl="0">
              <a:spcBef>
                <a:spcPts val="1200"/>
              </a:spcBef>
              <a:spcAft>
                <a:spcPts val="0"/>
              </a:spcAft>
              <a:buNone/>
            </a:pPr>
            <a:r>
              <a:rPr lang="en" dirty="0"/>
              <a:t>Example: </a:t>
            </a:r>
            <a:r>
              <a:rPr lang="et-EE" dirty="0" smtClean="0"/>
              <a:t>YYYYYYYYY</a:t>
            </a:r>
            <a:r>
              <a:rPr lang="en" dirty="0" smtClean="0"/>
              <a:t> </a:t>
            </a:r>
            <a:r>
              <a:rPr lang="en" dirty="0"/>
              <a:t>- </a:t>
            </a:r>
            <a:r>
              <a:rPr lang="et-EE" dirty="0" smtClean="0"/>
              <a:t>XXXXXX</a:t>
            </a:r>
            <a:r>
              <a:rPr lang="en" dirty="0" smtClean="0"/>
              <a:t>MVEB </a:t>
            </a:r>
            <a:r>
              <a:rPr lang="en" dirty="0"/>
              <a:t>- Homework </a:t>
            </a:r>
            <a:endParaRPr dirty="0"/>
          </a:p>
          <a:p>
            <a:pPr marL="457200" lvl="0" indent="-317500" algn="l" rtl="0">
              <a:spcBef>
                <a:spcPts val="1200"/>
              </a:spcBef>
              <a:spcAft>
                <a:spcPts val="0"/>
              </a:spcAft>
              <a:buSzPts val="1400"/>
              <a:buAutoNum type="arabicPeriod"/>
            </a:pPr>
            <a:r>
              <a:rPr lang="en" dirty="0"/>
              <a:t>Inside your project go to “Members” tab and add @</a:t>
            </a:r>
            <a:r>
              <a:rPr lang="en"/>
              <a:t>Vladimir.Viies </a:t>
            </a:r>
            <a:r>
              <a:rPr lang="en" smtClean="0"/>
              <a:t> </a:t>
            </a:r>
            <a:r>
              <a:rPr lang="en" dirty="0"/>
              <a:t>as “Masters”</a:t>
            </a:r>
            <a:endParaRPr dirty="0"/>
          </a:p>
          <a:p>
            <a:pPr marL="457200" lvl="0" indent="-317500" algn="l" rtl="0">
              <a:spcBef>
                <a:spcPts val="0"/>
              </a:spcBef>
              <a:spcAft>
                <a:spcPts val="0"/>
              </a:spcAft>
              <a:buSzPts val="1400"/>
              <a:buAutoNum type="arabicPeriod"/>
            </a:pPr>
            <a:r>
              <a:rPr lang="en" dirty="0"/>
              <a:t>Follow the instructions there</a:t>
            </a:r>
            <a:endParaRPr dirty="0"/>
          </a:p>
          <a:p>
            <a:pPr marL="457200" lvl="0" indent="-317500" algn="l" rtl="0">
              <a:spcBef>
                <a:spcPts val="0"/>
              </a:spcBef>
              <a:spcAft>
                <a:spcPts val="0"/>
              </a:spcAft>
              <a:buSzPts val="1400"/>
              <a:buAutoNum type="arabicPeriod"/>
            </a:pPr>
            <a:r>
              <a:rPr lang="en" dirty="0"/>
              <a:t>Every time you have done a set of changes, run the following commands:</a:t>
            </a:r>
            <a:endParaRPr dirty="0"/>
          </a:p>
          <a:p>
            <a:pPr marL="914400" lvl="0" indent="0" algn="l" rtl="0">
              <a:spcBef>
                <a:spcPts val="1200"/>
              </a:spcBef>
              <a:spcAft>
                <a:spcPts val="1200"/>
              </a:spcAft>
              <a:buNone/>
            </a:pPr>
            <a:r>
              <a:rPr lang="en" dirty="0">
                <a:highlight>
                  <a:srgbClr val="EFEFEF"/>
                </a:highlight>
                <a:latin typeface="Roboto Mono Medium"/>
                <a:ea typeface="Roboto Mono Medium"/>
                <a:cs typeface="Roboto Mono Medium"/>
                <a:sym typeface="Roboto Mono Medium"/>
              </a:rPr>
              <a:t>git commit -m “ [What have you done] ”</a:t>
            </a:r>
            <a:br>
              <a:rPr lang="en" dirty="0">
                <a:highlight>
                  <a:srgbClr val="EFEFEF"/>
                </a:highlight>
                <a:latin typeface="Roboto Mono Medium"/>
                <a:ea typeface="Roboto Mono Medium"/>
                <a:cs typeface="Roboto Mono Medium"/>
                <a:sym typeface="Roboto Mono Medium"/>
              </a:rPr>
            </a:br>
            <a:r>
              <a:rPr lang="en" dirty="0">
                <a:highlight>
                  <a:srgbClr val="EFEFEF"/>
                </a:highlight>
                <a:latin typeface="Roboto Mono Medium"/>
                <a:ea typeface="Roboto Mono Medium"/>
                <a:cs typeface="Roboto Mono Medium"/>
                <a:sym typeface="Roboto Mono Medium"/>
              </a:rPr>
              <a:t>git push</a:t>
            </a:r>
            <a:endParaRPr dirty="0">
              <a:highlight>
                <a:srgbClr val="EFEFEF"/>
              </a:highlight>
              <a:latin typeface="Roboto Mono Medium"/>
              <a:ea typeface="Roboto Mono Medium"/>
              <a:cs typeface="Roboto Mono Medium"/>
              <a:sym typeface="Roboto Mon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NodeData</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id</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isVisited</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node_data</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node_data</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data</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a:t>
            </a:r>
            <a:r>
              <a:rPr lang="en">
                <a:solidFill>
                  <a:srgbClr val="D4D4D4"/>
                </a:solidFill>
                <a:highlight>
                  <a:srgbClr val="1E1E1E"/>
                </a:highlight>
                <a:latin typeface="Roboto Mono Medium"/>
                <a:ea typeface="Roboto Mono Medium"/>
                <a:cs typeface="Roboto Mono Medium"/>
                <a:sym typeface="Roboto Mono Medium"/>
              </a:rPr>
              <a:t> * </a:t>
            </a:r>
            <a:r>
              <a:rPr lang="en">
                <a:solidFill>
                  <a:srgbClr val="9CDCFE"/>
                </a:solidFill>
                <a:highlight>
                  <a:srgbClr val="1E1E1E"/>
                </a:highlight>
                <a:latin typeface="Roboto Mono Medium"/>
                <a:ea typeface="Roboto Mono Medium"/>
                <a:cs typeface="Roboto Mono Medium"/>
                <a:sym typeface="Roboto Mono Medium"/>
              </a:rPr>
              <a:t>adjacent</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a:t>
            </a:r>
            <a:r>
              <a:rPr lang="en">
                <a:solidFill>
                  <a:srgbClr val="D4D4D4"/>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160" name="Google Shape;160;p25"/>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61" name="Google Shape;161;p25"/>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 (Graph)</a:t>
            </a:r>
            <a:endParaRPr/>
          </a:p>
        </p:txBody>
      </p:sp>
      <p:pic>
        <p:nvPicPr>
          <p:cNvPr id="162" name="Google Shape;162;p25"/>
          <p:cNvPicPr preferRelativeResize="0"/>
          <p:nvPr/>
        </p:nvPicPr>
        <p:blipFill>
          <a:blip r:embed="rId3">
            <a:alphaModFix/>
          </a:blip>
          <a:stretch>
            <a:fillRect/>
          </a:stretch>
        </p:blipFill>
        <p:spPr>
          <a:xfrm>
            <a:off x="685800" y="2073700"/>
            <a:ext cx="2874977" cy="1899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Implementation of Structs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rmAutofit/>
          </a:bodyPr>
          <a:lstStyle/>
          <a:p>
            <a:pPr marL="0" lvl="0" indent="0" algn="l" rtl="0">
              <a:lnSpc>
                <a:spcPct val="150000"/>
              </a:lnSpc>
              <a:spcBef>
                <a:spcPts val="0"/>
              </a:spcBef>
              <a:spcAft>
                <a:spcPts val="0"/>
              </a:spcAft>
              <a:buNone/>
            </a:pPr>
            <a:r>
              <a:rPr lang="en">
                <a:solidFill>
                  <a:srgbClr val="6A9955"/>
                </a:solidFill>
                <a:highlight>
                  <a:srgbClr val="1E1E1E"/>
                </a:highlight>
                <a:latin typeface="Roboto Mono Medium"/>
                <a:ea typeface="Roboto Mono Medium"/>
                <a:cs typeface="Roboto Mono Medium"/>
                <a:sym typeface="Roboto Mono Medium"/>
              </a:rPr>
              <a:t>// typedef &lt;known_type&gt; &lt;name&gt;;</a:t>
            </a:r>
            <a:endParaRPr>
              <a:solidFill>
                <a:srgbClr val="569CD6"/>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size_t</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bool</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spcBef>
                <a:spcPts val="0"/>
              </a:spcBef>
              <a:spcAft>
                <a:spcPts val="0"/>
              </a:spcAft>
              <a:buNone/>
            </a:pPr>
            <a:endParaRPr>
              <a:latin typeface="Roboto Mono Medium"/>
              <a:ea typeface="Roboto Mono Medium"/>
              <a:cs typeface="Roboto Mono Medium"/>
              <a:sym typeface="Roboto Mono Medium"/>
            </a:endParaRPr>
          </a:p>
          <a:p>
            <a:pPr marL="0" lvl="0" indent="0" algn="l" rtl="0">
              <a:spcBef>
                <a:spcPts val="1200"/>
              </a:spcBef>
              <a:spcAft>
                <a:spcPts val="1200"/>
              </a:spcAft>
              <a:buNone/>
            </a:pPr>
            <a:endParaRPr>
              <a:latin typeface="Roboto Mono Medium"/>
              <a:ea typeface="Roboto Mono Medium"/>
              <a:cs typeface="Roboto Mono Medium"/>
              <a:sym typeface="Roboto Mono Medium"/>
            </a:endParaRPr>
          </a:p>
        </p:txBody>
      </p:sp>
      <p:sp>
        <p:nvSpPr>
          <p:cNvPr id="173" name="Google Shape;173;p27"/>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74" name="Google Shape;174;p27"/>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Typedef closure</a:t>
            </a:r>
            <a:endParaRPr/>
          </a:p>
        </p:txBody>
      </p:sp>
      <p:sp>
        <p:nvSpPr>
          <p:cNvPr id="175" name="Google Shape;175;p27"/>
          <p:cNvSpPr txBox="1">
            <a:spLocks noGrp="1"/>
          </p:cNvSpPr>
          <p:nvPr>
            <p:ph type="body" idx="3"/>
          </p:nvPr>
        </p:nvSpPr>
        <p:spPr>
          <a:xfrm>
            <a:off x="457200" y="1115125"/>
            <a:ext cx="3677400" cy="357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typedef</a:t>
            </a:r>
            <a:r>
              <a:rPr lang="en"/>
              <a:t> statement is used to rename data types.</a:t>
            </a:r>
            <a:endParaRPr/>
          </a:p>
          <a:p>
            <a:pPr marL="0" lvl="0" indent="0" algn="l" rtl="0">
              <a:spcBef>
                <a:spcPts val="1200"/>
              </a:spcBef>
              <a:spcAft>
                <a:spcPts val="0"/>
              </a:spcAft>
              <a:buNone/>
            </a:pPr>
            <a:r>
              <a:rPr lang="en"/>
              <a:t>Usage of </a:t>
            </a:r>
            <a:r>
              <a:rPr lang="en">
                <a:highlight>
                  <a:srgbClr val="EFEFEF"/>
                </a:highlight>
                <a:latin typeface="Roboto Mono Medium"/>
                <a:ea typeface="Roboto Mono Medium"/>
                <a:cs typeface="Roboto Mono Medium"/>
                <a:sym typeface="Roboto Mono Medium"/>
              </a:rPr>
              <a:t>typedef</a:t>
            </a:r>
            <a:r>
              <a:rPr lang="en"/>
              <a:t> helps to, improve readability of code and avoid mistakes (simply for programmer’s convenience)</a:t>
            </a:r>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body" idx="1"/>
          </p:nvPr>
        </p:nvSpPr>
        <p:spPr>
          <a:xfrm>
            <a:off x="685800" y="914400"/>
            <a:ext cx="7786500" cy="3314700"/>
          </a:xfrm>
          <a:prstGeom prst="rect">
            <a:avLst/>
          </a:prstGeom>
        </p:spPr>
        <p:txBody>
          <a:bodyPr spcFirstLastPara="1" wrap="square" lIns="0" tIns="91425" rIns="91425" bIns="91425" anchor="ctr" anchorCtr="0">
            <a:normAutofit/>
          </a:bodyPr>
          <a:lstStyle/>
          <a:p>
            <a:pPr marL="0" lvl="0" indent="0" algn="l" rtl="0">
              <a:lnSpc>
                <a:spcPct val="150000"/>
              </a:lnSpc>
              <a:spcBef>
                <a:spcPts val="0"/>
              </a:spcBef>
              <a:spcAft>
                <a:spcPts val="0"/>
              </a:spcAft>
              <a:buNone/>
            </a:pPr>
            <a:r>
              <a:rPr lang="en">
                <a:solidFill>
                  <a:srgbClr val="4EC9B0"/>
                </a:solidFill>
                <a:highlight>
                  <a:srgbClr val="1E1E1E"/>
                </a:highlight>
                <a:latin typeface="Roboto Mono Medium"/>
                <a:ea typeface="Roboto Mono Medium"/>
                <a:cs typeface="Roboto Mono Medium"/>
                <a:sym typeface="Roboto Mono Medium"/>
              </a:rPr>
              <a:t>size_t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numberOfRecords</a:t>
            </a:r>
            <a:r>
              <a:rPr lang="en">
                <a:solidFill>
                  <a:srgbClr val="D4D4D4"/>
                </a:solidFill>
                <a:highlight>
                  <a:srgbClr val="1E1E1E"/>
                </a:highlight>
                <a:latin typeface="Roboto Mono Medium"/>
                <a:ea typeface="Roboto Mono Medium"/>
                <a:cs typeface="Roboto Mono Medium"/>
                <a:sym typeface="Roboto Mono Medium"/>
              </a:rPr>
              <a:t> = </a:t>
            </a:r>
            <a:r>
              <a:rPr lang="en">
                <a:solidFill>
                  <a:srgbClr val="B5CEA8"/>
                </a:solidFill>
                <a:highlight>
                  <a:srgbClr val="1E1E1E"/>
                </a:highlight>
                <a:latin typeface="Roboto Mono Medium"/>
                <a:ea typeface="Roboto Mono Medium"/>
                <a:cs typeface="Roboto Mono Medium"/>
                <a:sym typeface="Roboto Mono Medium"/>
              </a:rPr>
              <a:t>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DCDCAA"/>
                </a:solidFill>
                <a:highlight>
                  <a:srgbClr val="1E1E1E"/>
                </a:highlight>
                <a:latin typeface="Roboto Mono Medium"/>
                <a:ea typeface="Roboto Mono Medium"/>
                <a:cs typeface="Roboto Mono Medium"/>
                <a:sym typeface="Roboto Mono Medium"/>
              </a:rPr>
              <a:t>getNumberOfLines</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filename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size_t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numberOfLines</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4EC9B0"/>
                </a:solidFill>
                <a:highlight>
                  <a:srgbClr val="1E1E1E"/>
                </a:highlight>
                <a:latin typeface="Roboto Mono Medium"/>
                <a:ea typeface="Roboto Mono Medium"/>
                <a:cs typeface="Roboto Mono Medium"/>
                <a:sym typeface="Roboto Mono Medium"/>
              </a:rPr>
              <a:t>bool</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DCDCAA"/>
                </a:solidFill>
                <a:highlight>
                  <a:srgbClr val="1E1E1E"/>
                </a:highlight>
                <a:latin typeface="Roboto Mono Medium"/>
                <a:ea typeface="Roboto Mono Medium"/>
                <a:cs typeface="Roboto Mono Medium"/>
                <a:sym typeface="Roboto Mono Medium"/>
              </a:rPr>
              <a:t>isError</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err</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void</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DCDCAA"/>
                </a:solidFill>
                <a:highlight>
                  <a:srgbClr val="1E1E1E"/>
                </a:highlight>
                <a:latin typeface="Roboto Mono Medium"/>
                <a:ea typeface="Roboto Mono Medium"/>
                <a:cs typeface="Roboto Mono Medium"/>
                <a:sym typeface="Roboto Mono Medium"/>
              </a:rPr>
              <a:t>printError</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err</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spcBef>
                <a:spcPts val="0"/>
              </a:spcBef>
              <a:spcAft>
                <a:spcPts val="1200"/>
              </a:spcAft>
              <a:buNone/>
            </a:pPr>
            <a:endParaRPr>
              <a:latin typeface="Roboto Mono Medium"/>
              <a:ea typeface="Roboto Mono Medium"/>
              <a:cs typeface="Roboto Mono Medium"/>
              <a:sym typeface="Roboto Mono Medium"/>
            </a:endParaRPr>
          </a:p>
        </p:txBody>
      </p:sp>
      <p:sp>
        <p:nvSpPr>
          <p:cNvPr id="181" name="Google Shape;181;p28"/>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body" idx="1"/>
          </p:nvPr>
        </p:nvSpPr>
        <p:spPr>
          <a:xfrm>
            <a:off x="5111419" y="1375325"/>
            <a:ext cx="33783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Employee</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position</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salary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employee_t</a:t>
            </a:r>
            <a:r>
              <a:rPr lang="en">
                <a:solidFill>
                  <a:srgbClr val="D4D4D4"/>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187" name="Google Shape;187;p29"/>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Example</a:t>
            </a:r>
            <a:endParaRPr/>
          </a:p>
        </p:txBody>
      </p:sp>
      <p:sp>
        <p:nvSpPr>
          <p:cNvPr id="188" name="Google Shape;188;p29"/>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types for structure</a:t>
            </a:r>
            <a:endParaRPr/>
          </a:p>
        </p:txBody>
      </p:sp>
      <p:sp>
        <p:nvSpPr>
          <p:cNvPr id="189" name="Google Shape;189;p29"/>
          <p:cNvSpPr txBox="1">
            <a:spLocks noGrp="1"/>
          </p:cNvSpPr>
          <p:nvPr>
            <p:ph type="body" idx="3"/>
          </p:nvPr>
        </p:nvSpPr>
        <p:spPr>
          <a:xfrm>
            <a:off x="662094" y="1375325"/>
            <a:ext cx="3378300" cy="3082200"/>
          </a:xfrm>
          <a:prstGeom prst="rect">
            <a:avLst/>
          </a:prstGeom>
        </p:spPr>
        <p:txBody>
          <a:bodyPr spcFirstLastPara="1" wrap="square" lIns="0" tIns="91425" rIns="91425" bIns="91425" anchor="ctr" anchorCtr="0">
            <a:noAutofit/>
          </a:bodyPr>
          <a:lstStyle/>
          <a:p>
            <a:pPr marL="0" lvl="0" indent="0" algn="l" rtl="0">
              <a:lnSpc>
                <a:spcPct val="150000"/>
              </a:lnSpc>
              <a:spcBef>
                <a:spcPts val="0"/>
              </a:spcBef>
              <a:spcAft>
                <a:spcPts val="0"/>
              </a:spcAft>
              <a:buNone/>
            </a:pPr>
            <a:r>
              <a:rPr lang="en">
                <a:solidFill>
                  <a:srgbClr val="6A9955"/>
                </a:solidFill>
                <a:highlight>
                  <a:srgbClr val="1E1E1E"/>
                </a:highlight>
                <a:latin typeface="Roboto Mono Medium"/>
                <a:ea typeface="Roboto Mono Medium"/>
                <a:cs typeface="Roboto Mono Medium"/>
                <a:sym typeface="Roboto Mono Medium"/>
              </a:rPr>
              <a:t>// Pattern to remember:</a:t>
            </a:r>
            <a:endParaRPr>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StructName</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a</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6A9955"/>
                </a:solidFill>
                <a:highlight>
                  <a:srgbClr val="1E1E1E"/>
                </a:highlight>
                <a:latin typeface="Roboto Mono Medium"/>
                <a:ea typeface="Roboto Mono Medium"/>
                <a:cs typeface="Roboto Mono Medium"/>
                <a:sym typeface="Roboto Mono Medium"/>
              </a:rPr>
              <a:t>// ...</a:t>
            </a:r>
            <a:endParaRPr>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struct_name</a:t>
            </a:r>
            <a:r>
              <a:rPr lang="en">
                <a:solidFill>
                  <a:srgbClr val="D4D4D4"/>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190" name="Google Shape;190;p29"/>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Pattern</a:t>
            </a:r>
            <a:endParaRPr/>
          </a:p>
        </p:txBody>
      </p:sp>
    </p:spTree>
  </p:cSld>
  <p:clrMapOvr>
    <a:masterClrMapping/>
  </p:clrMapOvr>
</p:sld>
</file>

<file path=ppt/theme/theme1.xml><?xml version="1.0" encoding="utf-8"?>
<a:theme xmlns:a="http://schemas.openxmlformats.org/drawingml/2006/main" name="Isym Styl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1632</Words>
  <Application>Microsoft Office PowerPoint</Application>
  <PresentationFormat>On-screen Show (16:9)</PresentationFormat>
  <Paragraphs>326</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Roboto Mono Medium</vt:lpstr>
      <vt:lpstr>Arial</vt:lpstr>
      <vt:lpstr>Open Sans</vt:lpstr>
      <vt:lpstr>Open Sans SemiBold</vt:lpstr>
      <vt:lpstr>Roboto Mono</vt:lpstr>
      <vt:lpstr>Open Sans Medium</vt:lpstr>
      <vt:lpstr>Isym Style</vt:lpstr>
      <vt:lpstr>Structures</vt:lpstr>
      <vt:lpstr>Structures</vt:lpstr>
      <vt:lpstr>Storing in memory</vt:lpstr>
      <vt:lpstr>Examples</vt:lpstr>
      <vt:lpstr>Example (Graph)</vt:lpstr>
      <vt:lpstr>Implementation of Structs</vt:lpstr>
      <vt:lpstr>Typedef closure</vt:lpstr>
      <vt:lpstr>PowerPoint Presentation</vt:lpstr>
      <vt:lpstr>Creating types for structure</vt:lpstr>
      <vt:lpstr>Creating instances</vt:lpstr>
      <vt:lpstr>Reading / Writing fields</vt:lpstr>
      <vt:lpstr>Scanning</vt:lpstr>
      <vt:lpstr>Tasks</vt:lpstr>
      <vt:lpstr>Demo tasks (2 points)</vt:lpstr>
      <vt:lpstr>Classwork (2 points)</vt:lpstr>
      <vt:lpstr>Small homework (2 points)</vt:lpstr>
      <vt:lpstr>What is Git?</vt:lpstr>
      <vt:lpstr>PowerPoint Presentation</vt:lpstr>
      <vt:lpstr>PowerPoint Presentation</vt:lpstr>
      <vt:lpstr>Q: What problems may you face?</vt:lpstr>
      <vt:lpstr>Problems</vt:lpstr>
      <vt:lpstr>Problems (In real life)</vt:lpstr>
      <vt:lpstr>Git helps you with that!  But how?</vt:lpstr>
      <vt:lpstr>Git’s approach</vt:lpstr>
      <vt:lpstr>Commits</vt:lpstr>
      <vt:lpstr>Commit examples</vt:lpstr>
      <vt:lpstr>Branches</vt:lpstr>
      <vt:lpstr>Branches</vt:lpstr>
      <vt:lpstr>Merge</vt:lpstr>
      <vt:lpstr>How merge looks like?</vt:lpstr>
      <vt:lpstr>PowerPoint Presentation</vt:lpstr>
      <vt:lpstr>Git remote repositories</vt:lpstr>
      <vt:lpstr>Git remote repositories</vt:lpstr>
      <vt:lpstr>Synchronizing changes</vt:lpstr>
      <vt:lpstr>Synchronizing changes</vt:lpstr>
      <vt:lpstr>Synchronizing changes</vt:lpstr>
      <vt:lpstr>Synchronizing changes</vt:lpstr>
      <vt:lpstr>Synchronizing changes</vt:lpstr>
      <vt:lpstr>Synchronizing changes</vt:lpstr>
      <vt:lpstr>Synchronizing changes</vt:lpstr>
      <vt:lpstr>Synchronizing changes</vt:lpstr>
      <vt:lpstr>PowerPoint Presentation</vt:lpstr>
      <vt:lpstr>Let’s try</vt:lpstr>
      <vt:lpstr>Guide (to create a repository)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Structures</dc:title>
  <dc:creator>Vladimir Viies</dc:creator>
  <cp:lastModifiedBy>Vladimir Viies</cp:lastModifiedBy>
  <cp:revision>4</cp:revision>
  <dcterms:modified xsi:type="dcterms:W3CDTF">2026-01-17T15:59:06Z</dcterms:modified>
</cp:coreProperties>
</file>