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76791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005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03659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0729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83743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8540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92409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66968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4358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04859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5DAE-8719-4CB1-8358-8E999CAC29F0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6836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25DAE-8719-4CB1-8358-8E999CAC29F0}" type="datetimeFigureOut">
              <a:rPr lang="et-EE" smtClean="0"/>
              <a:t>17.03.2025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6C9AD-719F-4646-BA58-9E788111B22E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5546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b="1" dirty="0"/>
              <a:t>Memory Management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 dirty="0"/>
              <a:t>All data in memory before and after </a:t>
            </a:r>
            <a:r>
              <a:rPr lang="en-US" altLang="et-EE" dirty="0" smtClean="0"/>
              <a:t>processing</a:t>
            </a:r>
            <a:r>
              <a:rPr lang="et-EE" altLang="et-EE" smtClean="0"/>
              <a:t>   </a:t>
            </a:r>
            <a:endParaRPr lang="en-US" altLang="et-EE"/>
          </a:p>
          <a:p>
            <a:r>
              <a:rPr lang="en-US" altLang="et-EE" dirty="0"/>
              <a:t>All instructions in memory in order to execute</a:t>
            </a:r>
          </a:p>
          <a:p>
            <a:r>
              <a:rPr lang="en-US" altLang="et-EE" dirty="0"/>
              <a:t>Memory management determines what is in memory when</a:t>
            </a:r>
          </a:p>
          <a:p>
            <a:pPr lvl="1"/>
            <a:r>
              <a:rPr lang="en-US" altLang="et-EE" dirty="0"/>
              <a:t>Optimizing CPU utilization and computer response to users</a:t>
            </a:r>
          </a:p>
          <a:p>
            <a:r>
              <a:rPr lang="en-US" altLang="et-EE" dirty="0"/>
              <a:t>Memory management activities</a:t>
            </a:r>
          </a:p>
          <a:p>
            <a:pPr lvl="1"/>
            <a:r>
              <a:rPr lang="en-US" altLang="et-EE" dirty="0"/>
              <a:t>Keeping track of which parts of memory are currently being used and by whom</a:t>
            </a:r>
          </a:p>
          <a:p>
            <a:pPr lvl="1"/>
            <a:r>
              <a:rPr lang="en-US" altLang="et-EE" dirty="0"/>
              <a:t>Deciding which processes (or parts thereof) and data to move into and out of memory</a:t>
            </a:r>
          </a:p>
          <a:p>
            <a:pPr lvl="1"/>
            <a:r>
              <a:rPr lang="en-US" altLang="et-EE" dirty="0"/>
              <a:t>Allocating and deallocating memory space as needed</a:t>
            </a:r>
          </a:p>
          <a:p>
            <a:pPr lvl="1">
              <a:buFont typeface="Monotype Sorts" pitchFamily="2" charset="2"/>
              <a:buNone/>
            </a:pPr>
            <a:endParaRPr lang="en-US" altLang="et-EE" dirty="0"/>
          </a:p>
        </p:txBody>
      </p:sp>
    </p:spTree>
    <p:extLst>
      <p:ext uri="{BB962C8B-B14F-4D97-AF65-F5344CB8AC3E}">
        <p14:creationId xmlns:p14="http://schemas.microsoft.com/office/powerpoint/2010/main" val="875063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sz="2800"/>
              <a:t>Relationship of Zones and Physical Addresses on 80x86</a:t>
            </a:r>
          </a:p>
        </p:txBody>
      </p:sp>
      <p:pic>
        <p:nvPicPr>
          <p:cNvPr id="133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9" t="31186" r="772" b="31186"/>
          <a:stretch>
            <a:fillRect/>
          </a:stretch>
        </p:blipFill>
        <p:spPr bwMode="auto">
          <a:xfrm>
            <a:off x="2408239" y="1816101"/>
            <a:ext cx="7712075" cy="2206625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0558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Splitting of Memory in a Buddy Heap</a:t>
            </a:r>
          </a:p>
        </p:txBody>
      </p:sp>
      <p:pic>
        <p:nvPicPr>
          <p:cNvPr id="9523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2" t="15042" r="421" b="15041"/>
          <a:stretch>
            <a:fillRect/>
          </a:stretch>
        </p:blipFill>
        <p:spPr bwMode="auto">
          <a:xfrm>
            <a:off x="2695575" y="1285876"/>
            <a:ext cx="7086600" cy="3756025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947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Managing Physical Memory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70138" y="1285875"/>
            <a:ext cx="7473950" cy="469423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t-EE"/>
              <a:t>The page allocator allocates and frees all physical pages; it can allocate ranges of physically-contiguous pages on request</a:t>
            </a:r>
          </a:p>
          <a:p>
            <a:pPr>
              <a:lnSpc>
                <a:spcPct val="90000"/>
              </a:lnSpc>
            </a:pPr>
            <a:r>
              <a:rPr lang="en-US" altLang="et-EE"/>
              <a:t>The allocator uses a buddy-heap algorithm to keep track of available physical pages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Each allocatable memory region is paired with an adjacent partner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Whenever two allocated partner regions are both freed up they are combined to form a larger region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If a small memory request cannot be satisfied by allocating an existing small free region, then a larger free region will be subdivided into two partners to satisfy the request</a:t>
            </a:r>
          </a:p>
          <a:p>
            <a:pPr>
              <a:lnSpc>
                <a:spcPct val="90000"/>
              </a:lnSpc>
            </a:pPr>
            <a:r>
              <a:rPr lang="en-US" altLang="et-EE"/>
              <a:t>Memory allocations in the Linux kernel occur either statically (drivers reserve a contiguous area of memory during system boot time) or dynamically (via the page allocator)</a:t>
            </a:r>
          </a:p>
          <a:p>
            <a:pPr>
              <a:lnSpc>
                <a:spcPct val="90000"/>
              </a:lnSpc>
            </a:pPr>
            <a:r>
              <a:rPr lang="en-US" altLang="et-EE"/>
              <a:t>Also uses </a:t>
            </a:r>
            <a:r>
              <a:rPr lang="en-US" altLang="et-EE" b="1"/>
              <a:t>slab allocator</a:t>
            </a:r>
            <a:r>
              <a:rPr lang="en-US" altLang="et-EE"/>
              <a:t> for kernel memory</a:t>
            </a:r>
          </a:p>
        </p:txBody>
      </p:sp>
    </p:spTree>
    <p:extLst>
      <p:ext uri="{BB962C8B-B14F-4D97-AF65-F5344CB8AC3E}">
        <p14:creationId xmlns:p14="http://schemas.microsoft.com/office/powerpoint/2010/main" val="2369633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21.07</a:t>
            </a:r>
          </a:p>
        </p:txBody>
      </p:sp>
      <p:pic>
        <p:nvPicPr>
          <p:cNvPr id="135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" t="3741" r="427" b="4311"/>
          <a:stretch>
            <a:fillRect/>
          </a:stretch>
        </p:blipFill>
        <p:spPr bwMode="auto">
          <a:xfrm>
            <a:off x="2468564" y="1173163"/>
            <a:ext cx="7011987" cy="487680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233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t-EE"/>
              <a:t>The VM system maintains the address space visible to each process:  It creates pages of virtual memory on demand, and manages the loading of those pages from disk or their swapping back out to disk as required</a:t>
            </a:r>
          </a:p>
          <a:p>
            <a:r>
              <a:rPr lang="en-US" altLang="et-EE"/>
              <a:t>The VM manager maintains two separate views of a process’s address space:</a:t>
            </a:r>
          </a:p>
          <a:p>
            <a:pPr lvl="1"/>
            <a:r>
              <a:rPr lang="en-US" altLang="et-EE"/>
              <a:t>A logical view describing instructions concerning the layout of the address space</a:t>
            </a:r>
          </a:p>
          <a:p>
            <a:pPr lvl="2"/>
            <a:r>
              <a:rPr lang="en-US" altLang="et-EE"/>
              <a:t>The address space consists of a set of nonoverlapping regions, each representing a continuous, page-aligned subset of the address space</a:t>
            </a:r>
          </a:p>
          <a:p>
            <a:pPr lvl="1"/>
            <a:r>
              <a:rPr lang="en-US" altLang="et-EE"/>
              <a:t>A physical view of each address space which is stored in the hardware page tables for the process</a:t>
            </a:r>
          </a:p>
        </p:txBody>
      </p:sp>
    </p:spTree>
    <p:extLst>
      <p:ext uri="{BB962C8B-B14F-4D97-AF65-F5344CB8AC3E}">
        <p14:creationId xmlns:p14="http://schemas.microsoft.com/office/powerpoint/2010/main" val="3081383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 (Cont.)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Virtual memory regions are characterized by:</a:t>
            </a:r>
          </a:p>
          <a:p>
            <a:pPr lvl="1"/>
            <a:r>
              <a:rPr lang="en-US" altLang="et-EE"/>
              <a:t>The backing store, which describes from where the pages for a region come; regions are usually backed by a file or by nothing (</a:t>
            </a:r>
            <a:r>
              <a:rPr lang="en-US" altLang="et-EE" i="1"/>
              <a:t>demand-zero</a:t>
            </a:r>
            <a:r>
              <a:rPr lang="en-US" altLang="et-EE"/>
              <a:t> memory)</a:t>
            </a:r>
          </a:p>
          <a:p>
            <a:pPr lvl="1"/>
            <a:r>
              <a:rPr lang="en-US" altLang="et-EE"/>
              <a:t>The region’s reaction to writes (page sharing or copy-on-write)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The kernel creates a new virtual address space</a:t>
            </a:r>
          </a:p>
          <a:p>
            <a:pPr lvl="1">
              <a:buFont typeface="Monotype Sorts" pitchFamily="2" charset="2"/>
              <a:buNone/>
            </a:pPr>
            <a:r>
              <a:rPr lang="en-US" altLang="et-EE"/>
              <a:t>1.	When a process runs a new program with the </a:t>
            </a:r>
            <a:r>
              <a:rPr lang="en-US" altLang="et-EE" b="1"/>
              <a:t>exec</a:t>
            </a:r>
            <a:r>
              <a:rPr lang="en-US" altLang="et-EE"/>
              <a:t> system call</a:t>
            </a:r>
          </a:p>
          <a:p>
            <a:pPr lvl="1">
              <a:buFont typeface="Monotype Sorts" pitchFamily="2" charset="2"/>
              <a:buNone/>
            </a:pPr>
            <a:r>
              <a:rPr lang="en-US" altLang="et-EE"/>
              <a:t>2. 	Upon creation of a new process by the </a:t>
            </a:r>
            <a:r>
              <a:rPr lang="en-US" altLang="et-EE" b="1"/>
              <a:t>fork</a:t>
            </a:r>
            <a:r>
              <a:rPr lang="en-US" altLang="et-EE"/>
              <a:t> system call</a:t>
            </a:r>
          </a:p>
        </p:txBody>
      </p:sp>
    </p:spTree>
    <p:extLst>
      <p:ext uri="{BB962C8B-B14F-4D97-AF65-F5344CB8AC3E}">
        <p14:creationId xmlns:p14="http://schemas.microsoft.com/office/powerpoint/2010/main" val="40626367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 (Cont.)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On executing a new program, the process is given a new, completely empty virtual-address space; the program-loading routines populate the address space with virtual-memory regions</a:t>
            </a:r>
          </a:p>
          <a:p>
            <a:r>
              <a:rPr lang="en-US" altLang="et-EE"/>
              <a:t>Creating a new process with </a:t>
            </a:r>
            <a:r>
              <a:rPr lang="en-US" altLang="et-EE" b="1"/>
              <a:t>fork</a:t>
            </a:r>
            <a:r>
              <a:rPr lang="en-US" altLang="et-EE"/>
              <a:t> involves creating a complete copy of the existing process’s virtual address space</a:t>
            </a:r>
          </a:p>
          <a:p>
            <a:pPr lvl="1"/>
            <a:r>
              <a:rPr lang="en-US" altLang="et-EE"/>
              <a:t>The kernel copies the parent process’s VMA descriptors, then creates a new set of page tables for the child</a:t>
            </a:r>
          </a:p>
          <a:p>
            <a:pPr lvl="1"/>
            <a:r>
              <a:rPr lang="en-US" altLang="et-EE"/>
              <a:t>The parent’s page tables are copied directly into the child’s, with the reference count of each page covered being incremented</a:t>
            </a:r>
          </a:p>
          <a:p>
            <a:pPr lvl="1"/>
            <a:r>
              <a:rPr lang="en-US" altLang="et-EE"/>
              <a:t>After the fork, the parent and child share the same physical pages of memory in their address spaces</a:t>
            </a:r>
          </a:p>
        </p:txBody>
      </p:sp>
    </p:spTree>
    <p:extLst>
      <p:ext uri="{BB962C8B-B14F-4D97-AF65-F5344CB8AC3E}">
        <p14:creationId xmlns:p14="http://schemas.microsoft.com/office/powerpoint/2010/main" val="392396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 (Cont.)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The VM paging system relocates pages of memory from physical memory out to disk when the memory is needed for something else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The VM paging system can be divided into two sections:</a:t>
            </a:r>
          </a:p>
          <a:p>
            <a:pPr lvl="1"/>
            <a:r>
              <a:rPr lang="en-US" altLang="et-EE"/>
              <a:t>The pageout-policy algorithm decides which pages to write out to disk, and when</a:t>
            </a:r>
          </a:p>
          <a:p>
            <a:pPr lvl="1"/>
            <a:r>
              <a:rPr lang="en-US" altLang="et-EE"/>
              <a:t>The paging mechanism actually carries out the transfer, and pages data back into physical memory as needed</a:t>
            </a:r>
          </a:p>
        </p:txBody>
      </p:sp>
    </p:spTree>
    <p:extLst>
      <p:ext uri="{BB962C8B-B14F-4D97-AF65-F5344CB8AC3E}">
        <p14:creationId xmlns:p14="http://schemas.microsoft.com/office/powerpoint/2010/main" val="22862697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Virtual Memory (Cont.)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The Linux kernel reserves a constant, architecture-dependent region of the virtual address space of every process for its own internal use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This kernel virtual-memory area contains two regions:</a:t>
            </a:r>
          </a:p>
          <a:p>
            <a:pPr lvl="1"/>
            <a:r>
              <a:rPr lang="en-US" altLang="et-EE"/>
              <a:t>A static area that contains page table references to every available physical page of memory in the system, so that there is a simple translation from physical to virtual addresses when running kernel code</a:t>
            </a:r>
          </a:p>
          <a:p>
            <a:pPr lvl="1"/>
            <a:r>
              <a:rPr lang="en-US" altLang="et-EE"/>
              <a:t>The reminder of the reserved section is not reserved for any specific purpose; its page-table entries can be modified to point to any other areas of memory</a:t>
            </a:r>
          </a:p>
        </p:txBody>
      </p:sp>
    </p:spTree>
    <p:extLst>
      <p:ext uri="{BB962C8B-B14F-4D97-AF65-F5344CB8AC3E}">
        <p14:creationId xmlns:p14="http://schemas.microsoft.com/office/powerpoint/2010/main" val="3598642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2546350" y="0"/>
            <a:ext cx="7772400" cy="844550"/>
          </a:xfrm>
        </p:spPr>
        <p:txBody>
          <a:bodyPr>
            <a:normAutofit fontScale="90000"/>
          </a:bodyPr>
          <a:lstStyle/>
          <a:p>
            <a:r>
              <a:rPr lang="en-US" altLang="et-EE"/>
              <a:t>Executing and Loading User Programs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t-EE"/>
              <a:t>Linux maintains a table of functions for loading programs; it gives each function the opportunity to try loading the given file when an exec system call is made</a:t>
            </a:r>
          </a:p>
          <a:p>
            <a:r>
              <a:rPr lang="en-US" altLang="et-EE"/>
              <a:t>The registration of multiple loader routines allows Linux to support both the ELF and </a:t>
            </a:r>
            <a:r>
              <a:rPr lang="en-US" altLang="et-EE" b="1"/>
              <a:t>a.out</a:t>
            </a:r>
            <a:r>
              <a:rPr lang="en-US" altLang="et-EE"/>
              <a:t> binary formats</a:t>
            </a:r>
          </a:p>
          <a:p>
            <a:r>
              <a:rPr lang="en-US" altLang="et-EE"/>
              <a:t>Initially, binary-file pages are mapped into virtual memory</a:t>
            </a:r>
          </a:p>
          <a:p>
            <a:pPr lvl="1"/>
            <a:r>
              <a:rPr lang="en-US" altLang="et-EE"/>
              <a:t>Only when a program tries to access a given page will a page fault result in that page being loaded into physical memory</a:t>
            </a:r>
          </a:p>
          <a:p>
            <a:r>
              <a:rPr lang="en-US" altLang="et-EE"/>
              <a:t>An ELF-format binary file consists of a header followed by several page-aligned sections</a:t>
            </a:r>
          </a:p>
          <a:p>
            <a:pPr lvl="1"/>
            <a:r>
              <a:rPr lang="en-US" altLang="et-EE"/>
              <a:t>The ELF loader works by reading the header and mapping the sections of the file into separate regions of virtual memory</a:t>
            </a:r>
          </a:p>
        </p:txBody>
      </p:sp>
    </p:spTree>
    <p:extLst>
      <p:ext uri="{BB962C8B-B14F-4D97-AF65-F5344CB8AC3E}">
        <p14:creationId xmlns:p14="http://schemas.microsoft.com/office/powerpoint/2010/main" val="2469408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Device-Status Table</a:t>
            </a:r>
          </a:p>
        </p:txBody>
      </p:sp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" t="15446" r="728" b="15446"/>
          <a:stretch>
            <a:fillRect/>
          </a:stretch>
        </p:blipFill>
        <p:spPr bwMode="auto">
          <a:xfrm>
            <a:off x="2671763" y="1465263"/>
            <a:ext cx="7326312" cy="4100512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8724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Memory Layout for </a:t>
            </a:r>
            <a:r>
              <a:rPr lang="en-US" altLang="et-EE" b="0"/>
              <a:t>ELF</a:t>
            </a:r>
            <a:r>
              <a:rPr lang="en-US" altLang="et-EE"/>
              <a:t> Programs</a:t>
            </a:r>
          </a:p>
        </p:txBody>
      </p:sp>
      <p:pic>
        <p:nvPicPr>
          <p:cNvPr id="778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" t="2731" r="404" b="3017"/>
          <a:stretch>
            <a:fillRect/>
          </a:stretch>
        </p:blipFill>
        <p:spPr bwMode="auto">
          <a:xfrm>
            <a:off x="2633663" y="1285876"/>
            <a:ext cx="6919912" cy="4932363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14957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Static and Dynamic Linking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t-EE"/>
              <a:t>A program whose necessary library functions are embedded directly in the program’s executable binary file is </a:t>
            </a:r>
            <a:r>
              <a:rPr lang="en-US" altLang="et-EE" i="1"/>
              <a:t>statically</a:t>
            </a:r>
            <a:r>
              <a:rPr lang="en-US" altLang="et-EE"/>
              <a:t> linked to its libraries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The main disadvantage of static linkage is that every program generated must contain copies of exactly the same common system library functions</a:t>
            </a:r>
            <a:br>
              <a:rPr lang="en-US" altLang="et-EE"/>
            </a:br>
            <a:endParaRPr lang="en-US" altLang="et-EE"/>
          </a:p>
          <a:p>
            <a:r>
              <a:rPr lang="en-US" altLang="et-EE" i="1"/>
              <a:t>Dynamic</a:t>
            </a:r>
            <a:r>
              <a:rPr lang="en-US" altLang="et-EE"/>
              <a:t> linking is more efficient in terms of both physical memory and disk-space usage because it loads the system libraries into memory only once</a:t>
            </a:r>
          </a:p>
        </p:txBody>
      </p:sp>
    </p:spTree>
    <p:extLst>
      <p:ext uri="{BB962C8B-B14F-4D97-AF65-F5344CB8AC3E}">
        <p14:creationId xmlns:p14="http://schemas.microsoft.com/office/powerpoint/2010/main" val="2038255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Storage Structure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Main memory – only large storage media that the CPU can access directly.</a:t>
            </a:r>
          </a:p>
          <a:p>
            <a:r>
              <a:rPr lang="en-US" altLang="et-EE"/>
              <a:t>Secondary storage – extension of main memory that provides large nonvolatile storage capacity.</a:t>
            </a:r>
          </a:p>
          <a:p>
            <a:r>
              <a:rPr lang="en-US" altLang="et-EE"/>
              <a:t>Magnetic disks – rigid metal or glass platters covered with magnetic recording material </a:t>
            </a:r>
          </a:p>
          <a:p>
            <a:pPr lvl="1"/>
            <a:r>
              <a:rPr lang="en-US" altLang="et-EE"/>
              <a:t>Disk surface is logically divided into </a:t>
            </a:r>
            <a:r>
              <a:rPr lang="en-US" altLang="et-EE" i="1"/>
              <a:t>tracks</a:t>
            </a:r>
            <a:r>
              <a:rPr lang="en-US" altLang="et-EE"/>
              <a:t>, which are subdivided into </a:t>
            </a:r>
            <a:r>
              <a:rPr lang="en-US" altLang="et-EE" i="1"/>
              <a:t>sectors</a:t>
            </a:r>
            <a:r>
              <a:rPr lang="en-US" altLang="et-EE"/>
              <a:t>.</a:t>
            </a:r>
          </a:p>
          <a:p>
            <a:pPr lvl="1"/>
            <a:r>
              <a:rPr lang="en-US" altLang="et-EE"/>
              <a:t>The </a:t>
            </a:r>
            <a:r>
              <a:rPr lang="en-US" altLang="et-EE" i="1"/>
              <a:t>disk controller</a:t>
            </a:r>
            <a:r>
              <a:rPr lang="en-US" altLang="et-EE"/>
              <a:t> determines the logical interaction between the device and the computer. </a:t>
            </a:r>
          </a:p>
        </p:txBody>
      </p:sp>
    </p:spTree>
    <p:extLst>
      <p:ext uri="{BB962C8B-B14F-4D97-AF65-F5344CB8AC3E}">
        <p14:creationId xmlns:p14="http://schemas.microsoft.com/office/powerpoint/2010/main" val="1180186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Storage-Device Hierarchy</a:t>
            </a:r>
          </a:p>
        </p:txBody>
      </p:sp>
      <p:pic>
        <p:nvPicPr>
          <p:cNvPr id="849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4" t="510" r="5736" b="510"/>
          <a:stretch>
            <a:fillRect/>
          </a:stretch>
        </p:blipFill>
        <p:spPr bwMode="auto">
          <a:xfrm>
            <a:off x="3581400" y="1212850"/>
            <a:ext cx="5270500" cy="440055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933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Caching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Important principle, performed at many levels in a computer (in hardware, operating system, software)</a:t>
            </a:r>
          </a:p>
          <a:p>
            <a:r>
              <a:rPr lang="en-US" altLang="et-EE"/>
              <a:t>Information in use copied from slower to faster storage temporarily</a:t>
            </a:r>
          </a:p>
          <a:p>
            <a:r>
              <a:rPr lang="en-US" altLang="et-EE"/>
              <a:t>Faster storage (cache) checked first to determine if information is there</a:t>
            </a:r>
          </a:p>
          <a:p>
            <a:pPr lvl="1"/>
            <a:r>
              <a:rPr lang="en-US" altLang="et-EE"/>
              <a:t>If it is, information used directly from the cache (fast)</a:t>
            </a:r>
          </a:p>
          <a:p>
            <a:pPr lvl="1"/>
            <a:r>
              <a:rPr lang="en-US" altLang="et-EE"/>
              <a:t>If not, data copied to cache and used there</a:t>
            </a:r>
          </a:p>
          <a:p>
            <a:r>
              <a:rPr lang="en-US" altLang="et-EE"/>
              <a:t>Cache smaller than storage being cached</a:t>
            </a:r>
          </a:p>
          <a:p>
            <a:pPr lvl="1"/>
            <a:r>
              <a:rPr lang="en-US" altLang="et-EE"/>
              <a:t>Cache management important design problem</a:t>
            </a:r>
          </a:p>
          <a:p>
            <a:pPr lvl="1"/>
            <a:r>
              <a:rPr lang="en-US" altLang="et-EE"/>
              <a:t>Cache size and replacement policy</a:t>
            </a:r>
          </a:p>
          <a:p>
            <a:pPr>
              <a:buFont typeface="Monotype Sorts" pitchFamily="2" charset="2"/>
              <a:buNone/>
            </a:pPr>
            <a:endParaRPr lang="en-US" altLang="et-EE"/>
          </a:p>
        </p:txBody>
      </p:sp>
    </p:spTree>
    <p:extLst>
      <p:ext uri="{BB962C8B-B14F-4D97-AF65-F5344CB8AC3E}">
        <p14:creationId xmlns:p14="http://schemas.microsoft.com/office/powerpoint/2010/main" val="896027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sz="2800"/>
              <a:t>Performance of Various Levels of Storage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Movement between levels of storage hierarchy can be explicit or implicit</a:t>
            </a:r>
          </a:p>
        </p:txBody>
      </p:sp>
      <p:pic>
        <p:nvPicPr>
          <p:cNvPr id="1126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" t="23097" r="787" b="22835"/>
          <a:stretch>
            <a:fillRect/>
          </a:stretch>
        </p:blipFill>
        <p:spPr bwMode="auto">
          <a:xfrm>
            <a:off x="2984500" y="2882900"/>
            <a:ext cx="6362700" cy="261620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2078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 sz="2800"/>
              <a:t>Migration of Integer A from Disk to Register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t-EE"/>
              <a:t>Multitasking environments must be careful to use most recent value, no matter where it is stored in the storage hierarchy</a:t>
            </a:r>
            <a:br>
              <a:rPr lang="en-US" altLang="et-EE"/>
            </a:br>
            <a:r>
              <a:rPr lang="en-US" altLang="et-EE"/>
              <a:t/>
            </a:r>
            <a:br>
              <a:rPr lang="en-US" altLang="et-EE"/>
            </a:br>
            <a:r>
              <a:rPr lang="en-US" altLang="et-EE"/>
              <a:t/>
            </a:r>
            <a:br>
              <a:rPr lang="en-US" altLang="et-EE"/>
            </a:br>
            <a:r>
              <a:rPr lang="en-US" altLang="et-EE"/>
              <a:t/>
            </a:r>
            <a:br>
              <a:rPr lang="en-US" altLang="et-EE"/>
            </a:br>
            <a:r>
              <a:rPr lang="en-US" altLang="et-EE"/>
              <a:t/>
            </a:r>
            <a:br>
              <a:rPr lang="en-US" altLang="et-EE"/>
            </a:br>
            <a:r>
              <a:rPr lang="en-US" altLang="et-EE"/>
              <a:t/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Multiprocessor environment must provide cache coherency in hardware such that all CPUs have the most recent value in their cache</a:t>
            </a:r>
          </a:p>
          <a:p>
            <a:r>
              <a:rPr lang="en-US" altLang="et-EE"/>
              <a:t>Distributed environment situation even more complex</a:t>
            </a:r>
          </a:p>
          <a:p>
            <a:pPr lvl="1"/>
            <a:r>
              <a:rPr lang="en-US" altLang="et-EE"/>
              <a:t>Several copies of a datum can exist</a:t>
            </a:r>
          </a:p>
          <a:p>
            <a:pPr lvl="1"/>
            <a:r>
              <a:rPr lang="en-US" altLang="et-EE"/>
              <a:t>Various solutions covered in Chapter 17</a:t>
            </a:r>
          </a:p>
        </p:txBody>
      </p:sp>
      <p:pic>
        <p:nvPicPr>
          <p:cNvPr id="860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" t="41441" r="386" b="41183"/>
          <a:stretch>
            <a:fillRect/>
          </a:stretch>
        </p:blipFill>
        <p:spPr bwMode="auto">
          <a:xfrm>
            <a:off x="2951163" y="3027924"/>
            <a:ext cx="6684962" cy="877888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7660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Storage Management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0" y="1428750"/>
            <a:ext cx="7583488" cy="45545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t-EE"/>
              <a:t>OS provides uniform, logical view of information storage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Abstracts physical properties to logical storage unit  - </a:t>
            </a:r>
            <a:r>
              <a:rPr lang="en-US" altLang="et-EE" b="1"/>
              <a:t>file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Each medium is controlled by device (i.e., disk drive, tape drive)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Varying properties include access speed, capacity, data-transfer rate, access method (sequential or random)</a:t>
            </a:r>
          </a:p>
          <a:p>
            <a:pPr>
              <a:lnSpc>
                <a:spcPct val="90000"/>
              </a:lnSpc>
            </a:pPr>
            <a:r>
              <a:rPr lang="en-US" altLang="et-EE"/>
              <a:t>File-System management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Files usually organized into directories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Access control on most systems to determine who can access what</a:t>
            </a:r>
          </a:p>
          <a:p>
            <a:pPr lvl="1">
              <a:lnSpc>
                <a:spcPct val="90000"/>
              </a:lnSpc>
            </a:pPr>
            <a:r>
              <a:rPr lang="en-US" altLang="et-EE"/>
              <a:t>OS activities include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Creating and deleting files and directories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Primitives to manipulate files and dirs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Mapping files onto secondary storage</a:t>
            </a:r>
          </a:p>
          <a:p>
            <a:pPr lvl="2">
              <a:lnSpc>
                <a:spcPct val="90000"/>
              </a:lnSpc>
            </a:pPr>
            <a:r>
              <a:rPr lang="en-US" altLang="et-EE"/>
              <a:t>Backup files onto stable (non-volatile) storage media</a:t>
            </a:r>
          </a:p>
        </p:txBody>
      </p:sp>
    </p:spTree>
    <p:extLst>
      <p:ext uri="{BB962C8B-B14F-4D97-AF65-F5344CB8AC3E}">
        <p14:creationId xmlns:p14="http://schemas.microsoft.com/office/powerpoint/2010/main" val="2769108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t-EE"/>
              <a:t>Memory Management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t-EE"/>
              <a:t>Linux’s physical memory-management system deals with allocating and freeing pages, groups of pages, and small blocks of memory</a:t>
            </a:r>
            <a:br>
              <a:rPr lang="en-US" altLang="et-EE"/>
            </a:br>
            <a:endParaRPr lang="en-US" altLang="et-EE"/>
          </a:p>
          <a:p>
            <a:r>
              <a:rPr lang="en-US" altLang="et-EE"/>
              <a:t>It has additional mechanisms for handling virtual memory, memory mapped into the address space of running processes</a:t>
            </a:r>
          </a:p>
          <a:p>
            <a:endParaRPr lang="en-US" altLang="et-EE"/>
          </a:p>
          <a:p>
            <a:r>
              <a:rPr lang="en-US" altLang="et-EE"/>
              <a:t>Splits memory into 3 different </a:t>
            </a:r>
            <a:r>
              <a:rPr lang="en-US" altLang="et-EE" b="1"/>
              <a:t>zones</a:t>
            </a:r>
            <a:r>
              <a:rPr lang="en-US" altLang="et-EE"/>
              <a:t> due to hardware 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920315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1292</Words>
  <Application>Microsoft Office PowerPoint</Application>
  <PresentationFormat>Widescreen</PresentationFormat>
  <Paragraphs>104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Monotype Sorts</vt:lpstr>
      <vt:lpstr>Office Theme</vt:lpstr>
      <vt:lpstr>Memory Management</vt:lpstr>
      <vt:lpstr>Device-Status Table</vt:lpstr>
      <vt:lpstr>Storage Structure</vt:lpstr>
      <vt:lpstr>Storage-Device Hierarchy</vt:lpstr>
      <vt:lpstr>Caching</vt:lpstr>
      <vt:lpstr>Performance of Various Levels of Storage</vt:lpstr>
      <vt:lpstr>Migration of Integer A from Disk to Register</vt:lpstr>
      <vt:lpstr>Storage Management</vt:lpstr>
      <vt:lpstr>Memory Management</vt:lpstr>
      <vt:lpstr>Relationship of Zones and Physical Addresses on 80x86</vt:lpstr>
      <vt:lpstr>Splitting of Memory in a Buddy Heap</vt:lpstr>
      <vt:lpstr>Managing Physical Memory</vt:lpstr>
      <vt:lpstr>21.07</vt:lpstr>
      <vt:lpstr>Virtual Memory</vt:lpstr>
      <vt:lpstr>Virtual Memory (Cont.)</vt:lpstr>
      <vt:lpstr>Virtual Memory (Cont.)</vt:lpstr>
      <vt:lpstr>Virtual Memory (Cont.)</vt:lpstr>
      <vt:lpstr>Virtual Memory (Cont.)</vt:lpstr>
      <vt:lpstr>Executing and Loading User Programs</vt:lpstr>
      <vt:lpstr>Memory Layout for ELF Programs</vt:lpstr>
      <vt:lpstr>Static and Dynamic Linking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viis</dc:creator>
  <cp:lastModifiedBy>Vladimir Viies</cp:lastModifiedBy>
  <cp:revision>4</cp:revision>
  <dcterms:created xsi:type="dcterms:W3CDTF">2015-03-16T08:34:20Z</dcterms:created>
  <dcterms:modified xsi:type="dcterms:W3CDTF">2025-03-17T13:04:39Z</dcterms:modified>
</cp:coreProperties>
</file>