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259" r:id="rId2"/>
    <p:sldId id="295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3" r:id="rId12"/>
    <p:sldId id="322" r:id="rId13"/>
    <p:sldId id="324" r:id="rId14"/>
    <p:sldId id="325" r:id="rId15"/>
    <p:sldId id="326" r:id="rId16"/>
    <p:sldId id="296" r:id="rId17"/>
    <p:sldId id="297" r:id="rId18"/>
    <p:sldId id="313" r:id="rId19"/>
    <p:sldId id="301" r:id="rId20"/>
    <p:sldId id="302" r:id="rId21"/>
    <p:sldId id="303" r:id="rId22"/>
    <p:sldId id="278" r:id="rId23"/>
    <p:sldId id="279" r:id="rId24"/>
    <p:sldId id="280" r:id="rId25"/>
    <p:sldId id="258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Objects="1">
      <p:cViewPr varScale="1">
        <p:scale>
          <a:sx n="100" d="100"/>
          <a:sy n="100" d="100"/>
        </p:scale>
        <p:origin x="11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03AD4-9338-4CB1-935E-39B7618DC92B}" type="datetimeFigureOut">
              <a:rPr lang="et-EE" smtClean="0"/>
              <a:pPr/>
              <a:t>13.11.2024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B032-697D-4373-B68C-9DEB4250BBE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889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</a:t>
            </a:fld>
            <a:endParaRPr lang="et-E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069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5AFC787-ACB5-4FF0-926D-DD47686C7DC0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10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58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1" y="2130425"/>
            <a:ext cx="6227999" cy="1470025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3886200"/>
            <a:ext cx="622799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77AFC0-C45A-4484-9B92-C05234D1FF6E}" type="datetime1">
              <a:rPr lang="et-EE" smtClean="0"/>
              <a:pPr>
                <a:defRPr/>
              </a:pPr>
              <a:t>13.11.2024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264" y="274638"/>
            <a:ext cx="1354488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1328" y="274638"/>
            <a:ext cx="5367528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1BF3E2-EDC9-4788-9B2D-9924E72E37E3}" type="datetime1">
              <a:rPr lang="et-EE" smtClean="0"/>
              <a:pPr>
                <a:defRPr/>
              </a:pPr>
              <a:t>13.11.2024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C2037-EDB9-4CF8-B1F8-D640E8AA800C}" type="datetime1">
              <a:rPr lang="et-EE" smtClean="0"/>
              <a:pPr>
                <a:defRPr/>
              </a:pPr>
              <a:t>13.11.2024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40761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906713"/>
            <a:ext cx="6840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F04CB9-386B-468E-86AB-EBB0DF6871A6}" type="datetime1">
              <a:rPr lang="et-EE" smtClean="0"/>
              <a:pPr>
                <a:defRPr/>
              </a:pPr>
              <a:t>13.11.2024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1328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BBFB29-2C4A-40FF-8558-1CBBE38B98CF}" type="datetime1">
              <a:rPr lang="et-EE" smtClean="0"/>
              <a:pPr>
                <a:defRPr/>
              </a:pPr>
              <a:t>13.11.2024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990752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7" y="1535113"/>
            <a:ext cx="3319273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481328" y="2174874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972465" y="1554480"/>
            <a:ext cx="3312000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972464" y="2194242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7574EC-3FA9-4C74-AB15-39B00B93E866}" type="datetime1">
              <a:rPr lang="et-EE" smtClean="0"/>
              <a:pPr>
                <a:defRPr/>
              </a:pPr>
              <a:t>13.11.2024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115212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E3ABE9-F28F-44DD-8680-7FFDA46A4F80}" type="datetime1">
              <a:rPr lang="et-EE" smtClean="0"/>
              <a:pPr>
                <a:defRPr/>
              </a:pPr>
              <a:t>13.11.2024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75BA3A-052D-471D-8564-6690F695EE2F}" type="datetime1">
              <a:rPr lang="et-EE" smtClean="0"/>
              <a:pPr>
                <a:defRPr/>
              </a:pPr>
              <a:t>13.11.2024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2F5717-9156-487C-977E-1ECCD2A8FDF5}" type="datetime1">
              <a:rPr lang="et-EE" smtClean="0"/>
              <a:pPr>
                <a:defRPr/>
              </a:pPr>
              <a:t>13.11.2024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B5A52C-8AC6-4F59-8953-9E237000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86E32B-AB01-4A79-8B60-4A950237C841}" type="datetime1">
              <a:rPr lang="et-EE" smtClean="0"/>
              <a:pPr>
                <a:defRPr/>
              </a:pPr>
              <a:t>13.11.2024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4C88DE-6B34-4DBC-B54F-C795500B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_sisupohi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1328" y="1628800"/>
            <a:ext cx="6821424" cy="46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13.11.2024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Symbol" pitchFamily="18" charset="2"/>
        <a:buChar char=""/>
        <a:defRPr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.ttu.e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pt_fassaadiga_sl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  <a:ea typeface="Verdana"/>
              </a:rPr>
              <a:t>Ind</a:t>
            </a:r>
            <a:r>
              <a:rPr lang="et-EE" sz="3200" b="0" strike="noStrike" spc="-1" dirty="0" err="1" smtClean="0">
                <a:solidFill>
                  <a:srgbClr val="000000"/>
                </a:solidFill>
                <a:latin typeface="Arial"/>
                <a:ea typeface="Verdana"/>
              </a:rPr>
              <a:t>ex</a:t>
            </a:r>
            <a:r>
              <a:rPr lang="et-EE" sz="3200" b="0" strike="noStrike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b="0" strike="noStrike" spc="-1" dirty="0" err="1" smtClean="0">
                <a:solidFill>
                  <a:srgbClr val="000000"/>
                </a:solidFill>
                <a:latin typeface="Arial"/>
                <a:ea typeface="Verdana"/>
              </a:rPr>
              <a:t>files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213" name="Picture 4"/>
          <p:cNvPicPr/>
          <p:nvPr/>
        </p:nvPicPr>
        <p:blipFill>
          <a:blip r:embed="rId3"/>
          <a:srcRect l="602" t="12044" r="812" b="12330"/>
          <a:stretch/>
        </p:blipFill>
        <p:spPr>
          <a:xfrm>
            <a:off x="1331640" y="1251000"/>
            <a:ext cx="7012800" cy="420588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192523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Usual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file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system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215" name="Picture 4"/>
          <p:cNvPicPr/>
          <p:nvPr/>
        </p:nvPicPr>
        <p:blipFill>
          <a:blip r:embed="rId2"/>
          <a:srcRect l="668" t="14791" r="439" b="14485"/>
          <a:stretch/>
        </p:blipFill>
        <p:spPr>
          <a:xfrm>
            <a:off x="1262160" y="1251000"/>
            <a:ext cx="6791760" cy="364212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108726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Library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related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operations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Search for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Create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Delete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List a directory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Rename a file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133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166760" y="371520"/>
            <a:ext cx="774288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2800" spc="-1" dirty="0" err="1" smtClean="0">
                <a:solidFill>
                  <a:srgbClr val="000000"/>
                </a:solidFill>
                <a:latin typeface="Arial"/>
                <a:ea typeface="Verdana"/>
              </a:rPr>
              <a:t>Library</a:t>
            </a:r>
            <a:r>
              <a:rPr lang="et-EE" sz="28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2800" spc="-1" dirty="0" err="1" smtClean="0">
                <a:solidFill>
                  <a:srgbClr val="000000"/>
                </a:solidFill>
                <a:latin typeface="Arial"/>
                <a:ea typeface="Verdana"/>
              </a:rPr>
              <a:t>organization</a:t>
            </a:r>
            <a:r>
              <a:rPr lang="et-EE" sz="28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2800" spc="-1" dirty="0" err="1" smtClean="0">
                <a:solidFill>
                  <a:srgbClr val="000000"/>
                </a:solidFill>
                <a:latin typeface="Arial"/>
                <a:ea typeface="Verdana"/>
              </a:rPr>
              <a:t>to</a:t>
            </a:r>
            <a:r>
              <a:rPr lang="et-EE" sz="28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2800" spc="-1" dirty="0" err="1" smtClean="0">
                <a:solidFill>
                  <a:srgbClr val="000000"/>
                </a:solidFill>
                <a:latin typeface="Arial"/>
                <a:ea typeface="Verdana"/>
              </a:rPr>
              <a:t>simplify</a:t>
            </a:r>
            <a:r>
              <a:rPr lang="et-EE" sz="28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2800" spc="-1" dirty="0" err="1" smtClean="0">
                <a:solidFill>
                  <a:srgbClr val="000000"/>
                </a:solidFill>
                <a:latin typeface="Arial"/>
                <a:ea typeface="Verdana"/>
              </a:rPr>
              <a:t>management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1403640" y="1320840"/>
            <a:ext cx="5888160" cy="4412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Efficiency – locating a file quickly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Naming – convenient to users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Two users can have same name for different files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The same file can have several different names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Grouping – logical grouping of files by properties, (e.g., all Java programs, all games, …)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089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Access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lists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and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grouping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1331640" y="1251000"/>
            <a:ext cx="7127640" cy="3237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Mode of access:  read, write, execute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Three classes of users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a)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owner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	7	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1 1 1</a:t>
            </a:r>
            <a:r>
              <a:t/>
            </a:r>
            <a:br/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b)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group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	6	 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1 1 0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c)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public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4	 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0 0      Ask manager to create a group (unique name), say G, and add some users to the group.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For a particular file (say 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Verdana"/>
              </a:rPr>
              <a:t>game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) or subdirectory, define an appropriate access.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3416760" y="4885200"/>
            <a:ext cx="5947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owner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4071960" y="4885200"/>
            <a:ext cx="57060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group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4" name="CustomShape 5"/>
          <p:cNvSpPr/>
          <p:nvPr/>
        </p:nvSpPr>
        <p:spPr>
          <a:xfrm>
            <a:off x="4815000" y="4885200"/>
            <a:ext cx="5785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public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5" name="CustomShape 6"/>
          <p:cNvSpPr/>
          <p:nvPr/>
        </p:nvSpPr>
        <p:spPr>
          <a:xfrm>
            <a:off x="3475080" y="5399280"/>
            <a:ext cx="6386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chmod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6" name="CustomShape 7"/>
          <p:cNvSpPr/>
          <p:nvPr/>
        </p:nvSpPr>
        <p:spPr>
          <a:xfrm>
            <a:off x="4107960" y="5399280"/>
            <a:ext cx="4363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764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7" name="CustomShape 8"/>
          <p:cNvSpPr/>
          <p:nvPr/>
        </p:nvSpPr>
        <p:spPr>
          <a:xfrm>
            <a:off x="4591440" y="5399280"/>
            <a:ext cx="5612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game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8" name="Line 9"/>
          <p:cNvSpPr/>
          <p:nvPr/>
        </p:nvSpPr>
        <p:spPr>
          <a:xfrm>
            <a:off x="3736800" y="5065560"/>
            <a:ext cx="461880" cy="331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Line 10"/>
          <p:cNvSpPr/>
          <p:nvPr/>
        </p:nvSpPr>
        <p:spPr>
          <a:xfrm>
            <a:off x="4343400" y="5108400"/>
            <a:ext cx="360" cy="27468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Line 11"/>
          <p:cNvSpPr/>
          <p:nvPr/>
        </p:nvSpPr>
        <p:spPr>
          <a:xfrm flipH="1">
            <a:off x="4493880" y="5079960"/>
            <a:ext cx="600120" cy="3459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12"/>
          <p:cNvSpPr/>
          <p:nvPr/>
        </p:nvSpPr>
        <p:spPr>
          <a:xfrm>
            <a:off x="798480" y="5643720"/>
            <a:ext cx="7028280" cy="80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24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Attach a group to a file</a:t>
            </a:r>
            <a:r>
              <a:t/>
            </a:r>
            <a:br/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chgrp     G    game</a:t>
            </a:r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259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Protection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File owner/creator should be able to control: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what can be done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by whom</a:t>
            </a:r>
            <a:r>
              <a:t/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Types of access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Read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Write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Execute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Append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Delete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List</a:t>
            </a:r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619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142852"/>
            <a:ext cx="6803136" cy="1152128"/>
          </a:xfrm>
        </p:spPr>
        <p:txBody>
          <a:bodyPr/>
          <a:lstStyle/>
          <a:p>
            <a:r>
              <a:rPr lang="et-EE" b="1" i="1" dirty="0" smtClean="0"/>
              <a:t> Opening the file</a:t>
            </a:r>
            <a:endParaRPr lang="et-EE" b="1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81328" y="1142984"/>
            <a:ext cx="7195128" cy="49530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kumimoji="0" lang="et-E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1328" y="1142984"/>
            <a:ext cx="7376952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Pointers can also be used to read and write from a file</a:t>
            </a:r>
            <a:endParaRPr lang="et-EE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t-EE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#include &lt;stdio.h&gt;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#include &lt;stdlib.h&gt;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int main (void)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{FILE *loe= fopen(“esimene.txt”, “</a:t>
            </a:r>
            <a:r>
              <a:rPr lang="et-EE" sz="2800" i="1" dirty="0" smtClean="0">
                <a:solidFill>
                  <a:srgbClr val="FF0000"/>
                </a:solidFill>
              </a:rPr>
              <a:t>r</a:t>
            </a:r>
            <a:r>
              <a:rPr lang="et-EE" sz="2800" i="1" dirty="0" smtClean="0"/>
              <a:t>”);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fprintf(loe, “The first sample”);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fclose(loe);	//</a:t>
            </a:r>
            <a:r>
              <a:rPr lang="en-US" sz="2800" i="1" dirty="0" smtClean="0"/>
              <a:t> belongs to every decent file job</a:t>
            </a:r>
            <a:endParaRPr lang="et-EE" sz="2800" i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dirty="0" smtClean="0"/>
              <a:t>/*</a:t>
            </a:r>
            <a:r>
              <a:rPr lang="en-US" sz="2800" dirty="0" smtClean="0"/>
              <a:t>via</a:t>
            </a:r>
            <a:r>
              <a:rPr lang="et-EE" sz="2800" dirty="0" smtClean="0"/>
              <a:t> variable“loe” </a:t>
            </a:r>
            <a:r>
              <a:rPr lang="en-US" sz="2800" dirty="0" smtClean="0"/>
              <a:t>file can be opened   </a:t>
            </a:r>
            <a:r>
              <a:rPr lang="et-EE" sz="2800" dirty="0" smtClean="0"/>
              <a:t>esimene.txt </a:t>
            </a:r>
            <a:r>
              <a:rPr lang="en-US" sz="2800" dirty="0" smtClean="0"/>
              <a:t>for reading </a:t>
            </a:r>
            <a:r>
              <a:rPr lang="et-EE" sz="2800" dirty="0" smtClean="0"/>
              <a:t> – r, </a:t>
            </a:r>
            <a:r>
              <a:rPr lang="en-US" sz="2800" dirty="0" smtClean="0"/>
              <a:t>the text is read and the file is closed</a:t>
            </a:r>
            <a:endParaRPr lang="et-EE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dirty="0" smtClean="0"/>
              <a:t> */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Reading from a file</a:t>
            </a:r>
            <a:endParaRPr lang="et-E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I,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81328" y="1484784"/>
            <a:ext cx="7195128" cy="49446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1328" y="1214422"/>
            <a:ext cx="6803136" cy="532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smtClean="0">
                <a:latin typeface="Arial Unicode MS" pitchFamily="34" charset="-128"/>
              </a:rPr>
              <a:t>#include &lt;</a:t>
            </a:r>
            <a:r>
              <a:rPr lang="en-GB" sz="2400" i="1" dirty="0" err="1" smtClean="0">
                <a:latin typeface="Arial Unicode MS" pitchFamily="34" charset="-128"/>
              </a:rPr>
              <a:t>stdio.h</a:t>
            </a:r>
            <a:r>
              <a:rPr lang="en-GB" sz="2400" i="1" dirty="0" smtClean="0">
                <a:latin typeface="Arial Unicode MS" pitchFamily="34" charset="-128"/>
              </a:rPr>
              <a:t>&gt;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smtClean="0">
                <a:latin typeface="Arial Unicode MS" pitchFamily="34" charset="-128"/>
              </a:rPr>
              <a:t>#include &lt;</a:t>
            </a:r>
            <a:r>
              <a:rPr lang="en-GB" sz="2400" i="1" dirty="0" err="1" smtClean="0">
                <a:latin typeface="Arial Unicode MS" pitchFamily="34" charset="-128"/>
              </a:rPr>
              <a:t>stdlib.h</a:t>
            </a:r>
            <a:r>
              <a:rPr lang="en-GB" sz="2400" i="1" dirty="0" smtClean="0">
                <a:latin typeface="Arial Unicode MS" pitchFamily="34" charset="-128"/>
              </a:rPr>
              <a:t>&gt;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err="1" smtClean="0">
                <a:latin typeface="Arial Unicode MS" pitchFamily="34" charset="-128"/>
              </a:rPr>
              <a:t>int</a:t>
            </a:r>
            <a:r>
              <a:rPr lang="en-GB" sz="2400" i="1" dirty="0" smtClean="0">
                <a:latin typeface="Arial Unicode MS" pitchFamily="34" charset="-128"/>
              </a:rPr>
              <a:t> main(void)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smtClean="0">
                <a:latin typeface="Arial Unicode MS" pitchFamily="34" charset="-128"/>
              </a:rPr>
              <a:t>{ char </a:t>
            </a:r>
            <a:r>
              <a:rPr lang="en-GB" sz="2400" i="1" dirty="0" err="1" smtClean="0">
                <a:latin typeface="Arial Unicode MS" pitchFamily="34" charset="-128"/>
              </a:rPr>
              <a:t>rida</a:t>
            </a:r>
            <a:r>
              <a:rPr lang="en-GB" sz="2400" i="1" dirty="0" smtClean="0">
                <a:latin typeface="Arial Unicode MS" pitchFamily="34" charset="-128"/>
              </a:rPr>
              <a:t>[128];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smtClean="0">
                <a:latin typeface="Arial Unicode MS" pitchFamily="34" charset="-128"/>
              </a:rPr>
              <a:t>FILE *</a:t>
            </a:r>
            <a:r>
              <a:rPr lang="en-GB" sz="2400" i="1" dirty="0" err="1" smtClean="0">
                <a:latin typeface="Arial Unicode MS" pitchFamily="34" charset="-128"/>
              </a:rPr>
              <a:t>sisse</a:t>
            </a:r>
            <a:r>
              <a:rPr lang="en-GB" sz="2400" i="1" dirty="0" smtClean="0">
                <a:latin typeface="Arial Unicode MS" pitchFamily="34" charset="-128"/>
              </a:rPr>
              <a:t>=</a:t>
            </a:r>
            <a:r>
              <a:rPr lang="en-GB" sz="2400" i="1" dirty="0" err="1" smtClean="0">
                <a:latin typeface="Arial Unicode MS" pitchFamily="34" charset="-128"/>
              </a:rPr>
              <a:t>fopen</a:t>
            </a:r>
            <a:r>
              <a:rPr lang="en-GB" sz="2400" i="1" dirty="0" smtClean="0">
                <a:latin typeface="Arial Unicode MS" pitchFamily="34" charset="-128"/>
              </a:rPr>
              <a:t>("</a:t>
            </a:r>
            <a:r>
              <a:rPr lang="en-GB" sz="2400" i="1" dirty="0" err="1" smtClean="0">
                <a:latin typeface="Arial Unicode MS" pitchFamily="34" charset="-128"/>
              </a:rPr>
              <a:t>tervitus.txt</a:t>
            </a:r>
            <a:r>
              <a:rPr lang="en-GB" sz="2400" i="1" dirty="0" smtClean="0">
                <a:latin typeface="Arial Unicode MS" pitchFamily="34" charset="-128"/>
              </a:rPr>
              <a:t>", "r"); </a:t>
            </a:r>
            <a:r>
              <a:rPr lang="et-EE" sz="2400" i="1" dirty="0" smtClean="0">
                <a:latin typeface="Arial Unicode MS" pitchFamily="34" charset="-128"/>
              </a:rPr>
              <a:t>	// </a:t>
            </a:r>
            <a:r>
              <a:rPr lang="et-EE" sz="1600" i="1" dirty="0" smtClean="0">
                <a:latin typeface="Arial Unicode MS" pitchFamily="34" charset="-128"/>
              </a:rPr>
              <a:t>r - for reading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	</a:t>
            </a:r>
            <a:r>
              <a:rPr lang="en-GB" sz="2400" i="1" dirty="0" smtClean="0">
                <a:latin typeface="Arial Unicode MS" pitchFamily="34" charset="-128"/>
              </a:rPr>
              <a:t>while(!</a:t>
            </a:r>
            <a:r>
              <a:rPr lang="en-GB" sz="2400" i="1" dirty="0" err="1" smtClean="0">
                <a:latin typeface="Arial Unicode MS" pitchFamily="34" charset="-128"/>
              </a:rPr>
              <a:t>feof</a:t>
            </a:r>
            <a:r>
              <a:rPr lang="en-GB" sz="2400" i="1" dirty="0" smtClean="0">
                <a:latin typeface="Arial Unicode MS" pitchFamily="34" charset="-128"/>
              </a:rPr>
              <a:t>(</a:t>
            </a:r>
            <a:r>
              <a:rPr lang="en-GB" sz="2400" i="1" dirty="0" err="1" smtClean="0">
                <a:latin typeface="Arial Unicode MS" pitchFamily="34" charset="-128"/>
              </a:rPr>
              <a:t>sisse</a:t>
            </a:r>
            <a:r>
              <a:rPr lang="en-GB" sz="2400" i="1" dirty="0" smtClean="0">
                <a:latin typeface="Arial Unicode MS" pitchFamily="34" charset="-128"/>
              </a:rPr>
              <a:t>))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		</a:t>
            </a:r>
            <a:r>
              <a:rPr lang="en-GB" sz="2400" i="1" dirty="0" smtClean="0">
                <a:latin typeface="Arial Unicode MS" pitchFamily="34" charset="-128"/>
              </a:rPr>
              <a:t>{ // </a:t>
            </a:r>
            <a:r>
              <a:rPr lang="en-GB" sz="2400" i="1" dirty="0" err="1" smtClean="0">
                <a:latin typeface="Arial Unicode MS" pitchFamily="34" charset="-128"/>
              </a:rPr>
              <a:t>fscanf</a:t>
            </a:r>
            <a:r>
              <a:rPr lang="en-GB" sz="2400" i="1" dirty="0" smtClean="0">
                <a:latin typeface="Arial Unicode MS" pitchFamily="34" charset="-128"/>
              </a:rPr>
              <a:t>(</a:t>
            </a:r>
            <a:r>
              <a:rPr lang="en-GB" sz="2400" i="1" dirty="0" err="1" smtClean="0">
                <a:latin typeface="Arial Unicode MS" pitchFamily="34" charset="-128"/>
              </a:rPr>
              <a:t>sisse</a:t>
            </a:r>
            <a:r>
              <a:rPr lang="en-GB" sz="2400" i="1" dirty="0" smtClean="0">
                <a:latin typeface="Arial Unicode MS" pitchFamily="34" charset="-128"/>
              </a:rPr>
              <a:t>, "%s", </a:t>
            </a:r>
            <a:r>
              <a:rPr lang="en-GB" sz="2400" i="1" dirty="0" err="1" smtClean="0">
                <a:latin typeface="Arial Unicode MS" pitchFamily="34" charset="-128"/>
              </a:rPr>
              <a:t>rida</a:t>
            </a:r>
            <a:r>
              <a:rPr lang="en-GB" sz="2400" i="1" dirty="0" smtClean="0">
                <a:latin typeface="Arial Unicode MS" pitchFamily="34" charset="-128"/>
              </a:rPr>
              <a:t>);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		</a:t>
            </a:r>
            <a:r>
              <a:rPr lang="en-GB" sz="2400" i="1" dirty="0" smtClean="0">
                <a:latin typeface="Arial Unicode MS" pitchFamily="34" charset="-128"/>
              </a:rPr>
              <a:t>//</a:t>
            </a:r>
            <a:r>
              <a:rPr lang="en-GB" sz="2400" i="1" dirty="0" err="1" smtClean="0">
                <a:latin typeface="Arial Unicode MS" pitchFamily="34" charset="-128"/>
              </a:rPr>
              <a:t>võtab</a:t>
            </a:r>
            <a:r>
              <a:rPr lang="en-GB" sz="2400" i="1" dirty="0" smtClean="0">
                <a:latin typeface="Arial Unicode MS" pitchFamily="34" charset="-128"/>
              </a:rPr>
              <a:t> </a:t>
            </a:r>
            <a:r>
              <a:rPr lang="en-GB" sz="2400" i="1" dirty="0" err="1" smtClean="0">
                <a:latin typeface="Arial Unicode MS" pitchFamily="34" charset="-128"/>
              </a:rPr>
              <a:t>ühe</a:t>
            </a:r>
            <a:r>
              <a:rPr lang="en-GB" sz="2400" i="1" dirty="0" smtClean="0">
                <a:latin typeface="Arial Unicode MS" pitchFamily="34" charset="-128"/>
              </a:rPr>
              <a:t> </a:t>
            </a:r>
            <a:r>
              <a:rPr lang="en-GB" sz="2400" i="1" dirty="0" err="1" smtClean="0">
                <a:latin typeface="Arial Unicode MS" pitchFamily="34" charset="-128"/>
              </a:rPr>
              <a:t>sõna</a:t>
            </a:r>
            <a:r>
              <a:rPr lang="en-GB" sz="2400" i="1" dirty="0" smtClean="0">
                <a:latin typeface="Arial Unicode MS" pitchFamily="34" charset="-128"/>
              </a:rPr>
              <a:t>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		</a:t>
            </a:r>
            <a:r>
              <a:rPr lang="en-GB" sz="2400" i="1" dirty="0" err="1" smtClean="0">
                <a:latin typeface="Arial Unicode MS" pitchFamily="34" charset="-128"/>
              </a:rPr>
              <a:t>fgets</a:t>
            </a:r>
            <a:r>
              <a:rPr lang="en-GB" sz="2400" i="1" dirty="0" smtClean="0">
                <a:latin typeface="Arial Unicode MS" pitchFamily="34" charset="-128"/>
              </a:rPr>
              <a:t>(</a:t>
            </a:r>
            <a:r>
              <a:rPr lang="en-GB" sz="2400" i="1" dirty="0" err="1" smtClean="0">
                <a:latin typeface="Arial Unicode MS" pitchFamily="34" charset="-128"/>
              </a:rPr>
              <a:t>rida</a:t>
            </a:r>
            <a:r>
              <a:rPr lang="en-GB" sz="2400" i="1" dirty="0" smtClean="0">
                <a:latin typeface="Arial Unicode MS" pitchFamily="34" charset="-128"/>
              </a:rPr>
              <a:t>, 128, </a:t>
            </a:r>
            <a:r>
              <a:rPr lang="en-GB" sz="2400" i="1" dirty="0" err="1" smtClean="0">
                <a:latin typeface="Arial Unicode MS" pitchFamily="34" charset="-128"/>
              </a:rPr>
              <a:t>sisse</a:t>
            </a:r>
            <a:r>
              <a:rPr lang="en-GB" sz="2400" i="1" dirty="0" smtClean="0">
                <a:latin typeface="Arial Unicode MS" pitchFamily="34" charset="-128"/>
              </a:rPr>
              <a:t>);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		</a:t>
            </a:r>
            <a:r>
              <a:rPr lang="en-GB" sz="2400" i="1" dirty="0" err="1" smtClean="0">
                <a:latin typeface="Arial Unicode MS" pitchFamily="34" charset="-128"/>
              </a:rPr>
              <a:t>printf</a:t>
            </a:r>
            <a:r>
              <a:rPr lang="en-GB" sz="2400" i="1" dirty="0" smtClean="0">
                <a:latin typeface="Arial Unicode MS" pitchFamily="34" charset="-128"/>
              </a:rPr>
              <a:t>("%s", </a:t>
            </a:r>
            <a:r>
              <a:rPr lang="en-GB" sz="2400" i="1" dirty="0" err="1" smtClean="0">
                <a:latin typeface="Arial Unicode MS" pitchFamily="34" charset="-128"/>
              </a:rPr>
              <a:t>rida</a:t>
            </a:r>
            <a:r>
              <a:rPr lang="en-GB" sz="2400" i="1" dirty="0" smtClean="0">
                <a:latin typeface="Arial Unicode MS" pitchFamily="34" charset="-128"/>
              </a:rPr>
              <a:t>); }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err="1" smtClean="0">
                <a:latin typeface="Arial Unicode MS" pitchFamily="34" charset="-128"/>
              </a:rPr>
              <a:t>fclose</a:t>
            </a:r>
            <a:r>
              <a:rPr lang="en-GB" sz="2400" i="1" dirty="0" smtClean="0">
                <a:latin typeface="Arial Unicode MS" pitchFamily="34" charset="-128"/>
              </a:rPr>
              <a:t>(</a:t>
            </a:r>
            <a:r>
              <a:rPr lang="en-GB" sz="2400" i="1" dirty="0" err="1" smtClean="0">
                <a:latin typeface="Arial Unicode MS" pitchFamily="34" charset="-128"/>
              </a:rPr>
              <a:t>sisse</a:t>
            </a:r>
            <a:r>
              <a:rPr lang="en-GB" sz="2400" i="1" dirty="0" smtClean="0">
                <a:latin typeface="Arial Unicode MS" pitchFamily="34" charset="-128"/>
              </a:rPr>
              <a:t>);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smtClean="0">
                <a:latin typeface="Arial Unicode MS" pitchFamily="34" charset="-128"/>
              </a:rPr>
              <a:t>return 1; } 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 dirty="0" err="1" smtClean="0">
                <a:latin typeface="Arial Unicode MS" pitchFamily="34" charset="-128"/>
              </a:rPr>
              <a:t>fsacnf</a:t>
            </a:r>
            <a:r>
              <a:rPr lang="en-US" sz="2400" i="1" dirty="0" smtClean="0">
                <a:latin typeface="Arial Unicode MS" pitchFamily="34" charset="-128"/>
              </a:rPr>
              <a:t> and </a:t>
            </a:r>
            <a:r>
              <a:rPr lang="en-US" sz="2400" i="1" dirty="0" err="1" smtClean="0">
                <a:latin typeface="Arial Unicode MS" pitchFamily="34" charset="-128"/>
              </a:rPr>
              <a:t>fgets</a:t>
            </a:r>
            <a:r>
              <a:rPr lang="en-US" sz="2400" i="1" dirty="0" smtClean="0">
                <a:latin typeface="Arial Unicode MS" pitchFamily="34" charset="-128"/>
              </a:rPr>
              <a:t> can both be used, but not simultaneously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t-EE" i="1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Writing a file</a:t>
            </a:r>
            <a:endParaRPr lang="et-E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 I,II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81328" y="1484784"/>
            <a:ext cx="7195128" cy="49446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1328" y="1214422"/>
            <a:ext cx="680313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 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1357290" y="1214422"/>
            <a:ext cx="7072362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i="1" dirty="0" smtClean="0"/>
              <a:t>As an example we had</a:t>
            </a:r>
            <a:r>
              <a:rPr lang="en-US" sz="2400" dirty="0" smtClean="0"/>
              <a:t>:</a:t>
            </a:r>
          </a:p>
          <a:p>
            <a:pPr>
              <a:lnSpc>
                <a:spcPct val="90000"/>
              </a:lnSpc>
            </a:pPr>
            <a:endParaRPr lang="et-EE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/>
              <a:t>FILE *kirjuta= fopen(“esimene.txt”, “</a:t>
            </a:r>
            <a:r>
              <a:rPr lang="et-EE" sz="2400" i="1" dirty="0" smtClean="0">
                <a:solidFill>
                  <a:srgbClr val="FF0000"/>
                </a:solidFill>
              </a:rPr>
              <a:t>w</a:t>
            </a:r>
            <a:r>
              <a:rPr lang="et-EE" sz="2400" i="1" dirty="0" smtClean="0"/>
              <a:t>”);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/>
              <a:t>fprintf(kirjuta,“</a:t>
            </a:r>
            <a:r>
              <a:rPr lang="et-EE" sz="2000" i="1" dirty="0" smtClean="0"/>
              <a:t>The first sample</a:t>
            </a:r>
            <a:r>
              <a:rPr lang="et-EE" sz="2400" i="1" dirty="0" smtClean="0"/>
              <a:t>”);//</a:t>
            </a:r>
            <a:r>
              <a:rPr lang="en-US" sz="2400" i="1" dirty="0" smtClean="0"/>
              <a:t> </a:t>
            </a:r>
            <a:r>
              <a:rPr lang="en-US" sz="1600" i="1" dirty="0" smtClean="0"/>
              <a:t>text to be printed in the file</a:t>
            </a:r>
            <a:endParaRPr lang="et-EE" sz="1600" i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/>
              <a:t>fclose(kirjuta);//</a:t>
            </a:r>
            <a:r>
              <a:rPr lang="en-US" sz="2400" i="1" dirty="0" smtClean="0"/>
              <a:t> </a:t>
            </a:r>
            <a:r>
              <a:rPr lang="en-US" sz="2000" i="1" dirty="0" smtClean="0"/>
              <a:t>belongs to every decent file job</a:t>
            </a:r>
            <a:endParaRPr lang="et-EE" sz="2000" i="1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NB!In</a:t>
            </a:r>
            <a:r>
              <a:rPr lang="en-US" sz="2400" dirty="0" smtClean="0"/>
              <a:t> the case of "w", the previous content is overwritten with each file opening !</a:t>
            </a:r>
            <a:endParaRPr lang="et-EE" sz="2400" dirty="0" smtClean="0"/>
          </a:p>
          <a:p>
            <a:pPr>
              <a:lnSpc>
                <a:spcPct val="90000"/>
              </a:lnSpc>
            </a:pPr>
            <a:endParaRPr lang="et-EE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/>
              <a:t>FILE *kirjuta= fopen(“esimene.txt”, “</a:t>
            </a:r>
            <a:r>
              <a:rPr lang="et-EE" sz="2400" i="1" dirty="0" smtClean="0">
                <a:solidFill>
                  <a:srgbClr val="FF0000"/>
                </a:solidFill>
              </a:rPr>
              <a:t>a</a:t>
            </a:r>
            <a:r>
              <a:rPr lang="et-EE" sz="2400" i="1" dirty="0" smtClean="0"/>
              <a:t>”);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/>
              <a:t>fprintf(kirjuta, “The first sample”);</a:t>
            </a:r>
          </a:p>
          <a:p>
            <a:pPr>
              <a:lnSpc>
                <a:spcPct val="90000"/>
              </a:lnSpc>
            </a:pPr>
            <a:endParaRPr lang="et-EE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NB!</a:t>
            </a:r>
            <a:r>
              <a:rPr lang="et-EE" sz="2400" dirty="0" smtClean="0"/>
              <a:t>“a”</a:t>
            </a:r>
            <a:r>
              <a:rPr lang="en-US" sz="2400" dirty="0" smtClean="0"/>
              <a:t> case, each opening and writing is appended to the existing file</a:t>
            </a:r>
            <a:r>
              <a:rPr lang="et-EE" sz="2400" dirty="0" smtClean="0"/>
              <a:t>.</a:t>
            </a:r>
            <a:endParaRPr lang="et-E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7025435" cy="1593868"/>
          </a:xfrm>
        </p:spPr>
        <p:txBody>
          <a:bodyPr/>
          <a:lstStyle/>
          <a:p>
            <a:r>
              <a:rPr lang="et-EE" dirty="0" smtClean="0"/>
              <a:t> </a:t>
            </a:r>
            <a:r>
              <a:rPr lang="en-US" dirty="0" smtClean="0"/>
              <a:t>Distribution of program text between different files</a:t>
            </a:r>
            <a:endParaRPr lang="et-E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3200" dirty="0" smtClean="0"/>
              <a:t>File</a:t>
            </a:r>
            <a:endParaRPr lang="et-EE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I,II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u="sng" dirty="0" smtClean="0"/>
              <a:t>FILES</a:t>
            </a:r>
            <a:endParaRPr lang="et-EE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</a:t>
            </a:r>
            <a:r>
              <a:rPr lang="et-EE" smtClean="0"/>
              <a:t>1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 </a:t>
            </a:r>
            <a:r>
              <a:rPr lang="en-US" dirty="0" smtClean="0"/>
              <a:t>Distribution of program text between different files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I,II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14414" y="1676400"/>
            <a:ext cx="724378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	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1328" y="1484784"/>
            <a:ext cx="63768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It is certainly more useful to divide a larger program into sub-functions and divide them in turn between different files according to the topic. For example: the printout of several differently formed arrays would be useful to write as a separate </a:t>
            </a:r>
            <a:r>
              <a:rPr lang="en-US" sz="2800" dirty="0" err="1" smtClean="0"/>
              <a:t>subfunction</a:t>
            </a:r>
            <a:r>
              <a:rPr lang="en-US" sz="2800" dirty="0" smtClean="0"/>
              <a:t>. But why not as a separate file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834187"/>
          </a:xfrm>
        </p:spPr>
        <p:txBody>
          <a:bodyPr/>
          <a:lstStyle/>
          <a:p>
            <a:r>
              <a:rPr lang="en-US" dirty="0" smtClean="0"/>
              <a:t>E</a:t>
            </a:r>
            <a:r>
              <a:rPr lang="et-EE" dirty="0" smtClean="0"/>
              <a:t>xample 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14414" y="1828800"/>
            <a:ext cx="724378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	</a:t>
            </a:r>
            <a:r>
              <a:rPr kumimoji="0" lang="et-E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 </a:t>
            </a:r>
            <a:endParaRPr kumimoji="0" lang="et-EE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4414" y="1166843"/>
            <a:ext cx="7088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task is to form an array and print it on the screen;</a:t>
            </a:r>
          </a:p>
          <a:p>
            <a:r>
              <a:rPr lang="en-US" sz="2400" dirty="0" smtClean="0"/>
              <a:t>Swap the row and column of the array with the index value given as an integer by the </a:t>
            </a:r>
            <a:r>
              <a:rPr lang="en-US" sz="2400" dirty="0" err="1" smtClean="0"/>
              <a:t>user.Print</a:t>
            </a:r>
            <a:r>
              <a:rPr lang="en-US" sz="2400" dirty="0" smtClean="0"/>
              <a:t> to the screen each step that is done with the array.</a:t>
            </a:r>
          </a:p>
          <a:p>
            <a:r>
              <a:rPr lang="en-US" sz="2400" dirty="0" smtClean="0"/>
              <a:t>Undoubtedly, as a long program text, the whole code becomes too difficult to manage.</a:t>
            </a:r>
          </a:p>
          <a:p>
            <a:r>
              <a:rPr lang="en-US" sz="2400" dirty="0" smtClean="0"/>
              <a:t>To begin with, you must create a separate </a:t>
            </a:r>
            <a:r>
              <a:rPr lang="en-US" sz="2400" dirty="0" err="1" smtClean="0"/>
              <a:t>subfunction</a:t>
            </a:r>
            <a:r>
              <a:rPr lang="en-US" sz="2400" dirty="0" smtClean="0"/>
              <a:t> for printing to the screen, and then upload it to a separate file</a:t>
            </a:r>
            <a:r>
              <a:rPr lang="et-EE" sz="2400" dirty="0" smtClean="0"/>
              <a:t>.</a:t>
            </a:r>
          </a:p>
          <a:p>
            <a:endParaRPr lang="et-EE" sz="2400" dirty="0" smtClean="0"/>
          </a:p>
          <a:p>
            <a:pPr>
              <a:buFontTx/>
              <a:buNone/>
            </a:pPr>
            <a:r>
              <a:rPr lang="en-US" sz="2400" dirty="0" smtClean="0"/>
              <a:t>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928670"/>
            <a:ext cx="6874024" cy="542768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stdio.h</a:t>
            </a:r>
            <a:r>
              <a:rPr lang="en-GB" sz="2000" dirty="0" smtClean="0"/>
              <a:t>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time.h</a:t>
            </a:r>
            <a:r>
              <a:rPr lang="en-GB" sz="2000" dirty="0" smtClean="0"/>
              <a:t>&gt;            // for random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stdlib.h</a:t>
            </a:r>
            <a:r>
              <a:rPr lang="en-GB" sz="2000" dirty="0" smtClean="0"/>
              <a:t>&gt;          // for random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void </a:t>
            </a:r>
            <a:r>
              <a:rPr lang="en-GB" sz="2000" dirty="0" err="1" smtClean="0"/>
              <a:t>valjastus</a:t>
            </a:r>
            <a:r>
              <a:rPr lang="en-GB" sz="2000" dirty="0" smtClean="0"/>
              <a:t>(</a:t>
            </a:r>
            <a:r>
              <a:rPr lang="en-GB" sz="2000" dirty="0" err="1" smtClean="0"/>
              <a:t>int</a:t>
            </a:r>
            <a:r>
              <a:rPr lang="en-GB" sz="2000" dirty="0" smtClean="0"/>
              <a:t> n, </a:t>
            </a:r>
            <a:r>
              <a:rPr lang="en-GB" sz="2000" dirty="0" err="1" smtClean="0"/>
              <a:t>int</a:t>
            </a:r>
            <a:r>
              <a:rPr lang="en-GB" sz="2000" dirty="0" smtClean="0"/>
              <a:t> a[n][n])</a:t>
            </a:r>
            <a:r>
              <a:rPr lang="et-EE" sz="2000" dirty="0" smtClean="0"/>
              <a:t>	//</a:t>
            </a:r>
            <a:r>
              <a:rPr lang="en-US" sz="2000" dirty="0" err="1" smtClean="0"/>
              <a:t>subfunktion</a:t>
            </a:r>
            <a:endParaRPr lang="en-GB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{    </a:t>
            </a:r>
            <a:r>
              <a:rPr lang="en-GB" sz="2000" dirty="0" err="1" smtClean="0"/>
              <a:t>int</a:t>
            </a:r>
            <a:r>
              <a:rPr lang="en-GB" sz="2000" dirty="0" smtClean="0"/>
              <a:t> </a:t>
            </a:r>
            <a:r>
              <a:rPr lang="en-GB" sz="2000" dirty="0" err="1" smtClean="0"/>
              <a:t>i,j</a:t>
            </a:r>
            <a:r>
              <a:rPr lang="en-GB" sz="2000" dirty="0" smtClean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for(</a:t>
            </a:r>
            <a:r>
              <a:rPr lang="en-GB" sz="2000" dirty="0" err="1" smtClean="0"/>
              <a:t>i</a:t>
            </a:r>
            <a:r>
              <a:rPr lang="en-GB" sz="2000" dirty="0" smtClean="0"/>
              <a:t>=0;i&lt;</a:t>
            </a:r>
            <a:r>
              <a:rPr lang="en-GB" sz="2000" dirty="0" err="1" smtClean="0"/>
              <a:t>n;i</a:t>
            </a:r>
            <a:r>
              <a:rPr lang="en-GB" sz="2000" dirty="0" smtClean="0"/>
              <a:t>++)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 {for(j=0;j&lt;</a:t>
            </a:r>
            <a:r>
              <a:rPr lang="en-GB" sz="2000" dirty="0" err="1" smtClean="0"/>
              <a:t>n;j</a:t>
            </a:r>
            <a:r>
              <a:rPr lang="en-GB" sz="2000" dirty="0" smtClean="0"/>
              <a:t>++)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   { </a:t>
            </a:r>
            <a:r>
              <a:rPr lang="en-GB" sz="2000" dirty="0" err="1" smtClean="0"/>
              <a:t>printf</a:t>
            </a:r>
            <a:r>
              <a:rPr lang="en-GB" sz="2000" dirty="0" smtClean="0"/>
              <a:t>(" %d</a:t>
            </a:r>
            <a:r>
              <a:rPr lang="et-EE" sz="2000" dirty="0" smtClean="0"/>
              <a:t> </a:t>
            </a:r>
            <a:r>
              <a:rPr lang="en-GB" sz="2000" dirty="0" smtClean="0"/>
              <a:t> |",a[</a:t>
            </a:r>
            <a:r>
              <a:rPr lang="en-GB" sz="2000" dirty="0" err="1" smtClean="0"/>
              <a:t>i</a:t>
            </a:r>
            <a:r>
              <a:rPr lang="en-GB" sz="2000" dirty="0" smtClean="0"/>
              <a:t>][j]);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 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    </a:t>
            </a:r>
            <a:r>
              <a:rPr lang="en-GB" sz="2000" dirty="0" err="1" smtClean="0"/>
              <a:t>printf</a:t>
            </a:r>
            <a:r>
              <a:rPr lang="en-GB" sz="2000" dirty="0" smtClean="0"/>
              <a:t>("\n");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}</a:t>
            </a:r>
            <a:endParaRPr lang="et-EE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dirty="0" smtClean="0"/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err="1" smtClean="0"/>
              <a:t>int</a:t>
            </a:r>
            <a:r>
              <a:rPr lang="en-GB" sz="2000" dirty="0" smtClean="0"/>
              <a:t> main(void)</a:t>
            </a:r>
            <a:r>
              <a:rPr lang="et-EE" sz="2000" dirty="0" smtClean="0"/>
              <a:t>			</a:t>
            </a:r>
            <a:r>
              <a:rPr lang="en-US" sz="2000" dirty="0" smtClean="0"/>
              <a:t> </a:t>
            </a:r>
            <a:endParaRPr lang="en-GB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{   </a:t>
            </a:r>
            <a:r>
              <a:rPr lang="en-GB" sz="2000" dirty="0" err="1" smtClean="0"/>
              <a:t>int</a:t>
            </a:r>
            <a:r>
              <a:rPr lang="en-GB" sz="2000" dirty="0" smtClean="0"/>
              <a:t> </a:t>
            </a:r>
            <a:r>
              <a:rPr lang="et-EE" sz="2000" dirty="0" smtClean="0"/>
              <a:t>i,j</a:t>
            </a:r>
            <a:r>
              <a:rPr lang="en-GB" sz="2000" dirty="0" smtClean="0"/>
              <a:t>;</a:t>
            </a:r>
            <a:endParaRPr lang="et-EE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dirty="0" smtClean="0"/>
              <a:t>.... </a:t>
            </a: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/>
              <a:t>return 0;</a:t>
            </a:r>
            <a:r>
              <a:rPr lang="et-EE" sz="2000" dirty="0" smtClean="0"/>
              <a:t>}</a:t>
            </a:r>
            <a:endParaRPr lang="en-GB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2544" y="357166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Step 0 from </a:t>
            </a:r>
            <a:r>
              <a:rPr lang="en-US" dirty="0" err="1" smtClean="0"/>
              <a:t>subfunction</a:t>
            </a:r>
            <a:r>
              <a:rPr lang="en-US" dirty="0" smtClean="0"/>
              <a:t> to file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t-EE" dirty="0" smtClean="0"/>
              <a:t>Programmeerimine </a:t>
            </a:r>
            <a:r>
              <a:rPr lang="en-US" dirty="0" smtClean="0"/>
              <a:t>I,</a:t>
            </a:r>
            <a:r>
              <a:rPr lang="et-EE" dirty="0" smtClean="0"/>
              <a:t>II 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1071546"/>
            <a:ext cx="7172348" cy="5024454"/>
          </a:xfrm>
        </p:spPr>
        <p:txBody>
          <a:bodyPr/>
          <a:lstStyle/>
          <a:p>
            <a:pPr>
              <a:spcAft>
                <a:spcPts val="600"/>
              </a:spcAft>
              <a:buFontTx/>
              <a:buNone/>
            </a:pPr>
            <a:r>
              <a:rPr lang="en-US" sz="1900" dirty="0" smtClean="0">
                <a:cs typeface="Times New Roman" pitchFamily="18" charset="0"/>
              </a:rPr>
              <a:t>Put all the text of the sub-function harness(</a:t>
            </a:r>
            <a:r>
              <a:rPr lang="en-US" sz="1900" dirty="0" err="1" smtClean="0">
                <a:cs typeface="Times New Roman" pitchFamily="18" charset="0"/>
              </a:rPr>
              <a:t>int</a:t>
            </a:r>
            <a:r>
              <a:rPr lang="en-US" sz="1900" dirty="0" smtClean="0">
                <a:cs typeface="Times New Roman" pitchFamily="18" charset="0"/>
              </a:rPr>
              <a:t> n, </a:t>
            </a:r>
            <a:r>
              <a:rPr lang="en-US" sz="1900" dirty="0" err="1" smtClean="0">
                <a:cs typeface="Times New Roman" pitchFamily="18" charset="0"/>
              </a:rPr>
              <a:t>int</a:t>
            </a:r>
            <a:r>
              <a:rPr lang="en-US" sz="1900" dirty="0" smtClean="0">
                <a:cs typeface="Times New Roman" pitchFamily="18" charset="0"/>
              </a:rPr>
              <a:t> a[n][n]) into a separate file called </a:t>
            </a:r>
            <a:r>
              <a:rPr lang="en-US" sz="1900" dirty="0" err="1" smtClean="0">
                <a:cs typeface="Times New Roman" pitchFamily="18" charset="0"/>
              </a:rPr>
              <a:t>harness.cAdd</a:t>
            </a:r>
            <a:r>
              <a:rPr lang="en-US" sz="1900" dirty="0" smtClean="0">
                <a:cs typeface="Times New Roman" pitchFamily="18" charset="0"/>
              </a:rPr>
              <a:t> the file to be added to the libraries of the main program.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sz="1900" dirty="0" smtClean="0">
                <a:cs typeface="Times New Roman" pitchFamily="18" charset="0"/>
              </a:rPr>
              <a:t>Before:</a:t>
            </a:r>
            <a:endParaRPr lang="en-GB" sz="19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stdio.h</a:t>
            </a:r>
            <a:r>
              <a:rPr lang="en-GB" sz="2000" dirty="0" smtClean="0"/>
              <a:t>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time.h</a:t>
            </a:r>
            <a:r>
              <a:rPr lang="en-GB" sz="2000" dirty="0" smtClean="0"/>
              <a:t>&gt;            // for random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stdlib.h</a:t>
            </a:r>
            <a:r>
              <a:rPr lang="en-GB" sz="2000" dirty="0" smtClean="0"/>
              <a:t>&gt;          // for random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/>
              <a:t>After</a:t>
            </a:r>
            <a:r>
              <a:rPr lang="et-EE" sz="2000" dirty="0" smtClean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stdio.h</a:t>
            </a:r>
            <a:r>
              <a:rPr lang="en-GB" sz="2000" dirty="0" smtClean="0"/>
              <a:t>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time.h</a:t>
            </a:r>
            <a:r>
              <a:rPr lang="en-GB" sz="2000" dirty="0" smtClean="0"/>
              <a:t>&gt;            // for random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stdlib.h</a:t>
            </a:r>
            <a:r>
              <a:rPr lang="en-GB" sz="2000" dirty="0" smtClean="0"/>
              <a:t>&gt;          // for random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dirty="0" smtClean="0"/>
              <a:t>#include “valjastus.c </a:t>
            </a:r>
            <a:r>
              <a:rPr lang="et-EE" sz="1800" dirty="0" smtClean="0"/>
              <a:t>//</a:t>
            </a:r>
            <a:r>
              <a:rPr lang="en-US" sz="1800" dirty="0" smtClean="0"/>
              <a:t> the file you created with the </a:t>
            </a:r>
            <a:r>
              <a:rPr lang="en-US" sz="1800" dirty="0" err="1" smtClean="0"/>
              <a:t>subfunction</a:t>
            </a:r>
            <a:r>
              <a:rPr lang="en-US" sz="1800" dirty="0" smtClean="0"/>
              <a:t> </a:t>
            </a:r>
            <a:r>
              <a:rPr lang="et-EE" sz="1800" dirty="0" smtClean="0"/>
              <a:t>				</a:t>
            </a: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i="1" dirty="0" smtClean="0"/>
              <a:t>valjastus(int n, int a[n][n]) </a:t>
            </a:r>
            <a:endParaRPr lang="en-GB" sz="2000" i="1" dirty="0" smtClean="0"/>
          </a:p>
          <a:p>
            <a:pPr>
              <a:buFontTx/>
              <a:buNone/>
            </a:pP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5984" y="357166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Steps 1 and 2 from </a:t>
            </a:r>
            <a:r>
              <a:rPr lang="en-US" dirty="0" err="1" smtClean="0"/>
              <a:t>subfunction</a:t>
            </a:r>
            <a:r>
              <a:rPr lang="en-US" dirty="0" smtClean="0"/>
              <a:t> to file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t-EE" dirty="0" smtClean="0"/>
              <a:t>Programmeerimine </a:t>
            </a:r>
            <a:r>
              <a:rPr lang="en-US" dirty="0" smtClean="0"/>
              <a:t> I,</a:t>
            </a:r>
            <a:r>
              <a:rPr lang="et-EE" dirty="0" smtClean="0"/>
              <a:t>II </a:t>
            </a: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1357298"/>
            <a:ext cx="7029472" cy="4738702"/>
          </a:xfrm>
        </p:spPr>
        <p:txBody>
          <a:bodyPr/>
          <a:lstStyle/>
          <a:p>
            <a:r>
              <a:rPr lang="en-US" dirty="0" smtClean="0"/>
              <a:t>Compile, run, and verify program operation</a:t>
            </a:r>
            <a:r>
              <a:rPr lang="et-EE" dirty="0" smtClean="0"/>
              <a:t>.</a:t>
            </a:r>
          </a:p>
          <a:p>
            <a:r>
              <a:rPr lang="en-US" dirty="0" smtClean="0"/>
              <a:t>More little reminders:</a:t>
            </a:r>
          </a:p>
          <a:p>
            <a:r>
              <a:rPr lang="en-US" dirty="0" smtClean="0"/>
              <a:t>Once created, the printout of the array does not need to be copied again in the next </a:t>
            </a:r>
            <a:r>
              <a:rPr lang="en-US" dirty="0" err="1" smtClean="0"/>
              <a:t>program.It</a:t>
            </a:r>
            <a:r>
              <a:rPr lang="en-US" dirty="0" smtClean="0"/>
              <a:t> is enough to write a sentence to the libraries</a:t>
            </a:r>
            <a:endParaRPr lang="et-EE" dirty="0" smtClean="0"/>
          </a:p>
          <a:p>
            <a:pPr>
              <a:buFontTx/>
              <a:buNone/>
            </a:pPr>
            <a:r>
              <a:rPr lang="et-EE" i="1" dirty="0" smtClean="0"/>
              <a:t>#include “valjastus.c</a:t>
            </a:r>
            <a:r>
              <a:rPr lang="en-US" i="1" dirty="0" smtClean="0"/>
              <a:t> ” and it must be checked that this file to be added with a sub-function </a:t>
            </a:r>
            <a:r>
              <a:rPr lang="et-EE" i="1" dirty="0" smtClean="0"/>
              <a:t>valjastus()</a:t>
            </a:r>
            <a:r>
              <a:rPr lang="en-US" i="1" dirty="0" smtClean="0"/>
              <a:t> would be in the same directory as the new program.</a:t>
            </a:r>
            <a:endParaRPr lang="et-EE" sz="2000" dirty="0" smtClean="0"/>
          </a:p>
          <a:p>
            <a:pPr>
              <a:buFontTx/>
              <a:buNone/>
            </a:pPr>
            <a:r>
              <a:rPr lang="en-US" sz="1900" dirty="0" smtClean="0"/>
              <a:t>Good luck simplifying your work!</a:t>
            </a:r>
            <a:endParaRPr lang="en-GB" sz="1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2544" y="571480"/>
            <a:ext cx="4940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Step 3 from </a:t>
            </a:r>
            <a:r>
              <a:rPr lang="en-US" sz="2800" dirty="0" err="1" smtClean="0"/>
              <a:t>subfunction</a:t>
            </a:r>
            <a:r>
              <a:rPr lang="en-US" sz="2800" dirty="0" smtClean="0"/>
              <a:t> to file</a:t>
            </a:r>
            <a:endParaRPr lang="et-E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ppt_fassaadiga_sla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0" y="260648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>
                <a:solidFill>
                  <a:schemeClr val="bg1"/>
                </a:solidFill>
              </a:rPr>
              <a:t>Täname, et läbisid mooduli II !</a:t>
            </a:r>
          </a:p>
          <a:p>
            <a:r>
              <a:rPr lang="et-EE" sz="2400" dirty="0" smtClean="0">
                <a:solidFill>
                  <a:schemeClr val="bg1"/>
                </a:solidFill>
              </a:rPr>
              <a:t>Jätka aine omandamist  ja lahenda kodutööd !  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6000768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Tutvu ainetega Infotehnoloogia teaduskonna õppematerjalide kodulehel </a:t>
            </a:r>
            <a:r>
              <a:rPr lang="et-EE" dirty="0" err="1" smtClean="0">
                <a:hlinkClick r:id="rId3"/>
              </a:rPr>
              <a:t>www.tud.ttu.ee</a:t>
            </a:r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1481400" y="332640"/>
            <a:ext cx="6802200" cy="71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en-US" sz="3200" b="0" strike="noStrike" spc="-1" dirty="0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1481400" y="1052640"/>
            <a:ext cx="6820200" cy="5209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Name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only information kept in human-readable form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Identifier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unique tag (number) identifies file within file system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Type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needed for systems that support different types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Location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pointer to file location on device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Size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current file size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Protection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controls who can do reading, writing, executing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Time, date, and user identification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data for protection, security, and usage monitoring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Information about files are kept in the directory structure, which is maintained on the disk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47667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err="1" smtClean="0"/>
              <a:t>File</a:t>
            </a:r>
            <a:r>
              <a:rPr lang="et-EE" sz="3200" dirty="0" smtClean="0"/>
              <a:t> </a:t>
            </a:r>
            <a:r>
              <a:rPr lang="et-EE" sz="3200" dirty="0" err="1" smtClean="0"/>
              <a:t>properties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165803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spc="-1" dirty="0" smtClean="0">
                <a:solidFill>
                  <a:srgbClr val="000000"/>
                </a:solidFill>
                <a:latin typeface="Arial"/>
                <a:ea typeface="Verdana"/>
              </a:rPr>
              <a:t>Operations </a:t>
            </a:r>
            <a:r>
              <a:rPr lang="en-US" sz="3200" spc="-1" dirty="0">
                <a:solidFill>
                  <a:srgbClr val="000000"/>
                </a:solidFill>
                <a:latin typeface="Arial"/>
                <a:ea typeface="Verdana"/>
              </a:rPr>
              <a:t>with files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File is an 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abstract data type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Create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Write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Read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Reposition within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Delete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Truncate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Open(F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)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search the directory structure on disk for entry 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, and move the content of entry to memory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Close (F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)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move the content of entry 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in memory to directory structure on disk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46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spc="-1" dirty="0" smtClean="0">
                <a:solidFill>
                  <a:srgbClr val="000000"/>
                </a:solidFill>
                <a:latin typeface="Arial"/>
                <a:ea typeface="Verdana"/>
              </a:rPr>
              <a:t>Opening </a:t>
            </a:r>
            <a:r>
              <a:rPr lang="en-US" sz="3200" spc="-1" dirty="0">
                <a:solidFill>
                  <a:srgbClr val="000000"/>
                </a:solidFill>
                <a:latin typeface="Arial"/>
                <a:ea typeface="Verdana"/>
              </a:rPr>
              <a:t>the file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Several pieces of data are needed to manage open files: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File pointer:  pointer to last read/write location, per process that has the file open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File-open count: counter of number of times a file is open – to allow removal of data from open-file table when last processes closes it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Disk location of the file: cache of data access information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Access rights: per-process access mode information</a:t>
            </a:r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033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t-EE" sz="3200" b="0" strike="noStrike" spc="-1" dirty="0" err="1" smtClean="0">
                <a:solidFill>
                  <a:srgbClr val="000000"/>
                </a:solidFill>
                <a:latin typeface="Arial"/>
                <a:ea typeface="Verdana"/>
              </a:rPr>
              <a:t>ile</a:t>
            </a:r>
            <a:r>
              <a:rPr lang="et-EE" sz="3200" b="0" strike="noStrike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b="0" strike="noStrike" spc="-1" dirty="0" err="1" smtClean="0">
                <a:solidFill>
                  <a:srgbClr val="000000"/>
                </a:solidFill>
                <a:latin typeface="Arial"/>
                <a:ea typeface="Verdana"/>
              </a:rPr>
              <a:t>types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205" name="Picture 4"/>
          <p:cNvPicPr/>
          <p:nvPr/>
        </p:nvPicPr>
        <p:blipFill>
          <a:blip r:embed="rId2"/>
          <a:srcRect l="15715" t="1186" r="15715" b="1186"/>
          <a:stretch/>
        </p:blipFill>
        <p:spPr>
          <a:xfrm>
            <a:off x="1259640" y="1251000"/>
            <a:ext cx="7730280" cy="4985280"/>
          </a:xfrm>
          <a:prstGeom prst="rect">
            <a:avLst/>
          </a:prstGeom>
          <a:ln w="38160">
            <a:solidFill>
              <a:schemeClr val="tx1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254686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t-EE" sz="3200" b="0" strike="noStrike" spc="-1" dirty="0" err="1" smtClean="0">
                <a:solidFill>
                  <a:srgbClr val="000000"/>
                </a:solidFill>
                <a:latin typeface="Arial"/>
                <a:ea typeface="Verdana"/>
              </a:rPr>
              <a:t>ile</a:t>
            </a:r>
            <a:r>
              <a:rPr lang="et-EE" sz="3200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Access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methods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932040" y="1380960"/>
            <a:ext cx="6584040" cy="3781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Sequential Access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read next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write next 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reset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no read after last write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(rewrite)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Direct Access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read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write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position to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read next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write next 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rewrite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Verdana"/>
              </a:rPr>
              <a:t>n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= relative block number</a:t>
            </a:r>
            <a:endParaRPr lang="en-US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99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Sequential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file</a:t>
            </a:r>
            <a:r>
              <a:rPr lang="et-EE" sz="32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3200" spc="-1" dirty="0" err="1" smtClean="0">
                <a:solidFill>
                  <a:srgbClr val="000000"/>
                </a:solidFill>
                <a:latin typeface="Arial"/>
                <a:ea typeface="Verdana"/>
              </a:rPr>
              <a:t>processing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209" name="Picture 4"/>
          <p:cNvPicPr/>
          <p:nvPr/>
        </p:nvPicPr>
        <p:blipFill>
          <a:blip r:embed="rId2"/>
          <a:srcRect l="698" t="33012" r="458" b="33942"/>
          <a:stretch/>
        </p:blipFill>
        <p:spPr>
          <a:xfrm>
            <a:off x="1331640" y="1251000"/>
            <a:ext cx="7390440" cy="260892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390026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674640" y="0"/>
            <a:ext cx="8468280" cy="84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          </a:t>
            </a:r>
            <a:r>
              <a:rPr lang="et-EE" sz="2400" spc="-1" dirty="0" err="1" smtClean="0">
                <a:solidFill>
                  <a:srgbClr val="000000"/>
                </a:solidFill>
                <a:latin typeface="Arial"/>
                <a:ea typeface="Verdana"/>
              </a:rPr>
              <a:t>Direct</a:t>
            </a:r>
            <a:r>
              <a:rPr lang="et-EE" sz="2400" spc="-1" dirty="0" smtClean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t-EE" sz="2400" spc="-1" dirty="0" err="1" smtClean="0">
                <a:solidFill>
                  <a:srgbClr val="000000"/>
                </a:solidFill>
                <a:latin typeface="Arial"/>
                <a:ea typeface="Verdana"/>
              </a:rPr>
              <a:t>accrss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211" name="Picture 4"/>
          <p:cNvPicPr/>
          <p:nvPr/>
        </p:nvPicPr>
        <p:blipFill>
          <a:blip r:embed="rId2"/>
          <a:srcRect l="1093" t="27696" r="864" b="28272"/>
          <a:stretch/>
        </p:blipFill>
        <p:spPr>
          <a:xfrm>
            <a:off x="1295280" y="1251000"/>
            <a:ext cx="6833160" cy="230076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29906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1943</TotalTime>
  <Words>1292</Words>
  <Application>Microsoft Office PowerPoint</Application>
  <PresentationFormat>On-screen Show (4:3)</PresentationFormat>
  <Paragraphs>202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Unicode MS</vt:lpstr>
      <vt:lpstr>Calibri</vt:lpstr>
      <vt:lpstr>DejaVu Sans</vt:lpstr>
      <vt:lpstr>Symbol</vt:lpstr>
      <vt:lpstr>Times New Roman</vt:lpstr>
      <vt:lpstr>Verdana</vt:lpstr>
      <vt:lpstr>Office Theme</vt:lpstr>
      <vt:lpstr>PowerPoint Presentation</vt:lpstr>
      <vt:lpstr>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Opening the file</vt:lpstr>
      <vt:lpstr>Reading from a file</vt:lpstr>
      <vt:lpstr>Writing a file</vt:lpstr>
      <vt:lpstr> Distribution of program text between different files</vt:lpstr>
      <vt:lpstr> Distribution of program text between different files</vt:lpstr>
      <vt:lpstr>Example </vt:lpstr>
      <vt:lpstr>PowerPoint Presentation</vt:lpstr>
      <vt:lpstr>PowerPoint Presentation</vt:lpstr>
      <vt:lpstr>PowerPoint Presentation</vt:lpstr>
      <vt:lpstr>PowerPoint Presentation</vt:lpstr>
    </vt:vector>
  </TitlesOfParts>
  <Company>Identity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Maret</dc:creator>
  <cp:lastModifiedBy>Vladimir Viies</cp:lastModifiedBy>
  <cp:revision>108</cp:revision>
  <dcterms:created xsi:type="dcterms:W3CDTF">2011-01-05T14:05:55Z</dcterms:created>
  <dcterms:modified xsi:type="dcterms:W3CDTF">2024-11-13T09:41:37Z</dcterms:modified>
</cp:coreProperties>
</file>