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94" r:id="rId3"/>
    <p:sldId id="388" r:id="rId4"/>
    <p:sldId id="395" r:id="rId5"/>
    <p:sldId id="396" r:id="rId6"/>
    <p:sldId id="341" r:id="rId7"/>
    <p:sldId id="337" r:id="rId8"/>
    <p:sldId id="338" r:id="rId9"/>
    <p:sldId id="342" r:id="rId10"/>
    <p:sldId id="339" r:id="rId11"/>
    <p:sldId id="366" r:id="rId12"/>
    <p:sldId id="343" r:id="rId13"/>
    <p:sldId id="340" r:id="rId14"/>
    <p:sldId id="367" r:id="rId15"/>
    <p:sldId id="369" r:id="rId16"/>
    <p:sldId id="315" r:id="rId17"/>
    <p:sldId id="316" r:id="rId18"/>
    <p:sldId id="317" r:id="rId19"/>
    <p:sldId id="258" r:id="rId20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iies" initials="VV" lastIdx="3" clrIdx="0">
    <p:extLst>
      <p:ext uri="{19B8F6BF-5375-455C-9EA6-DF929625EA0E}">
        <p15:presenceInfo xmlns:p15="http://schemas.microsoft.com/office/powerpoint/2012/main" userId="Vladimir Vi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0:36:18.763" idx="1">
    <p:pos x="10" y="10"/>
    <p:text>alustame</p:text>
    <p:extLst>
      <p:ext uri="{C676402C-5697-4E1C-873F-D02D1690AC5C}">
        <p15:threadingInfo xmlns:p15="http://schemas.microsoft.com/office/powerpoint/2012/main" timeZoneBias="-120"/>
      </p:ext>
    </p:extLst>
  </p:cm>
  <p:cm authorId="1" dt="2018-11-15T10:37:51.033" idx="2">
    <p:pos x="10" y="146"/>
    <p:text>on algus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24.10.2024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24.10.2024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Võtab,sisestab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77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program must be accept that</a:t>
            </a:r>
            <a:r>
              <a:rPr lang="et-EE" dirty="0" smtClean="0"/>
              <a:t> </a:t>
            </a:r>
            <a:r>
              <a:rPr lang="et-EE" dirty="0" err="1" smtClean="0"/>
              <a:t>exist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privileged</a:t>
            </a:r>
            <a:r>
              <a:rPr lang="et-EE" dirty="0" smtClean="0"/>
              <a:t> </a:t>
            </a:r>
            <a:r>
              <a:rPr lang="et-EE" dirty="0" err="1" smtClean="0"/>
              <a:t>mode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his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44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classical multiple queues system. In what levels</a:t>
            </a:r>
            <a:r>
              <a:rPr lang="et-EE" dirty="0" smtClean="0"/>
              <a:t> OS </a:t>
            </a:r>
            <a:r>
              <a:rPr lang="en-US" dirty="0" smtClean="0"/>
              <a:t> execute user program?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6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n-US" dirty="0" smtClean="0"/>
              <a:t> we got execute</a:t>
            </a:r>
            <a:r>
              <a:rPr lang="et-EE" dirty="0" smtClean="0"/>
              <a:t> </a:t>
            </a:r>
            <a:r>
              <a:rPr lang="en-US" dirty="0" smtClean="0"/>
              <a:t>time, we must know now, that our processes can be terminated if</a:t>
            </a:r>
            <a:r>
              <a:rPr lang="et-EE" dirty="0" smtClean="0"/>
              <a:t>(</a:t>
            </a:r>
            <a:r>
              <a:rPr lang="et-EE" dirty="0" err="1" smtClean="0"/>
              <a:t>p.r</a:t>
            </a:r>
            <a:r>
              <a:rPr lang="et-EE" dirty="0" smtClean="0"/>
              <a:t> taotlus)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265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switching happen if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3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</a:t>
            </a:r>
            <a:r>
              <a:rPr lang="et-EE" dirty="0" smtClean="0"/>
              <a:t>suspensioon(peatamine)</a:t>
            </a:r>
            <a:r>
              <a:rPr lang="en-US" dirty="0" smtClean="0"/>
              <a:t> happen if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38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procces</a:t>
            </a:r>
            <a:r>
              <a:rPr lang="en-US" dirty="0" smtClean="0"/>
              <a:t> has three </a:t>
            </a:r>
            <a:r>
              <a:rPr lang="en-US" dirty="0" err="1" smtClean="0"/>
              <a:t>sätteis</a:t>
            </a:r>
            <a:r>
              <a:rPr lang="et-EE" dirty="0" smtClean="0"/>
              <a:t> in order; Under </a:t>
            </a:r>
            <a:r>
              <a:rPr lang="et-EE" dirty="0" err="1" smtClean="0"/>
              <a:t>execute</a:t>
            </a:r>
            <a:r>
              <a:rPr lang="et-EE" dirty="0" smtClean="0"/>
              <a:t>; </a:t>
            </a:r>
            <a:r>
              <a:rPr lang="et-EE" dirty="0" err="1" smtClean="0"/>
              <a:t>termination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13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successful execute we must know how system rea</a:t>
            </a:r>
            <a:r>
              <a:rPr lang="et-EE" dirty="0" err="1" smtClean="0"/>
              <a:t>liz</a:t>
            </a:r>
            <a:r>
              <a:rPr lang="en-US" dirty="0" smtClean="0"/>
              <a:t>e memory management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932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first level, we can look at the computer in a simplified way, but this is not enough for developing the language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190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24.10.2024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24.10.2024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24.10.2024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Suspension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7296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Instructions</a:t>
            </a:r>
            <a:r>
              <a:rPr lang="et-EE" dirty="0" smtClean="0"/>
              <a:t>- </a:t>
            </a:r>
            <a:r>
              <a:rPr lang="et-EE" dirty="0"/>
              <a:t>represent state transition via program execution</a:t>
            </a:r>
          </a:p>
          <a:p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/>
              <a:t>have a choice: implement with hardware, (quick yet inflexible)</a:t>
            </a:r>
          </a:p>
          <a:p>
            <a:r>
              <a:rPr lang="et-EE" dirty="0"/>
              <a:t> 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a </a:t>
            </a:r>
            <a:r>
              <a:rPr lang="et-EE" dirty="0" err="1" smtClean="0"/>
              <a:t>choice</a:t>
            </a:r>
            <a:r>
              <a:rPr lang="et-EE" dirty="0" smtClean="0"/>
              <a:t>:</a:t>
            </a:r>
            <a:r>
              <a:rPr lang="et-EE" dirty="0"/>
              <a:t> </a:t>
            </a:r>
            <a:r>
              <a:rPr lang="et-EE" dirty="0" err="1" smtClean="0"/>
              <a:t>implement</a:t>
            </a:r>
            <a:r>
              <a:rPr lang="et-EE" dirty="0" smtClean="0"/>
              <a:t> </a:t>
            </a:r>
            <a:r>
              <a:rPr lang="et-EE" dirty="0"/>
              <a:t>with software, (slow and flexible)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UNIX Process States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8" y="1196752"/>
            <a:ext cx="72340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Memory Tables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Allocation of main memory to processes</a:t>
            </a:r>
          </a:p>
          <a:p>
            <a:r>
              <a:rPr lang="en-US" altLang="et-EE"/>
              <a:t>Allocation of secondary memory to processes</a:t>
            </a:r>
          </a:p>
          <a:p>
            <a:r>
              <a:rPr lang="en-US" altLang="et-EE"/>
              <a:t>Protection attributes for access to shared memory regions</a:t>
            </a:r>
          </a:p>
          <a:p>
            <a:r>
              <a:rPr lang="en-US" altLang="et-EE"/>
              <a:t>Information needed to manage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732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COMPUTER ORGANIZATION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3184" y="8175708"/>
            <a:ext cx="196688" cy="4571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0" y="1484784"/>
            <a:ext cx="66114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</a:t>
            </a:r>
            <a:r>
              <a:rPr lang="et-EE" dirty="0"/>
              <a:t>to primitive (OP</a:t>
            </a:r>
            <a:r>
              <a:rPr lang="et-EE" baseline="-25000" dirty="0"/>
              <a:t>k</a:t>
            </a:r>
            <a:r>
              <a:rPr lang="et-EE" dirty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8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Translation</a:t>
            </a:r>
            <a:r>
              <a:rPr lang="et-EE" dirty="0" smtClean="0"/>
              <a:t>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u="sng" dirty="0" err="1" smtClean="0"/>
              <a:t>Advantages</a:t>
            </a:r>
            <a:r>
              <a:rPr lang="et-EE" u="sng" dirty="0" smtClean="0"/>
              <a:t>:</a:t>
            </a:r>
            <a:r>
              <a:rPr lang="et-EE" dirty="0" smtClean="0"/>
              <a:t>  -statements decoded ONCE  -efficient execution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Disadvantages:  </a:t>
            </a:r>
            <a:r>
              <a:rPr lang="et-EE" dirty="0" smtClean="0"/>
              <a:t>-space consumption</a:t>
            </a:r>
          </a:p>
          <a:p>
            <a:r>
              <a:rPr lang="et-EE" dirty="0" err="1" smtClean="0"/>
              <a:t>Interpretation</a:t>
            </a:r>
            <a:r>
              <a:rPr lang="et-EE" dirty="0" smtClean="0"/>
              <a:t>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Advantages:         </a:t>
            </a:r>
            <a:r>
              <a:rPr lang="et-EE" dirty="0" smtClean="0"/>
              <a:t>-space conservation</a:t>
            </a:r>
          </a:p>
          <a:p>
            <a:r>
              <a:rPr lang="et-EE" u="sng" dirty="0" err="1" smtClean="0"/>
              <a:t>Disadvantages</a:t>
            </a:r>
            <a:r>
              <a:rPr lang="et-EE" u="sng" dirty="0" smtClean="0"/>
              <a:t>:</a:t>
            </a:r>
            <a:r>
              <a:rPr lang="et-EE" dirty="0" smtClean="0"/>
              <a:t>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r>
              <a:rPr lang="et-EE" dirty="0" err="1" smtClean="0"/>
              <a:t>Compiler</a:t>
            </a:r>
            <a:r>
              <a:rPr lang="et-EE" dirty="0" smtClean="0"/>
              <a:t>: high level-&gt; machine</a:t>
            </a:r>
          </a:p>
          <a:p>
            <a:r>
              <a:rPr lang="et-EE" dirty="0" smtClean="0"/>
              <a:t> Assembler: one to one, assembly -&gt; machine</a:t>
            </a:r>
          </a:p>
          <a:p>
            <a:r>
              <a:rPr lang="et-EE" dirty="0" err="1" smtClean="0"/>
              <a:t>Loader</a:t>
            </a:r>
            <a:r>
              <a:rPr lang="et-EE" dirty="0" smtClean="0"/>
              <a:t>: relocatable version of machine code -&gt; machine code</a:t>
            </a:r>
          </a:p>
          <a:p>
            <a:r>
              <a:rPr lang="et-EE" dirty="0" smtClean="0"/>
              <a:t>Link editor: combines collections of relocatable programs -&gt; single relocatable machine program</a:t>
            </a:r>
          </a:p>
          <a:p>
            <a:r>
              <a:rPr lang="et-EE" dirty="0" err="1" smtClean="0"/>
              <a:t>Pre-processor</a:t>
            </a:r>
            <a:r>
              <a:rPr lang="et-EE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err="1" smtClean="0"/>
              <a:t>Fetch</a:t>
            </a:r>
            <a:r>
              <a:rPr lang="et-EE" dirty="0" smtClean="0"/>
              <a:t> 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33269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 smtClean="0"/>
              <a:t>ÜLESANNE</a:t>
            </a:r>
            <a:endParaRPr lang="et-E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600" dirty="0"/>
              <a:t>Sisestage punktide koordinaadid. </a:t>
            </a:r>
            <a:endParaRPr lang="et-EE" sz="3600" dirty="0" smtClean="0"/>
          </a:p>
          <a:p>
            <a:r>
              <a:rPr lang="et-EE" sz="3600" dirty="0" smtClean="0"/>
              <a:t>Sisestage </a:t>
            </a:r>
            <a:r>
              <a:rPr lang="et-EE" sz="3600" dirty="0"/>
              <a:t>ringi keskpunkti koordinaadid. Sisestage ringi raadius</a:t>
            </a:r>
            <a:r>
              <a:rPr lang="et-EE" sz="3600" dirty="0" smtClean="0"/>
              <a:t>.</a:t>
            </a:r>
          </a:p>
          <a:p>
            <a:r>
              <a:rPr lang="et-EE" sz="3600" dirty="0" smtClean="0"/>
              <a:t> </a:t>
            </a:r>
            <a:r>
              <a:rPr lang="et-EE" sz="3600" dirty="0"/>
              <a:t>Leidke, millised punktid asuvad ringi sees.</a:t>
            </a:r>
            <a:endParaRPr lang="et-E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/>
              <a:t> </a:t>
            </a:r>
            <a:r>
              <a:rPr lang="et-EE" dirty="0" smtClean="0"/>
              <a:t> ÜLESANDE SELGITUS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r>
              <a:rPr lang="et-EE" sz="1800" dirty="0" smtClean="0"/>
              <a:t> 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556792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 Defineerime muutujad</a:t>
            </a:r>
            <a:endParaRPr lang="et-EE" sz="2400" dirty="0" smtClean="0"/>
          </a:p>
          <a:p>
            <a:endParaRPr lang="et-EE" sz="2400" dirty="0"/>
          </a:p>
          <a:p>
            <a:r>
              <a:rPr lang="et-EE" sz="2400" u="sng" dirty="0" smtClean="0"/>
              <a:t>INPUT</a:t>
            </a:r>
          </a:p>
          <a:p>
            <a:r>
              <a:rPr lang="et-EE" sz="2400" dirty="0" smtClean="0"/>
              <a:t>N -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X[N]  Y[N] –  </a:t>
            </a:r>
            <a:r>
              <a:rPr lang="et-EE" sz="2400" dirty="0" err="1" smtClean="0"/>
              <a:t>arrays</a:t>
            </a:r>
            <a:r>
              <a:rPr lang="et-EE" sz="2400" dirty="0" smtClean="0"/>
              <a:t> of </a:t>
            </a:r>
            <a:r>
              <a:rPr lang="et-EE" sz="2400" dirty="0" err="1" smtClean="0"/>
              <a:t>integers</a:t>
            </a:r>
            <a:endParaRPr lang="et-EE" sz="2400" dirty="0" smtClean="0"/>
          </a:p>
          <a:p>
            <a:r>
              <a:rPr lang="et-EE" sz="2400" dirty="0" smtClean="0"/>
              <a:t>TX TY-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R-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u="sng" dirty="0" smtClean="0"/>
              <a:t>OUTPUT</a:t>
            </a:r>
          </a:p>
          <a:p>
            <a:r>
              <a:rPr lang="et-EE" sz="2400" dirty="0" smtClean="0"/>
              <a:t>K 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X[K] </a:t>
            </a:r>
            <a:r>
              <a:rPr lang="et-EE" sz="2400" dirty="0"/>
              <a:t>Y[K]-</a:t>
            </a:r>
            <a:r>
              <a:rPr lang="et-EE" sz="2400" dirty="0" err="1"/>
              <a:t>arrays</a:t>
            </a:r>
            <a:r>
              <a:rPr lang="et-EE" sz="2400" dirty="0"/>
              <a:t> of </a:t>
            </a:r>
            <a:r>
              <a:rPr lang="et-EE" sz="2400" dirty="0" err="1"/>
              <a:t>integers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6564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ALAMÜLESANDED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496944" cy="4634840"/>
          </a:xfrm>
        </p:spPr>
        <p:txBody>
          <a:bodyPr/>
          <a:lstStyle/>
          <a:p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main</a:t>
            </a:r>
            <a:r>
              <a:rPr lang="et-EE" dirty="0" smtClean="0"/>
              <a:t>(</a:t>
            </a:r>
            <a:r>
              <a:rPr lang="et-EE" dirty="0" err="1" smtClean="0"/>
              <a:t>void</a:t>
            </a:r>
            <a:r>
              <a:rPr lang="et-EE" dirty="0" smtClean="0"/>
              <a:t>){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N= sisse(‘’number </a:t>
            </a:r>
            <a:r>
              <a:rPr lang="et-EE" dirty="0"/>
              <a:t>of </a:t>
            </a:r>
            <a:r>
              <a:rPr lang="et-EE" dirty="0" err="1" smtClean="0"/>
              <a:t>points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R=sisse(‘’</a:t>
            </a:r>
            <a:r>
              <a:rPr lang="en-US" dirty="0"/>
              <a:t> the radius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Tx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n-US" dirty="0"/>
              <a:t>x 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 </a:t>
            </a:r>
            <a:r>
              <a:rPr lang="et-EE" dirty="0" err="1" smtClean="0"/>
              <a:t>Ty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t-EE" dirty="0" smtClean="0"/>
              <a:t>y</a:t>
            </a:r>
            <a:r>
              <a:rPr lang="en-US" dirty="0" smtClean="0"/>
              <a:t> </a:t>
            </a:r>
            <a:r>
              <a:rPr lang="en-US" dirty="0"/>
              <a:t>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r>
              <a:rPr lang="et-EE" dirty="0" err="1" smtClean="0"/>
              <a:t>int</a:t>
            </a:r>
            <a:r>
              <a:rPr lang="et-EE" dirty="0" smtClean="0"/>
              <a:t> X[N],Y[N],K;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(N,X,Y);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(&amp;K,X,Y);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(K,X,Y);</a:t>
            </a:r>
          </a:p>
          <a:p>
            <a:r>
              <a:rPr lang="et-EE" dirty="0" err="1"/>
              <a:t>r</a:t>
            </a:r>
            <a:r>
              <a:rPr lang="et-EE" dirty="0" err="1" smtClean="0"/>
              <a:t>eturn</a:t>
            </a:r>
            <a:r>
              <a:rPr lang="et-EE" dirty="0" smtClean="0"/>
              <a:t> 0;}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Prototypes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Prototüüp annab funktsiooni üldise kirjelduse, reegli, kuidas seda kasutada.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err="1"/>
              <a:t>int</a:t>
            </a:r>
            <a:r>
              <a:rPr lang="et-EE" dirty="0"/>
              <a:t> </a:t>
            </a:r>
            <a:r>
              <a:rPr lang="et-EE" dirty="0" smtClean="0"/>
              <a:t>sisse(</a:t>
            </a:r>
            <a:r>
              <a:rPr lang="et-EE" dirty="0" err="1" smtClean="0"/>
              <a:t>char</a:t>
            </a:r>
            <a:r>
              <a:rPr lang="et-EE" dirty="0" smtClean="0"/>
              <a:t> [ ]);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 err="1"/>
              <a:t>void</a:t>
            </a:r>
            <a:r>
              <a:rPr lang="et-EE" dirty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N, </a:t>
            </a:r>
            <a:r>
              <a:rPr lang="et-EE" dirty="0" err="1" smtClean="0"/>
              <a:t>int</a:t>
            </a:r>
            <a:r>
              <a:rPr lang="et-EE" dirty="0" smtClean="0"/>
              <a:t> [N], </a:t>
            </a:r>
            <a:r>
              <a:rPr lang="et-EE" dirty="0" err="1" smtClean="0"/>
              <a:t>int</a:t>
            </a:r>
            <a:r>
              <a:rPr lang="et-EE" dirty="0" smtClean="0"/>
              <a:t> [N]);</a:t>
            </a:r>
          </a:p>
          <a:p>
            <a:r>
              <a:rPr lang="et-EE" dirty="0" err="1"/>
              <a:t>o</a:t>
            </a:r>
            <a:r>
              <a:rPr lang="et-EE" dirty="0" err="1" smtClean="0"/>
              <a:t>r</a:t>
            </a:r>
            <a:endParaRPr lang="et-EE" dirty="0" smtClean="0"/>
          </a:p>
          <a:p>
            <a:r>
              <a:rPr lang="et-EE" i="1" dirty="0" err="1"/>
              <a:t>v</a:t>
            </a:r>
            <a:r>
              <a:rPr lang="et-EE" i="1" dirty="0" err="1" smtClean="0"/>
              <a:t>oid</a:t>
            </a:r>
            <a:r>
              <a:rPr lang="et-EE" i="1" dirty="0" smtClean="0"/>
              <a:t> ponts(</a:t>
            </a:r>
            <a:r>
              <a:rPr lang="et-EE" i="1" dirty="0" err="1" smtClean="0"/>
              <a:t>int</a:t>
            </a:r>
            <a:r>
              <a:rPr lang="et-EE" i="1" dirty="0" smtClean="0"/>
              <a:t>, </a:t>
            </a:r>
            <a:r>
              <a:rPr lang="et-EE" i="1" dirty="0" err="1" smtClean="0"/>
              <a:t>int</a:t>
            </a:r>
            <a:r>
              <a:rPr lang="et-EE" i="1" dirty="0" smtClean="0"/>
              <a:t> [ ], </a:t>
            </a:r>
            <a:r>
              <a:rPr lang="et-EE" i="1" dirty="0" err="1" smtClean="0"/>
              <a:t>int</a:t>
            </a:r>
            <a:r>
              <a:rPr lang="et-EE" i="1" dirty="0" smtClean="0"/>
              <a:t>[ ]);</a:t>
            </a:r>
            <a:endParaRPr lang="et-EE" i="1" dirty="0"/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*,</a:t>
            </a:r>
            <a:r>
              <a:rPr lang="et-EE" dirty="0" err="1" smtClean="0"/>
              <a:t>int</a:t>
            </a:r>
            <a:r>
              <a:rPr lang="et-EE" dirty="0" smtClean="0"/>
              <a:t>[ ],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,</a:t>
            </a:r>
            <a:r>
              <a:rPr lang="et-EE" dirty="0" err="1" smtClean="0"/>
              <a:t>int</a:t>
            </a:r>
            <a:r>
              <a:rPr lang="et-EE" dirty="0" smtClean="0"/>
              <a:t> [ ], 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Modes of Execution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User mode</a:t>
            </a:r>
          </a:p>
          <a:p>
            <a:pPr lvl="1"/>
            <a:r>
              <a:rPr lang="en-US" altLang="et-EE" dirty="0"/>
              <a:t>Less-privileged mode</a:t>
            </a:r>
          </a:p>
          <a:p>
            <a:pPr lvl="1"/>
            <a:r>
              <a:rPr lang="en-US" altLang="et-EE" dirty="0"/>
              <a:t>User programs typically execute in this mode</a:t>
            </a:r>
          </a:p>
          <a:p>
            <a:r>
              <a:rPr lang="en-US" altLang="et-EE" dirty="0"/>
              <a:t>System mode, control mode, or kernel mode</a:t>
            </a:r>
          </a:p>
          <a:p>
            <a:pPr lvl="1"/>
            <a:r>
              <a:rPr lang="en-US" altLang="et-EE" dirty="0"/>
              <a:t>More-privileged mode</a:t>
            </a:r>
          </a:p>
          <a:p>
            <a:pPr lvl="1"/>
            <a:r>
              <a:rPr lang="en-US" altLang="et-EE" dirty="0"/>
              <a:t>Kernel of 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19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D:\TransMac\Illustrator Files\3-Processes\3_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"/>
            <a:ext cx="8763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Termination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sz="2800" dirty="0"/>
              <a:t>I/O failure</a:t>
            </a:r>
          </a:p>
          <a:p>
            <a:r>
              <a:rPr lang="en-US" altLang="et-EE" sz="2800" dirty="0"/>
              <a:t>Invalid instruction</a:t>
            </a:r>
          </a:p>
          <a:p>
            <a:pPr lvl="1"/>
            <a:r>
              <a:rPr lang="en-US" altLang="et-EE" sz="2400" dirty="0"/>
              <a:t>happens when try to execute data</a:t>
            </a:r>
          </a:p>
          <a:p>
            <a:r>
              <a:rPr lang="en-US" altLang="et-EE" sz="2800" dirty="0"/>
              <a:t>Privileged instruction</a:t>
            </a:r>
          </a:p>
          <a:p>
            <a:r>
              <a:rPr lang="en-US" altLang="et-EE" sz="2800" dirty="0"/>
              <a:t>Data misuse</a:t>
            </a:r>
          </a:p>
          <a:p>
            <a:r>
              <a:rPr lang="en-US" altLang="et-EE" sz="2800" dirty="0"/>
              <a:t>Operating system intervention</a:t>
            </a:r>
          </a:p>
          <a:p>
            <a:pPr lvl="1"/>
            <a:r>
              <a:rPr lang="en-US" altLang="et-EE" sz="2400" dirty="0"/>
              <a:t>such as when deadlock occurs</a:t>
            </a:r>
          </a:p>
          <a:p>
            <a:r>
              <a:rPr lang="en-US" altLang="et-EE" sz="2800" dirty="0"/>
              <a:t>Parent terminates so child processes terminate</a:t>
            </a:r>
          </a:p>
          <a:p>
            <a:r>
              <a:rPr lang="en-US" altLang="et-EE" sz="2800" dirty="0"/>
              <a:t>Parent request</a:t>
            </a:r>
          </a:p>
          <a:p>
            <a:endParaRPr lang="en-US" altLang="et-EE" sz="2800" dirty="0"/>
          </a:p>
        </p:txBody>
      </p:sp>
    </p:spTree>
    <p:extLst>
      <p:ext uri="{BB962C8B-B14F-4D97-AF65-F5344CB8AC3E}">
        <p14:creationId xmlns:p14="http://schemas.microsoft.com/office/powerpoint/2010/main" val="2487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When to Switch a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Clock interrupt</a:t>
            </a:r>
          </a:p>
          <a:p>
            <a:pPr lvl="1"/>
            <a:r>
              <a:rPr lang="en-US" altLang="et-EE" dirty="0"/>
              <a:t>process has executed for the maximum allowable time slice</a:t>
            </a:r>
          </a:p>
          <a:p>
            <a:r>
              <a:rPr lang="en-US" altLang="et-EE" dirty="0"/>
              <a:t>I/O interrupt</a:t>
            </a:r>
          </a:p>
          <a:p>
            <a:r>
              <a:rPr lang="en-US" altLang="et-EE" dirty="0"/>
              <a:t>Memory fault</a:t>
            </a:r>
          </a:p>
          <a:p>
            <a:pPr lvl="1"/>
            <a:r>
              <a:rPr lang="en-US" altLang="et-EE" dirty="0"/>
              <a:t>memory address is in virtual memory so it must be brought into main memory</a:t>
            </a:r>
          </a:p>
        </p:txBody>
      </p:sp>
    </p:spTree>
    <p:extLst>
      <p:ext uri="{BB962C8B-B14F-4D97-AF65-F5344CB8AC3E}">
        <p14:creationId xmlns:p14="http://schemas.microsoft.com/office/powerpoint/2010/main" val="99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710</Words>
  <Application>Microsoft Office PowerPoint</Application>
  <PresentationFormat>On-screen Show (4:3)</PresentationFormat>
  <Paragraphs>144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Verdana</vt:lpstr>
      <vt:lpstr>Office Theme</vt:lpstr>
      <vt:lpstr>PowerPoint Presentation</vt:lpstr>
      <vt:lpstr>ÜLESANNE</vt:lpstr>
      <vt:lpstr>  ÜLESANDE SELGITUS</vt:lpstr>
      <vt:lpstr>ALAMÜLESANDED</vt:lpstr>
      <vt:lpstr>Prototypes</vt:lpstr>
      <vt:lpstr>Modes of Execution</vt:lpstr>
      <vt:lpstr>PowerPoint Presentation</vt:lpstr>
      <vt:lpstr>Reasons for Process Termination</vt:lpstr>
      <vt:lpstr>When to Switch a Process</vt:lpstr>
      <vt:lpstr>Reasons for Process Suspension</vt:lpstr>
      <vt:lpstr>State</vt:lpstr>
      <vt:lpstr>UNIX Process States</vt:lpstr>
      <vt:lpstr>Memory Tables</vt:lpstr>
      <vt:lpstr>COMPUTER ORGANIZATION</vt:lpstr>
      <vt:lpstr>Interpreter</vt:lpstr>
      <vt:lpstr>TRANSLATION VS. INTERPRETATION I </vt:lpstr>
      <vt:lpstr>TRANSLATION VS. INTERPRETATION II</vt:lpstr>
      <vt:lpstr>TRANSLATION VS. INTERPRETATION III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185</cp:revision>
  <cp:lastPrinted>2015-09-03T11:58:30Z</cp:lastPrinted>
  <dcterms:created xsi:type="dcterms:W3CDTF">2011-01-05T14:05:55Z</dcterms:created>
  <dcterms:modified xsi:type="dcterms:W3CDTF">2024-10-24T11:54:49Z</dcterms:modified>
</cp:coreProperties>
</file>