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687" r:id="rId3"/>
  </p:sldMasterIdLst>
  <p:notesMasterIdLst>
    <p:notesMasterId r:id="rId32"/>
  </p:notesMasterIdLst>
  <p:sldIdLst>
    <p:sldId id="256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97" r:id="rId31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8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5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59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60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61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868EDA64-82AB-4E79-A9CA-C3560E60678B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25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04313B1-0226-44BC-A5B6-D1B9D200F5CF}" type="slidenum">
              <a:rPr lang="en-US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28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5AFC787-ACB5-4FF0-926D-DD47686C7DC0}" type="slidenum">
              <a:rPr lang="en-US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13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 w="936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 w="9360">
            <a:noFill/>
          </a:ln>
        </p:spPr>
      </p:pic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 w="9360">
            <a:noFill/>
          </a:ln>
        </p:spPr>
      </p:pic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d.ttu.ee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3"/>
          <p:cNvPicPr/>
          <p:nvPr/>
        </p:nvPicPr>
        <p:blipFill>
          <a:blip r:embed="rId3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Failidele juurdepääsu meetodid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932040" y="1380960"/>
            <a:ext cx="6584040" cy="3781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90000"/>
              </a:lnSpc>
              <a:spcBef>
                <a:spcPts val="32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Verdana"/>
              </a:rPr>
              <a:t>Sequential Access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read next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write next 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reset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no read after last write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	(rewrite)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32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Verdana"/>
              </a:rPr>
              <a:t>Direct Access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read </a:t>
            </a:r>
            <a:r>
              <a:rPr lang="en-US" sz="1600" b="0" i="1" strike="noStrike" spc="-1">
                <a:solidFill>
                  <a:srgbClr val="0033CC"/>
                </a:solidFill>
                <a:latin typeface="Arial"/>
                <a:ea typeface="Verdana"/>
              </a:rPr>
              <a:t>n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write </a:t>
            </a:r>
            <a:r>
              <a:rPr lang="en-US" sz="1600" b="0" i="1" strike="noStrike" spc="-1">
                <a:solidFill>
                  <a:srgbClr val="0033CC"/>
                </a:solidFill>
                <a:latin typeface="Arial"/>
                <a:ea typeface="Verdana"/>
              </a:rPr>
              <a:t>n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position to </a:t>
            </a:r>
            <a:r>
              <a:rPr lang="en-US" sz="1600" b="0" i="1" strike="noStrike" spc="-1">
                <a:solidFill>
                  <a:srgbClr val="0033CC"/>
                </a:solidFill>
                <a:latin typeface="Arial"/>
                <a:ea typeface="Verdana"/>
              </a:rPr>
              <a:t>n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	read next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	write next 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rewrite </a:t>
            </a:r>
            <a:r>
              <a:rPr lang="en-US" sz="1600" b="0" i="1" strike="noStrike" spc="-1">
                <a:solidFill>
                  <a:srgbClr val="0033CC"/>
                </a:solidFill>
                <a:latin typeface="Arial"/>
                <a:ea typeface="Verdana"/>
              </a:rPr>
              <a:t>n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320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</a:t>
            </a:r>
            <a:r>
              <a:rPr lang="en-US" sz="1600" b="0" i="1" strike="noStrike" spc="-1">
                <a:solidFill>
                  <a:srgbClr val="000000"/>
                </a:solidFill>
                <a:latin typeface="Arial"/>
                <a:ea typeface="Verdana"/>
              </a:rPr>
              <a:t>n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 = relative block number</a:t>
            </a:r>
            <a:endParaRPr lang="en-US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Faili järjestikuline töötlus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209" name="Picture 4"/>
          <p:cNvPicPr/>
          <p:nvPr/>
        </p:nvPicPr>
        <p:blipFill>
          <a:blip r:embed="rId2"/>
          <a:srcRect l="698" t="33012" r="458" b="33942"/>
          <a:stretch/>
        </p:blipFill>
        <p:spPr>
          <a:xfrm>
            <a:off x="1331640" y="1251000"/>
            <a:ext cx="7390440" cy="2608920"/>
          </a:xfrm>
          <a:prstGeom prst="rect">
            <a:avLst/>
          </a:prstGeom>
          <a:ln w="38160">
            <a:solidFill>
              <a:srgbClr val="CC6600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674640" y="0"/>
            <a:ext cx="8468280" cy="843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          Otsejuurdepääs faili kirjetele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211" name="Picture 4"/>
          <p:cNvPicPr/>
          <p:nvPr/>
        </p:nvPicPr>
        <p:blipFill>
          <a:blip r:embed="rId2"/>
          <a:srcRect l="1093" t="27696" r="864" b="28272"/>
          <a:stretch/>
        </p:blipFill>
        <p:spPr>
          <a:xfrm>
            <a:off x="1295280" y="1251000"/>
            <a:ext cx="6833160" cy="2300760"/>
          </a:xfrm>
          <a:prstGeom prst="rect">
            <a:avLst/>
          </a:prstGeom>
          <a:ln w="38160">
            <a:solidFill>
              <a:srgbClr val="CC6600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Indeksfailide näide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213" name="Picture 4"/>
          <p:cNvPicPr/>
          <p:nvPr/>
        </p:nvPicPr>
        <p:blipFill>
          <a:blip r:embed="rId3"/>
          <a:srcRect l="602" t="12044" r="812" b="12330"/>
          <a:stretch/>
        </p:blipFill>
        <p:spPr>
          <a:xfrm>
            <a:off x="1331640" y="1251000"/>
            <a:ext cx="7012800" cy="4205880"/>
          </a:xfrm>
          <a:prstGeom prst="rect">
            <a:avLst/>
          </a:prstGeom>
          <a:ln w="38160">
            <a:solidFill>
              <a:srgbClr val="CC6600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Tavaline failisüsteem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215" name="Picture 4"/>
          <p:cNvPicPr/>
          <p:nvPr/>
        </p:nvPicPr>
        <p:blipFill>
          <a:blip r:embed="rId2"/>
          <a:srcRect l="668" t="14791" r="439" b="14485"/>
          <a:stretch/>
        </p:blipFill>
        <p:spPr>
          <a:xfrm>
            <a:off x="1262160" y="1251000"/>
            <a:ext cx="6791760" cy="3642120"/>
          </a:xfrm>
          <a:prstGeom prst="rect">
            <a:avLst/>
          </a:prstGeom>
          <a:ln w="38160">
            <a:solidFill>
              <a:srgbClr val="CC6600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Teegiga seotud operatsioonid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1481400" y="1628640"/>
            <a:ext cx="6820200" cy="4633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Search for a file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Create a file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Delete a file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List a directory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Rename a file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1166760" y="371520"/>
            <a:ext cx="774288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Verdana"/>
              </a:rPr>
              <a:t>Teegi korralus haldamise lihtsustamiseks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1403640" y="1320840"/>
            <a:ext cx="5888160" cy="4412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Efficiency – locating a file quickly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Naming – convenient to users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Two users can have same name for different files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The same file can have several different names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Grouping – logical grouping of files by properties, (e.g., all Java programs, all games, …)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Juurdepääsu nimistu ja rühmitamine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1331640" y="1251000"/>
            <a:ext cx="7127640" cy="3237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90000"/>
              </a:lnSpc>
              <a:spcBef>
                <a:spcPts val="32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Mode of access:  read, write, execute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32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Three classes of users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			RWX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a) </a:t>
            </a: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Verdana"/>
              </a:rPr>
              <a:t>owner access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 	7	</a:t>
            </a:r>
            <a:r>
              <a:rPr lang="en-US" sz="1600" b="0" strike="noStrike" spc="-1">
                <a:solidFill>
                  <a:srgbClr val="000000"/>
                </a:solidFill>
                <a:latin typeface="Symbol"/>
                <a:ea typeface="Verdana"/>
              </a:rPr>
              <a:t>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1 1 1</a:t>
            </a:r>
            <a:r>
              <a:t/>
            </a:r>
            <a:br/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		RWX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b) </a:t>
            </a: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Verdana"/>
              </a:rPr>
              <a:t>group access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 	6	 </a:t>
            </a:r>
            <a:r>
              <a:rPr lang="en-US" sz="1600" b="0" strike="noStrike" spc="-1">
                <a:solidFill>
                  <a:srgbClr val="000000"/>
                </a:solidFill>
                <a:latin typeface="Symbol"/>
                <a:ea typeface="Verdana"/>
              </a:rPr>
              <a:t>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1 1 0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			RWX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c) </a:t>
            </a: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Verdana"/>
              </a:rPr>
              <a:t>public access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4	 </a:t>
            </a:r>
            <a:r>
              <a:rPr lang="en-US" sz="1600" b="0" strike="noStrike" spc="-1">
                <a:solidFill>
                  <a:srgbClr val="000000"/>
                </a:solidFill>
                <a:latin typeface="Symbol"/>
                <a:ea typeface="Verdana"/>
              </a:rPr>
              <a:t>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1 0 0      Ask manager to create a group (unique name), say G, and add some users to the group.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32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For a particular file (say </a:t>
            </a:r>
            <a:r>
              <a:rPr lang="en-US" sz="1600" b="0" i="1" strike="noStrike" spc="-1">
                <a:solidFill>
                  <a:srgbClr val="000000"/>
                </a:solidFill>
                <a:latin typeface="Arial"/>
                <a:ea typeface="Verdana"/>
              </a:rPr>
              <a:t>game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) or subdirectory, define an appropriate access.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3416760" y="4885200"/>
            <a:ext cx="59472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owner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3" name="CustomShape 4"/>
          <p:cNvSpPr/>
          <p:nvPr/>
        </p:nvSpPr>
        <p:spPr>
          <a:xfrm>
            <a:off x="4071960" y="4885200"/>
            <a:ext cx="57060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group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4" name="CustomShape 5"/>
          <p:cNvSpPr/>
          <p:nvPr/>
        </p:nvSpPr>
        <p:spPr>
          <a:xfrm>
            <a:off x="4815000" y="4885200"/>
            <a:ext cx="57852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public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5" name="CustomShape 6"/>
          <p:cNvSpPr/>
          <p:nvPr/>
        </p:nvSpPr>
        <p:spPr>
          <a:xfrm>
            <a:off x="3475080" y="5399280"/>
            <a:ext cx="63864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chmod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6" name="CustomShape 7"/>
          <p:cNvSpPr/>
          <p:nvPr/>
        </p:nvSpPr>
        <p:spPr>
          <a:xfrm>
            <a:off x="4107960" y="5399280"/>
            <a:ext cx="43632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764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7" name="CustomShape 8"/>
          <p:cNvSpPr/>
          <p:nvPr/>
        </p:nvSpPr>
        <p:spPr>
          <a:xfrm>
            <a:off x="4591440" y="5399280"/>
            <a:ext cx="56124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game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8" name="Line 9"/>
          <p:cNvSpPr/>
          <p:nvPr/>
        </p:nvSpPr>
        <p:spPr>
          <a:xfrm>
            <a:off x="3736800" y="5065560"/>
            <a:ext cx="461880" cy="3319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Line 10"/>
          <p:cNvSpPr/>
          <p:nvPr/>
        </p:nvSpPr>
        <p:spPr>
          <a:xfrm>
            <a:off x="4343400" y="5108400"/>
            <a:ext cx="360" cy="27468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Line 11"/>
          <p:cNvSpPr/>
          <p:nvPr/>
        </p:nvSpPr>
        <p:spPr>
          <a:xfrm flipH="1">
            <a:off x="4493880" y="5079960"/>
            <a:ext cx="600120" cy="3459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CustomShape 12"/>
          <p:cNvSpPr/>
          <p:nvPr/>
        </p:nvSpPr>
        <p:spPr>
          <a:xfrm>
            <a:off x="798480" y="5643720"/>
            <a:ext cx="7028280" cy="80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24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Attach a group to a file</a:t>
            </a:r>
            <a:r>
              <a:t/>
            </a:r>
            <a:br/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 chgrp     G    game</a:t>
            </a:r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Kaitse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33" name="CustomShape 2"/>
          <p:cNvSpPr/>
          <p:nvPr/>
        </p:nvSpPr>
        <p:spPr>
          <a:xfrm>
            <a:off x="1481400" y="1628640"/>
            <a:ext cx="6820200" cy="4633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File owner/creator should be able to control: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what can be done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by whom</a:t>
            </a:r>
            <a:r>
              <a:t/>
            </a:r>
            <a:br/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Types of access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Read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Write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Execute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Append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Delete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List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1" i="1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2624400" y="6356520"/>
            <a:ext cx="4836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Programmeerimine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236" name="CustomShape 3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F9708A7E-DE86-47FF-8A4A-A2085BD78625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19</a:t>
            </a:fld>
            <a:endParaRPr lang="en-US" sz="1400" b="0" strike="noStrike" spc="-1">
              <a:latin typeface="Arial"/>
            </a:endParaRPr>
          </a:p>
        </p:txBody>
      </p:sp>
      <p:sp>
        <p:nvSpPr>
          <p:cNvPr id="237" name="CustomShape 4"/>
          <p:cNvSpPr/>
          <p:nvPr/>
        </p:nvSpPr>
        <p:spPr>
          <a:xfrm>
            <a:off x="1481400" y="1143000"/>
            <a:ext cx="7193880" cy="495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561"/>
              </a:spcBef>
            </a:pPr>
            <a:r>
              <a:rPr lang="en-US" sz="2800" b="0" i="1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38" name="CustomShape 5"/>
          <p:cNvSpPr/>
          <p:nvPr/>
        </p:nvSpPr>
        <p:spPr>
          <a:xfrm>
            <a:off x="1481400" y="930442"/>
            <a:ext cx="7376040" cy="51643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Viitadega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saab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ka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failist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lugeda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ja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kirjutada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n-US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#include &lt;</a:t>
            </a:r>
            <a:r>
              <a:rPr lang="en-US" sz="28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stdio.h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&gt;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#include &lt;</a:t>
            </a:r>
            <a:r>
              <a:rPr lang="en-US" sz="28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stdlib.h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&gt;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8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int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main (void)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{FILE *</a:t>
            </a:r>
            <a:r>
              <a:rPr lang="en-US" sz="28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loe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= </a:t>
            </a:r>
            <a:r>
              <a:rPr lang="en-US" sz="28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fopen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(“esimene.txt”, “</a:t>
            </a:r>
            <a:r>
              <a:rPr lang="en-US" sz="2800" b="0" i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r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”);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8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fprintf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(</a:t>
            </a:r>
            <a:r>
              <a:rPr lang="en-US" sz="28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loe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“</a:t>
            </a:r>
            <a:r>
              <a:rPr lang="en-US" sz="28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Esimene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proov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”);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8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fclose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(</a:t>
            </a:r>
            <a:r>
              <a:rPr lang="en-US" sz="28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loe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);	//</a:t>
            </a:r>
            <a:r>
              <a:rPr lang="en-US" sz="28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kuulub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iga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viisaka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failiga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töö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juurde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}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/*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muutuja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“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loe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”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kaudu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saab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avada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faili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esimene.txt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lugemiseks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– r,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loetakse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tekst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ja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suletakse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fail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239" name="CustomShape 6"/>
          <p:cNvSpPr/>
          <p:nvPr/>
        </p:nvSpPr>
        <p:spPr>
          <a:xfrm>
            <a:off x="3357720" y="344880"/>
            <a:ext cx="314208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Faili avamine 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1475640" y="4406760"/>
            <a:ext cx="6839640" cy="1361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FAILID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1475640" y="2906640"/>
            <a:ext cx="6839640" cy="1499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8B8B8B"/>
                </a:solidFill>
                <a:latin typeface="Arial"/>
                <a:ea typeface="Verdana"/>
              </a:rPr>
              <a:t>Failid &amp; kirjed 1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88" name="CustomShape 3"/>
          <p:cNvSpPr/>
          <p:nvPr/>
        </p:nvSpPr>
        <p:spPr>
          <a:xfrm>
            <a:off x="2624400" y="6356520"/>
            <a:ext cx="4836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Programmeerimine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189" name="CustomShape 4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0CE36723-69D1-4FFC-B4C7-85F7BB98BBAD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</a:t>
            </a:fld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Failist lugemine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41" name="CustomShape 2"/>
          <p:cNvSpPr/>
          <p:nvPr/>
        </p:nvSpPr>
        <p:spPr>
          <a:xfrm>
            <a:off x="2624400" y="6356520"/>
            <a:ext cx="4836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Programmeerimine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242" name="CustomShape 3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D5AF06E2-68FD-4AAD-A7F6-838929F16FBB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20</a:t>
            </a:fld>
            <a:endParaRPr lang="en-US" sz="1400" b="0" strike="noStrike" spc="-1">
              <a:latin typeface="Arial"/>
            </a:endParaRPr>
          </a:p>
        </p:txBody>
      </p:sp>
      <p:sp>
        <p:nvSpPr>
          <p:cNvPr id="243" name="CustomShape 4"/>
          <p:cNvSpPr/>
          <p:nvPr/>
        </p:nvSpPr>
        <p:spPr>
          <a:xfrm>
            <a:off x="1481400" y="1484640"/>
            <a:ext cx="7193880" cy="494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44" name="CustomShape 5"/>
          <p:cNvSpPr/>
          <p:nvPr/>
        </p:nvSpPr>
        <p:spPr>
          <a:xfrm>
            <a:off x="1481400" y="1214280"/>
            <a:ext cx="6802200" cy="518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#include &lt;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stdio.h</a:t>
            </a: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&gt; 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#include &lt;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stdlib.h</a:t>
            </a: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&gt; 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int</a:t>
            </a: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 main(void)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{ char 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rida</a:t>
            </a: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[128]; 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FILE *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sisse</a:t>
            </a: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=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fopen</a:t>
            </a: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("tervitus.txt", "r"); 	// r - 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lugemiseks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	while(!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feof</a:t>
            </a: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(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sisse</a:t>
            </a: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))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		{ // 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fscanf</a:t>
            </a: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(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sisse</a:t>
            </a: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, "%s", 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rida</a:t>
            </a: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); 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		//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võtab</a:t>
            </a: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 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ühe</a:t>
            </a: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 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sõna</a:t>
            </a: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 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		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fgets</a:t>
            </a: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(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rida</a:t>
            </a: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, 128, 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sisse</a:t>
            </a: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); 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		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printf</a:t>
            </a: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("%s", 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rida</a:t>
            </a: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); } 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fclose</a:t>
            </a: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(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sisse</a:t>
            </a: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); 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return 1; } 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n-U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1800" b="0" i="1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fsacnf</a:t>
            </a:r>
            <a:r>
              <a:rPr lang="en-US" sz="18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 ja </a:t>
            </a:r>
            <a:r>
              <a:rPr lang="en-US" sz="1800" b="0" i="1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fgets</a:t>
            </a:r>
            <a:r>
              <a:rPr lang="en-US" sz="1800" b="0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 on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võimalik</a:t>
            </a:r>
            <a:r>
              <a:rPr lang="en-US" sz="1800" b="0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mõlemat</a:t>
            </a:r>
            <a:r>
              <a:rPr lang="en-US" sz="1800" b="0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kasutada</a:t>
            </a:r>
            <a:r>
              <a:rPr lang="en-US" sz="1800" b="0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kuid</a:t>
            </a:r>
            <a:r>
              <a:rPr lang="en-US" sz="1800" b="0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mitte</a:t>
            </a:r>
            <a:r>
              <a:rPr lang="en-US" sz="1800" b="0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samaaegselt</a:t>
            </a:r>
            <a:endParaRPr lang="en-US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Faili kirjutamine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46" name="CustomShape 2"/>
          <p:cNvSpPr/>
          <p:nvPr/>
        </p:nvSpPr>
        <p:spPr>
          <a:xfrm>
            <a:off x="2624400" y="6356520"/>
            <a:ext cx="4836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Programmeerimine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247" name="CustomShape 3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7A74C57E-F6C0-440B-841E-060D515CED3C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21</a:t>
            </a:fld>
            <a:endParaRPr lang="en-US" sz="1400" b="0" strike="noStrike" spc="-1">
              <a:latin typeface="Arial"/>
            </a:endParaRPr>
          </a:p>
        </p:txBody>
      </p:sp>
      <p:sp>
        <p:nvSpPr>
          <p:cNvPr id="248" name="CustomShape 4"/>
          <p:cNvSpPr/>
          <p:nvPr/>
        </p:nvSpPr>
        <p:spPr>
          <a:xfrm>
            <a:off x="1481400" y="1484640"/>
            <a:ext cx="7193880" cy="494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49" name="CustomShape 5"/>
          <p:cNvSpPr/>
          <p:nvPr/>
        </p:nvSpPr>
        <p:spPr>
          <a:xfrm>
            <a:off x="1481400" y="1214280"/>
            <a:ext cx="6802200" cy="41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50" name="CustomShape 6"/>
          <p:cNvSpPr/>
          <p:nvPr/>
        </p:nvSpPr>
        <p:spPr>
          <a:xfrm>
            <a:off x="1357200" y="1214280"/>
            <a:ext cx="7071120" cy="469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Näitena oli meil: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FILE *kirjuta= fopen(“esimene.txt”, “</a:t>
            </a:r>
            <a:r>
              <a:rPr lang="en-US" sz="2400" b="0" i="1" strike="noStrike" spc="-1">
                <a:solidFill>
                  <a:srgbClr val="FF0000"/>
                </a:solidFill>
                <a:latin typeface="Arial"/>
                <a:ea typeface="DejaVu Sans"/>
              </a:rPr>
              <a:t>w</a:t>
            </a: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”);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fprintf(kirjuta, “Esimene proov”);//faili trükitav tekst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fclose(kirjuta);//kuulub iga viisaka failiga töö juurde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“w” korral siis iga faili avamisega kirjutatakse eelnev sisu üle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FILE *kirjuta= fopen(“esimene.txt”, “</a:t>
            </a:r>
            <a:r>
              <a:rPr lang="en-US" sz="2400" b="0" i="1" strike="noStrike" spc="-1">
                <a:solidFill>
                  <a:srgbClr val="FF0000"/>
                </a:solidFill>
                <a:latin typeface="Arial"/>
                <a:ea typeface="DejaVu Sans"/>
              </a:rPr>
              <a:t>a</a:t>
            </a: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”);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fprintf(kirjuta, “Esimene proov”);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“a” korral iga avamise ja kirjutamise kord lisatakse olemasolevale failile.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1475640" y="4406760"/>
            <a:ext cx="7024320" cy="1592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 Programmi teksti jaotamine erinevate failide vahel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52" name="CustomShape 2"/>
          <p:cNvSpPr/>
          <p:nvPr/>
        </p:nvSpPr>
        <p:spPr>
          <a:xfrm>
            <a:off x="1475640" y="2906640"/>
            <a:ext cx="6839640" cy="1499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8B8B8B"/>
                </a:solidFill>
                <a:latin typeface="Arial"/>
                <a:ea typeface="Verdana"/>
              </a:rPr>
              <a:t>Failid &amp; kirjed 2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53" name="CustomShape 3"/>
          <p:cNvSpPr/>
          <p:nvPr/>
        </p:nvSpPr>
        <p:spPr>
          <a:xfrm>
            <a:off x="2624400" y="6356520"/>
            <a:ext cx="4836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Programmeerimine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254" name="CustomShape 4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902C6BD3-4F3C-43CB-B614-6A5E86B32540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22</a:t>
            </a:fld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 Programmi teksti jaotamine erinevate failide vahel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56" name="CustomShape 2"/>
          <p:cNvSpPr/>
          <p:nvPr/>
        </p:nvSpPr>
        <p:spPr>
          <a:xfrm>
            <a:off x="2624400" y="6356520"/>
            <a:ext cx="4836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Programmeerimine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257" name="CustomShape 3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4CF6310D-BF0D-473D-A532-56E3A669B41B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23</a:t>
            </a:fld>
            <a:endParaRPr lang="en-US" sz="1400" b="0" strike="noStrike" spc="-1">
              <a:latin typeface="Arial"/>
            </a:endParaRPr>
          </a:p>
        </p:txBody>
      </p:sp>
      <p:sp>
        <p:nvSpPr>
          <p:cNvPr id="258" name="CustomShape 4"/>
          <p:cNvSpPr/>
          <p:nvPr/>
        </p:nvSpPr>
        <p:spPr>
          <a:xfrm>
            <a:off x="1214280" y="1676520"/>
            <a:ext cx="7242840" cy="4418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	 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59" name="CustomShape 5"/>
          <p:cNvSpPr/>
          <p:nvPr/>
        </p:nvSpPr>
        <p:spPr>
          <a:xfrm>
            <a:off x="1214280" y="2274840"/>
            <a:ext cx="6785640" cy="350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Kindlasti on kasulikum suurem programm jagada nii alamfunktsioonideks kui ka need omakorda jagada teema järgi erinevate failide vahel.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Näiteks: mitme erinevalt moodustatud massiivi väljatrükk oleks kasulik kirjutada omaette alamfunktsioonina. Kuid miks ka mitte eraldi failina.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1481400" y="332640"/>
            <a:ext cx="6802200" cy="833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 Näide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61" name="CustomShape 2"/>
          <p:cNvSpPr/>
          <p:nvPr/>
        </p:nvSpPr>
        <p:spPr>
          <a:xfrm>
            <a:off x="2624400" y="6356520"/>
            <a:ext cx="4836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Programmeerimine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262" name="CustomShape 3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12194437-36A1-44A6-9E5E-DF755DAFA119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24</a:t>
            </a:fld>
            <a:endParaRPr lang="en-US" sz="1400" b="0" strike="noStrike" spc="-1">
              <a:latin typeface="Arial"/>
            </a:endParaRPr>
          </a:p>
        </p:txBody>
      </p:sp>
      <p:sp>
        <p:nvSpPr>
          <p:cNvPr id="263" name="CustomShape 4"/>
          <p:cNvSpPr/>
          <p:nvPr/>
        </p:nvSpPr>
        <p:spPr>
          <a:xfrm>
            <a:off x="1214280" y="1828800"/>
            <a:ext cx="7242840" cy="4266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	</a:t>
            </a: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264" name="CustomShape 5"/>
          <p:cNvSpPr/>
          <p:nvPr/>
        </p:nvSpPr>
        <p:spPr>
          <a:xfrm>
            <a:off x="1214280" y="1166760"/>
            <a:ext cx="7087320" cy="484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Ülesandeks on moodustada massiiv ning trükkida see ekraanile;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Vahetada kasutaja poolt täisarvuna etteantud indeksi väärtusega massiivi rida ja veerg.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Ekraanile trükkida iga samm, mida tehakse massiiviga.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Kahtlemata pika programmitekstina läheb kogu kood liiga raskelt hallatavaks ning lohisevaks.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Alustuseks tuleb moodustada ekraanile välja trükkimiseks eraldi alamfunktsioon ning seejärel see eraldi faili tõsta.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1428840" y="928800"/>
            <a:ext cx="6873120" cy="5426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#include&lt;stdio.h&gt;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#include&lt;time.h&gt;            //randomi jaoks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#include&lt;stdlib.h&gt;          //randomi jaoks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void valjastus(FILE *F, int n, int a[][n]){	//alamfunktsioon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 int i,j;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 for(i=0;i&lt;n;i++){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    for(j=0;j&lt;n;j++)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         fprintf(F, " %d  |",a[i][j]);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     fprintf(F, "\n"); }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}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int main(){			//peaprogramm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int n = 10;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Int arr[n][n];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FILE *F = fopen(“out.txt”, “w”);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...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valjastus(F, n, arr);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fclose(F);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.... }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266" name="CustomShape 2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45614D77-CCA5-4F0A-A06A-E6D117FADA51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25</a:t>
            </a:fld>
            <a:endParaRPr lang="en-US" sz="1400" b="0" strike="noStrike" spc="-1">
              <a:latin typeface="Arial"/>
            </a:endParaRPr>
          </a:p>
        </p:txBody>
      </p:sp>
      <p:sp>
        <p:nvSpPr>
          <p:cNvPr id="267" name="CustomShape 3"/>
          <p:cNvSpPr/>
          <p:nvPr/>
        </p:nvSpPr>
        <p:spPr>
          <a:xfrm>
            <a:off x="2832480" y="357120"/>
            <a:ext cx="34783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Alamfunktsioonist failiks samm 0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3124080" y="6248520"/>
            <a:ext cx="28944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Programmeerimine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269" name="CustomShape 2"/>
          <p:cNvSpPr/>
          <p:nvPr/>
        </p:nvSpPr>
        <p:spPr>
          <a:xfrm>
            <a:off x="1285920" y="869400"/>
            <a:ext cx="7171200" cy="522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	</a:t>
            </a:r>
            <a:r>
              <a:rPr lang="en-US" sz="1900" b="0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19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  <a:buClr>
                <a:srgbClr val="870042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Tõsta kogu alamfunktsiooni </a:t>
            </a:r>
            <a:r>
              <a:rPr lang="en-US" sz="2000" b="0" i="1" strike="noStrike" spc="-1">
                <a:solidFill>
                  <a:srgbClr val="000000"/>
                </a:solidFill>
                <a:latin typeface="Arial"/>
                <a:ea typeface="Verdana"/>
              </a:rPr>
              <a:t>valjastus(int n, int a[n][n]) 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tekst eraldi faili nimega </a:t>
            </a:r>
            <a:r>
              <a:rPr lang="en-US" sz="2000" b="0" i="1" strike="noStrike" spc="-1">
                <a:solidFill>
                  <a:srgbClr val="000000"/>
                </a:solidFill>
                <a:latin typeface="Arial"/>
                <a:ea typeface="Verdana"/>
              </a:rPr>
              <a:t>valjastus.c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  <a:buClr>
                <a:srgbClr val="870042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Kirjuta põhiprogrammi teekide hulka juurde ka lisatav fail.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Enne: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#include&lt;stdio.h&gt;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#include&lt;time.h&gt;            //randomi jaoks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#include&lt;stdlib.h&gt;          //randomi jaoks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Pärast: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#include&lt;stdio.h&gt;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#include&lt;time.h&gt;            //randomi jaoks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#include&lt;stdlib.h&gt;          //randomi jaoks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 “valjastus.c”	    //sinu loodud fail alamfunktsiooniga 				</a:t>
            </a:r>
            <a:r>
              <a:rPr lang="en-US" sz="2000" b="0" i="1" strike="noStrike" spc="-1">
                <a:solidFill>
                  <a:srgbClr val="000000"/>
                </a:solidFill>
                <a:latin typeface="Arial"/>
                <a:ea typeface="Verdana"/>
              </a:rPr>
              <a:t>valjastus(int n, int a[n][n]) 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270" name="CustomShape 3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085218F3-DCFE-43B5-8724-5A240AC4C900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26</a:t>
            </a:fld>
            <a:endParaRPr lang="en-US" sz="1400" b="0" strike="noStrike" spc="-1">
              <a:latin typeface="Arial"/>
            </a:endParaRPr>
          </a:p>
        </p:txBody>
      </p:sp>
      <p:sp>
        <p:nvSpPr>
          <p:cNvPr id="271" name="CustomShape 4"/>
          <p:cNvSpPr/>
          <p:nvPr/>
        </p:nvSpPr>
        <p:spPr>
          <a:xfrm>
            <a:off x="2490120" y="500040"/>
            <a:ext cx="41626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Alamfunktsioonist failiks sammud 1 ja 2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3124080" y="6248520"/>
            <a:ext cx="28944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Programmeerimine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273" name="CustomShape 2"/>
          <p:cNvSpPr/>
          <p:nvPr/>
        </p:nvSpPr>
        <p:spPr>
          <a:xfrm>
            <a:off x="1428840" y="1357200"/>
            <a:ext cx="7028280" cy="4737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i="1" strike="noStrike" spc="-1" dirty="0">
                <a:solidFill>
                  <a:srgbClr val="0000FF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Kompileeri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,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käivita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ja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kontrolli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programmi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tööd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.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en-US" sz="24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</a:pP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Veel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väikeseid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meeldetuletusi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:</a:t>
            </a:r>
            <a:endParaRPr lang="en-US" sz="24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Ükskord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loodud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massivi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väljatrükki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ei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pea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edaspidi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järgmisesse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programmi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uuesti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kopeerima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. </a:t>
            </a:r>
            <a:endParaRPr lang="en-US" sz="24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Piisab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kui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kirjutada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teekide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juurde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lause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4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</a:pPr>
            <a:r>
              <a:rPr lang="en-US" sz="2400" b="0" i="1" strike="noStrike" spc="-1" dirty="0">
                <a:solidFill>
                  <a:srgbClr val="000000"/>
                </a:solidFill>
                <a:latin typeface="Arial"/>
                <a:ea typeface="Verdana"/>
              </a:rPr>
              <a:t>#include “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valjastus.c</a:t>
            </a:r>
            <a:r>
              <a:rPr lang="en-US" sz="2400" b="0" i="1" strike="noStrike" spc="-1" dirty="0">
                <a:solidFill>
                  <a:srgbClr val="000000"/>
                </a:solidFill>
                <a:latin typeface="Arial"/>
                <a:ea typeface="Verdana"/>
              </a:rPr>
              <a:t>”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ning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tuleb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kontrollida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, et see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lisatav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fail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alamfunktsiooniga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valjastus</a:t>
            </a:r>
            <a:r>
              <a:rPr lang="en-US" sz="2400" b="0" i="1" strike="noStrike" spc="-1" dirty="0">
                <a:solidFill>
                  <a:srgbClr val="000000"/>
                </a:solidFill>
                <a:latin typeface="Arial"/>
                <a:ea typeface="Verdana"/>
              </a:rPr>
              <a:t>()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oleks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uue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programmiga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samas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kataloogis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.	</a:t>
            </a:r>
            <a:endParaRPr lang="en-US" sz="20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lang="en-US" sz="2000" b="0" i="1" strike="noStrike" spc="-1" dirty="0">
                <a:solidFill>
                  <a:srgbClr val="000000"/>
                </a:solidFill>
                <a:latin typeface="Arial"/>
                <a:ea typeface="Verdana"/>
              </a:rPr>
              <a:t>Edu </a:t>
            </a:r>
            <a:r>
              <a:rPr lang="en-US" sz="2000" b="0" i="1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töö</a:t>
            </a:r>
            <a:r>
              <a:rPr lang="en-US" sz="2000" b="0" i="1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000" b="0" i="1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lihtsustamisel</a:t>
            </a:r>
            <a:r>
              <a:rPr lang="en-US" sz="2000" b="0" i="1" strike="noStrike" spc="-1" dirty="0">
                <a:solidFill>
                  <a:srgbClr val="000000"/>
                </a:solidFill>
                <a:latin typeface="Arial"/>
                <a:ea typeface="Verdana"/>
              </a:rPr>
              <a:t>!</a:t>
            </a:r>
            <a:endParaRPr lang="en-US" sz="20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380"/>
              </a:spcBef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274" name="CustomShape 3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09AA1ECA-8FF0-4756-B404-C9727D21E727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27</a:t>
            </a:fld>
            <a:endParaRPr lang="en-US" sz="1400" b="0" strike="noStrike" spc="-1">
              <a:latin typeface="Arial"/>
            </a:endParaRPr>
          </a:p>
        </p:txBody>
      </p:sp>
      <p:sp>
        <p:nvSpPr>
          <p:cNvPr id="275" name="CustomShape 4"/>
          <p:cNvSpPr/>
          <p:nvPr/>
        </p:nvSpPr>
        <p:spPr>
          <a:xfrm>
            <a:off x="2832480" y="571320"/>
            <a:ext cx="34783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Alamfunktsioonist failiks samm 3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Picture 3"/>
          <p:cNvPicPr/>
          <p:nvPr/>
        </p:nvPicPr>
        <p:blipFill>
          <a:blip r:embed="rId2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 w="9360">
            <a:noFill/>
          </a:ln>
        </p:spPr>
      </p:pic>
      <p:sp>
        <p:nvSpPr>
          <p:cNvPr id="321" name="CustomShape 1"/>
          <p:cNvSpPr/>
          <p:nvPr/>
        </p:nvSpPr>
        <p:spPr>
          <a:xfrm>
            <a:off x="2051640" y="260640"/>
            <a:ext cx="471384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Arial"/>
                <a:ea typeface="DejaVu Sans"/>
              </a:rPr>
              <a:t>Täname, et läbisid mooduli II !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Arial"/>
                <a:ea typeface="DejaVu Sans"/>
              </a:rPr>
              <a:t>Jätka aine omandamist  ja lahenda kodutööd ! 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22" name="CustomShape 2"/>
          <p:cNvSpPr/>
          <p:nvPr/>
        </p:nvSpPr>
        <p:spPr>
          <a:xfrm>
            <a:off x="3060000" y="6000840"/>
            <a:ext cx="568764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Tutvu ainetega Infotehnoloogia teaduskonna õppematerjalide kodulehel </a:t>
            </a:r>
            <a:r>
              <a:rPr lang="en-US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www.tud.ttu.ee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  Failisüsteem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1691640" y="1845000"/>
            <a:ext cx="4967640" cy="3743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File Concept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Access Methods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Directory Structure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36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Verdana"/>
              </a:rPr>
              <a:t>File-System Mounting</a:t>
            </a:r>
            <a:endParaRPr lang="en-US" sz="1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36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Verdana"/>
              </a:rPr>
              <a:t>File Sharing</a:t>
            </a:r>
            <a:endParaRPr lang="en-US" sz="1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Protection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798480" y="1251000"/>
            <a:ext cx="7350480" cy="448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buClr>
                <a:srgbClr val="930042"/>
              </a:buClr>
              <a:buSzPct val="50000"/>
              <a:buFont typeface="Wingdings" charset="2"/>
              <a:buChar char="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Contiguous logical address space</a:t>
            </a:r>
            <a:r>
              <a:t/>
            </a:r>
            <a:br/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en-US" sz="2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930042"/>
              </a:buClr>
              <a:buSzPct val="50000"/>
              <a:buFont typeface="Wingdings" charset="2"/>
              <a:buChar char="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Types: </a:t>
            </a:r>
            <a:endParaRPr lang="en-US" sz="28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930042"/>
              </a:buClr>
              <a:buSzPct val="40000"/>
              <a:buFont typeface="Wingdings" charset="2"/>
              <a:buChar char=""/>
            </a:pPr>
            <a:r>
              <a:rPr lang="en-US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Data</a:t>
            </a:r>
            <a:endParaRPr lang="en-US" sz="2600" b="0" strike="noStrike" spc="-1">
              <a:latin typeface="Arial"/>
            </a:endParaRPr>
          </a:p>
          <a:p>
            <a:pPr marL="1143000" lvl="2" indent="-227520">
              <a:lnSpc>
                <a:spcPct val="100000"/>
              </a:lnSpc>
              <a:buClr>
                <a:srgbClr val="930042"/>
              </a:buClr>
              <a:buSzPct val="50000"/>
              <a:buFont typeface="Wingdings" charset="2"/>
              <a:buChar char="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numeric</a:t>
            </a:r>
            <a:endParaRPr lang="en-US" sz="2400" b="0" strike="noStrike" spc="-1">
              <a:latin typeface="Arial"/>
            </a:endParaRPr>
          </a:p>
          <a:p>
            <a:pPr marL="1143000" lvl="2" indent="-227520">
              <a:lnSpc>
                <a:spcPct val="100000"/>
              </a:lnSpc>
              <a:buClr>
                <a:srgbClr val="930042"/>
              </a:buClr>
              <a:buSzPct val="50000"/>
              <a:buFont typeface="Wingdings" charset="2"/>
              <a:buChar char="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character</a:t>
            </a:r>
            <a:endParaRPr lang="en-US" sz="2400" b="0" strike="noStrike" spc="-1">
              <a:latin typeface="Arial"/>
            </a:endParaRPr>
          </a:p>
          <a:p>
            <a:pPr marL="1143000" lvl="2" indent="-227520">
              <a:lnSpc>
                <a:spcPct val="100000"/>
              </a:lnSpc>
              <a:buClr>
                <a:srgbClr val="930042"/>
              </a:buClr>
              <a:buSzPct val="50000"/>
              <a:buFont typeface="Wingdings" charset="2"/>
              <a:buChar char="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binary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930042"/>
              </a:buClr>
              <a:buSzPct val="40000"/>
              <a:buFont typeface="Wingdings" charset="2"/>
              <a:buChar char=""/>
            </a:pPr>
            <a:r>
              <a:rPr lang="en-US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Program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194" name="CustomShape 3"/>
          <p:cNvSpPr/>
          <p:nvPr/>
        </p:nvSpPr>
        <p:spPr>
          <a:xfrm>
            <a:off x="4449240" y="3198240"/>
            <a:ext cx="2444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95" name="CustomShape 4"/>
          <p:cNvSpPr/>
          <p:nvPr/>
        </p:nvSpPr>
        <p:spPr>
          <a:xfrm>
            <a:off x="1331640" y="231120"/>
            <a:ext cx="439128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930042"/>
                </a:solidFill>
                <a:latin typeface="Calibri"/>
                <a:ea typeface="DejaVu Sans"/>
              </a:rPr>
              <a:t>Faili olemus  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Faili struktuur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197" name="CustomShape 2"/>
          <p:cNvSpPr/>
          <p:nvPr/>
        </p:nvSpPr>
        <p:spPr>
          <a:xfrm>
            <a:off x="971640" y="1340640"/>
            <a:ext cx="7991640" cy="5111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9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None - sequence of words, bytes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Simple record structure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9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Lines 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9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Fixed length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9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Variable length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Complex Structures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9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Formatted document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9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Relocatable load file	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Can simulate last two with first method by inserting appropriate control characters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Who decides: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90000"/>
              </a:lnSpc>
              <a:spcBef>
                <a:spcPts val="479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Operating system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90000"/>
              </a:lnSpc>
              <a:spcBef>
                <a:spcPts val="479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Program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1481400" y="332640"/>
            <a:ext cx="6802200" cy="718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Faili atribuudid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1481400" y="1052640"/>
            <a:ext cx="6820200" cy="5209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Name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only information kept in human-readable form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Identifier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unique tag (number) identifies file within file system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Type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needed for systems that support different types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Location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pointer to file location on device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Size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current file size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Protection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controls who can do reading, writing, executing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Time, date, and user identification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data for protection, security, and usage monitoring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Information about files are kept in the directory structure, which is maintained on the disk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Operatsioonid failidega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1481400" y="1628640"/>
            <a:ext cx="6820200" cy="4633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File is an </a:t>
            </a: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abstract data type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Create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Write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Read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Reposition within file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Delete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Truncate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Open(F</a:t>
            </a:r>
            <a:r>
              <a:rPr lang="en-US" sz="2400" b="0" i="1" strike="noStrike" spc="-1" baseline="-25000">
                <a:solidFill>
                  <a:srgbClr val="000000"/>
                </a:solidFill>
                <a:latin typeface="Arial"/>
                <a:ea typeface="Verdana"/>
              </a:rPr>
              <a:t>i</a:t>
            </a: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)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search the directory structure on disk for entry </a:t>
            </a: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F</a:t>
            </a:r>
            <a:r>
              <a:rPr lang="en-US" sz="2400" b="0" i="1" strike="noStrike" spc="-1" baseline="-25000">
                <a:solidFill>
                  <a:srgbClr val="000000"/>
                </a:solidFill>
                <a:latin typeface="Arial"/>
                <a:ea typeface="Verdana"/>
              </a:rPr>
              <a:t>i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, and move the content of entry to memory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Close (F</a:t>
            </a:r>
            <a:r>
              <a:rPr lang="en-US" sz="2400" b="0" i="1" strike="noStrike" spc="-1" baseline="-25000">
                <a:solidFill>
                  <a:srgbClr val="000000"/>
                </a:solidFill>
                <a:latin typeface="Arial"/>
                <a:ea typeface="Verdana"/>
              </a:rPr>
              <a:t>i</a:t>
            </a: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)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move the content of entry </a:t>
            </a: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F</a:t>
            </a:r>
            <a:r>
              <a:rPr lang="en-US" sz="2400" b="0" i="1" strike="noStrike" spc="-1" baseline="-25000">
                <a:solidFill>
                  <a:srgbClr val="000000"/>
                </a:solidFill>
                <a:latin typeface="Arial"/>
                <a:ea typeface="Verdana"/>
              </a:rPr>
              <a:t>i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in memory to directory structure on disk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Faili avamine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1481400" y="1628640"/>
            <a:ext cx="6820200" cy="4633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Several pieces of data are needed to manage open files: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File pointer:  pointer to last read/write location, per process that has the file open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File-open count: counter of number of times a file is open – to allow removal of data from open-file table when last processes closes it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Disk location of the file: cache of data access information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Access rights: per-process access mode information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Faili tüübid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205" name="Picture 4"/>
          <p:cNvPicPr/>
          <p:nvPr/>
        </p:nvPicPr>
        <p:blipFill>
          <a:blip r:embed="rId2"/>
          <a:srcRect l="15715" t="1186" r="15715" b="1186"/>
          <a:stretch/>
        </p:blipFill>
        <p:spPr>
          <a:xfrm>
            <a:off x="1259640" y="1251000"/>
            <a:ext cx="7730280" cy="4985280"/>
          </a:xfrm>
          <a:prstGeom prst="rect">
            <a:avLst/>
          </a:prstGeom>
          <a:ln w="38160">
            <a:solidFill>
              <a:schemeClr val="tx1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2613</TotalTime>
  <Words>1271</Words>
  <Application>Microsoft Office PowerPoint</Application>
  <PresentationFormat>On-screen Show (4:3)</PresentationFormat>
  <Paragraphs>240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Arial Unicode MS</vt:lpstr>
      <vt:lpstr>Calibri</vt:lpstr>
      <vt:lpstr>DejaVu Sans</vt:lpstr>
      <vt:lpstr>Symbol</vt:lpstr>
      <vt:lpstr>Times New Roman</vt:lpstr>
      <vt:lpstr>Verdana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Identity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Maret</dc:creator>
  <dc:description/>
  <cp:lastModifiedBy>Vladimir Viies</cp:lastModifiedBy>
  <cp:revision>128</cp:revision>
  <cp:lastPrinted>2017-01-18T17:13:13Z</cp:lastPrinted>
  <dcterms:created xsi:type="dcterms:W3CDTF">2011-01-05T14:05:55Z</dcterms:created>
  <dcterms:modified xsi:type="dcterms:W3CDTF">2022-04-21T10:03:26Z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Identity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10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42</vt:i4>
  </property>
</Properties>
</file>