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embeddedFontLst>
    <p:embeddedFont>
      <p:font typeface="Calibri" panose="020F0502020204030204" pitchFamily="34" charset="0"/>
      <p:regular r:id="rId19"/>
      <p:bold r:id="rId20"/>
      <p:italic r:id="rId21"/>
      <p:boldItalic r:id="rId22"/>
    </p:embeddedFont>
    <p:embeddedFont>
      <p:font typeface="Barlow Condensed SemiBold" panose="020B0604020202020204" charset="0"/>
      <p:regular r:id="rId23"/>
      <p:bold r:id="rId24"/>
      <p:italic r:id="rId25"/>
      <p:boldItalic r:id="rId26"/>
    </p:embeddedFont>
    <p:embeddedFont>
      <p:font typeface="Barlow Condensed" panose="020B0604020202020204" charset="0"/>
      <p:regular r:id="rId27"/>
      <p:bold r:id="rId28"/>
      <p:italic r:id="rId29"/>
      <p:boldItalic r:id="rId30"/>
    </p:embeddedFont>
    <p:embeddedFont>
      <p:font typeface="Verdana" panose="020B0604030504040204" pitchFamily="34" charset="0"/>
      <p:regular r:id="rId31"/>
      <p:bold r:id="rId32"/>
      <p:italic r:id="rId33"/>
      <p:boldItalic r:id="rId34"/>
    </p:embeddedFont>
    <p:embeddedFont>
      <p:font typeface="Barlow Condensed ExtraLight"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presProps" Target="presProps.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Google Shape;2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4989e29c6b_0_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4989e29c6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4989e29c6b_0_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4989e29c6b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49740c47b9_0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49740c47b9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49740c47b9_0_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49740c47b9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9740c47b9_0_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49740c47b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49740c47b9_0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49740c47b9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Google Shape;2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g49740c47b9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 name="Google Shape;33;g49740c47b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g4989e29c6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 name="Google Shape;39;g4989e29c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989e29c6b_0_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989e29c6b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989e29c6b_0_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989e29c6b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4989e29c6b_0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4989e29c6b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4989e29c6b_0_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4989e29c6b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989e29c6b_0_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989e29c6b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
        <p:cNvGrpSpPr/>
        <p:nvPr/>
      </p:nvGrpSpPr>
      <p:grpSpPr>
        <a:xfrm>
          <a:off x="0" y="0"/>
          <a:ext cx="0" cy="0"/>
          <a:chOff x="0" y="0"/>
          <a:chExt cx="0" cy="0"/>
        </a:xfrm>
      </p:grpSpPr>
      <p:sp>
        <p:nvSpPr>
          <p:cNvPr id="10" name="Google Shape;10;p2"/>
          <p:cNvSpPr txBox="1">
            <a:spLocks noGrp="1"/>
          </p:cNvSpPr>
          <p:nvPr>
            <p:ph type="dt" idx="10"/>
          </p:nvPr>
        </p:nvSpPr>
        <p:spPr>
          <a:xfrm>
            <a:off x="0" y="0"/>
            <a:ext cx="3000000" cy="30000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 name="Google Shape;11;p2"/>
          <p:cNvSpPr txBox="1">
            <a:spLocks noGrp="1"/>
          </p:cNvSpPr>
          <p:nvPr>
            <p:ph type="ftr" idx="11"/>
          </p:nvPr>
        </p:nvSpPr>
        <p:spPr>
          <a:xfrm>
            <a:off x="0" y="0"/>
            <a:ext cx="3000000" cy="30000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 name="Google Shape;12;p2"/>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140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3"/>
          <p:cNvSpPr txBox="1">
            <a:spLocks noGrp="1"/>
          </p:cNvSpPr>
          <p:nvPr>
            <p:ph type="ctrTitle"/>
          </p:nvPr>
        </p:nvSpPr>
        <p:spPr>
          <a:xfrm>
            <a:off x="1676401" y="2130425"/>
            <a:ext cx="6227999" cy="14700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3200" b="0" i="0" u="none" strike="noStrike" cap="none">
                <a:solidFill>
                  <a:schemeClr val="dk1"/>
                </a:solidFill>
                <a:latin typeface="Verdana"/>
                <a:ea typeface="Verdana"/>
                <a:cs typeface="Verdana"/>
                <a:sym typeface="Verdana"/>
              </a:defRPr>
            </a:lvl1pPr>
            <a:lvl2pPr marL="0" marR="0" lvl="1" indent="0" algn="l" rtl="0">
              <a:spcBef>
                <a:spcPts val="0"/>
              </a:spcBef>
              <a:spcAft>
                <a:spcPts val="0"/>
              </a:spcAft>
              <a:buSzPts val="1400"/>
              <a:buNone/>
              <a:defRPr sz="3200" b="0" i="0" u="none" strike="noStrike" cap="none">
                <a:solidFill>
                  <a:schemeClr val="dk1"/>
                </a:solidFill>
                <a:latin typeface="Verdana"/>
                <a:ea typeface="Verdana"/>
                <a:cs typeface="Verdana"/>
                <a:sym typeface="Verdana"/>
              </a:defRPr>
            </a:lvl2pPr>
            <a:lvl3pPr marL="0" marR="0" lvl="2" indent="0" algn="l" rtl="0">
              <a:spcBef>
                <a:spcPts val="0"/>
              </a:spcBef>
              <a:spcAft>
                <a:spcPts val="0"/>
              </a:spcAft>
              <a:buSzPts val="1400"/>
              <a:buNone/>
              <a:defRPr sz="3200" b="0" i="0" u="none" strike="noStrike" cap="none">
                <a:solidFill>
                  <a:schemeClr val="dk1"/>
                </a:solidFill>
                <a:latin typeface="Verdana"/>
                <a:ea typeface="Verdana"/>
                <a:cs typeface="Verdana"/>
                <a:sym typeface="Verdana"/>
              </a:defRPr>
            </a:lvl3pPr>
            <a:lvl4pPr marL="0" marR="0" lvl="3" indent="0" algn="l" rtl="0">
              <a:spcBef>
                <a:spcPts val="0"/>
              </a:spcBef>
              <a:spcAft>
                <a:spcPts val="0"/>
              </a:spcAft>
              <a:buSzPts val="1400"/>
              <a:buNone/>
              <a:defRPr sz="3200" b="0" i="0" u="none" strike="noStrike" cap="none">
                <a:solidFill>
                  <a:schemeClr val="dk1"/>
                </a:solidFill>
                <a:latin typeface="Verdana"/>
                <a:ea typeface="Verdana"/>
                <a:cs typeface="Verdana"/>
                <a:sym typeface="Verdana"/>
              </a:defRPr>
            </a:lvl4pPr>
            <a:lvl5pPr marL="0" marR="0" lvl="4" indent="0" algn="l" rtl="0">
              <a:spcBef>
                <a:spcPts val="0"/>
              </a:spcBef>
              <a:spcAft>
                <a:spcPts val="0"/>
              </a:spcAft>
              <a:buSzPts val="1400"/>
              <a:buNone/>
              <a:defRPr sz="3200" b="0" i="0" u="none" strike="noStrike" cap="none">
                <a:solidFill>
                  <a:schemeClr val="dk1"/>
                </a:solidFill>
                <a:latin typeface="Verdana"/>
                <a:ea typeface="Verdana"/>
                <a:cs typeface="Verdana"/>
                <a:sym typeface="Verdana"/>
              </a:defRPr>
            </a:lvl5pPr>
            <a:lvl6pPr marL="457200" marR="0" lvl="5" indent="0" algn="l" rtl="0">
              <a:spcBef>
                <a:spcPts val="0"/>
              </a:spcBef>
              <a:spcAft>
                <a:spcPts val="0"/>
              </a:spcAft>
              <a:buSzPts val="1400"/>
              <a:buNone/>
              <a:defRPr sz="3200" b="0" i="0" u="none" strike="noStrike" cap="none">
                <a:solidFill>
                  <a:schemeClr val="dk1"/>
                </a:solidFill>
                <a:latin typeface="Verdana"/>
                <a:ea typeface="Verdana"/>
                <a:cs typeface="Verdana"/>
                <a:sym typeface="Verdana"/>
              </a:defRPr>
            </a:lvl6pPr>
            <a:lvl7pPr marL="914400" marR="0" lvl="6" indent="0" algn="l" rtl="0">
              <a:spcBef>
                <a:spcPts val="0"/>
              </a:spcBef>
              <a:spcAft>
                <a:spcPts val="0"/>
              </a:spcAft>
              <a:buSzPts val="1400"/>
              <a:buNone/>
              <a:defRPr sz="3200" b="0" i="0" u="none" strike="noStrike" cap="none">
                <a:solidFill>
                  <a:schemeClr val="dk1"/>
                </a:solidFill>
                <a:latin typeface="Verdana"/>
                <a:ea typeface="Verdana"/>
                <a:cs typeface="Verdana"/>
                <a:sym typeface="Verdana"/>
              </a:defRPr>
            </a:lvl7pPr>
            <a:lvl8pPr marL="1371600" marR="0" lvl="7" indent="0" algn="l" rtl="0">
              <a:spcBef>
                <a:spcPts val="0"/>
              </a:spcBef>
              <a:spcAft>
                <a:spcPts val="0"/>
              </a:spcAft>
              <a:buSzPts val="1400"/>
              <a:buNone/>
              <a:defRPr sz="3200" b="0" i="0" u="none" strike="noStrike" cap="none">
                <a:solidFill>
                  <a:schemeClr val="dk1"/>
                </a:solidFill>
                <a:latin typeface="Verdana"/>
                <a:ea typeface="Verdana"/>
                <a:cs typeface="Verdana"/>
                <a:sym typeface="Verdana"/>
              </a:defRPr>
            </a:lvl8pPr>
            <a:lvl9pPr marL="1828800" marR="0" lvl="8" indent="0" algn="l" rtl="0">
              <a:spcBef>
                <a:spcPts val="0"/>
              </a:spcBef>
              <a:spcAft>
                <a:spcPts val="0"/>
              </a:spcAft>
              <a:buSzPts val="1400"/>
              <a:buNone/>
              <a:defRPr sz="3200" b="0" i="0" u="none" strike="noStrike" cap="none">
                <a:solidFill>
                  <a:schemeClr val="dk1"/>
                </a:solidFill>
                <a:latin typeface="Verdana"/>
                <a:ea typeface="Verdana"/>
                <a:cs typeface="Verdana"/>
                <a:sym typeface="Verdana"/>
              </a:defRPr>
            </a:lvl9pPr>
          </a:lstStyle>
          <a:p>
            <a:endParaRPr/>
          </a:p>
        </p:txBody>
      </p:sp>
      <p:sp>
        <p:nvSpPr>
          <p:cNvPr id="15" name="Google Shape;15;p3"/>
          <p:cNvSpPr txBox="1">
            <a:spLocks noGrp="1"/>
          </p:cNvSpPr>
          <p:nvPr>
            <p:ph type="subTitle" idx="1"/>
          </p:nvPr>
        </p:nvSpPr>
        <p:spPr>
          <a:xfrm>
            <a:off x="1676401" y="3886200"/>
            <a:ext cx="6227999" cy="1752600"/>
          </a:xfrm>
          <a:prstGeom prst="rect">
            <a:avLst/>
          </a:prstGeom>
          <a:noFill/>
          <a:ln>
            <a:noFill/>
          </a:ln>
        </p:spPr>
        <p:txBody>
          <a:bodyPr spcFirstLastPara="1" wrap="square" lIns="91425" tIns="91425" rIns="91425" bIns="91425" anchor="t" anchorCtr="0">
            <a:noAutofit/>
          </a:bodyPr>
          <a:lstStyle>
            <a:lvl1pPr marL="0" marR="0" lvl="0" indent="0" algn="l" rtl="0">
              <a:spcBef>
                <a:spcPts val="280"/>
              </a:spcBef>
              <a:spcAft>
                <a:spcPts val="0"/>
              </a:spcAft>
              <a:buClr>
                <a:srgbClr val="888888"/>
              </a:buClr>
              <a:buSzPts val="1400"/>
              <a:buFont typeface="Verdana"/>
              <a:buNone/>
              <a:defRPr sz="1400" b="0" i="0" u="none" strike="noStrike" cap="none">
                <a:solidFill>
                  <a:srgbClr val="888888"/>
                </a:solidFill>
                <a:latin typeface="Verdana"/>
                <a:ea typeface="Verdana"/>
                <a:cs typeface="Verdana"/>
                <a:sym typeface="Verdana"/>
              </a:defRPr>
            </a:lvl1pPr>
            <a:lvl2pPr marL="457200" marR="0" lvl="1" indent="0" algn="ctr" rtl="0">
              <a:spcBef>
                <a:spcPts val="280"/>
              </a:spcBef>
              <a:spcAft>
                <a:spcPts val="0"/>
              </a:spcAft>
              <a:buClr>
                <a:srgbClr val="888888"/>
              </a:buClr>
              <a:buSzPts val="1400"/>
              <a:buFont typeface="Arial"/>
              <a:buNone/>
              <a:defRPr sz="1400" b="0" i="0" u="none" strike="noStrike" cap="none">
                <a:solidFill>
                  <a:srgbClr val="888888"/>
                </a:solidFill>
                <a:latin typeface="Verdana"/>
                <a:ea typeface="Verdana"/>
                <a:cs typeface="Verdana"/>
                <a:sym typeface="Verdana"/>
              </a:defRPr>
            </a:lvl2pPr>
            <a:lvl3pPr marL="914400" marR="0" lvl="2" indent="0" algn="ctr" rtl="0">
              <a:spcBef>
                <a:spcPts val="280"/>
              </a:spcBef>
              <a:spcAft>
                <a:spcPts val="0"/>
              </a:spcAft>
              <a:buClr>
                <a:srgbClr val="888888"/>
              </a:buClr>
              <a:buSzPts val="1400"/>
              <a:buFont typeface="Arial"/>
              <a:buNone/>
              <a:defRPr sz="1400" b="0" i="0" u="none" strike="noStrike" cap="none">
                <a:solidFill>
                  <a:srgbClr val="888888"/>
                </a:solidFill>
                <a:latin typeface="Verdana"/>
                <a:ea typeface="Verdana"/>
                <a:cs typeface="Verdana"/>
                <a:sym typeface="Verdana"/>
              </a:defRPr>
            </a:lvl3pPr>
            <a:lvl4pPr marL="1371600" marR="0" lvl="3" indent="0" algn="ctr" rtl="0">
              <a:spcBef>
                <a:spcPts val="280"/>
              </a:spcBef>
              <a:spcAft>
                <a:spcPts val="0"/>
              </a:spcAft>
              <a:buClr>
                <a:srgbClr val="888888"/>
              </a:buClr>
              <a:buSzPts val="1400"/>
              <a:buFont typeface="Arial"/>
              <a:buNone/>
              <a:defRPr sz="1400" b="0" i="0" u="none" strike="noStrike" cap="none">
                <a:solidFill>
                  <a:srgbClr val="888888"/>
                </a:solidFill>
                <a:latin typeface="Verdana"/>
                <a:ea typeface="Verdana"/>
                <a:cs typeface="Verdana"/>
                <a:sym typeface="Verdana"/>
              </a:defRPr>
            </a:lvl4pPr>
            <a:lvl5pPr marL="1828800" marR="0" lvl="4" indent="0" algn="ctr" rtl="0">
              <a:spcBef>
                <a:spcPts val="280"/>
              </a:spcBef>
              <a:spcAft>
                <a:spcPts val="0"/>
              </a:spcAft>
              <a:buClr>
                <a:srgbClr val="888888"/>
              </a:buClr>
              <a:buSzPts val="1400"/>
              <a:buFont typeface="Arial"/>
              <a:buNone/>
              <a:defRPr sz="1400" b="0" i="0" u="none" strike="noStrike" cap="none">
                <a:solidFill>
                  <a:srgbClr val="888888"/>
                </a:solidFill>
                <a:latin typeface="Verdana"/>
                <a:ea typeface="Verdana"/>
                <a:cs typeface="Verdana"/>
                <a:sym typeface="Verdana"/>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1676400" y="457200"/>
            <a:ext cx="6227762" cy="11430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3200" b="0" i="0" u="none" strike="noStrike" cap="none">
                <a:solidFill>
                  <a:schemeClr val="dk1"/>
                </a:solidFill>
                <a:latin typeface="Verdana"/>
                <a:ea typeface="Verdana"/>
                <a:cs typeface="Verdana"/>
                <a:sym typeface="Verdana"/>
              </a:defRPr>
            </a:lvl1pPr>
            <a:lvl2pPr marL="0" marR="0" lvl="1" indent="0" algn="l" rtl="0">
              <a:spcBef>
                <a:spcPts val="0"/>
              </a:spcBef>
              <a:spcAft>
                <a:spcPts val="0"/>
              </a:spcAft>
              <a:buSzPts val="1400"/>
              <a:buNone/>
              <a:defRPr sz="3200" b="0" i="0" u="none" strike="noStrike" cap="none">
                <a:solidFill>
                  <a:schemeClr val="dk1"/>
                </a:solidFill>
                <a:latin typeface="Verdana"/>
                <a:ea typeface="Verdana"/>
                <a:cs typeface="Verdana"/>
                <a:sym typeface="Verdana"/>
              </a:defRPr>
            </a:lvl2pPr>
            <a:lvl3pPr marL="0" marR="0" lvl="2" indent="0" algn="l" rtl="0">
              <a:spcBef>
                <a:spcPts val="0"/>
              </a:spcBef>
              <a:spcAft>
                <a:spcPts val="0"/>
              </a:spcAft>
              <a:buSzPts val="1400"/>
              <a:buNone/>
              <a:defRPr sz="3200" b="0" i="0" u="none" strike="noStrike" cap="none">
                <a:solidFill>
                  <a:schemeClr val="dk1"/>
                </a:solidFill>
                <a:latin typeface="Verdana"/>
                <a:ea typeface="Verdana"/>
                <a:cs typeface="Verdana"/>
                <a:sym typeface="Verdana"/>
              </a:defRPr>
            </a:lvl3pPr>
            <a:lvl4pPr marL="0" marR="0" lvl="3" indent="0" algn="l" rtl="0">
              <a:spcBef>
                <a:spcPts val="0"/>
              </a:spcBef>
              <a:spcAft>
                <a:spcPts val="0"/>
              </a:spcAft>
              <a:buSzPts val="1400"/>
              <a:buNone/>
              <a:defRPr sz="3200" b="0" i="0" u="none" strike="noStrike" cap="none">
                <a:solidFill>
                  <a:schemeClr val="dk1"/>
                </a:solidFill>
                <a:latin typeface="Verdana"/>
                <a:ea typeface="Verdana"/>
                <a:cs typeface="Verdana"/>
                <a:sym typeface="Verdana"/>
              </a:defRPr>
            </a:lvl4pPr>
            <a:lvl5pPr marL="0" marR="0" lvl="4" indent="0" algn="l" rtl="0">
              <a:spcBef>
                <a:spcPts val="0"/>
              </a:spcBef>
              <a:spcAft>
                <a:spcPts val="0"/>
              </a:spcAft>
              <a:buSzPts val="1400"/>
              <a:buNone/>
              <a:defRPr sz="3200" b="0" i="0" u="none" strike="noStrike" cap="none">
                <a:solidFill>
                  <a:schemeClr val="dk1"/>
                </a:solidFill>
                <a:latin typeface="Verdana"/>
                <a:ea typeface="Verdana"/>
                <a:cs typeface="Verdana"/>
                <a:sym typeface="Verdana"/>
              </a:defRPr>
            </a:lvl5pPr>
            <a:lvl6pPr marL="457200" marR="0" lvl="5" indent="0" algn="l" rtl="0">
              <a:spcBef>
                <a:spcPts val="0"/>
              </a:spcBef>
              <a:spcAft>
                <a:spcPts val="0"/>
              </a:spcAft>
              <a:buSzPts val="1400"/>
              <a:buNone/>
              <a:defRPr sz="3200" b="0" i="0" u="none" strike="noStrike" cap="none">
                <a:solidFill>
                  <a:schemeClr val="dk1"/>
                </a:solidFill>
                <a:latin typeface="Verdana"/>
                <a:ea typeface="Verdana"/>
                <a:cs typeface="Verdana"/>
                <a:sym typeface="Verdana"/>
              </a:defRPr>
            </a:lvl6pPr>
            <a:lvl7pPr marL="914400" marR="0" lvl="6" indent="0" algn="l" rtl="0">
              <a:spcBef>
                <a:spcPts val="0"/>
              </a:spcBef>
              <a:spcAft>
                <a:spcPts val="0"/>
              </a:spcAft>
              <a:buSzPts val="1400"/>
              <a:buNone/>
              <a:defRPr sz="3200" b="0" i="0" u="none" strike="noStrike" cap="none">
                <a:solidFill>
                  <a:schemeClr val="dk1"/>
                </a:solidFill>
                <a:latin typeface="Verdana"/>
                <a:ea typeface="Verdana"/>
                <a:cs typeface="Verdana"/>
                <a:sym typeface="Verdana"/>
              </a:defRPr>
            </a:lvl7pPr>
            <a:lvl8pPr marL="1371600" marR="0" lvl="7" indent="0" algn="l" rtl="0">
              <a:spcBef>
                <a:spcPts val="0"/>
              </a:spcBef>
              <a:spcAft>
                <a:spcPts val="0"/>
              </a:spcAft>
              <a:buSzPts val="1400"/>
              <a:buNone/>
              <a:defRPr sz="3200" b="0" i="0" u="none" strike="noStrike" cap="none">
                <a:solidFill>
                  <a:schemeClr val="dk1"/>
                </a:solidFill>
                <a:latin typeface="Verdana"/>
                <a:ea typeface="Verdana"/>
                <a:cs typeface="Verdana"/>
                <a:sym typeface="Verdana"/>
              </a:defRPr>
            </a:lvl8pPr>
            <a:lvl9pPr marL="1828800" marR="0" lvl="8" indent="0" algn="l" rtl="0">
              <a:spcBef>
                <a:spcPts val="0"/>
              </a:spcBef>
              <a:spcAft>
                <a:spcPts val="0"/>
              </a:spcAft>
              <a:buSzPts val="1400"/>
              <a:buNone/>
              <a:defRPr sz="3200" b="0" i="0" u="none" strike="noStrike" cap="none">
                <a:solidFill>
                  <a:schemeClr val="dk1"/>
                </a:solidFill>
                <a:latin typeface="Verdana"/>
                <a:ea typeface="Verdana"/>
                <a:cs typeface="Verdana"/>
                <a:sym typeface="Verdana"/>
              </a:defRPr>
            </a:lvl9pPr>
          </a:lstStyle>
          <a:p>
            <a:endParaRPr/>
          </a:p>
        </p:txBody>
      </p:sp>
      <p:sp>
        <p:nvSpPr>
          <p:cNvPr id="18" name="Google Shape;18;p4"/>
          <p:cNvSpPr txBox="1">
            <a:spLocks noGrp="1"/>
          </p:cNvSpPr>
          <p:nvPr>
            <p:ph type="body" idx="1"/>
          </p:nvPr>
        </p:nvSpPr>
        <p:spPr>
          <a:xfrm>
            <a:off x="1676400" y="1905000"/>
            <a:ext cx="6227762" cy="424815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SzPts val="1400"/>
              <a:buNone/>
              <a:defRPr sz="1400" b="0" i="0" u="none" strike="noStrike" cap="none">
                <a:solidFill>
                  <a:schemeClr val="dk1"/>
                </a:solidFill>
                <a:latin typeface="Verdana"/>
                <a:ea typeface="Verdana"/>
                <a:cs typeface="Verdana"/>
                <a:sym typeface="Verdana"/>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Verdana"/>
                <a:ea typeface="Verdana"/>
                <a:cs typeface="Verdana"/>
                <a:sym typeface="Verdana"/>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Verdana"/>
                <a:ea typeface="Verdana"/>
                <a:cs typeface="Verdana"/>
                <a:sym typeface="Verdana"/>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Verdana"/>
                <a:ea typeface="Verdana"/>
                <a:cs typeface="Verdana"/>
                <a:sym typeface="Verdana"/>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Verdana"/>
                <a:ea typeface="Verdana"/>
                <a:cs typeface="Verdana"/>
                <a:sym typeface="Verdan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descr="ppt_sisupohi.gif"/>
          <p:cNvPicPr preferRelativeResize="0"/>
          <p:nvPr/>
        </p:nvPicPr>
        <p:blipFill rotWithShape="1">
          <a:blip r:embed="rId5">
            <a:alphaModFix/>
          </a:blip>
          <a:srcRect/>
          <a:stretch/>
        </p:blipFill>
        <p:spPr>
          <a:xfrm>
            <a:off x="0" y="0"/>
            <a:ext cx="9144000" cy="6858000"/>
          </a:xfrm>
          <a:prstGeom prst="rect">
            <a:avLst/>
          </a:prstGeom>
          <a:noFill/>
          <a:ln>
            <a:noFill/>
          </a:ln>
        </p:spPr>
      </p:pic>
      <p:sp>
        <p:nvSpPr>
          <p:cNvPr id="7" name="Google Shape;7;p1"/>
          <p:cNvSpPr txBox="1">
            <a:spLocks noGrp="1"/>
          </p:cNvSpPr>
          <p:nvPr>
            <p:ph type="title"/>
          </p:nvPr>
        </p:nvSpPr>
        <p:spPr>
          <a:xfrm>
            <a:off x="1676400" y="457200"/>
            <a:ext cx="6227762" cy="11430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3200" b="0" i="0" u="none" strike="noStrike" cap="none">
                <a:solidFill>
                  <a:schemeClr val="dk1"/>
                </a:solidFill>
                <a:latin typeface="Verdana"/>
                <a:ea typeface="Verdana"/>
                <a:cs typeface="Verdana"/>
                <a:sym typeface="Verdana"/>
              </a:defRPr>
            </a:lvl1pPr>
            <a:lvl2pPr marL="0" marR="0" lvl="1" indent="0" algn="l" rtl="0">
              <a:spcBef>
                <a:spcPts val="0"/>
              </a:spcBef>
              <a:spcAft>
                <a:spcPts val="0"/>
              </a:spcAft>
              <a:buSzPts val="1400"/>
              <a:buNone/>
              <a:defRPr sz="3200" b="0" i="0" u="none" strike="noStrike" cap="none">
                <a:solidFill>
                  <a:schemeClr val="dk1"/>
                </a:solidFill>
                <a:latin typeface="Verdana"/>
                <a:ea typeface="Verdana"/>
                <a:cs typeface="Verdana"/>
                <a:sym typeface="Verdana"/>
              </a:defRPr>
            </a:lvl2pPr>
            <a:lvl3pPr marL="0" marR="0" lvl="2" indent="0" algn="l" rtl="0">
              <a:spcBef>
                <a:spcPts val="0"/>
              </a:spcBef>
              <a:spcAft>
                <a:spcPts val="0"/>
              </a:spcAft>
              <a:buSzPts val="1400"/>
              <a:buNone/>
              <a:defRPr sz="3200" b="0" i="0" u="none" strike="noStrike" cap="none">
                <a:solidFill>
                  <a:schemeClr val="dk1"/>
                </a:solidFill>
                <a:latin typeface="Verdana"/>
                <a:ea typeface="Verdana"/>
                <a:cs typeface="Verdana"/>
                <a:sym typeface="Verdana"/>
              </a:defRPr>
            </a:lvl3pPr>
            <a:lvl4pPr marL="0" marR="0" lvl="3" indent="0" algn="l" rtl="0">
              <a:spcBef>
                <a:spcPts val="0"/>
              </a:spcBef>
              <a:spcAft>
                <a:spcPts val="0"/>
              </a:spcAft>
              <a:buSzPts val="1400"/>
              <a:buNone/>
              <a:defRPr sz="3200" b="0" i="0" u="none" strike="noStrike" cap="none">
                <a:solidFill>
                  <a:schemeClr val="dk1"/>
                </a:solidFill>
                <a:latin typeface="Verdana"/>
                <a:ea typeface="Verdana"/>
                <a:cs typeface="Verdana"/>
                <a:sym typeface="Verdana"/>
              </a:defRPr>
            </a:lvl4pPr>
            <a:lvl5pPr marL="0" marR="0" lvl="4" indent="0" algn="l" rtl="0">
              <a:spcBef>
                <a:spcPts val="0"/>
              </a:spcBef>
              <a:spcAft>
                <a:spcPts val="0"/>
              </a:spcAft>
              <a:buSzPts val="1400"/>
              <a:buNone/>
              <a:defRPr sz="3200" b="0" i="0" u="none" strike="noStrike" cap="none">
                <a:solidFill>
                  <a:schemeClr val="dk1"/>
                </a:solidFill>
                <a:latin typeface="Verdana"/>
                <a:ea typeface="Verdana"/>
                <a:cs typeface="Verdana"/>
                <a:sym typeface="Verdana"/>
              </a:defRPr>
            </a:lvl5pPr>
            <a:lvl6pPr marL="457200" marR="0" lvl="5" indent="0" algn="l" rtl="0">
              <a:spcBef>
                <a:spcPts val="0"/>
              </a:spcBef>
              <a:spcAft>
                <a:spcPts val="0"/>
              </a:spcAft>
              <a:buSzPts val="1400"/>
              <a:buNone/>
              <a:defRPr sz="3200" b="0" i="0" u="none" strike="noStrike" cap="none">
                <a:solidFill>
                  <a:schemeClr val="dk1"/>
                </a:solidFill>
                <a:latin typeface="Verdana"/>
                <a:ea typeface="Verdana"/>
                <a:cs typeface="Verdana"/>
                <a:sym typeface="Verdana"/>
              </a:defRPr>
            </a:lvl6pPr>
            <a:lvl7pPr marL="914400" marR="0" lvl="6" indent="0" algn="l" rtl="0">
              <a:spcBef>
                <a:spcPts val="0"/>
              </a:spcBef>
              <a:spcAft>
                <a:spcPts val="0"/>
              </a:spcAft>
              <a:buSzPts val="1400"/>
              <a:buNone/>
              <a:defRPr sz="3200" b="0" i="0" u="none" strike="noStrike" cap="none">
                <a:solidFill>
                  <a:schemeClr val="dk1"/>
                </a:solidFill>
                <a:latin typeface="Verdana"/>
                <a:ea typeface="Verdana"/>
                <a:cs typeface="Verdana"/>
                <a:sym typeface="Verdana"/>
              </a:defRPr>
            </a:lvl7pPr>
            <a:lvl8pPr marL="1371600" marR="0" lvl="7" indent="0" algn="l" rtl="0">
              <a:spcBef>
                <a:spcPts val="0"/>
              </a:spcBef>
              <a:spcAft>
                <a:spcPts val="0"/>
              </a:spcAft>
              <a:buSzPts val="1400"/>
              <a:buNone/>
              <a:defRPr sz="3200" b="0" i="0" u="none" strike="noStrike" cap="none">
                <a:solidFill>
                  <a:schemeClr val="dk1"/>
                </a:solidFill>
                <a:latin typeface="Verdana"/>
                <a:ea typeface="Verdana"/>
                <a:cs typeface="Verdana"/>
                <a:sym typeface="Verdana"/>
              </a:defRPr>
            </a:lvl8pPr>
            <a:lvl9pPr marL="1828800" marR="0" lvl="8" indent="0" algn="l" rtl="0">
              <a:spcBef>
                <a:spcPts val="0"/>
              </a:spcBef>
              <a:spcAft>
                <a:spcPts val="0"/>
              </a:spcAft>
              <a:buSzPts val="1400"/>
              <a:buNone/>
              <a:defRPr sz="3200" b="0" i="0" u="none" strike="noStrike" cap="none">
                <a:solidFill>
                  <a:schemeClr val="dk1"/>
                </a:solidFill>
                <a:latin typeface="Verdana"/>
                <a:ea typeface="Verdana"/>
                <a:cs typeface="Verdana"/>
                <a:sym typeface="Verdana"/>
              </a:defRPr>
            </a:lvl9pPr>
          </a:lstStyle>
          <a:p>
            <a:endParaRPr/>
          </a:p>
        </p:txBody>
      </p:sp>
      <p:sp>
        <p:nvSpPr>
          <p:cNvPr id="8" name="Google Shape;8;p1"/>
          <p:cNvSpPr txBox="1">
            <a:spLocks noGrp="1"/>
          </p:cNvSpPr>
          <p:nvPr>
            <p:ph type="body" idx="1"/>
          </p:nvPr>
        </p:nvSpPr>
        <p:spPr>
          <a:xfrm>
            <a:off x="1676400" y="1905000"/>
            <a:ext cx="6227762" cy="424815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SzPts val="1400"/>
              <a:buNone/>
              <a:defRPr sz="1400" b="0" i="0" u="none" strike="noStrike" cap="none">
                <a:solidFill>
                  <a:schemeClr val="dk1"/>
                </a:solidFill>
                <a:latin typeface="Verdana"/>
                <a:ea typeface="Verdana"/>
                <a:cs typeface="Verdana"/>
                <a:sym typeface="Verdana"/>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Verdana"/>
                <a:ea typeface="Verdana"/>
                <a:cs typeface="Verdana"/>
                <a:sym typeface="Verdana"/>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Verdana"/>
                <a:ea typeface="Verdana"/>
                <a:cs typeface="Verdana"/>
                <a:sym typeface="Verdana"/>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Verdana"/>
                <a:ea typeface="Verdana"/>
                <a:cs typeface="Verdana"/>
                <a:sym typeface="Verdana"/>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Verdana"/>
                <a:ea typeface="Verdana"/>
                <a:cs typeface="Verdana"/>
                <a:sym typeface="Verdan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
        <p:cNvGrpSpPr/>
        <p:nvPr/>
      </p:nvGrpSpPr>
      <p:grpSpPr>
        <a:xfrm>
          <a:off x="0" y="0"/>
          <a:ext cx="0" cy="0"/>
          <a:chOff x="0" y="0"/>
          <a:chExt cx="0" cy="0"/>
        </a:xfrm>
      </p:grpSpPr>
      <p:pic>
        <p:nvPicPr>
          <p:cNvPr id="23" name="Google Shape;23;p5"/>
          <p:cNvPicPr preferRelativeResize="0"/>
          <p:nvPr/>
        </p:nvPicPr>
        <p:blipFill rotWithShape="1">
          <a:blip r:embed="rId3">
            <a:alphaModFix/>
          </a:blip>
          <a:srcRect/>
          <a:stretch/>
        </p:blipFill>
        <p:spPr>
          <a:xfrm>
            <a:off x="0" y="0"/>
            <a:ext cx="9142412" cy="685641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subTitle" idx="1"/>
          </p:nvPr>
        </p:nvSpPr>
        <p:spPr>
          <a:xfrm>
            <a:off x="1640725" y="440150"/>
            <a:ext cx="7503300" cy="2209800"/>
          </a:xfrm>
          <a:prstGeom prst="rect">
            <a:avLst/>
          </a:prstGeom>
        </p:spPr>
        <p:txBody>
          <a:bodyPr spcFirstLastPara="1" wrap="square" lIns="91425" tIns="91425" rIns="91425" bIns="91425" anchor="t" anchorCtr="0">
            <a:noAutofit/>
          </a:bodyPr>
          <a:lstStyle/>
          <a:p>
            <a:pPr marL="0" lvl="0" indent="0" algn="l" rtl="0">
              <a:spcBef>
                <a:spcPts val="280"/>
              </a:spcBef>
              <a:spcAft>
                <a:spcPts val="0"/>
              </a:spcAft>
              <a:buNone/>
            </a:pPr>
            <a:r>
              <a:rPr lang="en-US" sz="1800" b="1">
                <a:solidFill>
                  <a:schemeClr val="dk2"/>
                </a:solidFill>
              </a:rPr>
              <a:t>To try it out</a:t>
            </a:r>
            <a:r>
              <a:rPr lang="en-US" sz="1800">
                <a:solidFill>
                  <a:schemeClr val="dk1"/>
                </a:solidFill>
              </a:rPr>
              <a:t>, write a simple function that swaps the values of two variables.</a:t>
            </a:r>
            <a:endParaRPr sz="1800">
              <a:solidFill>
                <a:schemeClr val="dk1"/>
              </a:solidFill>
            </a:endParaRPr>
          </a:p>
          <a:p>
            <a:pPr marL="0" lvl="0" indent="0" algn="l" rtl="0">
              <a:spcBef>
                <a:spcPts val="280"/>
              </a:spcBef>
              <a:spcAft>
                <a:spcPts val="0"/>
              </a:spcAft>
              <a:buNone/>
            </a:pPr>
            <a:endParaRPr sz="1800">
              <a:solidFill>
                <a:schemeClr val="dk1"/>
              </a:solidFill>
            </a:endParaRPr>
          </a:p>
          <a:p>
            <a:pPr marL="0" lvl="0" indent="0" algn="l" rtl="0">
              <a:spcBef>
                <a:spcPts val="280"/>
              </a:spcBef>
              <a:spcAft>
                <a:spcPts val="0"/>
              </a:spcAft>
              <a:buNone/>
            </a:pPr>
            <a:r>
              <a:rPr lang="en-US" sz="1800">
                <a:solidFill>
                  <a:schemeClr val="dk1"/>
                </a:solidFill>
              </a:rPr>
              <a:t>The prototype of such function can be:</a:t>
            </a:r>
            <a:endParaRPr sz="1800">
              <a:solidFill>
                <a:schemeClr val="dk1"/>
              </a:solidFill>
            </a:endParaRPr>
          </a:p>
          <a:p>
            <a:pPr marL="0" lvl="0" indent="0" algn="l" rtl="0">
              <a:spcBef>
                <a:spcPts val="280"/>
              </a:spcBef>
              <a:spcAft>
                <a:spcPts val="0"/>
              </a:spcAft>
              <a:buNone/>
            </a:pPr>
            <a:endParaRPr sz="1800">
              <a:solidFill>
                <a:schemeClr val="dk1"/>
              </a:solidFill>
            </a:endParaRPr>
          </a:p>
          <a:p>
            <a:pPr marL="0" lvl="0" indent="0" algn="l" rtl="0">
              <a:spcBef>
                <a:spcPts val="280"/>
              </a:spcBef>
              <a:spcAft>
                <a:spcPts val="0"/>
              </a:spcAft>
              <a:buNone/>
            </a:pPr>
            <a:r>
              <a:rPr lang="en-US" sz="2000" b="1">
                <a:solidFill>
                  <a:srgbClr val="0000FF"/>
                </a:solidFill>
                <a:latin typeface="Courier New"/>
                <a:ea typeface="Courier New"/>
                <a:cs typeface="Courier New"/>
                <a:sym typeface="Courier New"/>
              </a:rPr>
              <a:t>void</a:t>
            </a:r>
            <a:r>
              <a:rPr lang="en-US" sz="2000" b="1">
                <a:solidFill>
                  <a:schemeClr val="dk1"/>
                </a:solidFill>
                <a:latin typeface="Courier New"/>
                <a:ea typeface="Courier New"/>
                <a:cs typeface="Courier New"/>
                <a:sym typeface="Courier New"/>
              </a:rPr>
              <a:t> </a:t>
            </a:r>
            <a:r>
              <a:rPr lang="en-US" sz="2000">
                <a:solidFill>
                  <a:schemeClr val="dk1"/>
                </a:solidFill>
                <a:latin typeface="Courier New"/>
                <a:ea typeface="Courier New"/>
                <a:cs typeface="Courier New"/>
                <a:sym typeface="Courier New"/>
              </a:rPr>
              <a:t>swap</a:t>
            </a:r>
            <a:r>
              <a:rPr lang="en-US" sz="2000" b="1">
                <a:solidFill>
                  <a:srgbClr val="FF0000"/>
                </a:solidFill>
                <a:latin typeface="Courier New"/>
                <a:ea typeface="Courier New"/>
                <a:cs typeface="Courier New"/>
                <a:sym typeface="Courier New"/>
              </a:rPr>
              <a:t>(</a:t>
            </a:r>
            <a:r>
              <a:rPr lang="en-US" sz="2000" b="1">
                <a:solidFill>
                  <a:srgbClr val="0000FF"/>
                </a:solidFill>
                <a:latin typeface="Courier New"/>
                <a:ea typeface="Courier New"/>
                <a:cs typeface="Courier New"/>
                <a:sym typeface="Courier New"/>
              </a:rPr>
              <a:t>int</a:t>
            </a:r>
            <a:r>
              <a:rPr lang="en-US" sz="2000" b="1">
                <a:solidFill>
                  <a:schemeClr val="dk1"/>
                </a:solidFill>
                <a:latin typeface="Courier New"/>
                <a:ea typeface="Courier New"/>
                <a:cs typeface="Courier New"/>
                <a:sym typeface="Courier New"/>
              </a:rPr>
              <a:t> </a:t>
            </a:r>
            <a:r>
              <a:rPr lang="en-US" sz="2000" b="1">
                <a:solidFill>
                  <a:srgbClr val="FF0000"/>
                </a:solidFill>
                <a:latin typeface="Courier New"/>
                <a:ea typeface="Courier New"/>
                <a:cs typeface="Courier New"/>
                <a:sym typeface="Courier New"/>
              </a:rPr>
              <a:t>*</a:t>
            </a:r>
            <a:r>
              <a:rPr lang="en-US" sz="2000">
                <a:solidFill>
                  <a:schemeClr val="dk1"/>
                </a:solidFill>
                <a:latin typeface="Courier New"/>
                <a:ea typeface="Courier New"/>
                <a:cs typeface="Courier New"/>
                <a:sym typeface="Courier New"/>
              </a:rPr>
              <a:t>a,</a:t>
            </a:r>
            <a:r>
              <a:rPr lang="en-US" sz="2000" b="1">
                <a:solidFill>
                  <a:schemeClr val="dk1"/>
                </a:solidFill>
                <a:latin typeface="Courier New"/>
                <a:ea typeface="Courier New"/>
                <a:cs typeface="Courier New"/>
                <a:sym typeface="Courier New"/>
              </a:rPr>
              <a:t> </a:t>
            </a:r>
            <a:r>
              <a:rPr lang="en-US" sz="2000" b="1">
                <a:solidFill>
                  <a:srgbClr val="0000FF"/>
                </a:solidFill>
                <a:latin typeface="Courier New"/>
                <a:ea typeface="Courier New"/>
                <a:cs typeface="Courier New"/>
                <a:sym typeface="Courier New"/>
              </a:rPr>
              <a:t>int</a:t>
            </a:r>
            <a:r>
              <a:rPr lang="en-US" sz="2000" b="1">
                <a:solidFill>
                  <a:schemeClr val="dk1"/>
                </a:solidFill>
                <a:latin typeface="Courier New"/>
                <a:ea typeface="Courier New"/>
                <a:cs typeface="Courier New"/>
                <a:sym typeface="Courier New"/>
              </a:rPr>
              <a:t> </a:t>
            </a:r>
            <a:r>
              <a:rPr lang="en-US" sz="2000" b="1">
                <a:solidFill>
                  <a:srgbClr val="FF0000"/>
                </a:solidFill>
                <a:latin typeface="Courier New"/>
                <a:ea typeface="Courier New"/>
                <a:cs typeface="Courier New"/>
                <a:sym typeface="Courier New"/>
              </a:rPr>
              <a:t>*</a:t>
            </a:r>
            <a:r>
              <a:rPr lang="en-US" sz="2000">
                <a:solidFill>
                  <a:schemeClr val="dk1"/>
                </a:solidFill>
                <a:latin typeface="Courier New"/>
                <a:ea typeface="Courier New"/>
                <a:cs typeface="Courier New"/>
                <a:sym typeface="Courier New"/>
              </a:rPr>
              <a:t>b</a:t>
            </a:r>
            <a:r>
              <a:rPr lang="en-US" sz="2000" b="1">
                <a:solidFill>
                  <a:srgbClr val="FF0000"/>
                </a:solidFill>
                <a:latin typeface="Courier New"/>
                <a:ea typeface="Courier New"/>
                <a:cs typeface="Courier New"/>
                <a:sym typeface="Courier New"/>
              </a:rPr>
              <a:t>);</a:t>
            </a:r>
            <a:endParaRPr sz="2000" b="1">
              <a:solidFill>
                <a:srgbClr val="FF0000"/>
              </a:solidFill>
              <a:latin typeface="Courier New"/>
              <a:ea typeface="Courier New"/>
              <a:cs typeface="Courier New"/>
              <a:sym typeface="Courier New"/>
            </a:endParaRPr>
          </a:p>
          <a:p>
            <a:pPr marL="0" lvl="0" indent="0" algn="l" rtl="0">
              <a:spcBef>
                <a:spcPts val="280"/>
              </a:spcBef>
              <a:spcAft>
                <a:spcPts val="0"/>
              </a:spcAft>
              <a:buNone/>
            </a:pPr>
            <a:endParaRPr sz="1800">
              <a:solidFill>
                <a:schemeClr val="dk1"/>
              </a:solidFill>
            </a:endParaRPr>
          </a:p>
          <a:p>
            <a:pPr marL="0" lvl="0" indent="0" algn="l" rtl="0">
              <a:spcBef>
                <a:spcPts val="280"/>
              </a:spcBef>
              <a:spcAft>
                <a:spcPts val="0"/>
              </a:spcAft>
              <a:buNone/>
            </a:pPr>
            <a:endParaRPr sz="1800">
              <a:solidFill>
                <a:schemeClr val="dk1"/>
              </a:solidFill>
            </a:endParaRPr>
          </a:p>
          <a:p>
            <a:pPr marL="0" lvl="0" indent="0" algn="l" rtl="0">
              <a:spcBef>
                <a:spcPts val="280"/>
              </a:spcBef>
              <a:spcAft>
                <a:spcPts val="0"/>
              </a:spcAft>
              <a:buNone/>
            </a:pPr>
            <a:endParaRPr sz="18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subTitle" idx="1"/>
          </p:nvPr>
        </p:nvSpPr>
        <p:spPr>
          <a:xfrm>
            <a:off x="1640725" y="1500150"/>
            <a:ext cx="7503300" cy="5100900"/>
          </a:xfrm>
          <a:prstGeom prst="rect">
            <a:avLst/>
          </a:prstGeom>
        </p:spPr>
        <p:txBody>
          <a:bodyPr spcFirstLastPara="1" wrap="square" lIns="91425" tIns="91425" rIns="91425" bIns="91425" anchor="t" anchorCtr="0">
            <a:noAutofit/>
          </a:bodyPr>
          <a:lstStyle/>
          <a:p>
            <a:pPr marL="0" lvl="0" indent="0" algn="l" rtl="0">
              <a:spcBef>
                <a:spcPts val="280"/>
              </a:spcBef>
              <a:spcAft>
                <a:spcPts val="0"/>
              </a:spcAft>
              <a:buNone/>
            </a:pPr>
            <a:r>
              <a:rPr lang="en-US" sz="1800">
                <a:solidFill>
                  <a:schemeClr val="dk1"/>
                </a:solidFill>
              </a:rPr>
              <a:t>String is an array of characters, and the name of the array is a pointer to the first element of that array. Therefore, to assign the start of the array to the pointer, one only needs the name of that array. Without address operator &amp;.</a:t>
            </a:r>
            <a:endParaRPr sz="1800">
              <a:solidFill>
                <a:schemeClr val="dk1"/>
              </a:solidFill>
            </a:endParaRPr>
          </a:p>
          <a:p>
            <a:pPr marL="0" lvl="0" indent="0" algn="l" rtl="0">
              <a:spcBef>
                <a:spcPts val="280"/>
              </a:spcBef>
              <a:spcAft>
                <a:spcPts val="0"/>
              </a:spcAft>
              <a:buNone/>
            </a:pPr>
            <a:endParaRPr sz="1800">
              <a:solidFill>
                <a:schemeClr val="dk1"/>
              </a:solidFill>
            </a:endParaRPr>
          </a:p>
          <a:p>
            <a:pPr marL="0" lvl="0" indent="0" algn="l" rtl="0">
              <a:spcBef>
                <a:spcPts val="280"/>
              </a:spcBef>
              <a:spcAft>
                <a:spcPts val="0"/>
              </a:spcAft>
              <a:buNone/>
            </a:pPr>
            <a:r>
              <a:rPr lang="en-US" sz="2000" b="1">
                <a:solidFill>
                  <a:srgbClr val="0000FF"/>
                </a:solidFill>
                <a:latin typeface="Courier New"/>
                <a:ea typeface="Courier New"/>
                <a:cs typeface="Courier New"/>
                <a:sym typeface="Courier New"/>
              </a:rPr>
              <a:t>int</a:t>
            </a:r>
            <a:r>
              <a:rPr lang="en-US" sz="2000" b="1">
                <a:solidFill>
                  <a:schemeClr val="dk1"/>
                </a:solidFill>
                <a:latin typeface="Courier New"/>
                <a:ea typeface="Courier New"/>
                <a:cs typeface="Courier New"/>
                <a:sym typeface="Courier New"/>
              </a:rPr>
              <a:t> </a:t>
            </a:r>
            <a:r>
              <a:rPr lang="en-US" sz="2000">
                <a:solidFill>
                  <a:schemeClr val="dk1"/>
                </a:solidFill>
                <a:latin typeface="Courier New"/>
                <a:ea typeface="Courier New"/>
                <a:cs typeface="Courier New"/>
                <a:sym typeface="Courier New"/>
              </a:rPr>
              <a:t>array</a:t>
            </a:r>
            <a:r>
              <a:rPr lang="en-US" sz="2000">
                <a:solidFill>
                  <a:srgbClr val="FF0000"/>
                </a:solidFill>
                <a:latin typeface="Courier New"/>
                <a:ea typeface="Courier New"/>
                <a:cs typeface="Courier New"/>
                <a:sym typeface="Courier New"/>
              </a:rPr>
              <a:t>[</a:t>
            </a:r>
            <a:r>
              <a:rPr lang="en-US" sz="2000" b="1">
                <a:solidFill>
                  <a:srgbClr val="FF00FF"/>
                </a:solidFill>
                <a:latin typeface="Courier New"/>
                <a:ea typeface="Courier New"/>
                <a:cs typeface="Courier New"/>
                <a:sym typeface="Courier New"/>
              </a:rPr>
              <a:t>3</a:t>
            </a:r>
            <a:r>
              <a:rPr lang="en-US" sz="2000">
                <a:solidFill>
                  <a:srgbClr val="FF0000"/>
                </a:solidFill>
                <a:latin typeface="Courier New"/>
                <a:ea typeface="Courier New"/>
                <a:cs typeface="Courier New"/>
                <a:sym typeface="Courier New"/>
              </a:rPr>
              <a:t>]</a:t>
            </a:r>
            <a:r>
              <a:rPr lang="en-US" sz="2000">
                <a:solidFill>
                  <a:schemeClr val="dk1"/>
                </a:solidFill>
                <a:latin typeface="Courier New"/>
                <a:ea typeface="Courier New"/>
                <a:cs typeface="Courier New"/>
                <a:sym typeface="Courier New"/>
              </a:rPr>
              <a:t>;</a:t>
            </a:r>
            <a:endParaRPr sz="2000">
              <a:solidFill>
                <a:schemeClr val="dk1"/>
              </a:solidFill>
              <a:latin typeface="Courier New"/>
              <a:ea typeface="Courier New"/>
              <a:cs typeface="Courier New"/>
              <a:sym typeface="Courier New"/>
            </a:endParaRPr>
          </a:p>
          <a:p>
            <a:pPr marL="0" lvl="0" indent="0" algn="l" rtl="0">
              <a:spcBef>
                <a:spcPts val="280"/>
              </a:spcBef>
              <a:spcAft>
                <a:spcPts val="0"/>
              </a:spcAft>
              <a:buNone/>
            </a:pPr>
            <a:r>
              <a:rPr lang="en-US" sz="2000" b="1">
                <a:solidFill>
                  <a:srgbClr val="0000FF"/>
                </a:solidFill>
                <a:latin typeface="Courier New"/>
                <a:ea typeface="Courier New"/>
                <a:cs typeface="Courier New"/>
                <a:sym typeface="Courier New"/>
              </a:rPr>
              <a:t>int</a:t>
            </a:r>
            <a:r>
              <a:rPr lang="en-US" sz="2000" b="1">
                <a:solidFill>
                  <a:schemeClr val="dk1"/>
                </a:solidFill>
                <a:latin typeface="Courier New"/>
                <a:ea typeface="Courier New"/>
                <a:cs typeface="Courier New"/>
                <a:sym typeface="Courier New"/>
              </a:rPr>
              <a:t> </a:t>
            </a:r>
            <a:r>
              <a:rPr lang="en-US" sz="2000">
                <a:solidFill>
                  <a:srgbClr val="FF0000"/>
                </a:solidFill>
                <a:latin typeface="Courier New"/>
                <a:ea typeface="Courier New"/>
                <a:cs typeface="Courier New"/>
                <a:sym typeface="Courier New"/>
              </a:rPr>
              <a:t>*</a:t>
            </a:r>
            <a:r>
              <a:rPr lang="en-US" sz="2000">
                <a:solidFill>
                  <a:schemeClr val="dk1"/>
                </a:solidFill>
                <a:latin typeface="Courier New"/>
                <a:ea typeface="Courier New"/>
                <a:cs typeface="Courier New"/>
                <a:sym typeface="Courier New"/>
              </a:rPr>
              <a:t>ptr;</a:t>
            </a:r>
            <a:endParaRPr sz="2000">
              <a:solidFill>
                <a:schemeClr val="dk1"/>
              </a:solidFill>
              <a:latin typeface="Courier New"/>
              <a:ea typeface="Courier New"/>
              <a:cs typeface="Courier New"/>
              <a:sym typeface="Courier New"/>
            </a:endParaRPr>
          </a:p>
          <a:p>
            <a:pPr marL="0" lvl="0" indent="0" algn="l" rtl="0">
              <a:spcBef>
                <a:spcPts val="280"/>
              </a:spcBef>
              <a:spcAft>
                <a:spcPts val="0"/>
              </a:spcAft>
              <a:buNone/>
            </a:pPr>
            <a:r>
              <a:rPr lang="en-US" sz="2000">
                <a:solidFill>
                  <a:schemeClr val="dk1"/>
                </a:solidFill>
                <a:latin typeface="Courier New"/>
                <a:ea typeface="Courier New"/>
                <a:cs typeface="Courier New"/>
                <a:sym typeface="Courier New"/>
              </a:rPr>
              <a:t>ptr</a:t>
            </a:r>
            <a:r>
              <a:rPr lang="en-US" sz="2000" b="1">
                <a:solidFill>
                  <a:schemeClr val="dk1"/>
                </a:solidFill>
                <a:latin typeface="Courier New"/>
                <a:ea typeface="Courier New"/>
                <a:cs typeface="Courier New"/>
                <a:sym typeface="Courier New"/>
              </a:rPr>
              <a:t> </a:t>
            </a:r>
            <a:r>
              <a:rPr lang="en-US" sz="2000" b="1">
                <a:solidFill>
                  <a:srgbClr val="FF0000"/>
                </a:solidFill>
                <a:latin typeface="Courier New"/>
                <a:ea typeface="Courier New"/>
                <a:cs typeface="Courier New"/>
                <a:sym typeface="Courier New"/>
              </a:rPr>
              <a:t>=</a:t>
            </a:r>
            <a:r>
              <a:rPr lang="en-US" sz="2000" b="1">
                <a:solidFill>
                  <a:schemeClr val="dk1"/>
                </a:solidFill>
                <a:latin typeface="Courier New"/>
                <a:ea typeface="Courier New"/>
                <a:cs typeface="Courier New"/>
                <a:sym typeface="Courier New"/>
              </a:rPr>
              <a:t> </a:t>
            </a:r>
            <a:r>
              <a:rPr lang="en-US" sz="2000">
                <a:solidFill>
                  <a:schemeClr val="dk1"/>
                </a:solidFill>
                <a:latin typeface="Courier New"/>
                <a:ea typeface="Courier New"/>
                <a:cs typeface="Courier New"/>
                <a:sym typeface="Courier New"/>
              </a:rPr>
              <a:t>array;</a:t>
            </a:r>
            <a:endParaRPr sz="2000">
              <a:solidFill>
                <a:schemeClr val="dk1"/>
              </a:solidFill>
              <a:latin typeface="Courier New"/>
              <a:ea typeface="Courier New"/>
              <a:cs typeface="Courier New"/>
              <a:sym typeface="Courier New"/>
            </a:endParaRPr>
          </a:p>
          <a:p>
            <a:pPr marL="0" lvl="0" indent="0" algn="l" rtl="0">
              <a:spcBef>
                <a:spcPts val="280"/>
              </a:spcBef>
              <a:spcAft>
                <a:spcPts val="0"/>
              </a:spcAft>
              <a:buNone/>
            </a:pPr>
            <a:endParaRPr sz="1800">
              <a:solidFill>
                <a:schemeClr val="dk1"/>
              </a:solidFill>
            </a:endParaRPr>
          </a:p>
          <a:p>
            <a:pPr marL="0" lvl="0" indent="0" algn="l" rtl="0">
              <a:spcBef>
                <a:spcPts val="280"/>
              </a:spcBef>
              <a:spcAft>
                <a:spcPts val="0"/>
              </a:spcAft>
              <a:buNone/>
            </a:pPr>
            <a:r>
              <a:rPr lang="en-US" sz="1800">
                <a:solidFill>
                  <a:schemeClr val="dk1"/>
                </a:solidFill>
              </a:rPr>
              <a:t>Now, to access specific element of an array using pointer, one can use both pointer arithmetics or array notation.</a:t>
            </a:r>
            <a:endParaRPr sz="1800">
              <a:solidFill>
                <a:schemeClr val="dk1"/>
              </a:solidFill>
            </a:endParaRPr>
          </a:p>
          <a:p>
            <a:pPr marL="0" lvl="0" indent="0" algn="l" rtl="0">
              <a:spcBef>
                <a:spcPts val="280"/>
              </a:spcBef>
              <a:spcAft>
                <a:spcPts val="0"/>
              </a:spcAft>
              <a:buNone/>
            </a:pPr>
            <a:endParaRPr sz="1800">
              <a:solidFill>
                <a:schemeClr val="dk1"/>
              </a:solidFill>
            </a:endParaRPr>
          </a:p>
          <a:p>
            <a:pPr marL="0" lvl="0" indent="0" algn="l" rtl="0">
              <a:spcBef>
                <a:spcPts val="280"/>
              </a:spcBef>
              <a:spcAft>
                <a:spcPts val="0"/>
              </a:spcAft>
              <a:buNone/>
            </a:pPr>
            <a:r>
              <a:rPr lang="en-US" sz="2000">
                <a:solidFill>
                  <a:srgbClr val="FF0000"/>
                </a:solidFill>
                <a:latin typeface="Courier New"/>
                <a:ea typeface="Courier New"/>
                <a:cs typeface="Courier New"/>
                <a:sym typeface="Courier New"/>
              </a:rPr>
              <a:t>*(</a:t>
            </a:r>
            <a:r>
              <a:rPr lang="en-US" sz="2000">
                <a:solidFill>
                  <a:schemeClr val="dk1"/>
                </a:solidFill>
                <a:latin typeface="Courier New"/>
                <a:ea typeface="Courier New"/>
                <a:cs typeface="Courier New"/>
                <a:sym typeface="Courier New"/>
              </a:rPr>
              <a:t>ptr </a:t>
            </a:r>
            <a:r>
              <a:rPr lang="en-US" sz="2000">
                <a:solidFill>
                  <a:srgbClr val="FF0000"/>
                </a:solidFill>
                <a:latin typeface="Courier New"/>
                <a:ea typeface="Courier New"/>
                <a:cs typeface="Courier New"/>
                <a:sym typeface="Courier New"/>
              </a:rPr>
              <a:t>+</a:t>
            </a:r>
            <a:r>
              <a:rPr lang="en-US" sz="2000">
                <a:solidFill>
                  <a:schemeClr val="dk1"/>
                </a:solidFill>
                <a:latin typeface="Courier New"/>
                <a:ea typeface="Courier New"/>
                <a:cs typeface="Courier New"/>
                <a:sym typeface="Courier New"/>
              </a:rPr>
              <a:t> i</a:t>
            </a:r>
            <a:r>
              <a:rPr lang="en-US" sz="2000">
                <a:solidFill>
                  <a:srgbClr val="FF0000"/>
                </a:solidFill>
                <a:latin typeface="Courier New"/>
                <a:ea typeface="Courier New"/>
                <a:cs typeface="Courier New"/>
                <a:sym typeface="Courier New"/>
              </a:rPr>
              <a:t>)</a:t>
            </a:r>
            <a:r>
              <a:rPr lang="en-US" sz="1800">
                <a:solidFill>
                  <a:schemeClr val="dk1"/>
                </a:solidFill>
              </a:rPr>
              <a:t>	  — access the i-th member of the array</a:t>
            </a:r>
            <a:br>
              <a:rPr lang="en-US" sz="1800">
                <a:solidFill>
                  <a:schemeClr val="dk1"/>
                </a:solidFill>
              </a:rPr>
            </a:br>
            <a:r>
              <a:rPr lang="en-US" sz="1800">
                <a:solidFill>
                  <a:schemeClr val="dk1"/>
                </a:solidFill>
              </a:rPr>
              <a:t>				  	if ptr points to the beginning of the array;</a:t>
            </a:r>
            <a:endParaRPr sz="1800">
              <a:solidFill>
                <a:schemeClr val="dk1"/>
              </a:solidFill>
            </a:endParaRPr>
          </a:p>
          <a:p>
            <a:pPr marL="0" lvl="0" indent="0" algn="l" rtl="0">
              <a:spcBef>
                <a:spcPts val="280"/>
              </a:spcBef>
              <a:spcAft>
                <a:spcPts val="0"/>
              </a:spcAft>
              <a:buNone/>
            </a:pPr>
            <a:r>
              <a:rPr lang="en-US" sz="2000">
                <a:solidFill>
                  <a:schemeClr val="dk1"/>
                </a:solidFill>
                <a:latin typeface="Courier New"/>
                <a:ea typeface="Courier New"/>
                <a:cs typeface="Courier New"/>
                <a:sym typeface="Courier New"/>
              </a:rPr>
              <a:t>ptr</a:t>
            </a:r>
            <a:r>
              <a:rPr lang="en-US" sz="2000">
                <a:solidFill>
                  <a:srgbClr val="FF0000"/>
                </a:solidFill>
                <a:latin typeface="Courier New"/>
                <a:ea typeface="Courier New"/>
                <a:cs typeface="Courier New"/>
                <a:sym typeface="Courier New"/>
              </a:rPr>
              <a:t>[</a:t>
            </a:r>
            <a:r>
              <a:rPr lang="en-US" sz="2000">
                <a:solidFill>
                  <a:schemeClr val="dk1"/>
                </a:solidFill>
                <a:latin typeface="Courier New"/>
                <a:ea typeface="Courier New"/>
                <a:cs typeface="Courier New"/>
                <a:sym typeface="Courier New"/>
              </a:rPr>
              <a:t>i</a:t>
            </a:r>
            <a:r>
              <a:rPr lang="en-US" sz="2000">
                <a:solidFill>
                  <a:srgbClr val="FF0000"/>
                </a:solidFill>
                <a:latin typeface="Courier New"/>
                <a:ea typeface="Courier New"/>
                <a:cs typeface="Courier New"/>
                <a:sym typeface="Courier New"/>
              </a:rPr>
              <a:t>]</a:t>
            </a:r>
            <a:r>
              <a:rPr lang="en-US" sz="1800">
                <a:solidFill>
                  <a:schemeClr val="dk1"/>
                </a:solidFill>
              </a:rPr>
              <a:t>		  — array notation that you are used to</a:t>
            </a:r>
            <a:endParaRPr sz="1800">
              <a:solidFill>
                <a:schemeClr val="dk1"/>
              </a:solidFill>
            </a:endParaRPr>
          </a:p>
        </p:txBody>
      </p:sp>
      <p:sp>
        <p:nvSpPr>
          <p:cNvPr id="98" name="Google Shape;98;p15"/>
          <p:cNvSpPr txBox="1">
            <a:spLocks noGrp="1"/>
          </p:cNvSpPr>
          <p:nvPr>
            <p:ph type="ctrTitle"/>
          </p:nvPr>
        </p:nvSpPr>
        <p:spPr>
          <a:xfrm>
            <a:off x="1640725" y="328925"/>
            <a:ext cx="6678900" cy="866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US">
                <a:latin typeface="Barlow Condensed SemiBold"/>
                <a:ea typeface="Barlow Condensed SemiBold"/>
                <a:cs typeface="Barlow Condensed SemiBold"/>
                <a:sym typeface="Barlow Condensed SemiBold"/>
              </a:rPr>
              <a:t>Why don’t we use &amp; in the scanf() function with the strings?</a:t>
            </a:r>
            <a:endParaRPr>
              <a:latin typeface="Barlow Condensed SemiBold"/>
              <a:ea typeface="Barlow Condensed SemiBold"/>
              <a:cs typeface="Barlow Condensed SemiBold"/>
              <a:sym typeface="Barlow Condensed Semi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6"/>
          <p:cNvSpPr txBox="1">
            <a:spLocks noGrp="1"/>
          </p:cNvSpPr>
          <p:nvPr>
            <p:ph type="subTitle" idx="1"/>
          </p:nvPr>
        </p:nvSpPr>
        <p:spPr>
          <a:xfrm>
            <a:off x="1640725" y="440150"/>
            <a:ext cx="7503300" cy="491400"/>
          </a:xfrm>
          <a:prstGeom prst="rect">
            <a:avLst/>
          </a:prstGeom>
        </p:spPr>
        <p:txBody>
          <a:bodyPr spcFirstLastPara="1" wrap="square" lIns="91425" tIns="91425" rIns="91425" bIns="91425" anchor="t" anchorCtr="0">
            <a:noAutofit/>
          </a:bodyPr>
          <a:lstStyle/>
          <a:p>
            <a:pPr marL="0" lvl="0" indent="0" algn="l" rtl="0">
              <a:spcBef>
                <a:spcPts val="280"/>
              </a:spcBef>
              <a:spcAft>
                <a:spcPts val="0"/>
              </a:spcAft>
              <a:buNone/>
            </a:pPr>
            <a:r>
              <a:rPr lang="en-US" sz="1800">
                <a:solidFill>
                  <a:schemeClr val="dk1"/>
                </a:solidFill>
              </a:rPr>
              <a:t>Consider this example—</a:t>
            </a:r>
            <a:endParaRPr sz="2000">
              <a:solidFill>
                <a:schemeClr val="dk1"/>
              </a:solidFill>
            </a:endParaRPr>
          </a:p>
          <a:p>
            <a:pPr marL="0" lvl="0" indent="0" algn="l" rtl="0">
              <a:spcBef>
                <a:spcPts val="280"/>
              </a:spcBef>
              <a:spcAft>
                <a:spcPts val="0"/>
              </a:spcAft>
              <a:buNone/>
            </a:pPr>
            <a:endParaRPr sz="1800">
              <a:solidFill>
                <a:schemeClr val="dk1"/>
              </a:solidFill>
            </a:endParaRPr>
          </a:p>
          <a:p>
            <a:pPr marL="0" lvl="0" indent="0" algn="l" rtl="0">
              <a:spcBef>
                <a:spcPts val="280"/>
              </a:spcBef>
              <a:spcAft>
                <a:spcPts val="0"/>
              </a:spcAft>
              <a:buNone/>
            </a:pPr>
            <a:endParaRPr sz="1800">
              <a:solidFill>
                <a:schemeClr val="dk1"/>
              </a:solidFill>
            </a:endParaRPr>
          </a:p>
          <a:p>
            <a:pPr marL="0" lvl="0" indent="0" algn="l" rtl="0">
              <a:spcBef>
                <a:spcPts val="280"/>
              </a:spcBef>
              <a:spcAft>
                <a:spcPts val="0"/>
              </a:spcAft>
              <a:buNone/>
            </a:pPr>
            <a:endParaRPr sz="1800">
              <a:solidFill>
                <a:schemeClr val="dk1"/>
              </a:solidFill>
            </a:endParaRPr>
          </a:p>
        </p:txBody>
      </p:sp>
      <p:pic>
        <p:nvPicPr>
          <p:cNvPr id="104" name="Google Shape;104;p16"/>
          <p:cNvPicPr preferRelativeResize="0"/>
          <p:nvPr/>
        </p:nvPicPr>
        <p:blipFill>
          <a:blip r:embed="rId3">
            <a:alphaModFix/>
          </a:blip>
          <a:stretch>
            <a:fillRect/>
          </a:stretch>
        </p:blipFill>
        <p:spPr>
          <a:xfrm>
            <a:off x="1640725" y="1116075"/>
            <a:ext cx="6634346" cy="4012525"/>
          </a:xfrm>
          <a:prstGeom prst="rect">
            <a:avLst/>
          </a:prstGeom>
          <a:noFill/>
          <a:ln>
            <a:noFill/>
          </a:ln>
        </p:spPr>
      </p:pic>
      <p:pic>
        <p:nvPicPr>
          <p:cNvPr id="105" name="Google Shape;105;p16"/>
          <p:cNvPicPr preferRelativeResize="0"/>
          <p:nvPr/>
        </p:nvPicPr>
        <p:blipFill>
          <a:blip r:embed="rId4">
            <a:alphaModFix/>
          </a:blip>
          <a:stretch>
            <a:fillRect/>
          </a:stretch>
        </p:blipFill>
        <p:spPr>
          <a:xfrm>
            <a:off x="1640725" y="5441600"/>
            <a:ext cx="6634350" cy="60312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txBox="1">
            <a:spLocks noGrp="1"/>
          </p:cNvSpPr>
          <p:nvPr>
            <p:ph type="ctrTitle"/>
          </p:nvPr>
        </p:nvSpPr>
        <p:spPr>
          <a:xfrm>
            <a:off x="1640725" y="168450"/>
            <a:ext cx="6228000" cy="866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atin typeface="Barlow Condensed SemiBold"/>
                <a:ea typeface="Barlow Condensed SemiBold"/>
                <a:cs typeface="Barlow Condensed SemiBold"/>
                <a:sym typeface="Barlow Condensed SemiBold"/>
              </a:rPr>
              <a:t>Keep track of it</a:t>
            </a:r>
            <a:endParaRPr>
              <a:latin typeface="Barlow Condensed SemiBold"/>
              <a:ea typeface="Barlow Condensed SemiBold"/>
              <a:cs typeface="Barlow Condensed SemiBold"/>
              <a:sym typeface="Barlow Condensed SemiBold"/>
            </a:endParaRPr>
          </a:p>
        </p:txBody>
      </p:sp>
      <p:sp>
        <p:nvSpPr>
          <p:cNvPr id="111" name="Google Shape;111;p17"/>
          <p:cNvSpPr txBox="1">
            <a:spLocks noGrp="1"/>
          </p:cNvSpPr>
          <p:nvPr>
            <p:ph type="subTitle" idx="1"/>
          </p:nvPr>
        </p:nvSpPr>
        <p:spPr>
          <a:xfrm>
            <a:off x="1640725" y="1034550"/>
            <a:ext cx="6650100" cy="1776000"/>
          </a:xfrm>
          <a:prstGeom prst="rect">
            <a:avLst/>
          </a:prstGeom>
        </p:spPr>
        <p:txBody>
          <a:bodyPr spcFirstLastPara="1" wrap="square" lIns="91425" tIns="91425" rIns="91425" bIns="91425" anchor="t" anchorCtr="0">
            <a:noAutofit/>
          </a:bodyPr>
          <a:lstStyle/>
          <a:p>
            <a:pPr marL="0" lvl="0" indent="0" algn="l" rtl="0">
              <a:spcBef>
                <a:spcPts val="280"/>
              </a:spcBef>
              <a:spcAft>
                <a:spcPts val="0"/>
              </a:spcAft>
              <a:buNone/>
            </a:pPr>
            <a:r>
              <a:rPr lang="en-US" sz="1800">
                <a:solidFill>
                  <a:srgbClr val="000000"/>
                </a:solidFill>
              </a:rPr>
              <a:t>Pointers are a very powerful tool. But, as they say, with great power comes great responsibility.</a:t>
            </a:r>
            <a:endParaRPr sz="1800">
              <a:solidFill>
                <a:srgbClr val="000000"/>
              </a:solidFill>
            </a:endParaRPr>
          </a:p>
          <a:p>
            <a:pPr marL="0" lvl="0" indent="0" algn="l" rtl="0">
              <a:spcBef>
                <a:spcPts val="280"/>
              </a:spcBef>
              <a:spcAft>
                <a:spcPts val="0"/>
              </a:spcAft>
              <a:buNone/>
            </a:pPr>
            <a:endParaRPr sz="1800">
              <a:solidFill>
                <a:srgbClr val="000000"/>
              </a:solidFill>
            </a:endParaRPr>
          </a:p>
          <a:p>
            <a:pPr marL="0" lvl="0" indent="0" algn="l" rtl="0">
              <a:spcBef>
                <a:spcPts val="280"/>
              </a:spcBef>
              <a:spcAft>
                <a:spcPts val="0"/>
              </a:spcAft>
              <a:buNone/>
            </a:pPr>
            <a:r>
              <a:rPr lang="en-US" sz="1800">
                <a:solidFill>
                  <a:srgbClr val="000000"/>
                </a:solidFill>
              </a:rPr>
              <a:t>As always, if you try to access memory that doesn’t mean anything, that’s your problem.</a:t>
            </a:r>
            <a:endParaRPr sz="1800">
              <a:solidFill>
                <a:srgbClr val="000000"/>
              </a:solidFill>
            </a:endParaRPr>
          </a:p>
          <a:p>
            <a:pPr marL="0" lvl="0" indent="0" algn="l" rtl="0">
              <a:spcBef>
                <a:spcPts val="280"/>
              </a:spcBef>
              <a:spcAft>
                <a:spcPts val="0"/>
              </a:spcAft>
              <a:buNone/>
            </a:pPr>
            <a:endParaRPr>
              <a:solidFill>
                <a:srgbClr val="000000"/>
              </a:solidFill>
            </a:endParaRPr>
          </a:p>
        </p:txBody>
      </p:sp>
      <p:pic>
        <p:nvPicPr>
          <p:cNvPr id="112" name="Google Shape;112;p17"/>
          <p:cNvPicPr preferRelativeResize="0"/>
          <p:nvPr/>
        </p:nvPicPr>
        <p:blipFill>
          <a:blip r:embed="rId3">
            <a:alphaModFix/>
          </a:blip>
          <a:stretch>
            <a:fillRect/>
          </a:stretch>
        </p:blipFill>
        <p:spPr>
          <a:xfrm>
            <a:off x="1640725" y="3165625"/>
            <a:ext cx="6650175" cy="3515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8"/>
          <p:cNvSpPr txBox="1">
            <a:spLocks noGrp="1"/>
          </p:cNvSpPr>
          <p:nvPr>
            <p:ph type="ctrTitle"/>
          </p:nvPr>
        </p:nvSpPr>
        <p:spPr>
          <a:xfrm>
            <a:off x="1477600" y="90425"/>
            <a:ext cx="6228000" cy="866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atin typeface="Barlow Condensed SemiBold"/>
                <a:ea typeface="Barlow Condensed SemiBold"/>
                <a:cs typeface="Barlow Condensed SemiBold"/>
                <a:sym typeface="Barlow Condensed SemiBold"/>
              </a:rPr>
              <a:t>If it points nowhere?</a:t>
            </a:r>
            <a:endParaRPr>
              <a:latin typeface="Barlow Condensed SemiBold"/>
              <a:ea typeface="Barlow Condensed SemiBold"/>
              <a:cs typeface="Barlow Condensed SemiBold"/>
              <a:sym typeface="Barlow Condensed SemiBold"/>
            </a:endParaRPr>
          </a:p>
        </p:txBody>
      </p:sp>
      <p:sp>
        <p:nvSpPr>
          <p:cNvPr id="118" name="Google Shape;118;p18"/>
          <p:cNvSpPr txBox="1">
            <a:spLocks noGrp="1"/>
          </p:cNvSpPr>
          <p:nvPr>
            <p:ph type="subTitle" idx="1"/>
          </p:nvPr>
        </p:nvSpPr>
        <p:spPr>
          <a:xfrm>
            <a:off x="1477600" y="869150"/>
            <a:ext cx="7666200" cy="3820500"/>
          </a:xfrm>
          <a:prstGeom prst="rect">
            <a:avLst/>
          </a:prstGeom>
        </p:spPr>
        <p:txBody>
          <a:bodyPr spcFirstLastPara="1" wrap="square" lIns="91425" tIns="91425" rIns="91425" bIns="91425" anchor="t" anchorCtr="0">
            <a:noAutofit/>
          </a:bodyPr>
          <a:lstStyle/>
          <a:p>
            <a:pPr marL="0" lvl="0" indent="0" algn="l" rtl="0">
              <a:spcBef>
                <a:spcPts val="280"/>
              </a:spcBef>
              <a:spcAft>
                <a:spcPts val="0"/>
              </a:spcAft>
              <a:buNone/>
            </a:pPr>
            <a:r>
              <a:rPr lang="en-US" sz="1600">
                <a:solidFill>
                  <a:srgbClr val="000000"/>
                </a:solidFill>
              </a:rPr>
              <a:t>As with any other piece of data, if it’s not set to anything, it contains whatever data happens to be there. In this case, we have a key difference:</a:t>
            </a:r>
            <a:endParaRPr sz="1600">
              <a:solidFill>
                <a:srgbClr val="000000"/>
              </a:solidFill>
            </a:endParaRPr>
          </a:p>
          <a:p>
            <a:pPr marL="457200" lvl="0" indent="-330200" algn="l" rtl="0">
              <a:spcBef>
                <a:spcPts val="280"/>
              </a:spcBef>
              <a:spcAft>
                <a:spcPts val="0"/>
              </a:spcAft>
              <a:buClr>
                <a:srgbClr val="000000"/>
              </a:buClr>
              <a:buSzPts val="1600"/>
              <a:buChar char="●"/>
            </a:pPr>
            <a:r>
              <a:rPr lang="en-US" sz="1600">
                <a:solidFill>
                  <a:srgbClr val="000000"/>
                </a:solidFill>
              </a:rPr>
              <a:t>the piece of data (px) in question is a memory location;</a:t>
            </a:r>
            <a:endParaRPr sz="1600">
              <a:solidFill>
                <a:srgbClr val="000000"/>
              </a:solidFill>
            </a:endParaRPr>
          </a:p>
          <a:p>
            <a:pPr marL="457200" lvl="0" indent="-330200" algn="l" rtl="0">
              <a:spcBef>
                <a:spcPts val="0"/>
              </a:spcBef>
              <a:spcAft>
                <a:spcPts val="0"/>
              </a:spcAft>
              <a:buClr>
                <a:srgbClr val="000000"/>
              </a:buClr>
              <a:buSzPts val="1600"/>
              <a:buChar char="●"/>
            </a:pPr>
            <a:r>
              <a:rPr lang="en-US" sz="1600">
                <a:solidFill>
                  <a:srgbClr val="000000"/>
                </a:solidFill>
              </a:rPr>
              <a:t>it is not the data contained, but the </a:t>
            </a:r>
            <a:r>
              <a:rPr lang="en-US" sz="1600" b="1">
                <a:solidFill>
                  <a:schemeClr val="dk2"/>
                </a:solidFill>
              </a:rPr>
              <a:t>location</a:t>
            </a:r>
            <a:r>
              <a:rPr lang="en-US" sz="1600">
                <a:solidFill>
                  <a:srgbClr val="000000"/>
                </a:solidFill>
              </a:rPr>
              <a:t> that is random garbage.</a:t>
            </a:r>
            <a:endParaRPr sz="1600">
              <a:solidFill>
                <a:srgbClr val="000000"/>
              </a:solidFill>
            </a:endParaRPr>
          </a:p>
          <a:p>
            <a:pPr marL="0" lvl="0" indent="0" algn="l" rtl="0">
              <a:spcBef>
                <a:spcPts val="280"/>
              </a:spcBef>
              <a:spcAft>
                <a:spcPts val="0"/>
              </a:spcAft>
              <a:buNone/>
            </a:pPr>
            <a:endParaRPr sz="1600">
              <a:solidFill>
                <a:srgbClr val="000000"/>
              </a:solidFill>
            </a:endParaRPr>
          </a:p>
          <a:p>
            <a:pPr marL="0" lvl="0" indent="0" algn="l" rtl="0">
              <a:spcBef>
                <a:spcPts val="280"/>
              </a:spcBef>
              <a:spcAft>
                <a:spcPts val="0"/>
              </a:spcAft>
              <a:buNone/>
            </a:pPr>
            <a:r>
              <a:rPr lang="en-US" sz="1600">
                <a:solidFill>
                  <a:srgbClr val="000000"/>
                </a:solidFill>
              </a:rPr>
              <a:t>So when you access it, it points, not to memory containing random garbage, but to a random garbage place. That place is probably somewhere you shouldn’t be mucking about.</a:t>
            </a:r>
            <a:endParaRPr sz="1600">
              <a:solidFill>
                <a:srgbClr val="000000"/>
              </a:solidFill>
            </a:endParaRPr>
          </a:p>
          <a:p>
            <a:pPr marL="0" lvl="0" indent="0" algn="l" rtl="0">
              <a:spcBef>
                <a:spcPts val="280"/>
              </a:spcBef>
              <a:spcAft>
                <a:spcPts val="0"/>
              </a:spcAft>
              <a:buNone/>
            </a:pPr>
            <a:endParaRPr sz="1600">
              <a:solidFill>
                <a:srgbClr val="000000"/>
              </a:solidFill>
            </a:endParaRPr>
          </a:p>
          <a:p>
            <a:pPr marL="0" lvl="0" indent="0" algn="l" rtl="0">
              <a:spcBef>
                <a:spcPts val="280"/>
              </a:spcBef>
              <a:spcAft>
                <a:spcPts val="0"/>
              </a:spcAft>
              <a:buNone/>
            </a:pPr>
            <a:r>
              <a:rPr lang="en-US" sz="1600">
                <a:solidFill>
                  <a:srgbClr val="000000"/>
                </a:solidFill>
              </a:rPr>
              <a:t>Segmentation fault means this: you’ve attempted to access memory you are not allowed to access, and your program has been shot down by the operating system.</a:t>
            </a:r>
            <a:endParaRPr sz="1600">
              <a:solidFill>
                <a:srgbClr val="000000"/>
              </a:solidFill>
            </a:endParaRPr>
          </a:p>
        </p:txBody>
      </p:sp>
      <p:pic>
        <p:nvPicPr>
          <p:cNvPr id="119" name="Google Shape;119;p18"/>
          <p:cNvPicPr preferRelativeResize="0"/>
          <p:nvPr/>
        </p:nvPicPr>
        <p:blipFill>
          <a:blip r:embed="rId3">
            <a:alphaModFix/>
          </a:blip>
          <a:stretch>
            <a:fillRect/>
          </a:stretch>
        </p:blipFill>
        <p:spPr>
          <a:xfrm>
            <a:off x="3219250" y="4724400"/>
            <a:ext cx="5924550" cy="2133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9"/>
          <p:cNvSpPr txBox="1">
            <a:spLocks noGrp="1"/>
          </p:cNvSpPr>
          <p:nvPr>
            <p:ph type="ctrTitle"/>
          </p:nvPr>
        </p:nvSpPr>
        <p:spPr>
          <a:xfrm>
            <a:off x="1676400" y="212900"/>
            <a:ext cx="6228000" cy="88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atin typeface="Barlow Condensed SemiBold"/>
                <a:ea typeface="Barlow Condensed SemiBold"/>
                <a:cs typeface="Barlow Condensed SemiBold"/>
                <a:sym typeface="Barlow Condensed SemiBold"/>
              </a:rPr>
              <a:t>Practical work</a:t>
            </a:r>
            <a:endParaRPr>
              <a:latin typeface="Barlow Condensed SemiBold"/>
              <a:ea typeface="Barlow Condensed SemiBold"/>
              <a:cs typeface="Barlow Condensed SemiBold"/>
              <a:sym typeface="Barlow Condensed SemiBold"/>
            </a:endParaRPr>
          </a:p>
        </p:txBody>
      </p:sp>
      <p:sp>
        <p:nvSpPr>
          <p:cNvPr id="125" name="Google Shape;125;p19"/>
          <p:cNvSpPr txBox="1">
            <a:spLocks noGrp="1"/>
          </p:cNvSpPr>
          <p:nvPr>
            <p:ph type="subTitle" idx="1"/>
          </p:nvPr>
        </p:nvSpPr>
        <p:spPr>
          <a:xfrm>
            <a:off x="1676400" y="1413350"/>
            <a:ext cx="7060800" cy="5091300"/>
          </a:xfrm>
          <a:prstGeom prst="rect">
            <a:avLst/>
          </a:prstGeom>
        </p:spPr>
        <p:txBody>
          <a:bodyPr spcFirstLastPara="1" wrap="square" lIns="91425" tIns="91425" rIns="91425" bIns="91425" anchor="t" anchorCtr="0">
            <a:noAutofit/>
          </a:bodyPr>
          <a:lstStyle/>
          <a:p>
            <a:pPr marL="0" lvl="0" indent="0" algn="l" rtl="0">
              <a:spcBef>
                <a:spcPts val="280"/>
              </a:spcBef>
              <a:spcAft>
                <a:spcPts val="0"/>
              </a:spcAft>
              <a:buNone/>
            </a:pPr>
            <a:r>
              <a:rPr lang="en-US" sz="1800" b="1">
                <a:solidFill>
                  <a:srgbClr val="000000"/>
                </a:solidFill>
              </a:rPr>
              <a:t>Task 1 (</a:t>
            </a:r>
            <a:r>
              <a:rPr lang="en-US" sz="1800" b="1" i="1">
                <a:solidFill>
                  <a:srgbClr val="000000"/>
                </a:solidFill>
              </a:rPr>
              <a:t>0.5 pt</a:t>
            </a:r>
            <a:r>
              <a:rPr lang="en-US" sz="1800" b="1">
                <a:solidFill>
                  <a:srgbClr val="000000"/>
                </a:solidFill>
              </a:rPr>
              <a:t>)</a:t>
            </a:r>
            <a:endParaRPr sz="1800" b="1">
              <a:solidFill>
                <a:srgbClr val="000000"/>
              </a:solidFill>
            </a:endParaRPr>
          </a:p>
          <a:p>
            <a:pPr marL="0" lvl="0" indent="0" algn="l" rtl="0">
              <a:spcBef>
                <a:spcPts val="280"/>
              </a:spcBef>
              <a:spcAft>
                <a:spcPts val="0"/>
              </a:spcAft>
              <a:buNone/>
            </a:pPr>
            <a:r>
              <a:rPr lang="en-US" sz="1800">
                <a:solidFill>
                  <a:srgbClr val="000000"/>
                </a:solidFill>
              </a:rPr>
              <a:t>Create an array of 10 integers. Print them out without using square brackets (using pointer arithmetic).</a:t>
            </a:r>
            <a:endParaRPr sz="1800">
              <a:solidFill>
                <a:srgbClr val="000000"/>
              </a:solidFill>
            </a:endParaRPr>
          </a:p>
          <a:p>
            <a:pPr marL="0" lvl="0" indent="0" algn="l" rtl="0">
              <a:spcBef>
                <a:spcPts val="280"/>
              </a:spcBef>
              <a:spcAft>
                <a:spcPts val="0"/>
              </a:spcAft>
              <a:buNone/>
            </a:pPr>
            <a:endParaRPr sz="1800">
              <a:solidFill>
                <a:srgbClr val="000000"/>
              </a:solidFill>
            </a:endParaRPr>
          </a:p>
          <a:p>
            <a:pPr marL="0" lvl="0" indent="0" algn="l" rtl="0">
              <a:spcBef>
                <a:spcPts val="280"/>
              </a:spcBef>
              <a:spcAft>
                <a:spcPts val="0"/>
              </a:spcAft>
              <a:buNone/>
            </a:pPr>
            <a:r>
              <a:rPr lang="en-US" sz="1800" b="1">
                <a:solidFill>
                  <a:srgbClr val="000000"/>
                </a:solidFill>
              </a:rPr>
              <a:t>Task 2 (</a:t>
            </a:r>
            <a:r>
              <a:rPr lang="en-US" sz="1800" b="1" i="1">
                <a:solidFill>
                  <a:srgbClr val="000000"/>
                </a:solidFill>
              </a:rPr>
              <a:t>0.5 pt</a:t>
            </a:r>
            <a:r>
              <a:rPr lang="en-US" sz="1800" b="1">
                <a:solidFill>
                  <a:srgbClr val="000000"/>
                </a:solidFill>
              </a:rPr>
              <a:t>)</a:t>
            </a:r>
            <a:endParaRPr sz="1800" b="1">
              <a:solidFill>
                <a:srgbClr val="000000"/>
              </a:solidFill>
            </a:endParaRPr>
          </a:p>
          <a:p>
            <a:pPr marL="0" lvl="0" indent="0" algn="l" rtl="0">
              <a:spcBef>
                <a:spcPts val="280"/>
              </a:spcBef>
              <a:spcAft>
                <a:spcPts val="0"/>
              </a:spcAft>
              <a:buNone/>
            </a:pPr>
            <a:r>
              <a:rPr lang="en-US" sz="1800">
                <a:solidFill>
                  <a:srgbClr val="000000"/>
                </a:solidFill>
              </a:rPr>
              <a:t>Create a function which finds both the minimum and maximum values of an array. Function should be of type void and should use a pass by reference in order to get a minimum and maximum values.</a:t>
            </a:r>
            <a:endParaRPr sz="1800">
              <a:solidFill>
                <a:srgbClr val="000000"/>
              </a:solidFill>
            </a:endParaRPr>
          </a:p>
          <a:p>
            <a:pPr marL="0" lvl="0" indent="0" algn="l" rtl="0">
              <a:spcBef>
                <a:spcPts val="280"/>
              </a:spcBef>
              <a:spcAft>
                <a:spcPts val="0"/>
              </a:spcAft>
              <a:buNone/>
            </a:pPr>
            <a:endParaRPr sz="1800">
              <a:solidFill>
                <a:srgbClr val="000000"/>
              </a:solidFill>
            </a:endParaRPr>
          </a:p>
          <a:p>
            <a:pPr marL="0" lvl="0" indent="0" algn="l" rtl="0">
              <a:spcBef>
                <a:spcPts val="280"/>
              </a:spcBef>
              <a:spcAft>
                <a:spcPts val="0"/>
              </a:spcAft>
              <a:buNone/>
            </a:pPr>
            <a:r>
              <a:rPr lang="en-US" sz="1800" b="1">
                <a:solidFill>
                  <a:srgbClr val="000000"/>
                </a:solidFill>
              </a:rPr>
              <a:t>Task 3 (</a:t>
            </a:r>
            <a:r>
              <a:rPr lang="en-US" sz="1800" b="1" i="1">
                <a:solidFill>
                  <a:srgbClr val="000000"/>
                </a:solidFill>
              </a:rPr>
              <a:t>1 pt</a:t>
            </a:r>
            <a:r>
              <a:rPr lang="en-US" sz="1800" b="1">
                <a:solidFill>
                  <a:srgbClr val="000000"/>
                </a:solidFill>
              </a:rPr>
              <a:t>)</a:t>
            </a:r>
            <a:endParaRPr sz="1800" b="1">
              <a:solidFill>
                <a:srgbClr val="000000"/>
              </a:solidFill>
            </a:endParaRPr>
          </a:p>
          <a:p>
            <a:pPr marL="0" lvl="0" indent="0" algn="l" rtl="0">
              <a:spcBef>
                <a:spcPts val="280"/>
              </a:spcBef>
              <a:spcAft>
                <a:spcPts val="0"/>
              </a:spcAft>
              <a:buNone/>
            </a:pPr>
            <a:r>
              <a:rPr lang="en-US" sz="1800">
                <a:solidFill>
                  <a:srgbClr val="000000"/>
                </a:solidFill>
              </a:rPr>
              <a:t>Revisit the words bonus task from week 11. Use an array of char pointers to organize the set, such that you have 26 pointers, which point to the A, B, C, D, E etc words in the array.</a:t>
            </a:r>
            <a:endParaRPr sz="180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
        <p:cNvGrpSpPr/>
        <p:nvPr/>
      </p:nvGrpSpPr>
      <p:grpSpPr>
        <a:xfrm>
          <a:off x="0" y="0"/>
          <a:ext cx="0" cy="0"/>
          <a:chOff x="0" y="0"/>
          <a:chExt cx="0" cy="0"/>
        </a:xfrm>
      </p:grpSpPr>
      <p:pic>
        <p:nvPicPr>
          <p:cNvPr id="130" name="Google Shape;130;p20"/>
          <p:cNvPicPr preferRelativeResize="0"/>
          <p:nvPr/>
        </p:nvPicPr>
        <p:blipFill rotWithShape="1">
          <a:blip r:embed="rId3">
            <a:alphaModFix/>
          </a:blip>
          <a:srcRect/>
          <a:stretch/>
        </p:blipFill>
        <p:spPr>
          <a:xfrm>
            <a:off x="0" y="-74612"/>
            <a:ext cx="9251950" cy="6932612"/>
          </a:xfrm>
          <a:prstGeom prst="rect">
            <a:avLst/>
          </a:prstGeom>
          <a:noFill/>
          <a:ln>
            <a:noFill/>
          </a:ln>
        </p:spPr>
      </p:pic>
      <p:sp>
        <p:nvSpPr>
          <p:cNvPr id="131" name="Google Shape;131;p20"/>
          <p:cNvSpPr txBox="1">
            <a:spLocks noGrp="1"/>
          </p:cNvSpPr>
          <p:nvPr>
            <p:ph type="ctrTitle" idx="4294967295"/>
          </p:nvPr>
        </p:nvSpPr>
        <p:spPr>
          <a:xfrm>
            <a:off x="1676400" y="2636837"/>
            <a:ext cx="6227762" cy="14700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a:solidFill>
                  <a:srgbClr val="FFFFFF"/>
                </a:solidFill>
              </a:rPr>
              <a:t>Questions?</a:t>
            </a:r>
            <a:endParaRPr sz="4800">
              <a:solidFill>
                <a:srgbClr val="FFFFFF"/>
              </a:solidFill>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
        <p:cNvGrpSpPr/>
        <p:nvPr/>
      </p:nvGrpSpPr>
      <p:grpSpPr>
        <a:xfrm>
          <a:off x="0" y="0"/>
          <a:ext cx="0" cy="0"/>
          <a:chOff x="0" y="0"/>
          <a:chExt cx="0" cy="0"/>
        </a:xfrm>
      </p:grpSpPr>
      <p:sp>
        <p:nvSpPr>
          <p:cNvPr id="28" name="Google Shape;28;p6"/>
          <p:cNvSpPr txBox="1">
            <a:spLocks noGrp="1"/>
          </p:cNvSpPr>
          <p:nvPr>
            <p:ph type="ctrTitle"/>
          </p:nvPr>
        </p:nvSpPr>
        <p:spPr>
          <a:xfrm>
            <a:off x="1676400" y="2130425"/>
            <a:ext cx="6227700" cy="1071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6000" dirty="0">
                <a:latin typeface="Barlow Condensed SemiBold"/>
                <a:ea typeface="Barlow Condensed SemiBold"/>
                <a:cs typeface="Barlow Condensed SemiBold"/>
                <a:sym typeface="Barlow Condensed SemiBold"/>
              </a:rPr>
              <a:t>Lab </a:t>
            </a:r>
            <a:r>
              <a:rPr lang="et-EE" sz="6000" dirty="0" smtClean="0">
                <a:latin typeface="Barlow Condensed SemiBold"/>
                <a:ea typeface="Barlow Condensed SemiBold"/>
                <a:cs typeface="Barlow Condensed SemiBold"/>
                <a:sym typeface="Barlow Condensed SemiBold"/>
              </a:rPr>
              <a:t>P3</a:t>
            </a:r>
            <a:endParaRPr sz="6000" i="0" u="none" strike="noStrike" cap="none" dirty="0">
              <a:solidFill>
                <a:schemeClr val="dk1"/>
              </a:solidFill>
              <a:latin typeface="Barlow Condensed SemiBold"/>
              <a:ea typeface="Barlow Condensed SemiBold"/>
              <a:cs typeface="Barlow Condensed SemiBold"/>
              <a:sym typeface="Barlow Condensed SemiBold"/>
            </a:endParaRPr>
          </a:p>
        </p:txBody>
      </p:sp>
      <p:sp>
        <p:nvSpPr>
          <p:cNvPr id="29" name="Google Shape;29;p6"/>
          <p:cNvSpPr txBox="1">
            <a:spLocks noGrp="1"/>
          </p:cNvSpPr>
          <p:nvPr>
            <p:ph type="subTitle" idx="1"/>
          </p:nvPr>
        </p:nvSpPr>
        <p:spPr>
          <a:xfrm>
            <a:off x="1676400" y="3201600"/>
            <a:ext cx="4908600" cy="6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888888"/>
              </a:buClr>
              <a:buSzPts val="1400"/>
              <a:buFont typeface="Verdana"/>
              <a:buNone/>
            </a:pPr>
            <a:r>
              <a:rPr lang="en-US" sz="3000" dirty="0" smtClean="0">
                <a:solidFill>
                  <a:srgbClr val="000000"/>
                </a:solidFill>
                <a:latin typeface="Barlow Condensed"/>
                <a:ea typeface="Barlow Condensed"/>
                <a:cs typeface="Barlow Condensed"/>
                <a:sym typeface="Barlow Condensed"/>
              </a:rPr>
              <a:t>Semester</a:t>
            </a:r>
            <a:r>
              <a:rPr lang="et-EE" sz="3000" dirty="0" smtClean="0">
                <a:solidFill>
                  <a:srgbClr val="000000"/>
                </a:solidFill>
                <a:latin typeface="Barlow Condensed"/>
                <a:ea typeface="Barlow Condensed"/>
                <a:cs typeface="Barlow Condensed"/>
                <a:sym typeface="Barlow Condensed"/>
              </a:rPr>
              <a:t>i </a:t>
            </a:r>
            <a:r>
              <a:rPr lang="en-US" sz="3000" dirty="0" smtClean="0">
                <a:solidFill>
                  <a:srgbClr val="000000"/>
                </a:solidFill>
                <a:latin typeface="Barlow Condensed"/>
                <a:ea typeface="Barlow Condensed"/>
                <a:cs typeface="Barlow Condensed"/>
                <a:sym typeface="Barlow Condensed"/>
              </a:rPr>
              <a:t> </a:t>
            </a:r>
            <a:r>
              <a:rPr lang="et-EE" sz="3000" dirty="0" smtClean="0">
                <a:solidFill>
                  <a:srgbClr val="000000"/>
                </a:solidFill>
                <a:latin typeface="Barlow Condensed"/>
                <a:ea typeface="Barlow Condensed"/>
                <a:cs typeface="Barlow Condensed"/>
                <a:sym typeface="Barlow Condensed"/>
              </a:rPr>
              <a:t>oluline osa</a:t>
            </a:r>
            <a:r>
              <a:rPr lang="en-US" sz="3000" dirty="0" smtClean="0">
                <a:solidFill>
                  <a:srgbClr val="000000"/>
                </a:solidFill>
                <a:latin typeface="Barlow Condensed"/>
                <a:ea typeface="Barlow Condensed"/>
                <a:cs typeface="Barlow Condensed"/>
                <a:sym typeface="Barlow Condensed"/>
              </a:rPr>
              <a:t>: </a:t>
            </a:r>
            <a:r>
              <a:rPr lang="en-US" sz="3000" dirty="0">
                <a:solidFill>
                  <a:srgbClr val="000000"/>
                </a:solidFill>
                <a:latin typeface="Barlow Condensed"/>
                <a:ea typeface="Barlow Condensed"/>
                <a:cs typeface="Barlow Condensed"/>
                <a:sym typeface="Barlow Condensed"/>
              </a:rPr>
              <a:t>the </a:t>
            </a:r>
            <a:r>
              <a:rPr lang="en-US" sz="3000" dirty="0" smtClean="0">
                <a:solidFill>
                  <a:srgbClr val="000000"/>
                </a:solidFill>
                <a:latin typeface="Barlow Condensed"/>
                <a:ea typeface="Barlow Condensed"/>
                <a:cs typeface="Barlow Condensed"/>
                <a:sym typeface="Barlow Condensed"/>
              </a:rPr>
              <a:t> </a:t>
            </a:r>
            <a:r>
              <a:rPr lang="en-US" sz="3000" dirty="0">
                <a:solidFill>
                  <a:srgbClr val="000000"/>
                </a:solidFill>
                <a:latin typeface="Barlow Condensed"/>
                <a:ea typeface="Barlow Condensed"/>
                <a:cs typeface="Barlow Condensed"/>
                <a:sym typeface="Barlow Condensed"/>
              </a:rPr>
              <a:t>frontier</a:t>
            </a:r>
            <a:endParaRPr sz="3000" i="0" u="none" strike="noStrike" cap="none" dirty="0">
              <a:solidFill>
                <a:srgbClr val="000000"/>
              </a:solidFill>
              <a:latin typeface="Barlow Condensed"/>
              <a:ea typeface="Barlow Condensed"/>
              <a:cs typeface="Barlow Condensed"/>
              <a:sym typeface="Barlow Condensed"/>
            </a:endParaRPr>
          </a:p>
        </p:txBody>
      </p:sp>
      <p:sp>
        <p:nvSpPr>
          <p:cNvPr id="30" name="Google Shape;30;p6"/>
          <p:cNvSpPr txBox="1">
            <a:spLocks noGrp="1"/>
          </p:cNvSpPr>
          <p:nvPr>
            <p:ph type="subTitle" idx="1"/>
          </p:nvPr>
        </p:nvSpPr>
        <p:spPr>
          <a:xfrm>
            <a:off x="1676400" y="4737925"/>
            <a:ext cx="6627000" cy="604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888888"/>
              </a:buClr>
              <a:buSzPts val="1400"/>
              <a:buFont typeface="Verdana"/>
              <a:buNone/>
            </a:pPr>
            <a:r>
              <a:rPr lang="en-US" sz="3000" i="1">
                <a:solidFill>
                  <a:srgbClr val="999999"/>
                </a:solidFill>
                <a:latin typeface="Barlow Condensed ExtraLight"/>
                <a:ea typeface="Barlow Condensed ExtraLight"/>
                <a:cs typeface="Barlow Condensed ExtraLight"/>
                <a:sym typeface="Barlow Condensed ExtraLight"/>
              </a:rPr>
              <a:t>To boldly go where no man has gone before!</a:t>
            </a:r>
            <a:endParaRPr sz="3000" i="1" u="none" strike="noStrike" cap="none">
              <a:solidFill>
                <a:srgbClr val="999999"/>
              </a:solidFill>
              <a:latin typeface="Barlow Condensed ExtraLight"/>
              <a:ea typeface="Barlow Condensed ExtraLight"/>
              <a:cs typeface="Barlow Condensed ExtraLight"/>
              <a:sym typeface="Barlow Condensed Extra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7"/>
          <p:cNvSpPr txBox="1">
            <a:spLocks noGrp="1"/>
          </p:cNvSpPr>
          <p:nvPr>
            <p:ph type="ctrTitle"/>
          </p:nvPr>
        </p:nvSpPr>
        <p:spPr>
          <a:xfrm>
            <a:off x="1640725" y="328925"/>
            <a:ext cx="6228000" cy="866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atin typeface="Barlow Condensed SemiBold"/>
                <a:ea typeface="Barlow Condensed SemiBold"/>
                <a:cs typeface="Barlow Condensed SemiBold"/>
                <a:sym typeface="Barlow Condensed SemiBold"/>
              </a:rPr>
              <a:t>The last 3 weeks</a:t>
            </a:r>
            <a:endParaRPr>
              <a:latin typeface="Barlow Condensed SemiBold"/>
              <a:ea typeface="Barlow Condensed SemiBold"/>
              <a:cs typeface="Barlow Condensed SemiBold"/>
              <a:sym typeface="Barlow Condensed SemiBold"/>
            </a:endParaRPr>
          </a:p>
        </p:txBody>
      </p:sp>
      <p:sp>
        <p:nvSpPr>
          <p:cNvPr id="36" name="Google Shape;36;p7"/>
          <p:cNvSpPr txBox="1">
            <a:spLocks noGrp="1"/>
          </p:cNvSpPr>
          <p:nvPr>
            <p:ph type="subTitle" idx="1"/>
          </p:nvPr>
        </p:nvSpPr>
        <p:spPr>
          <a:xfrm>
            <a:off x="1640725" y="1195025"/>
            <a:ext cx="7080300" cy="3944400"/>
          </a:xfrm>
          <a:prstGeom prst="rect">
            <a:avLst/>
          </a:prstGeom>
        </p:spPr>
        <p:txBody>
          <a:bodyPr spcFirstLastPara="1" wrap="square" lIns="91425" tIns="91425" rIns="91425" bIns="91425" anchor="t" anchorCtr="0">
            <a:noAutofit/>
          </a:bodyPr>
          <a:lstStyle/>
          <a:p>
            <a:pPr marL="0" lvl="0" indent="0" algn="l" rtl="0">
              <a:spcBef>
                <a:spcPts val="280"/>
              </a:spcBef>
              <a:spcAft>
                <a:spcPts val="0"/>
              </a:spcAft>
              <a:buNone/>
            </a:pPr>
            <a:r>
              <a:rPr lang="en-US" sz="1800">
                <a:solidFill>
                  <a:srgbClr val="000000"/>
                </a:solidFill>
              </a:rPr>
              <a:t>The core of the course is finished. And there is no additional information that you need to learn. What follows is time for you to catch up on missing assignments, learn a few things above and beyond, and ask whatever questions you need.</a:t>
            </a:r>
            <a:endParaRPr sz="1800">
              <a:solidFill>
                <a:srgbClr val="000000"/>
              </a:solidFill>
            </a:endParaRPr>
          </a:p>
          <a:p>
            <a:pPr marL="0" lvl="0" indent="0" algn="l" rtl="0">
              <a:spcBef>
                <a:spcPts val="280"/>
              </a:spcBef>
              <a:spcAft>
                <a:spcPts val="0"/>
              </a:spcAft>
              <a:buNone/>
            </a:pPr>
            <a:endParaRPr sz="1800">
              <a:solidFill>
                <a:srgbClr val="000000"/>
              </a:solidFill>
            </a:endParaRPr>
          </a:p>
          <a:p>
            <a:pPr marL="0" lvl="0" indent="0" algn="l" rtl="0">
              <a:spcBef>
                <a:spcPts val="280"/>
              </a:spcBef>
              <a:spcAft>
                <a:spcPts val="0"/>
              </a:spcAft>
              <a:buNone/>
            </a:pPr>
            <a:r>
              <a:rPr lang="en-US" sz="1800" b="1">
                <a:solidFill>
                  <a:schemeClr val="dk2"/>
                </a:solidFill>
              </a:rPr>
              <a:t>This week:</a:t>
            </a:r>
            <a:r>
              <a:rPr lang="en-US" sz="1800">
                <a:solidFill>
                  <a:srgbClr val="000000"/>
                </a:solidFill>
              </a:rPr>
              <a:t> an introduction to pointers and consultation on previous weeks tasks.</a:t>
            </a:r>
            <a:endParaRPr sz="1800">
              <a:solidFill>
                <a:srgbClr val="000000"/>
              </a:solidFill>
            </a:endParaRPr>
          </a:p>
          <a:p>
            <a:pPr marL="0" lvl="0" indent="0" algn="l" rtl="0">
              <a:spcBef>
                <a:spcPts val="280"/>
              </a:spcBef>
              <a:spcAft>
                <a:spcPts val="0"/>
              </a:spcAft>
              <a:buNone/>
            </a:pPr>
            <a:endParaRPr sz="1800">
              <a:solidFill>
                <a:srgbClr val="000000"/>
              </a:solidFill>
            </a:endParaRPr>
          </a:p>
          <a:p>
            <a:pPr marL="0" lvl="0" indent="0" algn="l" rtl="0">
              <a:spcBef>
                <a:spcPts val="280"/>
              </a:spcBef>
              <a:spcAft>
                <a:spcPts val="0"/>
              </a:spcAft>
              <a:buNone/>
            </a:pPr>
            <a:r>
              <a:rPr lang="en-US" sz="1800" b="1">
                <a:solidFill>
                  <a:schemeClr val="dk2"/>
                </a:solidFill>
              </a:rPr>
              <a:t>Next week:</a:t>
            </a:r>
            <a:r>
              <a:rPr lang="en-US" sz="1800">
                <a:solidFill>
                  <a:srgbClr val="000000"/>
                </a:solidFill>
              </a:rPr>
              <a:t> a lab on microcontrollers.</a:t>
            </a:r>
            <a:endParaRPr sz="1800">
              <a:solidFill>
                <a:srgbClr val="000000"/>
              </a:solidFill>
            </a:endParaRPr>
          </a:p>
          <a:p>
            <a:pPr marL="0" lvl="0" indent="0" algn="l" rtl="0">
              <a:spcBef>
                <a:spcPts val="280"/>
              </a:spcBef>
              <a:spcAft>
                <a:spcPts val="0"/>
              </a:spcAft>
              <a:buNone/>
            </a:pPr>
            <a:endParaRPr sz="1800">
              <a:solidFill>
                <a:srgbClr val="000000"/>
              </a:solidFill>
            </a:endParaRPr>
          </a:p>
          <a:p>
            <a:pPr marL="0" lvl="0" indent="0" algn="l" rtl="0">
              <a:spcBef>
                <a:spcPts val="280"/>
              </a:spcBef>
              <a:spcAft>
                <a:spcPts val="0"/>
              </a:spcAft>
              <a:buNone/>
            </a:pPr>
            <a:r>
              <a:rPr lang="en-US" sz="1800" b="1">
                <a:solidFill>
                  <a:schemeClr val="dk2"/>
                </a:solidFill>
              </a:rPr>
              <a:t>Final week:</a:t>
            </a:r>
            <a:r>
              <a:rPr lang="en-US" sz="1800">
                <a:solidFill>
                  <a:srgbClr val="000000"/>
                </a:solidFill>
              </a:rPr>
              <a:t> retake of test 1 and test 2.</a:t>
            </a:r>
            <a:endParaRPr sz="180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8"/>
          <p:cNvSpPr txBox="1">
            <a:spLocks noGrp="1"/>
          </p:cNvSpPr>
          <p:nvPr>
            <p:ph type="ctrTitle"/>
          </p:nvPr>
        </p:nvSpPr>
        <p:spPr>
          <a:xfrm>
            <a:off x="1640725" y="328925"/>
            <a:ext cx="6228000" cy="866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atin typeface="Barlow Condensed SemiBold"/>
                <a:ea typeface="Barlow Condensed SemiBold"/>
                <a:cs typeface="Barlow Condensed SemiBold"/>
                <a:sym typeface="Barlow Condensed SemiBold"/>
              </a:rPr>
              <a:t>Pointers</a:t>
            </a:r>
            <a:endParaRPr>
              <a:latin typeface="Barlow Condensed SemiBold"/>
              <a:ea typeface="Barlow Condensed SemiBold"/>
              <a:cs typeface="Barlow Condensed SemiBold"/>
              <a:sym typeface="Barlow Condensed SemiBold"/>
            </a:endParaRPr>
          </a:p>
        </p:txBody>
      </p:sp>
      <p:sp>
        <p:nvSpPr>
          <p:cNvPr id="42" name="Google Shape;42;p8"/>
          <p:cNvSpPr txBox="1">
            <a:spLocks noGrp="1"/>
          </p:cNvSpPr>
          <p:nvPr>
            <p:ph type="subTitle" idx="1"/>
          </p:nvPr>
        </p:nvSpPr>
        <p:spPr>
          <a:xfrm>
            <a:off x="1640725" y="1195025"/>
            <a:ext cx="7080300" cy="1808400"/>
          </a:xfrm>
          <a:prstGeom prst="rect">
            <a:avLst/>
          </a:prstGeom>
        </p:spPr>
        <p:txBody>
          <a:bodyPr spcFirstLastPara="1" wrap="square" lIns="91425" tIns="91425" rIns="91425" bIns="91425" anchor="t" anchorCtr="0">
            <a:noAutofit/>
          </a:bodyPr>
          <a:lstStyle/>
          <a:p>
            <a:pPr marL="0" lvl="0" indent="0" algn="l" rtl="0">
              <a:spcBef>
                <a:spcPts val="280"/>
              </a:spcBef>
              <a:spcAft>
                <a:spcPts val="0"/>
              </a:spcAft>
              <a:buNone/>
            </a:pPr>
            <a:r>
              <a:rPr lang="en-US" sz="1800">
                <a:solidFill>
                  <a:srgbClr val="000000"/>
                </a:solidFill>
              </a:rPr>
              <a:t>Each variable has a name, a value and an address (location in the memory).</a:t>
            </a:r>
            <a:endParaRPr sz="1800">
              <a:solidFill>
                <a:srgbClr val="000000"/>
              </a:solidFill>
            </a:endParaRPr>
          </a:p>
          <a:p>
            <a:pPr marL="0" lvl="0" indent="0" algn="l" rtl="0">
              <a:spcBef>
                <a:spcPts val="280"/>
              </a:spcBef>
              <a:spcAft>
                <a:spcPts val="0"/>
              </a:spcAft>
              <a:buNone/>
            </a:pPr>
            <a:endParaRPr sz="1800">
              <a:solidFill>
                <a:srgbClr val="000000"/>
              </a:solidFill>
            </a:endParaRPr>
          </a:p>
          <a:p>
            <a:pPr marL="0" lvl="0" indent="0" algn="l" rtl="0">
              <a:spcBef>
                <a:spcPts val="280"/>
              </a:spcBef>
              <a:spcAft>
                <a:spcPts val="0"/>
              </a:spcAft>
              <a:buNone/>
            </a:pPr>
            <a:r>
              <a:rPr lang="en-US" sz="1800" b="1">
                <a:solidFill>
                  <a:schemeClr val="dk2"/>
                </a:solidFill>
              </a:rPr>
              <a:t>Pointer</a:t>
            </a:r>
            <a:r>
              <a:rPr lang="en-US" sz="1800">
                <a:solidFill>
                  <a:srgbClr val="000000"/>
                </a:solidFill>
              </a:rPr>
              <a:t> is a variable used to store an address. That way, it </a:t>
            </a:r>
            <a:r>
              <a:rPr lang="en-US" sz="1800" i="1">
                <a:solidFill>
                  <a:srgbClr val="000000"/>
                </a:solidFill>
              </a:rPr>
              <a:t>points</a:t>
            </a:r>
            <a:r>
              <a:rPr lang="en-US" sz="1800">
                <a:solidFill>
                  <a:srgbClr val="000000"/>
                </a:solidFill>
              </a:rPr>
              <a:t> to another variable by its memory address.</a:t>
            </a:r>
            <a:endParaRPr sz="1800">
              <a:solidFill>
                <a:srgbClr val="000000"/>
              </a:solidFill>
            </a:endParaRPr>
          </a:p>
        </p:txBody>
      </p:sp>
      <p:sp>
        <p:nvSpPr>
          <p:cNvPr id="43" name="Google Shape;43;p8"/>
          <p:cNvSpPr/>
          <p:nvPr/>
        </p:nvSpPr>
        <p:spPr>
          <a:xfrm>
            <a:off x="4728500" y="4772700"/>
            <a:ext cx="1438800" cy="1438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8"/>
          <p:cNvSpPr/>
          <p:nvPr/>
        </p:nvSpPr>
        <p:spPr>
          <a:xfrm>
            <a:off x="1753150" y="4143725"/>
            <a:ext cx="1702500" cy="17025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8"/>
          <p:cNvSpPr txBox="1"/>
          <p:nvPr/>
        </p:nvSpPr>
        <p:spPr>
          <a:xfrm>
            <a:off x="1753150" y="3726125"/>
            <a:ext cx="883500" cy="41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latin typeface="Verdana"/>
                <a:ea typeface="Verdana"/>
                <a:cs typeface="Verdana"/>
                <a:sym typeface="Verdana"/>
              </a:rPr>
              <a:t>name</a:t>
            </a:r>
            <a:endParaRPr sz="1800">
              <a:latin typeface="Verdana"/>
              <a:ea typeface="Verdana"/>
              <a:cs typeface="Verdana"/>
              <a:sym typeface="Verdana"/>
            </a:endParaRPr>
          </a:p>
        </p:txBody>
      </p:sp>
      <p:sp>
        <p:nvSpPr>
          <p:cNvPr id="46" name="Google Shape;46;p8"/>
          <p:cNvSpPr txBox="1"/>
          <p:nvPr/>
        </p:nvSpPr>
        <p:spPr>
          <a:xfrm>
            <a:off x="2162650" y="4786175"/>
            <a:ext cx="883500" cy="41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latin typeface="Verdana"/>
                <a:ea typeface="Verdana"/>
                <a:cs typeface="Verdana"/>
                <a:sym typeface="Verdana"/>
              </a:rPr>
              <a:t>value</a:t>
            </a:r>
            <a:endParaRPr sz="1800">
              <a:latin typeface="Verdana"/>
              <a:ea typeface="Verdana"/>
              <a:cs typeface="Verdana"/>
              <a:sym typeface="Verdana"/>
            </a:endParaRPr>
          </a:p>
        </p:txBody>
      </p:sp>
      <p:sp>
        <p:nvSpPr>
          <p:cNvPr id="47" name="Google Shape;47;p8"/>
          <p:cNvSpPr txBox="1"/>
          <p:nvPr/>
        </p:nvSpPr>
        <p:spPr>
          <a:xfrm>
            <a:off x="2003200" y="5846225"/>
            <a:ext cx="1202400" cy="41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latin typeface="Verdana"/>
                <a:ea typeface="Verdana"/>
                <a:cs typeface="Verdana"/>
                <a:sym typeface="Verdana"/>
              </a:rPr>
              <a:t>address</a:t>
            </a:r>
            <a:endParaRPr sz="1800">
              <a:latin typeface="Verdana"/>
              <a:ea typeface="Verdana"/>
              <a:cs typeface="Verdana"/>
              <a:sym typeface="Verdana"/>
            </a:endParaRPr>
          </a:p>
        </p:txBody>
      </p:sp>
      <p:sp>
        <p:nvSpPr>
          <p:cNvPr id="48" name="Google Shape;48;p8"/>
          <p:cNvSpPr txBox="1"/>
          <p:nvPr/>
        </p:nvSpPr>
        <p:spPr>
          <a:xfrm>
            <a:off x="4728500" y="3212175"/>
            <a:ext cx="31401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a:solidFill>
                  <a:srgbClr val="0000FF"/>
                </a:solidFill>
                <a:latin typeface="Courier New"/>
                <a:ea typeface="Courier New"/>
                <a:cs typeface="Courier New"/>
                <a:sym typeface="Courier New"/>
              </a:rPr>
              <a:t>int</a:t>
            </a:r>
            <a:r>
              <a:rPr lang="en-US" sz="2000" b="1">
                <a:latin typeface="Courier New"/>
                <a:ea typeface="Courier New"/>
                <a:cs typeface="Courier New"/>
                <a:sym typeface="Courier New"/>
              </a:rPr>
              <a:t> </a:t>
            </a:r>
            <a:r>
              <a:rPr lang="en-US" sz="2000">
                <a:latin typeface="Courier New"/>
                <a:ea typeface="Courier New"/>
                <a:cs typeface="Courier New"/>
                <a:sym typeface="Courier New"/>
              </a:rPr>
              <a:t>count</a:t>
            </a:r>
            <a:r>
              <a:rPr lang="en-US" sz="2000" b="1">
                <a:latin typeface="Courier New"/>
                <a:ea typeface="Courier New"/>
                <a:cs typeface="Courier New"/>
                <a:sym typeface="Courier New"/>
              </a:rPr>
              <a:t> </a:t>
            </a:r>
            <a:r>
              <a:rPr lang="en-US" sz="2000" b="1">
                <a:solidFill>
                  <a:srgbClr val="FF0000"/>
                </a:solidFill>
                <a:latin typeface="Courier New"/>
                <a:ea typeface="Courier New"/>
                <a:cs typeface="Courier New"/>
                <a:sym typeface="Courier New"/>
              </a:rPr>
              <a:t>=</a:t>
            </a:r>
            <a:r>
              <a:rPr lang="en-US" sz="2000" b="1">
                <a:latin typeface="Courier New"/>
                <a:ea typeface="Courier New"/>
                <a:cs typeface="Courier New"/>
                <a:sym typeface="Courier New"/>
              </a:rPr>
              <a:t> </a:t>
            </a:r>
            <a:r>
              <a:rPr lang="en-US" sz="2000" b="1">
                <a:solidFill>
                  <a:srgbClr val="FF00FF"/>
                </a:solidFill>
                <a:latin typeface="Courier New"/>
                <a:ea typeface="Courier New"/>
                <a:cs typeface="Courier New"/>
                <a:sym typeface="Courier New"/>
              </a:rPr>
              <a:t>10</a:t>
            </a:r>
            <a:r>
              <a:rPr lang="en-US" sz="2000" b="1">
                <a:solidFill>
                  <a:srgbClr val="FF0000"/>
                </a:solidFill>
                <a:latin typeface="Courier New"/>
                <a:ea typeface="Courier New"/>
                <a:cs typeface="Courier New"/>
                <a:sym typeface="Courier New"/>
              </a:rPr>
              <a:t>;</a:t>
            </a:r>
            <a:endParaRPr sz="2000" b="1">
              <a:solidFill>
                <a:srgbClr val="FF0000"/>
              </a:solidFill>
              <a:latin typeface="Courier New"/>
              <a:ea typeface="Courier New"/>
              <a:cs typeface="Courier New"/>
              <a:sym typeface="Courier New"/>
            </a:endParaRPr>
          </a:p>
          <a:p>
            <a:pPr marL="0" lvl="0" indent="0" algn="l" rtl="0">
              <a:spcBef>
                <a:spcPts val="0"/>
              </a:spcBef>
              <a:spcAft>
                <a:spcPts val="0"/>
              </a:spcAft>
              <a:buNone/>
            </a:pPr>
            <a:r>
              <a:rPr lang="en-US" sz="2000" b="1">
                <a:solidFill>
                  <a:srgbClr val="0000FF"/>
                </a:solidFill>
                <a:latin typeface="Courier New"/>
                <a:ea typeface="Courier New"/>
                <a:cs typeface="Courier New"/>
                <a:sym typeface="Courier New"/>
              </a:rPr>
              <a:t>int</a:t>
            </a:r>
            <a:r>
              <a:rPr lang="en-US" sz="2000" b="1">
                <a:latin typeface="Courier New"/>
                <a:ea typeface="Courier New"/>
                <a:cs typeface="Courier New"/>
                <a:sym typeface="Courier New"/>
              </a:rPr>
              <a:t> </a:t>
            </a:r>
            <a:r>
              <a:rPr lang="en-US" sz="2000" b="1">
                <a:solidFill>
                  <a:srgbClr val="FF0000"/>
                </a:solidFill>
                <a:latin typeface="Courier New"/>
                <a:ea typeface="Courier New"/>
                <a:cs typeface="Courier New"/>
                <a:sym typeface="Courier New"/>
              </a:rPr>
              <a:t>*</a:t>
            </a:r>
            <a:r>
              <a:rPr lang="en-US" sz="2000">
                <a:latin typeface="Courier New"/>
                <a:ea typeface="Courier New"/>
                <a:cs typeface="Courier New"/>
                <a:sym typeface="Courier New"/>
              </a:rPr>
              <a:t>ptr</a:t>
            </a:r>
            <a:r>
              <a:rPr lang="en-US" sz="2000" b="1">
                <a:latin typeface="Courier New"/>
                <a:ea typeface="Courier New"/>
                <a:cs typeface="Courier New"/>
                <a:sym typeface="Courier New"/>
              </a:rPr>
              <a:t> </a:t>
            </a:r>
            <a:r>
              <a:rPr lang="en-US" sz="2000" b="1">
                <a:solidFill>
                  <a:srgbClr val="FF0000"/>
                </a:solidFill>
                <a:latin typeface="Courier New"/>
                <a:ea typeface="Courier New"/>
                <a:cs typeface="Courier New"/>
                <a:sym typeface="Courier New"/>
              </a:rPr>
              <a:t>=</a:t>
            </a:r>
            <a:r>
              <a:rPr lang="en-US" sz="2000" b="1">
                <a:latin typeface="Courier New"/>
                <a:ea typeface="Courier New"/>
                <a:cs typeface="Courier New"/>
                <a:sym typeface="Courier New"/>
              </a:rPr>
              <a:t> </a:t>
            </a:r>
            <a:r>
              <a:rPr lang="en-US" sz="2000" b="1">
                <a:solidFill>
                  <a:srgbClr val="FF0000"/>
                </a:solidFill>
                <a:latin typeface="Courier New"/>
                <a:ea typeface="Courier New"/>
                <a:cs typeface="Courier New"/>
                <a:sym typeface="Courier New"/>
              </a:rPr>
              <a:t>&amp;</a:t>
            </a:r>
            <a:r>
              <a:rPr lang="en-US" sz="2000">
                <a:latin typeface="Courier New"/>
                <a:ea typeface="Courier New"/>
                <a:cs typeface="Courier New"/>
                <a:sym typeface="Courier New"/>
              </a:rPr>
              <a:t>count</a:t>
            </a:r>
            <a:r>
              <a:rPr lang="en-US" sz="2000" b="1">
                <a:solidFill>
                  <a:srgbClr val="FF0000"/>
                </a:solidFill>
                <a:latin typeface="Courier New"/>
                <a:ea typeface="Courier New"/>
                <a:cs typeface="Courier New"/>
                <a:sym typeface="Courier New"/>
              </a:rPr>
              <a:t>;</a:t>
            </a:r>
            <a:endParaRPr sz="2000" b="1">
              <a:solidFill>
                <a:srgbClr val="FF0000"/>
              </a:solidFill>
              <a:latin typeface="Courier New"/>
              <a:ea typeface="Courier New"/>
              <a:cs typeface="Courier New"/>
              <a:sym typeface="Courier New"/>
            </a:endParaRPr>
          </a:p>
        </p:txBody>
      </p:sp>
      <p:sp>
        <p:nvSpPr>
          <p:cNvPr id="49" name="Google Shape;49;p8"/>
          <p:cNvSpPr txBox="1"/>
          <p:nvPr/>
        </p:nvSpPr>
        <p:spPr>
          <a:xfrm>
            <a:off x="4728500" y="4276825"/>
            <a:ext cx="883500" cy="41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latin typeface="Verdana"/>
                <a:ea typeface="Verdana"/>
                <a:cs typeface="Verdana"/>
                <a:sym typeface="Verdana"/>
              </a:rPr>
              <a:t>*ptr</a:t>
            </a:r>
            <a:endParaRPr sz="1800">
              <a:latin typeface="Verdana"/>
              <a:ea typeface="Verdana"/>
              <a:cs typeface="Verdana"/>
              <a:sym typeface="Verdana"/>
            </a:endParaRPr>
          </a:p>
        </p:txBody>
      </p:sp>
      <p:sp>
        <p:nvSpPr>
          <p:cNvPr id="50" name="Google Shape;50;p8"/>
          <p:cNvSpPr txBox="1"/>
          <p:nvPr/>
        </p:nvSpPr>
        <p:spPr>
          <a:xfrm>
            <a:off x="4728500" y="6211500"/>
            <a:ext cx="1438800" cy="41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Verdana"/>
                <a:ea typeface="Verdana"/>
                <a:cs typeface="Verdana"/>
                <a:sym typeface="Verdana"/>
              </a:rPr>
              <a:t>0x0062FE50</a:t>
            </a:r>
            <a:endParaRPr>
              <a:latin typeface="Verdana"/>
              <a:ea typeface="Verdana"/>
              <a:cs typeface="Verdana"/>
              <a:sym typeface="Verdana"/>
            </a:endParaRPr>
          </a:p>
        </p:txBody>
      </p:sp>
      <p:sp>
        <p:nvSpPr>
          <p:cNvPr id="51" name="Google Shape;51;p8"/>
          <p:cNvSpPr/>
          <p:nvPr/>
        </p:nvSpPr>
        <p:spPr>
          <a:xfrm>
            <a:off x="6358500" y="4772700"/>
            <a:ext cx="1438800" cy="1438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8"/>
          <p:cNvSpPr txBox="1"/>
          <p:nvPr/>
        </p:nvSpPr>
        <p:spPr>
          <a:xfrm>
            <a:off x="6358500" y="4276825"/>
            <a:ext cx="883500" cy="41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latin typeface="Verdana"/>
                <a:ea typeface="Verdana"/>
                <a:cs typeface="Verdana"/>
                <a:sym typeface="Verdana"/>
              </a:rPr>
              <a:t>count</a:t>
            </a:r>
            <a:endParaRPr sz="1800">
              <a:latin typeface="Verdana"/>
              <a:ea typeface="Verdana"/>
              <a:cs typeface="Verdana"/>
              <a:sym typeface="Verdana"/>
            </a:endParaRPr>
          </a:p>
        </p:txBody>
      </p:sp>
      <p:sp>
        <p:nvSpPr>
          <p:cNvPr id="53" name="Google Shape;53;p8"/>
          <p:cNvSpPr txBox="1"/>
          <p:nvPr/>
        </p:nvSpPr>
        <p:spPr>
          <a:xfrm>
            <a:off x="6749250" y="5244163"/>
            <a:ext cx="657300" cy="41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latin typeface="Verdana"/>
                <a:ea typeface="Verdana"/>
                <a:cs typeface="Verdana"/>
                <a:sym typeface="Verdana"/>
              </a:rPr>
              <a:t>10</a:t>
            </a:r>
            <a:endParaRPr sz="1800">
              <a:latin typeface="Verdana"/>
              <a:ea typeface="Verdana"/>
              <a:cs typeface="Verdana"/>
              <a:sym typeface="Verdana"/>
            </a:endParaRPr>
          </a:p>
        </p:txBody>
      </p:sp>
      <p:sp>
        <p:nvSpPr>
          <p:cNvPr id="54" name="Google Shape;54;p8"/>
          <p:cNvSpPr txBox="1"/>
          <p:nvPr/>
        </p:nvSpPr>
        <p:spPr>
          <a:xfrm>
            <a:off x="6358500" y="6211500"/>
            <a:ext cx="1438800" cy="41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Verdana"/>
                <a:ea typeface="Verdana"/>
                <a:cs typeface="Verdana"/>
                <a:sym typeface="Verdana"/>
              </a:rPr>
              <a:t>0x0062FE5C</a:t>
            </a:r>
            <a:endParaRPr b="1">
              <a:latin typeface="Verdana"/>
              <a:ea typeface="Verdana"/>
              <a:cs typeface="Verdana"/>
              <a:sym typeface="Verdana"/>
            </a:endParaRPr>
          </a:p>
        </p:txBody>
      </p:sp>
      <p:sp>
        <p:nvSpPr>
          <p:cNvPr id="55" name="Google Shape;55;p8"/>
          <p:cNvSpPr txBox="1"/>
          <p:nvPr/>
        </p:nvSpPr>
        <p:spPr>
          <a:xfrm>
            <a:off x="4728500" y="5401500"/>
            <a:ext cx="1438800" cy="41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latin typeface="Verdana"/>
                <a:ea typeface="Verdana"/>
                <a:cs typeface="Verdana"/>
                <a:sym typeface="Verdana"/>
              </a:rPr>
              <a:t>0x0062FE5C</a:t>
            </a:r>
            <a:endParaRPr b="1">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9"/>
          <p:cNvSpPr txBox="1">
            <a:spLocks noGrp="1"/>
          </p:cNvSpPr>
          <p:nvPr>
            <p:ph type="subTitle" idx="1"/>
          </p:nvPr>
        </p:nvSpPr>
        <p:spPr>
          <a:xfrm>
            <a:off x="1640675" y="230175"/>
            <a:ext cx="7247700" cy="2644800"/>
          </a:xfrm>
          <a:prstGeom prst="rect">
            <a:avLst/>
          </a:prstGeom>
        </p:spPr>
        <p:txBody>
          <a:bodyPr spcFirstLastPara="1" wrap="square" lIns="91425" tIns="91425" rIns="91425" bIns="91425" anchor="t" anchorCtr="0">
            <a:noAutofit/>
          </a:bodyPr>
          <a:lstStyle/>
          <a:p>
            <a:pPr marL="0" lvl="0" indent="0" algn="l" rtl="0">
              <a:spcBef>
                <a:spcPts val="280"/>
              </a:spcBef>
              <a:spcAft>
                <a:spcPts val="0"/>
              </a:spcAft>
              <a:buNone/>
            </a:pPr>
            <a:r>
              <a:rPr lang="en-US" sz="1800">
                <a:solidFill>
                  <a:srgbClr val="000000"/>
                </a:solidFill>
              </a:rPr>
              <a:t>A pointer contains a memory address, and therefore </a:t>
            </a:r>
            <a:r>
              <a:rPr lang="en-US" sz="1800">
                <a:solidFill>
                  <a:schemeClr val="dk1"/>
                </a:solidFill>
              </a:rPr>
              <a:t>is a “reference”</a:t>
            </a:r>
            <a:r>
              <a:rPr lang="en-US" sz="1800">
                <a:solidFill>
                  <a:srgbClr val="000000"/>
                </a:solidFill>
              </a:rPr>
              <a:t>. By itself it doesn’t contain data that will be used in calculations, but (hopefully) the memory it points to will.</a:t>
            </a:r>
            <a:endParaRPr sz="1800">
              <a:solidFill>
                <a:srgbClr val="000000"/>
              </a:solidFill>
            </a:endParaRPr>
          </a:p>
          <a:p>
            <a:pPr marL="0" lvl="0" indent="0" algn="l" rtl="0">
              <a:spcBef>
                <a:spcPts val="280"/>
              </a:spcBef>
              <a:spcAft>
                <a:spcPts val="0"/>
              </a:spcAft>
              <a:buNone/>
            </a:pPr>
            <a:endParaRPr sz="1800">
              <a:solidFill>
                <a:srgbClr val="000000"/>
              </a:solidFill>
            </a:endParaRPr>
          </a:p>
          <a:p>
            <a:pPr marL="0" lvl="0" indent="0" algn="l" rtl="0">
              <a:spcBef>
                <a:spcPts val="280"/>
              </a:spcBef>
              <a:spcAft>
                <a:spcPts val="0"/>
              </a:spcAft>
              <a:buNone/>
            </a:pPr>
            <a:r>
              <a:rPr lang="en-US" sz="1800">
                <a:solidFill>
                  <a:srgbClr val="000000"/>
                </a:solidFill>
              </a:rPr>
              <a:t>It exists, and is used, under the hood for book-keeping and organization.</a:t>
            </a:r>
            <a:endParaRPr sz="1800">
              <a:solidFill>
                <a:srgbClr val="000000"/>
              </a:solidFill>
            </a:endParaRPr>
          </a:p>
          <a:p>
            <a:pPr marL="0" lvl="0" indent="0" algn="l" rtl="0">
              <a:spcBef>
                <a:spcPts val="280"/>
              </a:spcBef>
              <a:spcAft>
                <a:spcPts val="0"/>
              </a:spcAft>
              <a:buNone/>
            </a:pPr>
            <a:endParaRPr sz="1800">
              <a:solidFill>
                <a:srgbClr val="000000"/>
              </a:solidFill>
            </a:endParaRPr>
          </a:p>
          <a:p>
            <a:pPr marL="0" lvl="0" indent="0" algn="l" rtl="0">
              <a:spcBef>
                <a:spcPts val="280"/>
              </a:spcBef>
              <a:spcAft>
                <a:spcPts val="0"/>
              </a:spcAft>
              <a:buNone/>
            </a:pPr>
            <a:r>
              <a:rPr lang="en-US" sz="1800" b="1">
                <a:solidFill>
                  <a:schemeClr val="dk2"/>
                </a:solidFill>
              </a:rPr>
              <a:t>What is a memory address?</a:t>
            </a:r>
            <a:r>
              <a:rPr lang="en-US" sz="1800">
                <a:solidFill>
                  <a:srgbClr val="000000"/>
                </a:solidFill>
              </a:rPr>
              <a:t>  It’s like an array index, if the array is your entire RAM.</a:t>
            </a:r>
            <a:endParaRPr sz="1800">
              <a:solidFill>
                <a:srgbClr val="000000"/>
              </a:solidFill>
            </a:endParaRPr>
          </a:p>
        </p:txBody>
      </p:sp>
      <p:pic>
        <p:nvPicPr>
          <p:cNvPr id="61" name="Google Shape;61;p9"/>
          <p:cNvPicPr preferRelativeResize="0"/>
          <p:nvPr/>
        </p:nvPicPr>
        <p:blipFill>
          <a:blip r:embed="rId3">
            <a:alphaModFix/>
          </a:blip>
          <a:stretch>
            <a:fillRect/>
          </a:stretch>
        </p:blipFill>
        <p:spPr>
          <a:xfrm>
            <a:off x="1640675" y="3277639"/>
            <a:ext cx="7503325" cy="358036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0"/>
          <p:cNvSpPr txBox="1">
            <a:spLocks noGrp="1"/>
          </p:cNvSpPr>
          <p:nvPr>
            <p:ph type="subTitle" idx="1"/>
          </p:nvPr>
        </p:nvSpPr>
        <p:spPr>
          <a:xfrm>
            <a:off x="1640725" y="359850"/>
            <a:ext cx="7503300" cy="6385800"/>
          </a:xfrm>
          <a:prstGeom prst="rect">
            <a:avLst/>
          </a:prstGeom>
        </p:spPr>
        <p:txBody>
          <a:bodyPr spcFirstLastPara="1" wrap="square" lIns="91425" tIns="91425" rIns="91425" bIns="91425" anchor="t" anchorCtr="0">
            <a:noAutofit/>
          </a:bodyPr>
          <a:lstStyle/>
          <a:p>
            <a:pPr marL="0" lvl="0" indent="0" algn="l" rtl="0">
              <a:spcBef>
                <a:spcPts val="280"/>
              </a:spcBef>
              <a:spcAft>
                <a:spcPts val="0"/>
              </a:spcAft>
              <a:buNone/>
            </a:pPr>
            <a:r>
              <a:rPr lang="en-US" sz="1800" b="1">
                <a:solidFill>
                  <a:schemeClr val="dk2"/>
                </a:solidFill>
              </a:rPr>
              <a:t>To declare a pointer</a:t>
            </a:r>
            <a:r>
              <a:rPr lang="en-US" sz="1800">
                <a:solidFill>
                  <a:srgbClr val="000000"/>
                </a:solidFill>
              </a:rPr>
              <a:t>, one need to specify the type of the variable to which it points and an asterisk (*), which identifies variable as a pointer.</a:t>
            </a:r>
            <a:endParaRPr sz="1800">
              <a:solidFill>
                <a:srgbClr val="000000"/>
              </a:solidFill>
            </a:endParaRPr>
          </a:p>
          <a:p>
            <a:pPr marL="0" lvl="0" indent="0" algn="l" rtl="0">
              <a:spcBef>
                <a:spcPts val="280"/>
              </a:spcBef>
              <a:spcAft>
                <a:spcPts val="0"/>
              </a:spcAft>
              <a:buNone/>
            </a:pPr>
            <a:endParaRPr sz="1800">
              <a:solidFill>
                <a:srgbClr val="000000"/>
              </a:solidFill>
            </a:endParaRPr>
          </a:p>
          <a:p>
            <a:pPr marL="0" lvl="0" indent="0" algn="l" rtl="0">
              <a:spcBef>
                <a:spcPts val="280"/>
              </a:spcBef>
              <a:spcAft>
                <a:spcPts val="0"/>
              </a:spcAft>
              <a:buNone/>
            </a:pPr>
            <a:r>
              <a:rPr lang="en-US" sz="2000" b="1">
                <a:solidFill>
                  <a:srgbClr val="0000FF"/>
                </a:solidFill>
                <a:latin typeface="Courier New"/>
                <a:ea typeface="Courier New"/>
                <a:cs typeface="Courier New"/>
                <a:sym typeface="Courier New"/>
              </a:rPr>
              <a:t>int</a:t>
            </a:r>
            <a:r>
              <a:rPr lang="en-US" sz="2000" b="1">
                <a:solidFill>
                  <a:srgbClr val="000000"/>
                </a:solidFill>
                <a:latin typeface="Courier New"/>
                <a:ea typeface="Courier New"/>
                <a:cs typeface="Courier New"/>
                <a:sym typeface="Courier New"/>
              </a:rPr>
              <a:t> </a:t>
            </a:r>
            <a:r>
              <a:rPr lang="en-US" sz="2000">
                <a:solidFill>
                  <a:srgbClr val="FF0000"/>
                </a:solidFill>
                <a:latin typeface="Courier New"/>
                <a:ea typeface="Courier New"/>
                <a:cs typeface="Courier New"/>
                <a:sym typeface="Courier New"/>
              </a:rPr>
              <a:t>*</a:t>
            </a:r>
            <a:r>
              <a:rPr lang="en-US" sz="2000">
                <a:solidFill>
                  <a:srgbClr val="000000"/>
                </a:solidFill>
                <a:latin typeface="Courier New"/>
                <a:ea typeface="Courier New"/>
                <a:cs typeface="Courier New"/>
                <a:sym typeface="Courier New"/>
              </a:rPr>
              <a:t>pi;		  </a:t>
            </a:r>
            <a:r>
              <a:rPr lang="en-US" sz="2000">
                <a:solidFill>
                  <a:srgbClr val="666666"/>
                </a:solidFill>
                <a:latin typeface="Courier New"/>
                <a:ea typeface="Courier New"/>
                <a:cs typeface="Courier New"/>
                <a:sym typeface="Courier New"/>
              </a:rPr>
              <a:t>// pointer to integer</a:t>
            </a:r>
            <a:endParaRPr sz="2000">
              <a:solidFill>
                <a:srgbClr val="666666"/>
              </a:solidFill>
              <a:latin typeface="Courier New"/>
              <a:ea typeface="Courier New"/>
              <a:cs typeface="Courier New"/>
              <a:sym typeface="Courier New"/>
            </a:endParaRPr>
          </a:p>
          <a:p>
            <a:pPr marL="0" lvl="0" indent="0" algn="l" rtl="0">
              <a:spcBef>
                <a:spcPts val="280"/>
              </a:spcBef>
              <a:spcAft>
                <a:spcPts val="0"/>
              </a:spcAft>
              <a:buNone/>
            </a:pPr>
            <a:r>
              <a:rPr lang="en-US" sz="2000" b="1">
                <a:solidFill>
                  <a:srgbClr val="0000FF"/>
                </a:solidFill>
                <a:latin typeface="Courier New"/>
                <a:ea typeface="Courier New"/>
                <a:cs typeface="Courier New"/>
                <a:sym typeface="Courier New"/>
              </a:rPr>
              <a:t>char</a:t>
            </a:r>
            <a:r>
              <a:rPr lang="en-US" sz="2000" b="1">
                <a:solidFill>
                  <a:srgbClr val="000000"/>
                </a:solidFill>
                <a:latin typeface="Courier New"/>
                <a:ea typeface="Courier New"/>
                <a:cs typeface="Courier New"/>
                <a:sym typeface="Courier New"/>
              </a:rPr>
              <a:t> </a:t>
            </a:r>
            <a:r>
              <a:rPr lang="en-US" sz="2000">
                <a:solidFill>
                  <a:srgbClr val="FF0000"/>
                </a:solidFill>
                <a:latin typeface="Courier New"/>
                <a:ea typeface="Courier New"/>
                <a:cs typeface="Courier New"/>
                <a:sym typeface="Courier New"/>
              </a:rPr>
              <a:t>*</a:t>
            </a:r>
            <a:r>
              <a:rPr lang="en-US" sz="2000">
                <a:solidFill>
                  <a:srgbClr val="000000"/>
                </a:solidFill>
                <a:latin typeface="Courier New"/>
                <a:ea typeface="Courier New"/>
                <a:cs typeface="Courier New"/>
                <a:sym typeface="Courier New"/>
              </a:rPr>
              <a:t>pc;     </a:t>
            </a:r>
            <a:r>
              <a:rPr lang="en-US" sz="2000">
                <a:solidFill>
                  <a:srgbClr val="666666"/>
                </a:solidFill>
                <a:latin typeface="Courier New"/>
                <a:ea typeface="Courier New"/>
                <a:cs typeface="Courier New"/>
                <a:sym typeface="Courier New"/>
              </a:rPr>
              <a:t>// pointer to character</a:t>
            </a:r>
            <a:endParaRPr sz="2000">
              <a:solidFill>
                <a:srgbClr val="666666"/>
              </a:solidFill>
              <a:latin typeface="Courier New"/>
              <a:ea typeface="Courier New"/>
              <a:cs typeface="Courier New"/>
              <a:sym typeface="Courier New"/>
            </a:endParaRPr>
          </a:p>
          <a:p>
            <a:pPr marL="0" lvl="0" indent="0" algn="l" rtl="0">
              <a:spcBef>
                <a:spcPts val="280"/>
              </a:spcBef>
              <a:spcAft>
                <a:spcPts val="0"/>
              </a:spcAft>
              <a:buNone/>
            </a:pPr>
            <a:r>
              <a:rPr lang="en-US" sz="2000" b="1">
                <a:solidFill>
                  <a:srgbClr val="0000FF"/>
                </a:solidFill>
                <a:latin typeface="Courier New"/>
                <a:ea typeface="Courier New"/>
                <a:cs typeface="Courier New"/>
                <a:sym typeface="Courier New"/>
              </a:rPr>
              <a:t>float</a:t>
            </a:r>
            <a:r>
              <a:rPr lang="en-US" sz="2000" b="1">
                <a:solidFill>
                  <a:srgbClr val="000000"/>
                </a:solidFill>
                <a:latin typeface="Courier New"/>
                <a:ea typeface="Courier New"/>
                <a:cs typeface="Courier New"/>
                <a:sym typeface="Courier New"/>
              </a:rPr>
              <a:t> </a:t>
            </a:r>
            <a:r>
              <a:rPr lang="en-US" sz="2000">
                <a:solidFill>
                  <a:srgbClr val="FF0000"/>
                </a:solidFill>
                <a:latin typeface="Courier New"/>
                <a:ea typeface="Courier New"/>
                <a:cs typeface="Courier New"/>
                <a:sym typeface="Courier New"/>
              </a:rPr>
              <a:t>*</a:t>
            </a:r>
            <a:r>
              <a:rPr lang="en-US" sz="2000">
                <a:solidFill>
                  <a:srgbClr val="000000"/>
                </a:solidFill>
                <a:latin typeface="Courier New"/>
                <a:ea typeface="Courier New"/>
                <a:cs typeface="Courier New"/>
                <a:sym typeface="Courier New"/>
              </a:rPr>
              <a:t>pf;    </a:t>
            </a:r>
            <a:r>
              <a:rPr lang="en-US" sz="2000">
                <a:solidFill>
                  <a:srgbClr val="666666"/>
                </a:solidFill>
                <a:latin typeface="Courier New"/>
                <a:ea typeface="Courier New"/>
                <a:cs typeface="Courier New"/>
                <a:sym typeface="Courier New"/>
              </a:rPr>
              <a:t>// pointer to float</a:t>
            </a:r>
            <a:endParaRPr sz="2000">
              <a:solidFill>
                <a:srgbClr val="666666"/>
              </a:solidFill>
              <a:latin typeface="Courier New"/>
              <a:ea typeface="Courier New"/>
              <a:cs typeface="Courier New"/>
              <a:sym typeface="Courier New"/>
            </a:endParaRPr>
          </a:p>
          <a:p>
            <a:pPr marL="0" lvl="0" indent="0" algn="l" rtl="0">
              <a:spcBef>
                <a:spcPts val="280"/>
              </a:spcBef>
              <a:spcAft>
                <a:spcPts val="0"/>
              </a:spcAft>
              <a:buNone/>
            </a:pPr>
            <a:endParaRPr sz="1800">
              <a:solidFill>
                <a:srgbClr val="000000"/>
              </a:solidFill>
            </a:endParaRPr>
          </a:p>
          <a:p>
            <a:pPr marL="0" lvl="0" indent="0" algn="l" rtl="0">
              <a:spcBef>
                <a:spcPts val="280"/>
              </a:spcBef>
              <a:spcAft>
                <a:spcPts val="0"/>
              </a:spcAft>
              <a:buNone/>
            </a:pPr>
            <a:r>
              <a:rPr lang="en-US" sz="1800" b="1">
                <a:solidFill>
                  <a:schemeClr val="dk2"/>
                </a:solidFill>
              </a:rPr>
              <a:t>To assign an address of the variable to the pointer</a:t>
            </a:r>
            <a:r>
              <a:rPr lang="en-US" sz="1800">
                <a:solidFill>
                  <a:srgbClr val="000000"/>
                </a:solidFill>
              </a:rPr>
              <a:t>, one need to use the address operator (&amp;). Remember, you have already used it with the scanf() function.</a:t>
            </a:r>
            <a:endParaRPr sz="1800">
              <a:solidFill>
                <a:srgbClr val="000000"/>
              </a:solidFill>
            </a:endParaRPr>
          </a:p>
          <a:p>
            <a:pPr marL="0" lvl="0" indent="0" algn="l" rtl="0">
              <a:spcBef>
                <a:spcPts val="280"/>
              </a:spcBef>
              <a:spcAft>
                <a:spcPts val="0"/>
              </a:spcAft>
              <a:buNone/>
            </a:pPr>
            <a:endParaRPr sz="1800">
              <a:solidFill>
                <a:srgbClr val="000000"/>
              </a:solidFill>
            </a:endParaRPr>
          </a:p>
          <a:p>
            <a:pPr marL="0" lvl="0" indent="0" algn="l" rtl="0">
              <a:spcBef>
                <a:spcPts val="280"/>
              </a:spcBef>
              <a:spcAft>
                <a:spcPts val="0"/>
              </a:spcAft>
              <a:buNone/>
            </a:pPr>
            <a:r>
              <a:rPr lang="en-US" sz="2000">
                <a:solidFill>
                  <a:srgbClr val="000000"/>
                </a:solidFill>
                <a:latin typeface="Courier New"/>
                <a:ea typeface="Courier New"/>
                <a:cs typeface="Courier New"/>
                <a:sym typeface="Courier New"/>
              </a:rPr>
              <a:t>pi </a:t>
            </a:r>
            <a:r>
              <a:rPr lang="en-US" sz="2000" b="1">
                <a:solidFill>
                  <a:srgbClr val="FF0000"/>
                </a:solidFill>
                <a:latin typeface="Courier New"/>
                <a:ea typeface="Courier New"/>
                <a:cs typeface="Courier New"/>
                <a:sym typeface="Courier New"/>
              </a:rPr>
              <a:t>=</a:t>
            </a:r>
            <a:r>
              <a:rPr lang="en-US" sz="2000">
                <a:solidFill>
                  <a:srgbClr val="000000"/>
                </a:solidFill>
                <a:latin typeface="Courier New"/>
                <a:ea typeface="Courier New"/>
                <a:cs typeface="Courier New"/>
                <a:sym typeface="Courier New"/>
              </a:rPr>
              <a:t> </a:t>
            </a:r>
            <a:r>
              <a:rPr lang="en-US" sz="2000">
                <a:solidFill>
                  <a:srgbClr val="FF0000"/>
                </a:solidFill>
                <a:latin typeface="Courier New"/>
                <a:ea typeface="Courier New"/>
                <a:cs typeface="Courier New"/>
                <a:sym typeface="Courier New"/>
              </a:rPr>
              <a:t>&amp;</a:t>
            </a:r>
            <a:r>
              <a:rPr lang="en-US" sz="2000">
                <a:solidFill>
                  <a:srgbClr val="000000"/>
                </a:solidFill>
                <a:latin typeface="Courier New"/>
                <a:ea typeface="Courier New"/>
                <a:cs typeface="Courier New"/>
                <a:sym typeface="Courier New"/>
              </a:rPr>
              <a:t>num;   </a:t>
            </a:r>
            <a:r>
              <a:rPr lang="en-US" sz="2000">
                <a:solidFill>
                  <a:srgbClr val="666666"/>
                </a:solidFill>
                <a:latin typeface="Courier New"/>
                <a:ea typeface="Courier New"/>
                <a:cs typeface="Courier New"/>
                <a:sym typeface="Courier New"/>
              </a:rPr>
              <a:t>// assigns an address of num</a:t>
            </a:r>
            <a:br>
              <a:rPr lang="en-US" sz="2000">
                <a:solidFill>
                  <a:srgbClr val="666666"/>
                </a:solidFill>
                <a:latin typeface="Courier New"/>
                <a:ea typeface="Courier New"/>
                <a:cs typeface="Courier New"/>
                <a:sym typeface="Courier New"/>
              </a:rPr>
            </a:br>
            <a:r>
              <a:rPr lang="en-US" sz="2000">
                <a:solidFill>
                  <a:srgbClr val="666666"/>
                </a:solidFill>
                <a:latin typeface="Courier New"/>
                <a:ea typeface="Courier New"/>
                <a:cs typeface="Courier New"/>
                <a:sym typeface="Courier New"/>
              </a:rPr>
              <a:t>				 // to pointer pi</a:t>
            </a:r>
            <a:endParaRPr sz="2000">
              <a:solidFill>
                <a:srgbClr val="666666"/>
              </a:solidFill>
              <a:latin typeface="Courier New"/>
              <a:ea typeface="Courier New"/>
              <a:cs typeface="Courier New"/>
              <a:sym typeface="Courier New"/>
            </a:endParaRPr>
          </a:p>
          <a:p>
            <a:pPr marL="0" lvl="0" indent="0" algn="l" rtl="0">
              <a:spcBef>
                <a:spcPts val="280"/>
              </a:spcBef>
              <a:spcAft>
                <a:spcPts val="0"/>
              </a:spcAft>
              <a:buNone/>
            </a:pPr>
            <a:endParaRPr sz="1800">
              <a:solidFill>
                <a:srgbClr val="666666"/>
              </a:solidFill>
            </a:endParaRPr>
          </a:p>
          <a:p>
            <a:pPr marL="0" lvl="0" indent="0" algn="l" rtl="0">
              <a:spcBef>
                <a:spcPts val="280"/>
              </a:spcBef>
              <a:spcAft>
                <a:spcPts val="0"/>
              </a:spcAft>
              <a:buNone/>
            </a:pPr>
            <a:r>
              <a:rPr lang="en-US" sz="1800" b="1">
                <a:solidFill>
                  <a:schemeClr val="dk2"/>
                </a:solidFill>
              </a:rPr>
              <a:t>To get the value stored in the variable pointed by</a:t>
            </a:r>
            <a:r>
              <a:rPr lang="en-US" sz="1800">
                <a:solidFill>
                  <a:schemeClr val="dk1"/>
                </a:solidFill>
              </a:rPr>
              <a:t> (or change it), one need the dereference operator (*).</a:t>
            </a:r>
            <a:endParaRPr sz="1800">
              <a:solidFill>
                <a:schemeClr val="dk1"/>
              </a:solidFill>
            </a:endParaRPr>
          </a:p>
          <a:p>
            <a:pPr marL="0" lvl="0" indent="0" algn="l" rtl="0">
              <a:spcBef>
                <a:spcPts val="280"/>
              </a:spcBef>
              <a:spcAft>
                <a:spcPts val="0"/>
              </a:spcAft>
              <a:buNone/>
            </a:pPr>
            <a:endParaRPr sz="1800">
              <a:solidFill>
                <a:schemeClr val="dk1"/>
              </a:solidFill>
            </a:endParaRPr>
          </a:p>
          <a:p>
            <a:pPr marL="0" lvl="0" indent="0" algn="l" rtl="0">
              <a:spcBef>
                <a:spcPts val="280"/>
              </a:spcBef>
              <a:spcAft>
                <a:spcPts val="0"/>
              </a:spcAft>
              <a:buNone/>
            </a:pPr>
            <a:r>
              <a:rPr lang="en-US" sz="2000">
                <a:solidFill>
                  <a:srgbClr val="FF0000"/>
                </a:solidFill>
                <a:latin typeface="Courier New"/>
                <a:ea typeface="Courier New"/>
                <a:cs typeface="Courier New"/>
                <a:sym typeface="Courier New"/>
              </a:rPr>
              <a:t>*</a:t>
            </a:r>
            <a:r>
              <a:rPr lang="en-US" sz="2000">
                <a:solidFill>
                  <a:schemeClr val="dk1"/>
                </a:solidFill>
                <a:latin typeface="Courier New"/>
                <a:ea typeface="Courier New"/>
                <a:cs typeface="Courier New"/>
                <a:sym typeface="Courier New"/>
              </a:rPr>
              <a:t>pi </a:t>
            </a:r>
            <a:r>
              <a:rPr lang="en-US" sz="2000" b="1">
                <a:solidFill>
                  <a:srgbClr val="FF0000"/>
                </a:solidFill>
                <a:latin typeface="Courier New"/>
                <a:ea typeface="Courier New"/>
                <a:cs typeface="Courier New"/>
                <a:sym typeface="Courier New"/>
              </a:rPr>
              <a:t>=</a:t>
            </a:r>
            <a:r>
              <a:rPr lang="en-US" sz="2000" b="1">
                <a:solidFill>
                  <a:schemeClr val="dk1"/>
                </a:solidFill>
                <a:latin typeface="Courier New"/>
                <a:ea typeface="Courier New"/>
                <a:cs typeface="Courier New"/>
                <a:sym typeface="Courier New"/>
              </a:rPr>
              <a:t> </a:t>
            </a:r>
            <a:r>
              <a:rPr lang="en-US" sz="2000" b="1">
                <a:solidFill>
                  <a:srgbClr val="FF00FF"/>
                </a:solidFill>
                <a:latin typeface="Courier New"/>
                <a:ea typeface="Courier New"/>
                <a:cs typeface="Courier New"/>
                <a:sym typeface="Courier New"/>
              </a:rPr>
              <a:t>5</a:t>
            </a:r>
            <a:r>
              <a:rPr lang="en-US" sz="2000" b="1">
                <a:solidFill>
                  <a:schemeClr val="dk1"/>
                </a:solidFill>
                <a:latin typeface="Courier New"/>
                <a:ea typeface="Courier New"/>
                <a:cs typeface="Courier New"/>
                <a:sym typeface="Courier New"/>
              </a:rPr>
              <a:t>;</a:t>
            </a:r>
            <a:r>
              <a:rPr lang="en-US" sz="2000">
                <a:solidFill>
                  <a:schemeClr val="dk1"/>
                </a:solidFill>
                <a:latin typeface="Courier New"/>
                <a:ea typeface="Courier New"/>
                <a:cs typeface="Courier New"/>
                <a:sym typeface="Courier New"/>
              </a:rPr>
              <a:t>		 </a:t>
            </a:r>
            <a:r>
              <a:rPr lang="en-US" sz="2000">
                <a:solidFill>
                  <a:srgbClr val="666666"/>
                </a:solidFill>
                <a:latin typeface="Courier New"/>
                <a:ea typeface="Courier New"/>
                <a:cs typeface="Courier New"/>
                <a:sym typeface="Courier New"/>
              </a:rPr>
              <a:t>// assigns a value to the variable</a:t>
            </a:r>
            <a:br>
              <a:rPr lang="en-US" sz="2000">
                <a:solidFill>
                  <a:srgbClr val="666666"/>
                </a:solidFill>
                <a:latin typeface="Courier New"/>
                <a:ea typeface="Courier New"/>
                <a:cs typeface="Courier New"/>
                <a:sym typeface="Courier New"/>
              </a:rPr>
            </a:br>
            <a:r>
              <a:rPr lang="en-US" sz="2000">
                <a:solidFill>
                  <a:srgbClr val="666666"/>
                </a:solidFill>
                <a:latin typeface="Courier New"/>
                <a:ea typeface="Courier New"/>
                <a:cs typeface="Courier New"/>
                <a:sym typeface="Courier New"/>
              </a:rPr>
              <a:t>				 // pointed by the pointer pi </a:t>
            </a:r>
            <a:endParaRPr sz="2000">
              <a:solidFill>
                <a:srgbClr val="666666"/>
              </a:solidFill>
              <a:latin typeface="Courier New"/>
              <a:ea typeface="Courier New"/>
              <a:cs typeface="Courier New"/>
              <a:sym typeface="Courier New"/>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p11"/>
          <p:cNvPicPr preferRelativeResize="0"/>
          <p:nvPr/>
        </p:nvPicPr>
        <p:blipFill rotWithShape="1">
          <a:blip r:embed="rId3">
            <a:alphaModFix/>
          </a:blip>
          <a:srcRect t="1342" b="1342"/>
          <a:stretch/>
        </p:blipFill>
        <p:spPr>
          <a:xfrm>
            <a:off x="1710300" y="754977"/>
            <a:ext cx="7433699" cy="4951548"/>
          </a:xfrm>
          <a:prstGeom prst="rect">
            <a:avLst/>
          </a:prstGeom>
          <a:noFill/>
          <a:ln>
            <a:noFill/>
          </a:ln>
        </p:spPr>
      </p:pic>
      <p:sp>
        <p:nvSpPr>
          <p:cNvPr id="72" name="Google Shape;72;p11"/>
          <p:cNvSpPr txBox="1">
            <a:spLocks noGrp="1"/>
          </p:cNvSpPr>
          <p:nvPr>
            <p:ph type="subTitle" idx="1"/>
          </p:nvPr>
        </p:nvSpPr>
        <p:spPr>
          <a:xfrm>
            <a:off x="1640725" y="183175"/>
            <a:ext cx="7080300" cy="571800"/>
          </a:xfrm>
          <a:prstGeom prst="rect">
            <a:avLst/>
          </a:prstGeom>
        </p:spPr>
        <p:txBody>
          <a:bodyPr spcFirstLastPara="1" wrap="square" lIns="91425" tIns="91425" rIns="91425" bIns="91425" anchor="t" anchorCtr="0">
            <a:noAutofit/>
          </a:bodyPr>
          <a:lstStyle/>
          <a:p>
            <a:pPr marL="0" lvl="0" indent="0" algn="l" rtl="0">
              <a:spcBef>
                <a:spcPts val="280"/>
              </a:spcBef>
              <a:spcAft>
                <a:spcPts val="0"/>
              </a:spcAft>
              <a:buNone/>
            </a:pPr>
            <a:r>
              <a:rPr lang="en-US" sz="1800" b="1">
                <a:solidFill>
                  <a:schemeClr val="dk2"/>
                </a:solidFill>
              </a:rPr>
              <a:t>Try this—</a:t>
            </a:r>
            <a:endParaRPr sz="1800" b="1">
              <a:solidFill>
                <a:schemeClr val="dk2"/>
              </a:solidFill>
            </a:endParaRPr>
          </a:p>
        </p:txBody>
      </p:sp>
      <p:pic>
        <p:nvPicPr>
          <p:cNvPr id="73" name="Google Shape;73;p11"/>
          <p:cNvPicPr preferRelativeResize="0"/>
          <p:nvPr/>
        </p:nvPicPr>
        <p:blipFill>
          <a:blip r:embed="rId4">
            <a:alphaModFix/>
          </a:blip>
          <a:stretch>
            <a:fillRect/>
          </a:stretch>
        </p:blipFill>
        <p:spPr>
          <a:xfrm>
            <a:off x="3088600" y="5578050"/>
            <a:ext cx="6055398" cy="1151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2"/>
          <p:cNvSpPr txBox="1">
            <a:spLocks noGrp="1"/>
          </p:cNvSpPr>
          <p:nvPr>
            <p:ph type="ctrTitle"/>
          </p:nvPr>
        </p:nvSpPr>
        <p:spPr>
          <a:xfrm>
            <a:off x="1640725" y="328925"/>
            <a:ext cx="6228000" cy="866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atin typeface="Barlow Condensed SemiBold"/>
                <a:ea typeface="Barlow Condensed SemiBold"/>
                <a:cs typeface="Barlow Condensed SemiBold"/>
                <a:sym typeface="Barlow Condensed SemiBold"/>
              </a:rPr>
              <a:t>Pass by reference vs Pass by value</a:t>
            </a:r>
            <a:endParaRPr>
              <a:latin typeface="Barlow Condensed SemiBold"/>
              <a:ea typeface="Barlow Condensed SemiBold"/>
              <a:cs typeface="Barlow Condensed SemiBold"/>
              <a:sym typeface="Barlow Condensed SemiBold"/>
            </a:endParaRPr>
          </a:p>
        </p:txBody>
      </p:sp>
      <p:sp>
        <p:nvSpPr>
          <p:cNvPr id="79" name="Google Shape;79;p12"/>
          <p:cNvSpPr txBox="1">
            <a:spLocks noGrp="1"/>
          </p:cNvSpPr>
          <p:nvPr>
            <p:ph type="subTitle" idx="1"/>
          </p:nvPr>
        </p:nvSpPr>
        <p:spPr>
          <a:xfrm>
            <a:off x="1640725" y="1195025"/>
            <a:ext cx="7503300" cy="3350100"/>
          </a:xfrm>
          <a:prstGeom prst="rect">
            <a:avLst/>
          </a:prstGeom>
        </p:spPr>
        <p:txBody>
          <a:bodyPr spcFirstLastPara="1" wrap="square" lIns="91425" tIns="91425" rIns="91425" bIns="91425" anchor="t" anchorCtr="0">
            <a:noAutofit/>
          </a:bodyPr>
          <a:lstStyle/>
          <a:p>
            <a:pPr marL="0" lvl="0" indent="0" algn="l" rtl="0">
              <a:spcBef>
                <a:spcPts val="280"/>
              </a:spcBef>
              <a:spcAft>
                <a:spcPts val="0"/>
              </a:spcAft>
              <a:buNone/>
            </a:pPr>
            <a:r>
              <a:rPr lang="en-US" sz="1800">
                <a:solidFill>
                  <a:schemeClr val="dk1"/>
                </a:solidFill>
              </a:rPr>
              <a:t>Until now, we have passed single variables to functions </a:t>
            </a:r>
            <a:r>
              <a:rPr lang="en-US" sz="1800" i="1">
                <a:solidFill>
                  <a:schemeClr val="dk1"/>
                </a:solidFill>
              </a:rPr>
              <a:t>by value</a:t>
            </a:r>
            <a:r>
              <a:rPr lang="en-US" sz="1800">
                <a:solidFill>
                  <a:schemeClr val="dk1"/>
                </a:solidFill>
              </a:rPr>
              <a:t>, meaning the functions created the copy of the passed variable.</a:t>
            </a:r>
            <a:endParaRPr sz="1800">
              <a:solidFill>
                <a:schemeClr val="dk1"/>
              </a:solidFill>
            </a:endParaRPr>
          </a:p>
          <a:p>
            <a:pPr marL="0" lvl="0" indent="0" algn="l" rtl="0">
              <a:spcBef>
                <a:spcPts val="280"/>
              </a:spcBef>
              <a:spcAft>
                <a:spcPts val="0"/>
              </a:spcAft>
              <a:buNone/>
            </a:pPr>
            <a:endParaRPr sz="1800">
              <a:solidFill>
                <a:schemeClr val="dk1"/>
              </a:solidFill>
            </a:endParaRPr>
          </a:p>
          <a:p>
            <a:pPr marL="0" lvl="0" indent="0" algn="l" rtl="0">
              <a:spcBef>
                <a:spcPts val="280"/>
              </a:spcBef>
              <a:spcAft>
                <a:spcPts val="0"/>
              </a:spcAft>
              <a:buNone/>
            </a:pPr>
            <a:r>
              <a:rPr lang="en-US" sz="1800">
                <a:solidFill>
                  <a:schemeClr val="dk1"/>
                </a:solidFill>
              </a:rPr>
              <a:t>However, it is possible to pass the address of the variable, so the function will work with the original variable. This is called </a:t>
            </a:r>
            <a:r>
              <a:rPr lang="en-US" sz="1800" i="1">
                <a:solidFill>
                  <a:schemeClr val="dk1"/>
                </a:solidFill>
              </a:rPr>
              <a:t>pass by reference</a:t>
            </a:r>
            <a:r>
              <a:rPr lang="en-US" sz="1800">
                <a:solidFill>
                  <a:schemeClr val="dk1"/>
                </a:solidFill>
              </a:rPr>
              <a:t>.</a:t>
            </a:r>
            <a:endParaRPr sz="1800">
              <a:solidFill>
                <a:schemeClr val="dk1"/>
              </a:solidFill>
            </a:endParaRPr>
          </a:p>
          <a:p>
            <a:pPr marL="0" lvl="0" indent="0" algn="l" rtl="0">
              <a:spcBef>
                <a:spcPts val="280"/>
              </a:spcBef>
              <a:spcAft>
                <a:spcPts val="0"/>
              </a:spcAft>
              <a:buNone/>
            </a:pPr>
            <a:endParaRPr sz="1800">
              <a:solidFill>
                <a:schemeClr val="dk1"/>
              </a:solidFill>
            </a:endParaRPr>
          </a:p>
          <a:p>
            <a:pPr marL="0" lvl="0" indent="0" algn="l" rtl="0">
              <a:spcBef>
                <a:spcPts val="280"/>
              </a:spcBef>
              <a:spcAft>
                <a:spcPts val="0"/>
              </a:spcAft>
              <a:buNone/>
            </a:pPr>
            <a:r>
              <a:rPr lang="en-US" sz="1800">
                <a:solidFill>
                  <a:schemeClr val="dk1"/>
                </a:solidFill>
              </a:rPr>
              <a:t>All changes made to the passed variable in the function will be saved in the original variable. Try the code on the next slide.</a:t>
            </a:r>
            <a:endParaRPr sz="18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3"/>
          <p:cNvPicPr preferRelativeResize="0"/>
          <p:nvPr/>
        </p:nvPicPr>
        <p:blipFill rotWithShape="1">
          <a:blip r:embed="rId3">
            <a:alphaModFix/>
          </a:blip>
          <a:srcRect t="59" b="49"/>
          <a:stretch/>
        </p:blipFill>
        <p:spPr>
          <a:xfrm>
            <a:off x="1469375" y="0"/>
            <a:ext cx="7031566" cy="5238750"/>
          </a:xfrm>
          <a:prstGeom prst="rect">
            <a:avLst/>
          </a:prstGeom>
          <a:noFill/>
          <a:ln>
            <a:noFill/>
          </a:ln>
        </p:spPr>
      </p:pic>
      <p:pic>
        <p:nvPicPr>
          <p:cNvPr id="85" name="Google Shape;85;p13"/>
          <p:cNvPicPr preferRelativeResize="0"/>
          <p:nvPr/>
        </p:nvPicPr>
        <p:blipFill>
          <a:blip r:embed="rId4">
            <a:alphaModFix/>
          </a:blip>
          <a:stretch>
            <a:fillRect/>
          </a:stretch>
        </p:blipFill>
        <p:spPr>
          <a:xfrm>
            <a:off x="1822725" y="5238750"/>
            <a:ext cx="4610100" cy="1619250"/>
          </a:xfrm>
          <a:prstGeom prst="rect">
            <a:avLst/>
          </a:prstGeom>
          <a:noFill/>
          <a:ln>
            <a:noFill/>
          </a:ln>
        </p:spPr>
      </p:pic>
      <p:sp>
        <p:nvSpPr>
          <p:cNvPr id="86" name="Google Shape;86;p13"/>
          <p:cNvSpPr/>
          <p:nvPr/>
        </p:nvSpPr>
        <p:spPr>
          <a:xfrm>
            <a:off x="4467225" y="5553075"/>
            <a:ext cx="1305000" cy="352500"/>
          </a:xfrm>
          <a:prstGeom prst="rect">
            <a:avLst/>
          </a:prstGeom>
          <a:noFill/>
          <a:ln w="19050" cap="flat" cmpd="sng">
            <a:solidFill>
              <a:srgbClr val="FFF2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3781425" y="6191325"/>
            <a:ext cx="1305000" cy="295200"/>
          </a:xfrm>
          <a:prstGeom prst="rect">
            <a:avLst/>
          </a:prstGeom>
          <a:noFill/>
          <a:ln w="19050" cap="flat" cmpd="sng">
            <a:solidFill>
              <a:srgbClr val="FFF2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TTY_esitluse pohi_EST_201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965</Words>
  <Application>Microsoft Office PowerPoint</Application>
  <PresentationFormat>On-screen Show (4:3)</PresentationFormat>
  <Paragraphs>92</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Calibri</vt:lpstr>
      <vt:lpstr>Barlow Condensed SemiBold</vt:lpstr>
      <vt:lpstr>Arial</vt:lpstr>
      <vt:lpstr>Barlow Condensed</vt:lpstr>
      <vt:lpstr>Courier New</vt:lpstr>
      <vt:lpstr>Verdana</vt:lpstr>
      <vt:lpstr>Barlow Condensed ExtraLight</vt:lpstr>
      <vt:lpstr>TTY_esitluse pohi_EST_2011</vt:lpstr>
      <vt:lpstr>PowerPoint Presentation</vt:lpstr>
      <vt:lpstr>Lab P3</vt:lpstr>
      <vt:lpstr>The last 3 weeks</vt:lpstr>
      <vt:lpstr>Pointers</vt:lpstr>
      <vt:lpstr>PowerPoint Presentation</vt:lpstr>
      <vt:lpstr>PowerPoint Presentation</vt:lpstr>
      <vt:lpstr>PowerPoint Presentation</vt:lpstr>
      <vt:lpstr>Pass by reference vs Pass by value</vt:lpstr>
      <vt:lpstr>PowerPoint Presentation</vt:lpstr>
      <vt:lpstr>PowerPoint Presentation</vt:lpstr>
      <vt:lpstr>Why don’t we use &amp; in the scanf() function with the strings?</vt:lpstr>
      <vt:lpstr>PowerPoint Presentation</vt:lpstr>
      <vt:lpstr>Keep track of it</vt:lpstr>
      <vt:lpstr>If it points nowhere?</vt:lpstr>
      <vt:lpstr>Practical work</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Vladimir Viies</cp:lastModifiedBy>
  <cp:revision>1</cp:revision>
  <dcterms:modified xsi:type="dcterms:W3CDTF">2023-11-02T09:10:24Z</dcterms:modified>
</cp:coreProperties>
</file>