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1"/>
    <p:sldMasterId id="2147483664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A7D341-0C0E-43AF-B1D0-5685B8E6A7C5}">
  <a:tblStyle styleId="{13A7D341-0C0E-43AF-B1D0-5685B8E6A7C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88b0e488e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88b0e488e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8b0e488e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88b0e488e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88b0e488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88b0e488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9ec572d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9ec572d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9ec572de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9ec572de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88b0e488e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88b0e488e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8964c80d0_0_1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28964c80d0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8964c80d0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28964c80d0_0_1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28964c80d0_0_15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8964c80d0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g28964c80d0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9f25ad8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9f25ad8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88b0e488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88b0e488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8964c80d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8964c80d0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28964c80d0_0_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88b0e48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88b0e48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8b0e488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8b0e488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88b0e488e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88b0e488e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88b0e488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88b0e488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88b0e488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88b0e488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 rot="5400000">
            <a:off x="2666313" y="915150"/>
            <a:ext cx="4248000" cy="62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6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62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ctrTitle"/>
          </p:nvPr>
        </p:nvSpPr>
        <p:spPr>
          <a:xfrm>
            <a:off x="1676401" y="2130425"/>
            <a:ext cx="62280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>
            <a:off x="1676401" y="3886200"/>
            <a:ext cx="6228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Verdana"/>
              <a:buNone/>
              <a:defRPr sz="20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ppt_sisupohi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07424" cy="685114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6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62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 descr="ppt_sisupohi.gif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enniskubes.com/2017/01/24/the-5-minute-guide-to-c-pointer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dingmeta.com/pointer-basics-c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bLHL75H_VE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008323" cy="6840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7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2" name="Google Shape;152;p27" descr="5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750" y="1952825"/>
            <a:ext cx="7034999" cy="373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8" name="Google Shape;15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3400" y="1347600"/>
            <a:ext cx="6912600" cy="330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6400" y="3767425"/>
            <a:ext cx="3643450" cy="291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Pointers in functions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6" name="Google Shape;16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125" y="1385732"/>
            <a:ext cx="7154550" cy="457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4225" y="5601825"/>
            <a:ext cx="4394600" cy="71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30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4" name="Google Shape;17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2800" y="0"/>
            <a:ext cx="742518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31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1" name="Google Shape;18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2825" y="457200"/>
            <a:ext cx="5882175" cy="616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2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Practical Work</a:t>
            </a:r>
            <a:endParaRPr/>
          </a:p>
        </p:txBody>
      </p:sp>
      <p:sp>
        <p:nvSpPr>
          <p:cNvPr id="187" name="Google Shape;187;p32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/>
              <a:t>Task 0 - Warmup</a:t>
            </a:r>
            <a:endParaRPr/>
          </a:p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Write a program, that prints the value and address of a given variable. Create the variables yourself.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/>
              <a:t>Both the printing and assigning the pointer to the variable must be in a seperate functions. Function must take the pointer as a parameter.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What is Cryptography</a:t>
            </a:r>
            <a:endParaRPr sz="3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3" name="Google Shape;193;p33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Discipline or techniques employed in protecting integrity or secrecy of electronic messages by converting them into unreadable (cipher text) form. Only the use of a secret key can convert the cipher text back into human readable (clear text) form. Cryptography software and/or hardware devices use mathematical formulas (algorithms) to change text from one form to another.</a:t>
            </a:r>
            <a:b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4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Example of crypting</a:t>
            </a:r>
            <a:endParaRPr sz="3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00" name="Google Shape;200;p3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2286000"/>
            <a:ext cx="6227700" cy="235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</a:t>
            </a: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aesar Cipher</a:t>
            </a:r>
            <a:endParaRPr sz="3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6" name="Google Shape;206;p35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Create a program, which is able to crypt and decrypt user input message by using Caesar c</a:t>
            </a:r>
            <a:r>
              <a:rPr lang="en-US"/>
              <a:t>i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pher </a:t>
            </a:r>
            <a:r>
              <a:rPr lang="en-US" sz="1400" b="1" i="1" u="none" strike="noStrike" cap="none">
                <a:solidFill>
                  <a:schemeClr val="dk1"/>
                </a:solidFill>
              </a:rPr>
              <a:t>1p</a:t>
            </a:r>
            <a:endParaRPr b="1" i="1"/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Program should </a:t>
            </a:r>
            <a:r>
              <a:rPr lang="en-US"/>
              <a:t>support </a:t>
            </a:r>
            <a:r>
              <a:rPr lang="en-US" i="1"/>
              <a:t>(the more you do the more points you get)</a:t>
            </a:r>
            <a:r>
              <a:rPr lang="en-US"/>
              <a:t>:</a:t>
            </a:r>
            <a:endParaRPr b="1" i="1"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uppercase letters [A-Z] </a:t>
            </a:r>
            <a:r>
              <a:rPr lang="en-US" b="1" i="1"/>
              <a:t>MUST HAVE!</a:t>
            </a:r>
            <a:endParaRPr b="1" i="1"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lowercase letters [a-z] </a:t>
            </a:r>
            <a:r>
              <a:rPr lang="en-US" b="1" i="1"/>
              <a:t>0.5p</a:t>
            </a:r>
            <a:endParaRPr b="1" i="1"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numbers [0-9] </a:t>
            </a:r>
            <a:r>
              <a:rPr lang="en-US" b="1" i="1"/>
              <a:t>0.5p</a:t>
            </a:r>
            <a:endParaRPr b="1" i="1"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punctuation marks and whitespaces not ciphered </a:t>
            </a:r>
            <a:endParaRPr/>
          </a:p>
          <a:p>
            <a:pPr marL="742950" lvl="1" indent="-285750" algn="l" rtl="0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US"/>
              <a:t>[ \t\n\v\f,._!?:;[]()@#$%^&amp;*+/=-`”’\] </a:t>
            </a:r>
            <a:r>
              <a:rPr lang="en-US" b="1" i="1"/>
              <a:t>0.5p</a:t>
            </a: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W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orking menu </a:t>
            </a:r>
            <a:r>
              <a:rPr lang="en-US" sz="1400" b="1" i="1" u="none" strike="noStrike" cap="none">
                <a:solidFill>
                  <a:schemeClr val="dk1"/>
                </a:solidFill>
              </a:rPr>
              <a:t>0.25p</a:t>
            </a:r>
            <a:endParaRPr b="1" i="1"/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Pointers </a:t>
            </a:r>
            <a:r>
              <a:rPr lang="en-US" b="1" i="1"/>
              <a:t>0.5p</a:t>
            </a:r>
            <a:endParaRPr b="1" i="1"/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Pointer arithmetic </a:t>
            </a:r>
            <a:r>
              <a:rPr lang="en-US" b="1" i="1"/>
              <a:t>0.5p</a:t>
            </a:r>
            <a:endParaRPr b="1" i="1"/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/>
              <a:t>Create key from string (function) </a:t>
            </a:r>
            <a:r>
              <a:rPr lang="en-US" b="1" i="1"/>
              <a:t>0.5p</a:t>
            </a:r>
            <a:endParaRPr b="1" i="1"/>
          </a:p>
          <a:p>
            <a:pPr marL="0" marR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/>
              <a:t>Hint: You can pass the pointer to the first element of string to function.</a:t>
            </a:r>
            <a:endParaRPr/>
          </a:p>
          <a:p>
            <a:pPr marL="0" marR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 b="1"/>
              <a:t>Program must use functions!</a:t>
            </a:r>
            <a:endParaRPr b="1"/>
          </a:p>
          <a:p>
            <a:pPr marL="0" marR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 b="1"/>
              <a:t>Program must not have global variables!</a:t>
            </a:r>
            <a:endParaRPr b="1"/>
          </a:p>
          <a:p>
            <a:pPr marL="0" marR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 i="1"/>
              <a:t>0p if those rules are violated.</a:t>
            </a:r>
            <a:endParaRPr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6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Additional reading</a:t>
            </a:r>
            <a:endParaRPr/>
          </a:p>
        </p:txBody>
      </p:sp>
      <p:sp>
        <p:nvSpPr>
          <p:cNvPr id="212" name="Google Shape;212;p36"/>
          <p:cNvSpPr txBox="1">
            <a:spLocks noGrp="1"/>
          </p:cNvSpPr>
          <p:nvPr>
            <p:ph type="body" idx="1"/>
          </p:nvPr>
        </p:nvSpPr>
        <p:spPr>
          <a:xfrm>
            <a:off x="1676400" y="18812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 sz="3600"/>
              <a:t>5 minute guide [ </a:t>
            </a:r>
            <a:r>
              <a:rPr lang="en-US" sz="3600" u="sng">
                <a:solidFill>
                  <a:schemeClr val="hlink"/>
                </a:solidFill>
                <a:hlinkClick r:id="rId3"/>
              </a:rPr>
              <a:t>Link</a:t>
            </a:r>
            <a:r>
              <a:rPr lang="en-US" sz="3600"/>
              <a:t> ]</a:t>
            </a:r>
            <a:endParaRPr sz="3600"/>
          </a:p>
          <a:p>
            <a:pPr marL="342900" lvl="0" indent="-342900" algn="l" rtl="0">
              <a:spcBef>
                <a:spcPts val="280"/>
              </a:spcBef>
              <a:spcAft>
                <a:spcPts val="0"/>
              </a:spcAft>
              <a:buNone/>
            </a:pPr>
            <a:r>
              <a:rPr lang="en-US" sz="3600"/>
              <a:t>Pointer basics [ </a:t>
            </a:r>
            <a:r>
              <a:rPr lang="en-US" sz="3600" u="sng">
                <a:solidFill>
                  <a:schemeClr val="hlink"/>
                </a:solidFill>
                <a:hlinkClick r:id="rId4"/>
              </a:rPr>
              <a:t>Link</a:t>
            </a:r>
            <a:r>
              <a:rPr lang="en-US" sz="3600"/>
              <a:t> ] 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ctrTitle"/>
          </p:nvPr>
        </p:nvSpPr>
        <p:spPr>
          <a:xfrm>
            <a:off x="1676400" y="2130425"/>
            <a:ext cx="6227762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Lab </a:t>
            </a:r>
            <a:r>
              <a:rPr lang="et-EE" smtClean="0"/>
              <a:t>P2</a:t>
            </a:r>
            <a:endParaRPr sz="3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Google Shape;217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74612"/>
            <a:ext cx="9243778" cy="6909214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37"/>
          <p:cNvSpPr txBox="1">
            <a:spLocks noGrp="1"/>
          </p:cNvSpPr>
          <p:nvPr>
            <p:ph type="ctrTitle" idx="4294967295"/>
          </p:nvPr>
        </p:nvSpPr>
        <p:spPr>
          <a:xfrm>
            <a:off x="1676400" y="2636837"/>
            <a:ext cx="6227762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FFFFFF"/>
                </a:solidFill>
              </a:rPr>
              <a:t>Questions?</a:t>
            </a:r>
            <a:endParaRPr sz="48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What are pointers and why we need to use them?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They are variables like everything else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Variable with a value of memory address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Must, when we are doing dynamic memory allocation </a:t>
            </a:r>
            <a:endParaRPr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NB! Right now we do not talk about this. This will be major topic in Programming II</a:t>
            </a:r>
            <a:endParaRPr b="1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280"/>
              </a:spcBef>
              <a:spcAft>
                <a:spcPts val="0"/>
              </a:spcAft>
              <a:buNone/>
            </a:pPr>
            <a:endParaRPr b="1"/>
          </a:p>
        </p:txBody>
      </p:sp>
      <p:cxnSp>
        <p:nvCxnSpPr>
          <p:cNvPr id="103" name="Google Shape;103;p20"/>
          <p:cNvCxnSpPr/>
          <p:nvPr/>
        </p:nvCxnSpPr>
        <p:spPr>
          <a:xfrm rot="10800000" flipH="1">
            <a:off x="2352125" y="2692200"/>
            <a:ext cx="434400" cy="7557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Pointers - What?</a:t>
            </a: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280"/>
              </a:spcBef>
              <a:spcAft>
                <a:spcPts val="0"/>
              </a:spcAft>
              <a:buSzPts val="1400"/>
              <a:buChar char="●"/>
            </a:pPr>
            <a:r>
              <a:rPr lang="en-US" b="1"/>
              <a:t>Arrays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b="1"/>
              <a:t>Strings</a:t>
            </a:r>
            <a:endParaRPr b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b="1"/>
              <a:t>Streams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b="1"/>
              <a:t>FILE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stdin</a:t>
            </a:r>
            <a:endParaRPr>
              <a:solidFill>
                <a:srgbClr val="99999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stdout</a:t>
            </a:r>
            <a:endParaRPr>
              <a:solidFill>
                <a:srgbClr val="99999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stderr</a:t>
            </a:r>
            <a:endParaRPr>
              <a:solidFill>
                <a:srgbClr val="D9D9D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b="1"/>
              <a:t>Function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b="1"/>
              <a:t>Pass by reference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Return memory address</a:t>
            </a:r>
            <a:endParaRPr>
              <a:solidFill>
                <a:srgbClr val="99999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○"/>
            </a:pPr>
            <a:r>
              <a:rPr lang="en-US">
                <a:solidFill>
                  <a:srgbClr val="999999"/>
                </a:solidFill>
              </a:rPr>
              <a:t>Return block of memory</a:t>
            </a:r>
            <a:endParaRPr>
              <a:solidFill>
                <a:srgbClr val="99999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Function pointers</a:t>
            </a:r>
            <a:endParaRPr>
              <a:solidFill>
                <a:srgbClr val="D9D9D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Char char="●"/>
            </a:pPr>
            <a:r>
              <a:rPr lang="en-US">
                <a:solidFill>
                  <a:srgbClr val="999999"/>
                </a:solidFill>
              </a:rPr>
              <a:t>Dynamic memory allocation</a:t>
            </a:r>
            <a:endParaRPr>
              <a:solidFill>
                <a:srgbClr val="99999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typeless pointers (void)</a:t>
            </a:r>
            <a:endParaRPr>
              <a:solidFill>
                <a:srgbClr val="D9D9D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Data structures</a:t>
            </a:r>
            <a:endParaRPr>
              <a:solidFill>
                <a:srgbClr val="D9D9D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Trees</a:t>
            </a:r>
            <a:endParaRPr>
              <a:solidFill>
                <a:srgbClr val="D9D9D9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○"/>
            </a:pPr>
            <a:r>
              <a:rPr lang="en-US">
                <a:solidFill>
                  <a:srgbClr val="D9D9D9"/>
                </a:solidFill>
              </a:rPr>
              <a:t>Function pointers</a:t>
            </a:r>
            <a:endParaRPr>
              <a:solidFill>
                <a:srgbClr val="D9D9D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400"/>
              <a:buChar char="●"/>
            </a:pPr>
            <a:r>
              <a:rPr lang="en-US">
                <a:solidFill>
                  <a:srgbClr val="D9D9D9"/>
                </a:solidFill>
              </a:rPr>
              <a:t>Access and modify values in registers</a:t>
            </a:r>
            <a:endParaRPr>
              <a:solidFill>
                <a:srgbClr val="D9D9D9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...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Operations with pointers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2"/>
          <p:cNvSpPr txBox="1"/>
          <p:nvPr/>
        </p:nvSpPr>
        <p:spPr>
          <a:xfrm>
            <a:off x="1676400" y="457200"/>
            <a:ext cx="62277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7" name="Google Shape;117;p22"/>
          <p:cNvGraphicFramePr/>
          <p:nvPr/>
        </p:nvGraphicFramePr>
        <p:xfrm>
          <a:off x="1351500" y="118198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{13A7D341-0C0E-43AF-B1D0-5685B8E6A7C5}</a:tableStyleId>
              </a:tblPr>
              <a:tblGrid>
                <a:gridCol w="343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Operation</a:t>
                      </a:r>
                      <a:endParaRPr sz="2400"/>
                    </a:p>
                  </a:txBody>
                  <a:tcPr marL="91425" marR="91425" marT="91425" marB="91425"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What does it do</a:t>
                      </a:r>
                      <a:endParaRPr sz="2400"/>
                    </a:p>
                  </a:txBody>
                  <a:tcPr marL="91425" marR="91425" marT="91425" marB="91425"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int *p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Declaring pointer</a:t>
                      </a:r>
                      <a:endParaRPr sz="2000" b="1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&amp;</a:t>
                      </a:r>
                      <a:r>
                        <a:rPr lang="en-US" sz="2000" b="1"/>
                        <a:t>number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Asking the </a:t>
                      </a:r>
                      <a:r>
                        <a:rPr lang="en-US" sz="2000" b="1" i="1"/>
                        <a:t>number’s</a:t>
                      </a: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 address</a:t>
                      </a:r>
                      <a:endParaRPr sz="2000" b="1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p = &amp;</a:t>
                      </a:r>
                      <a:r>
                        <a:rPr lang="en-US" sz="2000" b="1"/>
                        <a:t>number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 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Giving pointer the </a:t>
                      </a:r>
                      <a:r>
                        <a:rPr lang="en-US" sz="2000" b="1" i="1"/>
                        <a:t>number’s</a:t>
                      </a: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 address</a:t>
                      </a:r>
                      <a:endParaRPr sz="2000" b="1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*p 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1"/>
                        <a:t>Dereference - value in memory address </a:t>
                      </a:r>
                      <a:r>
                        <a:rPr lang="en-US" sz="2000" i="1"/>
                        <a:t>(where p points to)</a:t>
                      </a:r>
                      <a:endParaRPr sz="2000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printf("The address is: %p", p)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Printing the address value</a:t>
                      </a:r>
                      <a:endParaRPr sz="2000" b="1" i="1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</a:rPr>
                        <a:t>printf("The value is: %d", *p)</a:t>
                      </a:r>
                      <a:endParaRPr sz="2000" b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28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 i="1">
                          <a:solidFill>
                            <a:srgbClr val="000000"/>
                          </a:solidFill>
                        </a:rPr>
                        <a:t>Printing the value</a:t>
                      </a:r>
                      <a:endParaRPr sz="2000" b="1" i="1"/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presentation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3" name="Google Shape;123;p23" descr="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4675" y="1773425"/>
            <a:ext cx="6810151" cy="2619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Visual example in code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9" name="Google Shape;12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7875" y="1302400"/>
            <a:ext cx="6847750" cy="3773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7025" y="5076271"/>
            <a:ext cx="702945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NULL pointer</a:t>
            </a:r>
            <a:endParaRPr/>
          </a:p>
        </p:txBody>
      </p:sp>
      <p:pic>
        <p:nvPicPr>
          <p:cNvPr id="136" name="Google Shape;13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1688" y="1821675"/>
            <a:ext cx="6831125" cy="3214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5"/>
          <p:cNvSpPr txBox="1"/>
          <p:nvPr/>
        </p:nvSpPr>
        <p:spPr>
          <a:xfrm>
            <a:off x="1341000" y="5355000"/>
            <a:ext cx="5976000" cy="6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Fun video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>
            <a:spLocks noGrp="1"/>
          </p:cNvSpPr>
          <p:nvPr>
            <p:ph type="title"/>
          </p:nvPr>
        </p:nvSpPr>
        <p:spPr>
          <a:xfrm>
            <a:off x="1676400" y="457200"/>
            <a:ext cx="62277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NULL pointers cont.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1"/>
          </p:nvPr>
        </p:nvSpPr>
        <p:spPr>
          <a:xfrm>
            <a:off x="1676400" y="1905000"/>
            <a:ext cx="6227700" cy="42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A pointer can be set to NULL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datatype *pointer = NULL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Pointer variable that has been declared but not yet assigned a value is considered uninitialized.</a:t>
            </a:r>
            <a:endParaRPr sz="135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</a:pP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You </a:t>
            </a:r>
            <a:r>
              <a:rPr lang="en-US" sz="1350" b="1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cannot</a:t>
            </a:r>
            <a:r>
              <a:rPr lang="en-US" sz="1350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 dereference a NULL pointer (Segmentation fault):</a:t>
            </a:r>
            <a:endParaRPr/>
          </a:p>
        </p:txBody>
      </p:sp>
      <p:pic>
        <p:nvPicPr>
          <p:cNvPr id="144" name="Google Shape;1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2925" y="5585100"/>
            <a:ext cx="7388626" cy="4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86058" y="3161008"/>
            <a:ext cx="4081900" cy="24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TY_esitluse pohi_EST_201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TY_esitluse pohi_EST_201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On-screen Show (4:3)</PresentationFormat>
  <Paragraphs>95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Verdana</vt:lpstr>
      <vt:lpstr>TTY_esitluse pohi_EST_2011</vt:lpstr>
      <vt:lpstr>TTY_esitluse pohi_EST_2011</vt:lpstr>
      <vt:lpstr>PowerPoint Presentation</vt:lpstr>
      <vt:lpstr>Lab P2</vt:lpstr>
      <vt:lpstr> What are pointers and why we need to use them? </vt:lpstr>
      <vt:lpstr>Pointers - What?</vt:lpstr>
      <vt:lpstr>Operations with pointers </vt:lpstr>
      <vt:lpstr> Visual presentation </vt:lpstr>
      <vt:lpstr> Visual example in code </vt:lpstr>
      <vt:lpstr>NULL pointer</vt:lpstr>
      <vt:lpstr> NULL pointers cont. </vt:lpstr>
      <vt:lpstr> Visual example </vt:lpstr>
      <vt:lpstr> Visual example  </vt:lpstr>
      <vt:lpstr> Pointers in functions </vt:lpstr>
      <vt:lpstr>PowerPoint Presentation</vt:lpstr>
      <vt:lpstr>PowerPoint Presentation</vt:lpstr>
      <vt:lpstr>Practical Work</vt:lpstr>
      <vt:lpstr>What is Cryptography</vt:lpstr>
      <vt:lpstr>Example of crypting</vt:lpstr>
      <vt:lpstr>Caesar Cipher</vt:lpstr>
      <vt:lpstr>Additional reading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Vladimir Viies</cp:lastModifiedBy>
  <cp:revision>1</cp:revision>
  <dcterms:modified xsi:type="dcterms:W3CDTF">2023-11-02T09:08:41Z</dcterms:modified>
</cp:coreProperties>
</file>