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282" r:id="rId2"/>
    <p:sldId id="314" r:id="rId3"/>
    <p:sldId id="315" r:id="rId4"/>
    <p:sldId id="326" r:id="rId5"/>
    <p:sldId id="320" r:id="rId6"/>
    <p:sldId id="317" r:id="rId7"/>
    <p:sldId id="324" r:id="rId8"/>
    <p:sldId id="325" r:id="rId9"/>
    <p:sldId id="307" r:id="rId10"/>
    <p:sldId id="309" r:id="rId11"/>
    <p:sldId id="319" r:id="rId12"/>
    <p:sldId id="291" r:id="rId13"/>
    <p:sldId id="283" r:id="rId14"/>
    <p:sldId id="285" r:id="rId15"/>
    <p:sldId id="286" r:id="rId16"/>
    <p:sldId id="284" r:id="rId17"/>
    <p:sldId id="287" r:id="rId18"/>
    <p:sldId id="266" r:id="rId19"/>
    <p:sldId id="267" r:id="rId20"/>
    <p:sldId id="269" r:id="rId21"/>
    <p:sldId id="298" r:id="rId22"/>
    <p:sldId id="313" r:id="rId23"/>
    <p:sldId id="270" r:id="rId24"/>
    <p:sldId id="296" r:id="rId25"/>
    <p:sldId id="271" r:id="rId26"/>
    <p:sldId id="272" r:id="rId27"/>
    <p:sldId id="295" r:id="rId28"/>
    <p:sldId id="258" r:id="rId29"/>
    <p:sldId id="262" r:id="rId30"/>
    <p:sldId id="289" r:id="rId31"/>
    <p:sldId id="280" r:id="rId32"/>
    <p:sldId id="293" r:id="rId33"/>
    <p:sldId id="273" r:id="rId34"/>
    <p:sldId id="264" r:id="rId35"/>
    <p:sldId id="294" r:id="rId36"/>
    <p:sldId id="265" r:id="rId37"/>
    <p:sldId id="275" r:id="rId38"/>
    <p:sldId id="311" r:id="rId39"/>
    <p:sldId id="312" r:id="rId40"/>
    <p:sldId id="302" r:id="rId41"/>
    <p:sldId id="301" r:id="rId42"/>
    <p:sldId id="297"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19" d="100"/>
          <a:sy n="119" d="100"/>
        </p:scale>
        <p:origin x="996" y="108"/>
      </p:cViewPr>
      <p:guideLst>
        <p:guide orient="horz" pos="2160"/>
        <p:guide pos="2880"/>
      </p:guideLst>
    </p:cSldViewPr>
  </p:slideViewPr>
  <p:outlineViewPr>
    <p:cViewPr>
      <p:scale>
        <a:sx n="70" d="100"/>
        <a:sy n="70"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37" b="0" i="0" u="none" strike="noStrike" kern="1200" spc="0" baseline="0">
                <a:solidFill>
                  <a:schemeClr val="tx1">
                    <a:lumMod val="65000"/>
                    <a:lumOff val="35000"/>
                  </a:schemeClr>
                </a:solidFill>
                <a:latin typeface="+mn-lt"/>
                <a:ea typeface="+mn-ea"/>
                <a:cs typeface="+mn-cs"/>
              </a:defRPr>
            </a:pPr>
            <a:r>
              <a:rPr lang="et-EE" dirty="0" smtClean="0"/>
              <a:t>Teadmised</a:t>
            </a:r>
            <a:r>
              <a:rPr lang="et-EE" baseline="0" dirty="0" smtClean="0"/>
              <a:t> ja oskused</a:t>
            </a:r>
            <a:endParaRPr lang="en-US" dirty="0"/>
          </a:p>
        </c:rich>
      </c:tx>
      <c:overlay val="0"/>
      <c:spPr>
        <a:noFill/>
        <a:ln w="25116">
          <a:noFill/>
        </a:ln>
      </c:spPr>
    </c:title>
    <c:autoTitleDeleted val="0"/>
    <c:plotArea>
      <c:layout/>
      <c:pieChart>
        <c:varyColors val="1"/>
        <c:ser>
          <c:idx val="0"/>
          <c:order val="0"/>
          <c:tx>
            <c:strRef>
              <c:f>Sheet1!$B$1</c:f>
              <c:strCache>
                <c:ptCount val="1"/>
                <c:pt idx="0">
                  <c:v>Sales</c:v>
                </c:pt>
              </c:strCache>
            </c:strRef>
          </c:tx>
          <c:spPr>
            <a:ln>
              <a:solidFill>
                <a:srgbClr val="FF0000"/>
              </a:solidFill>
            </a:ln>
          </c:spPr>
          <c:dPt>
            <c:idx val="0"/>
            <c:bubble3D val="0"/>
            <c:spPr>
              <a:solidFill>
                <a:srgbClr val="5B9BD5"/>
              </a:solidFill>
              <a:ln w="12559">
                <a:solidFill>
                  <a:srgbClr val="FF0000"/>
                </a:solidFill>
                <a:prstDash val="solid"/>
              </a:ln>
            </c:spPr>
            <c:extLst>
              <c:ext xmlns:c16="http://schemas.microsoft.com/office/drawing/2014/chart" uri="{C3380CC4-5D6E-409C-BE32-E72D297353CC}">
                <c16:uniqueId val="{00000000-7EB4-4B72-804C-E596B46B36D3}"/>
              </c:ext>
            </c:extLst>
          </c:dPt>
          <c:dPt>
            <c:idx val="1"/>
            <c:bubble3D val="0"/>
            <c:spPr>
              <a:solidFill>
                <a:srgbClr val="ED7D31"/>
              </a:solidFill>
              <a:ln w="12559">
                <a:solidFill>
                  <a:srgbClr val="FF0000"/>
                </a:solidFill>
                <a:prstDash val="solid"/>
              </a:ln>
            </c:spPr>
            <c:extLst>
              <c:ext xmlns:c16="http://schemas.microsoft.com/office/drawing/2014/chart" uri="{C3380CC4-5D6E-409C-BE32-E72D297353CC}">
                <c16:uniqueId val="{00000001-7EB4-4B72-804C-E596B46B36D3}"/>
              </c:ext>
            </c:extLst>
          </c:dPt>
          <c:dPt>
            <c:idx val="2"/>
            <c:bubble3D val="0"/>
            <c:spPr>
              <a:solidFill>
                <a:srgbClr val="A5A5A5"/>
              </a:solidFill>
              <a:ln w="12559">
                <a:solidFill>
                  <a:srgbClr val="FF0000"/>
                </a:solidFill>
                <a:prstDash val="solid"/>
              </a:ln>
            </c:spPr>
            <c:extLst>
              <c:ext xmlns:c16="http://schemas.microsoft.com/office/drawing/2014/chart" uri="{C3380CC4-5D6E-409C-BE32-E72D297353CC}">
                <c16:uniqueId val="{00000002-7EB4-4B72-804C-E596B46B36D3}"/>
              </c:ext>
            </c:extLst>
          </c:dPt>
          <c:dPt>
            <c:idx val="3"/>
            <c:bubble3D val="0"/>
            <c:spPr>
              <a:solidFill>
                <a:srgbClr val="FFC000"/>
              </a:solidFill>
              <a:ln w="12559">
                <a:solidFill>
                  <a:srgbClr val="FF0000"/>
                </a:solidFill>
                <a:prstDash val="solid"/>
              </a:ln>
            </c:spPr>
            <c:extLst>
              <c:ext xmlns:c16="http://schemas.microsoft.com/office/drawing/2014/chart" uri="{C3380CC4-5D6E-409C-BE32-E72D297353CC}">
                <c16:uniqueId val="{00000003-7EB4-4B72-804C-E596B46B36D3}"/>
              </c:ext>
            </c:extLst>
          </c:dPt>
          <c:cat>
            <c:strRef>
              <c:f>Sheet1!$A$2:$A$5</c:f>
              <c:strCache>
                <c:ptCount val="4"/>
                <c:pt idx="0">
                  <c:v>practice</c:v>
                </c:pt>
                <c:pt idx="1">
                  <c:v>tests</c:v>
                </c:pt>
                <c:pt idx="2">
                  <c:v>homework</c:v>
                </c:pt>
                <c:pt idx="3">
                  <c:v>bonus</c:v>
                </c:pt>
              </c:strCache>
            </c:strRef>
          </c:cat>
          <c:val>
            <c:numRef>
              <c:f>Sheet1!$B$2:$B$5</c:f>
              <c:numCache>
                <c:formatCode>General</c:formatCode>
                <c:ptCount val="4"/>
                <c:pt idx="0">
                  <c:v>4</c:v>
                </c:pt>
                <c:pt idx="1">
                  <c:v>3</c:v>
                </c:pt>
                <c:pt idx="2">
                  <c:v>3</c:v>
                </c:pt>
              </c:numCache>
            </c:numRef>
          </c:val>
          <c:extLst>
            <c:ext xmlns:c16="http://schemas.microsoft.com/office/drawing/2014/chart" uri="{C3380CC4-5D6E-409C-BE32-E72D297353CC}">
              <c16:uniqueId val="{00000004-7EB4-4B72-804C-E596B46B36D3}"/>
            </c:ext>
          </c:extLst>
        </c:ser>
        <c:dLbls>
          <c:showLegendKey val="0"/>
          <c:showVal val="0"/>
          <c:showCatName val="0"/>
          <c:showSerName val="0"/>
          <c:showPercent val="0"/>
          <c:showBubbleSize val="0"/>
          <c:showLeaderLines val="1"/>
        </c:dLbls>
        <c:firstSliceAng val="0"/>
      </c:pieChart>
      <c:spPr>
        <a:noFill/>
        <a:ln w="25374">
          <a:noFill/>
        </a:ln>
      </c:spPr>
    </c:plotArea>
    <c:legend>
      <c:legendPos val="b"/>
      <c:overlay val="0"/>
      <c:spPr>
        <a:noFill/>
        <a:ln w="25116">
          <a:noFill/>
        </a:ln>
      </c:spPr>
      <c:txPr>
        <a:bodyPr rot="0" spcFirstLastPara="1" vertOverflow="ellipsis" vert="horz" wrap="square" anchor="ctr" anchorCtr="1"/>
        <a:lstStyle/>
        <a:p>
          <a:pPr>
            <a:defRPr sz="1184"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t-EE" dirty="0" smtClean="0"/>
              <a:t>Aine sooritamine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16-4320-BFC9-80903C5906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6AB7-4C6F-B3CD-33FA35651925}"/>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1-6AB7-4C6F-B3CD-33FA3565192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916-4320-BFC9-80903C590607}"/>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t-EE"/>
                </a:p>
              </c:txPr>
              <c:dLblPos val="bestFit"/>
              <c:showLegendKey val="0"/>
              <c:showVal val="1"/>
              <c:showCatName val="1"/>
              <c:showSerName val="0"/>
              <c:showPercent val="0"/>
              <c:showBubbleSize val="0"/>
              <c:extLst>
                <c:ext xmlns:c16="http://schemas.microsoft.com/office/drawing/2014/chart" uri="{C3380CC4-5D6E-409C-BE32-E72D297353CC}">
                  <c16:uniqueId val="{00000002-6AB7-4C6F-B3CD-33FA3565192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t-EE"/>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Eksam</c:v>
                </c:pt>
                <c:pt idx="1">
                  <c:v>Kodutööd</c:v>
                </c:pt>
                <c:pt idx="2">
                  <c:v>Labor</c:v>
                </c:pt>
              </c:strCache>
            </c:strRef>
          </c:cat>
          <c:val>
            <c:numRef>
              <c:f>Sheet1!$B$2:$B$5</c:f>
              <c:numCache>
                <c:formatCode>General</c:formatCode>
                <c:ptCount val="4"/>
                <c:pt idx="0">
                  <c:v>50</c:v>
                </c:pt>
                <c:pt idx="1">
                  <c:v>30</c:v>
                </c:pt>
                <c:pt idx="2">
                  <c:v>20</c:v>
                </c:pt>
              </c:numCache>
            </c:numRef>
          </c:val>
          <c:extLst>
            <c:ext xmlns:c16="http://schemas.microsoft.com/office/drawing/2014/chart" uri="{C3380CC4-5D6E-409C-BE32-E72D297353CC}">
              <c16:uniqueId val="{00000000-6AB7-4C6F-B3CD-33FA3565192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t-EE"/>
          </a:p>
        </p:txBody>
      </p:sp>
      <p:sp>
        <p:nvSpPr>
          <p:cNvPr id="522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A72731D7-F78F-442C-ACE9-4EBAC64A5F45}" type="datetimeFigureOut">
              <a:rPr lang="et-EE"/>
              <a:pPr>
                <a:defRPr/>
              </a:pPr>
              <a:t>30.08.2021</a:t>
            </a:fld>
            <a:endParaRPr lang="et-EE"/>
          </a:p>
        </p:txBody>
      </p:sp>
      <p:sp>
        <p:nvSpPr>
          <p:cNvPr id="522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t-EE"/>
          </a:p>
        </p:txBody>
      </p:sp>
      <p:sp>
        <p:nvSpPr>
          <p:cNvPr id="522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A8DC626-A12E-43A3-9FF9-AE160023C361}" type="slidenum">
              <a:rPr lang="et-EE" altLang="et-EE"/>
              <a:pPr>
                <a:defRPr/>
              </a:pPr>
              <a:t>‹#›</a:t>
            </a:fld>
            <a:endParaRPr lang="et-EE" altLang="et-E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D1A3CC4-032B-4F8C-9D94-C4DFE10E2A2E}" type="datetimeFigureOut">
              <a:rPr lang="et-EE"/>
              <a:pPr>
                <a:defRPr/>
              </a:pPr>
              <a:t>30.08.2021</a:t>
            </a:fld>
            <a:endParaRPr lang="et-E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t-EE"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t-EE"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113A9CA-D835-4C3B-AB19-7EF1093DFD61}" type="slidenum">
              <a:rPr lang="et-EE"/>
              <a:pPr>
                <a:defRPr/>
              </a:pPr>
              <a:t>‹#›</a:t>
            </a:fld>
            <a:endParaRPr lang="et-E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t-EE" altLang="et-EE"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695C34-F38C-43BC-B52B-090FCA7B861A}" type="slidenum">
              <a:rPr lang="et-EE" altLang="et-EE" sz="1200" smtClean="0"/>
              <a:pPr/>
              <a:t>2</a:t>
            </a:fld>
            <a:endParaRPr lang="et-EE" altLang="et-EE"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Shape 107"/>
          <p:cNvSpPr>
            <a:spLocks noGrp="1"/>
          </p:cNvSpPr>
          <p:nvPr>
            <p:ph type="body" idx="1"/>
          </p:nvPr>
        </p:nvSpPr>
        <p:spPr bwMode="auto">
          <a:xfrm>
            <a:off x="901700" y="4716463"/>
            <a:ext cx="4964113" cy="448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t-EE" altLang="et-EE" smtClean="0"/>
          </a:p>
        </p:txBody>
      </p:sp>
      <p:sp>
        <p:nvSpPr>
          <p:cNvPr id="17411" name="Shape 108"/>
          <p:cNvSpPr>
            <a:spLocks noGrp="1" noRot="1" noChangeAspect="1" noTextEdit="1"/>
          </p:cNvSpPr>
          <p:nvPr>
            <p:ph type="sldImg" idx="2"/>
          </p:nvPr>
        </p:nvSpPr>
        <p:spPr bwMode="auto">
          <a:xfrm>
            <a:off x="868363" y="708025"/>
            <a:ext cx="5030787" cy="377348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Shape 249"/>
          <p:cNvSpPr>
            <a:spLocks noGrp="1"/>
          </p:cNvSpPr>
          <p:nvPr>
            <p:ph type="body" idx="1"/>
          </p:nvPr>
        </p:nvSpPr>
        <p:spPr bwMode="auto">
          <a:xfrm>
            <a:off x="901700" y="4716463"/>
            <a:ext cx="4964113" cy="448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t-EE" altLang="et-EE" smtClean="0"/>
          </a:p>
        </p:txBody>
      </p:sp>
      <p:sp>
        <p:nvSpPr>
          <p:cNvPr id="19459" name="Shape 250"/>
          <p:cNvSpPr>
            <a:spLocks noGrp="1" noRot="1" noChangeAspect="1" noTextEdit="1"/>
          </p:cNvSpPr>
          <p:nvPr>
            <p:ph type="sldImg" idx="2"/>
          </p:nvPr>
        </p:nvSpPr>
        <p:spPr bwMode="auto">
          <a:xfrm>
            <a:off x="868363" y="708025"/>
            <a:ext cx="5030787" cy="377348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F62FA2-090F-4106-BF56-3B53320C381D}" type="slidenum">
              <a:rPr lang="en-US" altLang="et-EE"/>
              <a:pPr>
                <a:defRPr/>
              </a:pPr>
              <a:t>‹#›</a:t>
            </a:fld>
            <a:endParaRPr lang="en-US" altLang="et-EE"/>
          </a:p>
        </p:txBody>
      </p:sp>
    </p:spTree>
    <p:extLst>
      <p:ext uri="{BB962C8B-B14F-4D97-AF65-F5344CB8AC3E}">
        <p14:creationId xmlns:p14="http://schemas.microsoft.com/office/powerpoint/2010/main" val="172697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ADDE4-7BF4-4768-83E6-B823E4EF6FCD}" type="slidenum">
              <a:rPr lang="en-US" altLang="et-EE"/>
              <a:pPr>
                <a:defRPr/>
              </a:pPr>
              <a:t>‹#›</a:t>
            </a:fld>
            <a:endParaRPr lang="en-US" altLang="et-EE"/>
          </a:p>
        </p:txBody>
      </p:sp>
    </p:spTree>
    <p:extLst>
      <p:ext uri="{BB962C8B-B14F-4D97-AF65-F5344CB8AC3E}">
        <p14:creationId xmlns:p14="http://schemas.microsoft.com/office/powerpoint/2010/main" val="142270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25C3B4-F019-4DE8-84AC-176396035B12}" type="slidenum">
              <a:rPr lang="en-US" altLang="et-EE"/>
              <a:pPr>
                <a:defRPr/>
              </a:pPr>
              <a:t>‹#›</a:t>
            </a:fld>
            <a:endParaRPr lang="en-US" altLang="et-EE"/>
          </a:p>
        </p:txBody>
      </p:sp>
    </p:spTree>
    <p:extLst>
      <p:ext uri="{BB962C8B-B14F-4D97-AF65-F5344CB8AC3E}">
        <p14:creationId xmlns:p14="http://schemas.microsoft.com/office/powerpoint/2010/main" val="348921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11A91E-E8A0-488E-913D-1A34A5A19FE2}" type="slidenum">
              <a:rPr lang="en-US" altLang="et-EE"/>
              <a:pPr>
                <a:defRPr/>
              </a:pPr>
              <a:t>‹#›</a:t>
            </a:fld>
            <a:endParaRPr lang="en-US" altLang="et-EE"/>
          </a:p>
        </p:txBody>
      </p:sp>
    </p:spTree>
    <p:extLst>
      <p:ext uri="{BB962C8B-B14F-4D97-AF65-F5344CB8AC3E}">
        <p14:creationId xmlns:p14="http://schemas.microsoft.com/office/powerpoint/2010/main" val="20470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FA3789-EC2F-43E2-A3F3-C06E60B3FE95}" type="slidenum">
              <a:rPr lang="en-US" altLang="et-EE"/>
              <a:pPr>
                <a:defRPr/>
              </a:pPr>
              <a:t>‹#›</a:t>
            </a:fld>
            <a:endParaRPr lang="en-US" altLang="et-EE"/>
          </a:p>
        </p:txBody>
      </p:sp>
    </p:spTree>
    <p:extLst>
      <p:ext uri="{BB962C8B-B14F-4D97-AF65-F5344CB8AC3E}">
        <p14:creationId xmlns:p14="http://schemas.microsoft.com/office/powerpoint/2010/main" val="389636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AADF18-FD22-45A4-ACDF-DE4BF35966A6}" type="slidenum">
              <a:rPr lang="en-US" altLang="et-EE"/>
              <a:pPr>
                <a:defRPr/>
              </a:pPr>
              <a:t>‹#›</a:t>
            </a:fld>
            <a:endParaRPr lang="en-US" altLang="et-EE"/>
          </a:p>
        </p:txBody>
      </p:sp>
    </p:spTree>
    <p:extLst>
      <p:ext uri="{BB962C8B-B14F-4D97-AF65-F5344CB8AC3E}">
        <p14:creationId xmlns:p14="http://schemas.microsoft.com/office/powerpoint/2010/main" val="181264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B5D39F-9E59-47D5-9278-9197D773EF0B}" type="slidenum">
              <a:rPr lang="en-US" altLang="et-EE"/>
              <a:pPr>
                <a:defRPr/>
              </a:pPr>
              <a:t>‹#›</a:t>
            </a:fld>
            <a:endParaRPr lang="en-US" altLang="et-EE"/>
          </a:p>
        </p:txBody>
      </p:sp>
    </p:spTree>
    <p:extLst>
      <p:ext uri="{BB962C8B-B14F-4D97-AF65-F5344CB8AC3E}">
        <p14:creationId xmlns:p14="http://schemas.microsoft.com/office/powerpoint/2010/main" val="179778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1571B2-0393-428C-BBF4-66DF0BEB2B41}" type="slidenum">
              <a:rPr lang="en-US" altLang="et-EE"/>
              <a:pPr>
                <a:defRPr/>
              </a:pPr>
              <a:t>‹#›</a:t>
            </a:fld>
            <a:endParaRPr lang="en-US" altLang="et-EE"/>
          </a:p>
        </p:txBody>
      </p:sp>
    </p:spTree>
    <p:extLst>
      <p:ext uri="{BB962C8B-B14F-4D97-AF65-F5344CB8AC3E}">
        <p14:creationId xmlns:p14="http://schemas.microsoft.com/office/powerpoint/2010/main" val="242012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8D25B5-91FF-4118-99DA-4508BF95E4A5}" type="slidenum">
              <a:rPr lang="en-US" altLang="et-EE"/>
              <a:pPr>
                <a:defRPr/>
              </a:pPr>
              <a:t>‹#›</a:t>
            </a:fld>
            <a:endParaRPr lang="en-US" altLang="et-EE"/>
          </a:p>
        </p:txBody>
      </p:sp>
    </p:spTree>
    <p:extLst>
      <p:ext uri="{BB962C8B-B14F-4D97-AF65-F5344CB8AC3E}">
        <p14:creationId xmlns:p14="http://schemas.microsoft.com/office/powerpoint/2010/main" val="403158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55BF58-1FA3-41E2-BB7D-DA44F9617FFA}" type="slidenum">
              <a:rPr lang="en-US" altLang="et-EE"/>
              <a:pPr>
                <a:defRPr/>
              </a:pPr>
              <a:t>‹#›</a:t>
            </a:fld>
            <a:endParaRPr lang="en-US" altLang="et-EE"/>
          </a:p>
        </p:txBody>
      </p:sp>
    </p:spTree>
    <p:extLst>
      <p:ext uri="{BB962C8B-B14F-4D97-AF65-F5344CB8AC3E}">
        <p14:creationId xmlns:p14="http://schemas.microsoft.com/office/powerpoint/2010/main" val="2759419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046352-4596-44F8-8E33-EE4F7EB07D72}" type="slidenum">
              <a:rPr lang="en-US" altLang="et-EE"/>
              <a:pPr>
                <a:defRPr/>
              </a:pPr>
              <a:t>‹#›</a:t>
            </a:fld>
            <a:endParaRPr lang="en-US" altLang="et-EE"/>
          </a:p>
        </p:txBody>
      </p:sp>
    </p:spTree>
    <p:extLst>
      <p:ext uri="{BB962C8B-B14F-4D97-AF65-F5344CB8AC3E}">
        <p14:creationId xmlns:p14="http://schemas.microsoft.com/office/powerpoint/2010/main" val="238392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t-EE"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t-EE" smtClean="0"/>
              <a:t>Click to edit Master text styles</a:t>
            </a:r>
          </a:p>
          <a:p>
            <a:pPr lvl="1"/>
            <a:r>
              <a:rPr lang="en-US" altLang="et-EE" smtClean="0"/>
              <a:t>Second level</a:t>
            </a:r>
          </a:p>
          <a:p>
            <a:pPr lvl="2"/>
            <a:r>
              <a:rPr lang="en-US" altLang="et-EE" smtClean="0"/>
              <a:t>Third level</a:t>
            </a:r>
          </a:p>
          <a:p>
            <a:pPr lvl="3"/>
            <a:r>
              <a:rPr lang="en-US" altLang="et-EE" smtClean="0"/>
              <a:t>Fourth level</a:t>
            </a:r>
          </a:p>
          <a:p>
            <a:pPr lvl="4"/>
            <a:r>
              <a:rPr lang="en-US" altLang="et-EE"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93AF532-021E-4948-9C38-51B468CA34D9}" type="slidenum">
              <a:rPr lang="en-US" altLang="et-EE"/>
              <a:pPr>
                <a:defRPr/>
              </a:pPr>
              <a:t>‹#›</a:t>
            </a:fld>
            <a:endParaRPr lang="en-US" altLang="et-E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audio" Target="../media/audio2.wav"/><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audio" Target="../media/audio1.wav"/><Relationship Id="rId9"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10.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3.wmf"/><Relationship Id="rId5" Type="http://schemas.openxmlformats.org/officeDocument/2006/relationships/oleObject" Target="../embeddings/oleObject10.bin"/><Relationship Id="rId10" Type="http://schemas.openxmlformats.org/officeDocument/2006/relationships/image" Target="../media/image6.wmf"/><Relationship Id="rId4" Type="http://schemas.openxmlformats.org/officeDocument/2006/relationships/audio" Target="../media/audio2.wav"/><Relationship Id="rId9"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oleObject" Target="../embeddings/oleObject13.bin"/><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1.png"/><Relationship Id="rId5" Type="http://schemas.openxmlformats.org/officeDocument/2006/relationships/image" Target="../media/image23.e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image" Target="../media/image24.wmf"/><Relationship Id="rId4" Type="http://schemas.openxmlformats.org/officeDocument/2006/relationships/oleObject" Target="../embeddings/oleObject16.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0.bin"/><Relationship Id="rId5" Type="http://schemas.openxmlformats.org/officeDocument/2006/relationships/image" Target="../media/image27.wmf"/><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audio1.wav"/><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3.wav"/><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3.bin"/><Relationship Id="rId5" Type="http://schemas.openxmlformats.org/officeDocument/2006/relationships/audio" Target="../media/audio2.wav"/><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39.emf"/><Relationship Id="rId5" Type="http://schemas.openxmlformats.org/officeDocument/2006/relationships/oleObject" Target="../embeddings/oleObject25.bin"/><Relationship Id="rId4" Type="http://schemas.openxmlformats.org/officeDocument/2006/relationships/image" Target="../media/image38.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0.emf"/><Relationship Id="rId5" Type="http://schemas.openxmlformats.org/officeDocument/2006/relationships/oleObject" Target="../embeddings/oleObject27.bin"/><Relationship Id="rId4" Type="http://schemas.openxmlformats.org/officeDocument/2006/relationships/image" Target="../media/image3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cratch.mit.edu/projects/2485327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extLst>
              <p:ext uri="{D42A27DB-BD31-4B8C-83A1-F6EECF244321}">
                <p14:modId xmlns:p14="http://schemas.microsoft.com/office/powerpoint/2010/main" val="1389916042"/>
              </p:ext>
            </p:extLst>
          </p:nvPr>
        </p:nvGraphicFramePr>
        <p:xfrm>
          <a:off x="1171575" y="866775"/>
          <a:ext cx="7178675" cy="5373688"/>
        </p:xfrm>
        <a:graphic>
          <a:graphicData uri="http://schemas.openxmlformats.org/presentationml/2006/ole">
            <mc:AlternateContent xmlns:mc="http://schemas.openxmlformats.org/markup-compatibility/2006">
              <mc:Choice xmlns:v="urn:schemas-microsoft-com:vml" Requires="v">
                <p:oleObj spid="_x0000_s4102" name="Slide" r:id="rId3" imgW="2516212" imgH="1888425" progId="PowerPoint.Slide.8">
                  <p:embed/>
                </p:oleObj>
              </mc:Choice>
              <mc:Fallback>
                <p:oleObj name="Slide" r:id="rId3" imgW="2516212" imgH="1888425" progId="PowerPoint.Slide.8">
                  <p:embed/>
                  <p:pic>
                    <p:nvPicPr>
                      <p:cNvPr id="0" name="Object 2"/>
                      <p:cNvPicPr>
                        <a:picLocks noChangeAspect="1" noChangeArrowheads="1"/>
                      </p:cNvPicPr>
                      <p:nvPr/>
                    </p:nvPicPr>
                    <p:blipFill>
                      <a:blip r:embed="rId4"/>
                      <a:srcRect/>
                      <a:stretch>
                        <a:fillRect/>
                      </a:stretch>
                    </p:blipFill>
                    <p:spPr bwMode="auto">
                      <a:xfrm>
                        <a:off x="1171575" y="866775"/>
                        <a:ext cx="7178675" cy="537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683568" y="4365104"/>
            <a:ext cx="9001000" cy="461665"/>
          </a:xfrm>
          <a:prstGeom prst="rect">
            <a:avLst/>
          </a:prstGeom>
          <a:noFill/>
        </p:spPr>
        <p:txBody>
          <a:bodyPr wrap="square" rtlCol="0">
            <a:spAutoFit/>
          </a:bodyPr>
          <a:lstStyle/>
          <a:p>
            <a:r>
              <a:rPr lang="et-EE" sz="1200" dirty="0"/>
              <a:t>https://</a:t>
            </a:r>
            <a:r>
              <a:rPr lang="et-EE" sz="1200" dirty="0" smtClean="0"/>
              <a:t>docs.google.com/spreadsheets/d/1E2pJdnUC4M3TVnv9pLXgglCPCucqRwHFKc-fiwPY5x0/edit?usp=sharing</a:t>
            </a:r>
          </a:p>
          <a:p>
            <a:endParaRPr lang="et-EE" sz="1200"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240"/>
          <p:cNvSpPr>
            <a:spLocks noGrp="1"/>
          </p:cNvSpPr>
          <p:nvPr>
            <p:ph type="title"/>
          </p:nvPr>
        </p:nvSpPr>
        <p:spPr>
          <a:xfrm>
            <a:off x="827088" y="260350"/>
            <a:ext cx="7921625" cy="576263"/>
          </a:xfrm>
        </p:spPr>
        <p:txBody>
          <a:bodyPr lIns="91425" tIns="288000" rIns="91425" bIns="45700"/>
          <a:lstStyle/>
          <a:p>
            <a:pPr algn="l">
              <a:buSzPct val="25000"/>
            </a:pPr>
            <a:r>
              <a:rPr lang="et-EE" altLang="et-EE" sz="3200" b="1" smtClean="0">
                <a:solidFill>
                  <a:srgbClr val="0000FF"/>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Algoritmimine</a:t>
            </a:r>
            <a:r>
              <a:rPr lang="et-EE" altLang="et-EE" sz="2000" b="1"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a:t>
            </a:r>
            <a:br>
              <a:rPr lang="et-EE" altLang="et-EE" sz="2000" b="1"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br>
            <a:endParaRPr lang="et-EE" altLang="et-EE" sz="2000" b="1"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8435" name="Shape 241"/>
          <p:cNvSpPr>
            <a:spLocks noGrp="1"/>
          </p:cNvSpPr>
          <p:nvPr>
            <p:ph type="sldNum" sz="quarter" idx="12"/>
          </p:nvPr>
        </p:nvSpPr>
        <p:spPr>
          <a:xfrm>
            <a:off x="7380288" y="6492875"/>
            <a:ext cx="136842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Pct val="25000"/>
              <a:buFontTx/>
              <a:buNone/>
            </a:pPr>
            <a:fld id="{8DE3BF35-78D0-4DDA-A6B8-09D93ADFB7E3}" type="slidenum">
              <a:rPr lang="et-EE" altLang="et-EE" sz="1400" smtClean="0">
                <a:solidFill>
                  <a:srgbClr val="000000"/>
                </a:solidFill>
                <a:latin typeface="Arial" panose="020B0604020202020204" pitchFamily="34" charset="0"/>
                <a:cs typeface="Arial" panose="020B0604020202020204" pitchFamily="34" charset="0"/>
                <a:sym typeface="Arial" panose="020B0604020202020204" pitchFamily="34" charset="0"/>
              </a:rPr>
              <a:pPr>
                <a:spcBef>
                  <a:spcPct val="0"/>
                </a:spcBef>
                <a:buSzPct val="25000"/>
                <a:buFontTx/>
                <a:buNone/>
              </a:pPr>
              <a:t>10</a:t>
            </a:fld>
            <a:endParaRPr lang="et-EE" altLang="et-EE" sz="1400"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242" name="Shape 242"/>
          <p:cNvPicPr preferRelativeResize="0">
            <a:picLocks noGrp="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4213" y="1700213"/>
            <a:ext cx="3349625" cy="4537075"/>
          </a:xfrm>
        </p:spPr>
      </p:pic>
      <p:sp>
        <p:nvSpPr>
          <p:cNvPr id="18437" name="Shape 243"/>
          <p:cNvSpPr txBox="1">
            <a:spLocks noChangeArrowheads="1"/>
          </p:cNvSpPr>
          <p:nvPr/>
        </p:nvSpPr>
        <p:spPr bwMode="auto">
          <a:xfrm>
            <a:off x="914400" y="620713"/>
            <a:ext cx="79787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t-EE" altLang="et-EE" sz="2400" i="1">
              <a:solidFill>
                <a:srgbClr val="000000"/>
              </a:solidFill>
              <a:cs typeface="Times New Roman" panose="02020603050405020304" pitchFamily="18" charset="0"/>
              <a:sym typeface="Times New Roman" panose="02020603050405020304" pitchFamily="18" charset="0"/>
            </a:endParaRPr>
          </a:p>
          <a:p>
            <a:pPr>
              <a:spcBef>
                <a:spcPct val="0"/>
              </a:spcBef>
              <a:buSzPct val="25000"/>
              <a:buFontTx/>
              <a:buNone/>
            </a:pPr>
            <a:r>
              <a:rPr lang="et-EE" altLang="et-EE" sz="2000" i="1">
                <a:solidFill>
                  <a:srgbClr val="000000"/>
                </a:solidFill>
                <a:latin typeface="Arial" panose="020B0604020202020204" pitchFamily="34" charset="0"/>
                <a:cs typeface="Arial" panose="020B0604020202020204" pitchFamily="34" charset="0"/>
                <a:sym typeface="Arial" panose="020B0604020202020204" pitchFamily="34" charset="0"/>
              </a:rPr>
              <a:t>Algoritm on täpne ja ühemõtteline eeskiri antud liiki ülesannete lahendamiseks. Algoritmide esitamine: plokkskeemid, </a:t>
            </a:r>
          </a:p>
          <a:p>
            <a:pPr>
              <a:spcBef>
                <a:spcPct val="0"/>
              </a:spcBef>
              <a:buSzPct val="25000"/>
              <a:buFontTx/>
              <a:buNone/>
            </a:pPr>
            <a:r>
              <a:rPr lang="et-EE" altLang="et-EE" sz="2000" i="1">
                <a:solidFill>
                  <a:srgbClr val="000000"/>
                </a:solidFill>
                <a:latin typeface="Arial" panose="020B0604020202020204" pitchFamily="34" charset="0"/>
                <a:cs typeface="Arial" panose="020B0604020202020204" pitchFamily="34" charset="0"/>
                <a:sym typeface="Arial" panose="020B0604020202020204" pitchFamily="34" charset="0"/>
              </a:rPr>
              <a:t>UMLi tegevus-diagrammid</a:t>
            </a:r>
            <a:r>
              <a:rPr lang="et-EE" altLang="et-EE" sz="2000" b="1" i="1">
                <a:solidFill>
                  <a:srgbClr val="000000"/>
                </a:solidFill>
                <a:latin typeface="Arial" panose="020B0604020202020204" pitchFamily="34" charset="0"/>
                <a:cs typeface="Arial" panose="020B0604020202020204" pitchFamily="34" charset="0"/>
                <a:sym typeface="Arial" panose="020B0604020202020204" pitchFamily="34" charset="0"/>
              </a:rPr>
              <a:t>, </a:t>
            </a:r>
            <a:r>
              <a:rPr lang="et-EE" altLang="et-EE" sz="2000" i="1">
                <a:solidFill>
                  <a:srgbClr val="000000"/>
                </a:solidFill>
                <a:latin typeface="Arial" panose="020B0604020202020204" pitchFamily="34" charset="0"/>
                <a:cs typeface="Arial" panose="020B0604020202020204" pitchFamily="34" charset="0"/>
                <a:sym typeface="Arial" panose="020B0604020202020204" pitchFamily="34" charset="0"/>
              </a:rPr>
              <a:t>pseudokoodi jm</a:t>
            </a:r>
          </a:p>
          <a:p>
            <a:pPr>
              <a:spcBef>
                <a:spcPct val="0"/>
              </a:spcBef>
              <a:buFontTx/>
              <a:buNone/>
            </a:pPr>
            <a:endParaRPr lang="et-EE" altLang="et-EE" sz="2400" i="1">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nvGrpSpPr>
          <p:cNvPr id="244" name="Shape 244"/>
          <p:cNvGrpSpPr>
            <a:grpSpLocks/>
          </p:cNvGrpSpPr>
          <p:nvPr/>
        </p:nvGrpSpPr>
        <p:grpSpPr bwMode="auto">
          <a:xfrm>
            <a:off x="4067175" y="1916113"/>
            <a:ext cx="2305050" cy="3636962"/>
            <a:chOff x="3203849" y="2601118"/>
            <a:chExt cx="2304256" cy="3636192"/>
          </a:xfrm>
        </p:grpSpPr>
        <p:sp>
          <p:nvSpPr>
            <p:cNvPr id="18440" name="Shape 245"/>
            <p:cNvSpPr txBox="1">
              <a:spLocks noChangeArrowheads="1"/>
            </p:cNvSpPr>
            <p:nvPr/>
          </p:nvSpPr>
          <p:spPr bwMode="auto">
            <a:xfrm>
              <a:off x="3203849" y="2884140"/>
              <a:ext cx="2304256" cy="3353171"/>
            </a:xfrm>
            <a:prstGeom prst="rect">
              <a:avLst/>
            </a:prstGeom>
            <a:solidFill>
              <a:srgbClr val="FFFFFF"/>
            </a:solidFill>
            <a:ln w="9525">
              <a:solidFill>
                <a:srgbClr val="000000"/>
              </a:solidFill>
              <a:miter lim="800000"/>
              <a:headEnd/>
              <a:tailEnd/>
            </a:ln>
          </p:spPr>
          <p:txBody>
            <a:bodyPr lIns="72000" tIns="82800" rIns="90000" bIns="468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Pct val="25000"/>
                <a:buFontTx/>
                <a:buNone/>
              </a:pPr>
              <a:r>
                <a:rPr lang="et-EE" altLang="et-EE" sz="1600" b="1">
                  <a:solidFill>
                    <a:srgbClr val="000000"/>
                  </a:solidFill>
                  <a:latin typeface="Arial" panose="020B0604020202020204" pitchFamily="34" charset="0"/>
                  <a:cs typeface="Arial" panose="020B0604020202020204" pitchFamily="34" charset="0"/>
                  <a:sym typeface="Arial" panose="020B0604020202020204" pitchFamily="34" charset="0"/>
                </a:rPr>
                <a:t>protseduur </a:t>
              </a:r>
              <a:r>
                <a:rPr lang="et-EE" altLang="et-EE" sz="1600" b="1">
                  <a:solidFill>
                    <a:srgbClr val="0000FF"/>
                  </a:solidFill>
                  <a:latin typeface="Arial" panose="020B0604020202020204" pitchFamily="34" charset="0"/>
                  <a:cs typeface="Arial" panose="020B0604020202020204" pitchFamily="34" charset="0"/>
                  <a:sym typeface="Arial" panose="020B0604020202020204" pitchFamily="34" charset="0"/>
                </a:rPr>
                <a:t> </a:t>
              </a:r>
              <a:r>
                <a:rPr lang="et-EE" altLang="et-EE" sz="1600" b="1">
                  <a:solidFill>
                    <a:srgbClr val="000000"/>
                  </a:solidFill>
                  <a:latin typeface="Arial" panose="020B0604020202020204" pitchFamily="34" charset="0"/>
                  <a:cs typeface="Arial" panose="020B0604020202020204" pitchFamily="34" charset="0"/>
                  <a:sym typeface="Arial" panose="020B0604020202020204" pitchFamily="34" charset="0"/>
                </a:rPr>
                <a:t>arva</a:t>
              </a:r>
            </a:p>
            <a:p>
              <a:pPr>
                <a:spcBef>
                  <a:spcPct val="0"/>
                </a:spcBef>
                <a:buSzPct val="25000"/>
                <a:buFontTx/>
                <a:buNone/>
              </a:pPr>
              <a:r>
                <a:rPr lang="et-EE" altLang="et-EE" sz="1600">
                  <a:solidFill>
                    <a:srgbClr val="000000"/>
                  </a:solidFill>
                  <a:latin typeface="Arial" panose="020B0604020202020204" pitchFamily="34" charset="0"/>
                  <a:cs typeface="Arial" panose="020B0604020202020204" pitchFamily="34" charset="0"/>
                  <a:sym typeface="Arial" panose="020B0604020202020204" pitchFamily="34" charset="0"/>
                </a:rPr>
                <a:t>   y = </a:t>
              </a:r>
              <a:r>
                <a:rPr lang="et-EE" altLang="et-EE" sz="1600" b="1">
                  <a:solidFill>
                    <a:srgbClr val="000000"/>
                  </a:solidFill>
                  <a:latin typeface="Arial" panose="020B0604020202020204" pitchFamily="34" charset="0"/>
                  <a:cs typeface="Arial" panose="020B0604020202020204" pitchFamily="34" charset="0"/>
                  <a:sym typeface="Arial" panose="020B0604020202020204" pitchFamily="34" charset="0"/>
                </a:rPr>
                <a:t>juhuarv</a:t>
              </a:r>
              <a:r>
                <a:rPr lang="et-EE" altLang="et-EE" sz="1600">
                  <a:solidFill>
                    <a:srgbClr val="000000"/>
                  </a:solidFill>
                  <a:latin typeface="Arial" panose="020B0604020202020204" pitchFamily="34" charset="0"/>
                  <a:cs typeface="Arial" panose="020B0604020202020204" pitchFamily="34" charset="0"/>
                  <a:sym typeface="Arial" panose="020B0604020202020204" pitchFamily="34" charset="0"/>
                </a:rPr>
                <a:t>(1,100)</a:t>
              </a:r>
            </a:p>
            <a:p>
              <a:pPr>
                <a:spcBef>
                  <a:spcPct val="0"/>
                </a:spcBef>
                <a:buSzPct val="25000"/>
                <a:buFontTx/>
                <a:buNone/>
              </a:pPr>
              <a:r>
                <a:rPr lang="et-EE" altLang="et-EE" sz="1600">
                  <a:solidFill>
                    <a:srgbClr val="000000"/>
                  </a:solidFill>
                  <a:latin typeface="Arial" panose="020B0604020202020204" pitchFamily="34" charset="0"/>
                  <a:cs typeface="Arial" panose="020B0604020202020204" pitchFamily="34" charset="0"/>
                  <a:sym typeface="Arial" panose="020B0604020202020204" pitchFamily="34" charset="0"/>
                </a:rPr>
                <a:t>   k = 0  </a:t>
              </a:r>
            </a:p>
            <a:p>
              <a:pPr>
                <a:spcBef>
                  <a:spcPct val="0"/>
                </a:spcBef>
                <a:buSzPct val="25000"/>
                <a:buFontTx/>
                <a:buNone/>
              </a:pPr>
              <a:r>
                <a:rPr lang="et-EE" altLang="et-EE" sz="1600">
                  <a:solidFill>
                    <a:srgbClr val="000000"/>
                  </a:solidFill>
                  <a:latin typeface="Arial" panose="020B0604020202020204" pitchFamily="34" charset="0"/>
                  <a:cs typeface="Arial" panose="020B0604020202020204" pitchFamily="34" charset="0"/>
                  <a:sym typeface="Arial" panose="020B0604020202020204" pitchFamily="34" charset="0"/>
                </a:rPr>
                <a:t>   </a:t>
              </a:r>
              <a:r>
                <a:rPr lang="et-EE" altLang="et-EE" sz="1600" b="1">
                  <a:solidFill>
                    <a:srgbClr val="000000"/>
                  </a:solidFill>
                  <a:latin typeface="Arial" panose="020B0604020202020204" pitchFamily="34" charset="0"/>
                  <a:cs typeface="Arial" panose="020B0604020202020204" pitchFamily="34" charset="0"/>
                  <a:sym typeface="Arial" panose="020B0604020202020204" pitchFamily="34" charset="0"/>
                </a:rPr>
                <a:t>kordus</a:t>
              </a:r>
            </a:p>
            <a:p>
              <a:pPr>
                <a:spcBef>
                  <a:spcPct val="0"/>
                </a:spcBef>
                <a:buSzPct val="25000"/>
                <a:buFontTx/>
                <a:buNone/>
              </a:pPr>
              <a:r>
                <a:rPr lang="et-EE" altLang="et-EE" sz="1600" b="1">
                  <a:solidFill>
                    <a:srgbClr val="000000"/>
                  </a:solidFill>
                  <a:latin typeface="Arial" panose="020B0604020202020204" pitchFamily="34" charset="0"/>
                  <a:cs typeface="Arial" panose="020B0604020202020204" pitchFamily="34" charset="0"/>
                  <a:sym typeface="Arial" panose="020B0604020202020204" pitchFamily="34" charset="0"/>
                </a:rPr>
                <a:t>      loe </a:t>
              </a:r>
              <a:r>
                <a:rPr lang="et-EE" altLang="et-EE" sz="1600">
                  <a:solidFill>
                    <a:srgbClr val="000000"/>
                  </a:solidFill>
                  <a:latin typeface="Arial" panose="020B0604020202020204" pitchFamily="34" charset="0"/>
                  <a:cs typeface="Arial" panose="020B0604020202020204" pitchFamily="34" charset="0"/>
                  <a:sym typeface="Arial" panose="020B0604020202020204" pitchFamily="34" charset="0"/>
                </a:rPr>
                <a:t>x</a:t>
              </a:r>
            </a:p>
            <a:p>
              <a:pPr>
                <a:spcBef>
                  <a:spcPct val="0"/>
                </a:spcBef>
                <a:buSzPct val="25000"/>
                <a:buFontTx/>
                <a:buNone/>
              </a:pPr>
              <a:r>
                <a:rPr lang="et-EE" altLang="et-EE" sz="1600">
                  <a:solidFill>
                    <a:srgbClr val="000000"/>
                  </a:solidFill>
                  <a:latin typeface="Arial" panose="020B0604020202020204" pitchFamily="34" charset="0"/>
                  <a:cs typeface="Arial" panose="020B0604020202020204" pitchFamily="34" charset="0"/>
                  <a:sym typeface="Arial" panose="020B0604020202020204" pitchFamily="34" charset="0"/>
                </a:rPr>
                <a:t>      k = k + 1</a:t>
              </a:r>
            </a:p>
            <a:p>
              <a:pPr>
                <a:spcBef>
                  <a:spcPct val="0"/>
                </a:spcBef>
                <a:buClr>
                  <a:srgbClr val="0000FF"/>
                </a:buClr>
                <a:buSzPct val="25000"/>
                <a:buFontTx/>
                <a:buNone/>
              </a:pPr>
              <a:r>
                <a:rPr lang="et-EE" altLang="et-EE" sz="1600" b="1">
                  <a:solidFill>
                    <a:srgbClr val="0000FF"/>
                  </a:solidFill>
                  <a:latin typeface="Arial" panose="020B0604020202020204" pitchFamily="34" charset="0"/>
                  <a:cs typeface="Arial" panose="020B0604020202020204" pitchFamily="34" charset="0"/>
                  <a:sym typeface="Arial" panose="020B0604020202020204" pitchFamily="34" charset="0"/>
                </a:rPr>
                <a:t>      </a:t>
              </a:r>
              <a:r>
                <a:rPr lang="et-EE" altLang="et-EE" sz="1600" b="1">
                  <a:solidFill>
                    <a:srgbClr val="000000"/>
                  </a:solidFill>
                  <a:latin typeface="Arial" panose="020B0604020202020204" pitchFamily="34" charset="0"/>
                  <a:cs typeface="Arial" panose="020B0604020202020204" pitchFamily="34" charset="0"/>
                  <a:sym typeface="Arial" panose="020B0604020202020204" pitchFamily="34" charset="0"/>
                </a:rPr>
                <a:t>kui</a:t>
              </a:r>
              <a:r>
                <a:rPr lang="et-EE" altLang="et-EE" sz="1600" b="1">
                  <a:solidFill>
                    <a:srgbClr val="0000FF"/>
                  </a:solidFill>
                  <a:latin typeface="Arial" panose="020B0604020202020204" pitchFamily="34" charset="0"/>
                  <a:cs typeface="Arial" panose="020B0604020202020204" pitchFamily="34" charset="0"/>
                  <a:sym typeface="Arial" panose="020B0604020202020204" pitchFamily="34" charset="0"/>
                </a:rPr>
                <a:t> </a:t>
              </a:r>
              <a:r>
                <a:rPr lang="et-EE" altLang="et-EE" sz="1600">
                  <a:solidFill>
                    <a:srgbClr val="000000"/>
                  </a:solidFill>
                  <a:latin typeface="Arial" panose="020B0604020202020204" pitchFamily="34" charset="0"/>
                  <a:cs typeface="Arial" panose="020B0604020202020204" pitchFamily="34" charset="0"/>
                  <a:sym typeface="Arial" panose="020B0604020202020204" pitchFamily="34" charset="0"/>
                </a:rPr>
                <a:t>x = y </a:t>
              </a:r>
              <a:r>
                <a:rPr lang="et-EE" altLang="et-EE" sz="1600" b="1">
                  <a:solidFill>
                    <a:srgbClr val="000000"/>
                  </a:solidFill>
                  <a:latin typeface="Arial" panose="020B0604020202020204" pitchFamily="34" charset="0"/>
                  <a:cs typeface="Arial" panose="020B0604020202020204" pitchFamily="34" charset="0"/>
                  <a:sym typeface="Arial" panose="020B0604020202020204" pitchFamily="34" charset="0"/>
                </a:rPr>
                <a:t>siis</a:t>
              </a:r>
            </a:p>
            <a:p>
              <a:pPr>
                <a:spcBef>
                  <a:spcPct val="0"/>
                </a:spcBef>
                <a:buSzPct val="25000"/>
                <a:buFontTx/>
                <a:buNone/>
              </a:pPr>
              <a:r>
                <a:rPr lang="et-EE" altLang="et-EE" sz="1600" b="1">
                  <a:solidFill>
                    <a:srgbClr val="000000"/>
                  </a:solidFill>
                  <a:latin typeface="Arial" panose="020B0604020202020204" pitchFamily="34" charset="0"/>
                  <a:cs typeface="Arial" panose="020B0604020202020204" pitchFamily="34" charset="0"/>
                  <a:sym typeface="Arial" panose="020B0604020202020204" pitchFamily="34" charset="0"/>
                </a:rPr>
                <a:t>         kuva  </a:t>
              </a:r>
              <a:r>
                <a:rPr lang="et-EE" altLang="et-EE" sz="1600">
                  <a:solidFill>
                    <a:srgbClr val="000000"/>
                  </a:solidFill>
                  <a:latin typeface="Arial" panose="020B0604020202020204" pitchFamily="34" charset="0"/>
                  <a:cs typeface="Arial" panose="020B0604020202020204" pitchFamily="34" charset="0"/>
                  <a:sym typeface="Arial" panose="020B0604020202020204" pitchFamily="34" charset="0"/>
                </a:rPr>
                <a:t>k</a:t>
              </a:r>
            </a:p>
            <a:p>
              <a:pPr>
                <a:spcBef>
                  <a:spcPct val="0"/>
                </a:spcBef>
                <a:buSzPct val="25000"/>
                <a:buFontTx/>
                <a:buNone/>
              </a:pPr>
              <a:r>
                <a:rPr lang="et-EE" altLang="et-EE" sz="1600">
                  <a:solidFill>
                    <a:srgbClr val="000000"/>
                  </a:solidFill>
                  <a:latin typeface="Arial" panose="020B0604020202020204" pitchFamily="34" charset="0"/>
                  <a:cs typeface="Arial" panose="020B0604020202020204" pitchFamily="34" charset="0"/>
                  <a:sym typeface="Arial" panose="020B0604020202020204" pitchFamily="34" charset="0"/>
                </a:rPr>
                <a:t>         </a:t>
              </a:r>
              <a:r>
                <a:rPr lang="et-EE" altLang="et-EE" sz="1600" b="1">
                  <a:solidFill>
                    <a:srgbClr val="000000"/>
                  </a:solidFill>
                  <a:latin typeface="Arial" panose="020B0604020202020204" pitchFamily="34" charset="0"/>
                  <a:cs typeface="Arial" panose="020B0604020202020204" pitchFamily="34" charset="0"/>
                  <a:sym typeface="Arial" panose="020B0604020202020204" pitchFamily="34" charset="0"/>
                </a:rPr>
                <a:t>stopp</a:t>
              </a:r>
              <a:r>
                <a:rPr lang="et-EE" altLang="et-EE" sz="1600">
                  <a:solidFill>
                    <a:srgbClr val="000000"/>
                  </a:solidFill>
                  <a:latin typeface="Arial" panose="020B0604020202020204" pitchFamily="34" charset="0"/>
                  <a:cs typeface="Arial" panose="020B0604020202020204" pitchFamily="34" charset="0"/>
                  <a:sym typeface="Arial" panose="020B0604020202020204" pitchFamily="34" charset="0"/>
                </a:rPr>
                <a:t>  </a:t>
              </a:r>
            </a:p>
            <a:p>
              <a:pPr>
                <a:spcBef>
                  <a:spcPct val="0"/>
                </a:spcBef>
                <a:buSzPct val="25000"/>
                <a:buFontTx/>
                <a:buNone/>
              </a:pPr>
              <a:r>
                <a:rPr lang="et-EE" altLang="et-EE" sz="1600" b="1">
                  <a:solidFill>
                    <a:srgbClr val="000000"/>
                  </a:solidFill>
                  <a:latin typeface="Arial" panose="020B0604020202020204" pitchFamily="34" charset="0"/>
                  <a:cs typeface="Arial" panose="020B0604020202020204" pitchFamily="34" charset="0"/>
                  <a:sym typeface="Arial" panose="020B0604020202020204" pitchFamily="34" charset="0"/>
                </a:rPr>
                <a:t>      kui </a:t>
              </a:r>
              <a:r>
                <a:rPr lang="et-EE" altLang="et-EE" sz="1600">
                  <a:solidFill>
                    <a:srgbClr val="000000"/>
                  </a:solidFill>
                  <a:latin typeface="Arial" panose="020B0604020202020204" pitchFamily="34" charset="0"/>
                  <a:cs typeface="Arial" panose="020B0604020202020204" pitchFamily="34" charset="0"/>
                  <a:sym typeface="Arial" panose="020B0604020202020204" pitchFamily="34" charset="0"/>
                </a:rPr>
                <a:t>x &lt; y</a:t>
              </a:r>
              <a:r>
                <a:rPr lang="et-EE" altLang="et-EE" sz="1600" b="1">
                  <a:solidFill>
                    <a:srgbClr val="0000FF"/>
                  </a:solidFill>
                  <a:latin typeface="Arial" panose="020B0604020202020204" pitchFamily="34" charset="0"/>
                  <a:cs typeface="Arial" panose="020B0604020202020204" pitchFamily="34" charset="0"/>
                  <a:sym typeface="Arial" panose="020B0604020202020204" pitchFamily="34" charset="0"/>
                </a:rPr>
                <a:t> </a:t>
              </a:r>
              <a:r>
                <a:rPr lang="et-EE" altLang="et-EE" sz="1600" b="1">
                  <a:solidFill>
                    <a:srgbClr val="000000"/>
                  </a:solidFill>
                  <a:latin typeface="Arial" panose="020B0604020202020204" pitchFamily="34" charset="0"/>
                  <a:cs typeface="Arial" panose="020B0604020202020204" pitchFamily="34" charset="0"/>
                  <a:sym typeface="Arial" panose="020B0604020202020204" pitchFamily="34" charset="0"/>
                </a:rPr>
                <a:t>siis</a:t>
              </a:r>
            </a:p>
            <a:p>
              <a:pPr>
                <a:spcBef>
                  <a:spcPct val="0"/>
                </a:spcBef>
                <a:buSzPct val="25000"/>
                <a:buFontTx/>
                <a:buNone/>
              </a:pPr>
              <a:r>
                <a:rPr lang="et-EE" altLang="et-EE" sz="1600" b="1">
                  <a:solidFill>
                    <a:srgbClr val="000000"/>
                  </a:solidFill>
                  <a:latin typeface="Arial" panose="020B0604020202020204" pitchFamily="34" charset="0"/>
                  <a:cs typeface="Arial" panose="020B0604020202020204" pitchFamily="34" charset="0"/>
                  <a:sym typeface="Arial" panose="020B0604020202020204" pitchFamily="34" charset="0"/>
                </a:rPr>
                <a:t>         kuva </a:t>
              </a:r>
              <a:r>
                <a:rPr lang="et-EE" altLang="et-EE" sz="1600">
                  <a:solidFill>
                    <a:srgbClr val="000000"/>
                  </a:solidFill>
                  <a:latin typeface="Arial" panose="020B0604020202020204" pitchFamily="34" charset="0"/>
                  <a:cs typeface="Arial" panose="020B0604020202020204" pitchFamily="34" charset="0"/>
                  <a:sym typeface="Arial" panose="020B0604020202020204" pitchFamily="34" charset="0"/>
                </a:rPr>
                <a:t>“Vähe!"</a:t>
              </a:r>
            </a:p>
            <a:p>
              <a:pPr>
                <a:spcBef>
                  <a:spcPct val="0"/>
                </a:spcBef>
                <a:buSzPct val="25000"/>
                <a:buFontTx/>
                <a:buNone/>
              </a:pPr>
              <a:r>
                <a:rPr lang="et-EE" altLang="et-EE" sz="1600">
                  <a:solidFill>
                    <a:srgbClr val="000000"/>
                  </a:solidFill>
                  <a:latin typeface="Arial" panose="020B0604020202020204" pitchFamily="34" charset="0"/>
                  <a:cs typeface="Arial" panose="020B0604020202020204" pitchFamily="34" charset="0"/>
                  <a:sym typeface="Arial" panose="020B0604020202020204" pitchFamily="34" charset="0"/>
                </a:rPr>
                <a:t>    </a:t>
              </a:r>
              <a:r>
                <a:rPr lang="et-EE" altLang="et-EE" sz="1600" b="1">
                  <a:solidFill>
                    <a:srgbClr val="0000FF"/>
                  </a:solidFill>
                  <a:latin typeface="Arial" panose="020B0604020202020204" pitchFamily="34" charset="0"/>
                  <a:cs typeface="Arial" panose="020B0604020202020204" pitchFamily="34" charset="0"/>
                  <a:sym typeface="Arial" panose="020B0604020202020204" pitchFamily="34" charset="0"/>
                </a:rPr>
                <a:t>  </a:t>
              </a:r>
              <a:r>
                <a:rPr lang="et-EE" altLang="et-EE" sz="1600" b="1">
                  <a:solidFill>
                    <a:srgbClr val="000000"/>
                  </a:solidFill>
                  <a:latin typeface="Arial" panose="020B0604020202020204" pitchFamily="34" charset="0"/>
                  <a:cs typeface="Arial" panose="020B0604020202020204" pitchFamily="34" charset="0"/>
                  <a:sym typeface="Arial" panose="020B0604020202020204" pitchFamily="34" charset="0"/>
                </a:rPr>
                <a:t>muidu</a:t>
              </a:r>
            </a:p>
            <a:p>
              <a:pPr>
                <a:spcBef>
                  <a:spcPct val="0"/>
                </a:spcBef>
                <a:buSzPct val="25000"/>
                <a:buFontTx/>
                <a:buNone/>
              </a:pPr>
              <a:r>
                <a:rPr lang="et-EE" altLang="et-EE" sz="1600" b="1">
                  <a:solidFill>
                    <a:srgbClr val="000000"/>
                  </a:solidFill>
                  <a:latin typeface="Arial" panose="020B0604020202020204" pitchFamily="34" charset="0"/>
                  <a:cs typeface="Arial" panose="020B0604020202020204" pitchFamily="34" charset="0"/>
                  <a:sym typeface="Arial" panose="020B0604020202020204" pitchFamily="34" charset="0"/>
                </a:rPr>
                <a:t>         kuva </a:t>
              </a:r>
              <a:r>
                <a:rPr lang="et-EE" altLang="et-EE" sz="1600">
                  <a:solidFill>
                    <a:srgbClr val="000000"/>
                  </a:solidFill>
                  <a:latin typeface="Arial" panose="020B0604020202020204" pitchFamily="34" charset="0"/>
                  <a:cs typeface="Arial" panose="020B0604020202020204" pitchFamily="34" charset="0"/>
                  <a:sym typeface="Arial" panose="020B0604020202020204" pitchFamily="34" charset="0"/>
                </a:rPr>
                <a:t>“Palju!"</a:t>
              </a:r>
            </a:p>
            <a:p>
              <a:pPr>
                <a:spcBef>
                  <a:spcPct val="0"/>
                </a:spcBef>
                <a:buSzPct val="25000"/>
                <a:buFontTx/>
                <a:buNone/>
              </a:pPr>
              <a:r>
                <a:rPr lang="et-EE" altLang="et-EE" sz="1200">
                  <a:solidFill>
                    <a:srgbClr val="000000"/>
                  </a:solidFill>
                  <a:latin typeface="Arial" panose="020B0604020202020204" pitchFamily="34" charset="0"/>
                  <a:cs typeface="Arial" panose="020B0604020202020204" pitchFamily="34" charset="0"/>
                  <a:sym typeface="Arial" panose="020B0604020202020204" pitchFamily="34" charset="0"/>
                </a:rPr>
                <a:t>   </a:t>
              </a:r>
            </a:p>
            <a:p>
              <a:pPr>
                <a:spcBef>
                  <a:spcPct val="0"/>
                </a:spcBef>
                <a:buFontTx/>
                <a:buNone/>
              </a:pPr>
              <a:endParaRPr lang="et-EE" altLang="et-EE" sz="120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ct val="0"/>
                </a:spcBef>
                <a:buFontTx/>
                <a:buNone/>
              </a:pPr>
              <a:endParaRPr lang="et-EE" altLang="et-EE" sz="12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8441" name="Shape 246"/>
            <p:cNvSpPr txBox="1">
              <a:spLocks noChangeArrowheads="1"/>
            </p:cNvSpPr>
            <p:nvPr/>
          </p:nvSpPr>
          <p:spPr bwMode="auto">
            <a:xfrm>
              <a:off x="3479278" y="2601118"/>
              <a:ext cx="194421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Pct val="25000"/>
                <a:buFontTx/>
                <a:buNone/>
              </a:pPr>
              <a:r>
                <a:rPr lang="et-EE" altLang="et-EE" sz="2000" b="1" i="1">
                  <a:solidFill>
                    <a:srgbClr val="000000"/>
                  </a:solidFill>
                  <a:latin typeface="Arial" panose="020B0604020202020204" pitchFamily="34" charset="0"/>
                  <a:cs typeface="Arial" panose="020B0604020202020204" pitchFamily="34" charset="0"/>
                  <a:sym typeface="Arial" panose="020B0604020202020204" pitchFamily="34" charset="0"/>
                </a:rPr>
                <a:t>pseudokood</a:t>
              </a:r>
            </a:p>
          </p:txBody>
        </p:sp>
      </p:grpSp>
      <p:pic>
        <p:nvPicPr>
          <p:cNvPr id="247" name="Shape 24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844675"/>
            <a:ext cx="24114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500"/>
                                        <p:tgtEl>
                                          <p:spTgt spid="242"/>
                                        </p:tgtEl>
                                        <p:attrNameLst>
                                          <p:attrName>ppt_y</p:attrName>
                                        </p:attrNameLst>
                                      </p:cBhvr>
                                      <p:tavLst>
                                        <p:tav tm="0">
                                          <p:val>
                                            <p:strVal val="#ppt_y+1"/>
                                          </p:val>
                                        </p:tav>
                                        <p:tav tm="100000">
                                          <p:val>
                                            <p:strVal val="#ppt_y"/>
                                          </p:val>
                                        </p:tav>
                                      </p:tavLst>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44"/>
                                        </p:tgtEl>
                                        <p:attrNameLst>
                                          <p:attrName>style.visibility</p:attrName>
                                        </p:attrNameLst>
                                      </p:cBhvr>
                                      <p:to>
                                        <p:strVal val="visible"/>
                                      </p:to>
                                    </p:set>
                                    <p:anim calcmode="lin" valueType="num">
                                      <p:cBhvr additive="base">
                                        <p:cTn id="12" dur="1000"/>
                                        <p:tgtEl>
                                          <p:spTgt spid="244"/>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47"/>
                                        </p:tgtEl>
                                        <p:attrNameLst>
                                          <p:attrName>style.visibility</p:attrName>
                                        </p:attrNameLst>
                                      </p:cBhvr>
                                      <p:to>
                                        <p:strVal val="visible"/>
                                      </p:to>
                                    </p:set>
                                    <p:anim calcmode="lin" valueType="num">
                                      <p:cBhvr additive="base">
                                        <p:cTn id="17" dur="500"/>
                                        <p:tgtEl>
                                          <p:spTgt spid="2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t-EE" altLang="et-EE" b="1" smtClean="0">
                <a:solidFill>
                  <a:srgbClr val="000000"/>
                </a:solidFill>
                <a:cs typeface="Times New Roman" panose="02020603050405020304" pitchFamily="18" charset="0"/>
                <a:sym typeface="Times New Roman" panose="02020603050405020304" pitchFamily="18" charset="0"/>
              </a:rPr>
              <a:t>Kooli kursuse struktuur ja sisu</a:t>
            </a:r>
            <a:endParaRPr lang="et-EE" altLang="et-EE" smtClean="0"/>
          </a:p>
        </p:txBody>
      </p:sp>
      <p:sp>
        <p:nvSpPr>
          <p:cNvPr id="3" name="Content Placeholder 2"/>
          <p:cNvSpPr>
            <a:spLocks noGrp="1"/>
          </p:cNvSpPr>
          <p:nvPr>
            <p:ph idx="1"/>
          </p:nvPr>
        </p:nvSpPr>
        <p:spPr/>
        <p:txBody>
          <a:bodyPr/>
          <a:lstStyle/>
          <a:p>
            <a:pPr indent="-254000" eaLnBrk="1" fontAlgn="auto" hangingPunct="1">
              <a:spcBef>
                <a:spcPts val="0"/>
              </a:spcBef>
              <a:spcAft>
                <a:spcPts val="0"/>
              </a:spcAft>
              <a:buClr>
                <a:srgbClr val="870042"/>
              </a:buClr>
              <a:buSzPct val="25000"/>
              <a:buFontTx/>
              <a:buNone/>
              <a:defRPr/>
            </a:pPr>
            <a:r>
              <a:rPr lang="et-EE" sz="1800" b="1" dirty="0">
                <a:solidFill>
                  <a:srgbClr val="000000"/>
                </a:solidFill>
                <a:latin typeface="Verdana"/>
                <a:ea typeface="Verdana"/>
                <a:cs typeface="Verdana"/>
                <a:sym typeface="Verdana"/>
                <a:rtl val="0"/>
              </a:rPr>
              <a:t>Rakenduste loomise etapid ja põhitegevused</a:t>
            </a:r>
          </a:p>
          <a:p>
            <a:pPr indent="-254000" eaLnBrk="1" fontAlgn="auto" hangingPunct="1">
              <a:spcBef>
                <a:spcPts val="600"/>
              </a:spcBef>
              <a:spcAft>
                <a:spcPts val="0"/>
              </a:spcAft>
              <a:buClr>
                <a:srgbClr val="870042"/>
              </a:buClr>
              <a:buSzPct val="100000"/>
              <a:buFont typeface="Arial"/>
              <a:buChar char="•"/>
              <a:defRPr/>
            </a:pPr>
            <a:r>
              <a:rPr lang="et-EE" sz="1800" b="1" dirty="0">
                <a:solidFill>
                  <a:srgbClr val="000000"/>
                </a:solidFill>
                <a:latin typeface="Verdana"/>
                <a:ea typeface="Verdana"/>
                <a:cs typeface="Verdana"/>
                <a:sym typeface="Verdana"/>
                <a:rtl val="0"/>
              </a:rPr>
              <a:t>ülesande püstitus</a:t>
            </a:r>
            <a:r>
              <a:rPr lang="et-EE" sz="1800" dirty="0">
                <a:solidFill>
                  <a:srgbClr val="000000"/>
                </a:solidFill>
                <a:latin typeface="Verdana"/>
                <a:ea typeface="Verdana"/>
                <a:cs typeface="Verdana"/>
                <a:sym typeface="Verdana"/>
                <a:rtl val="0"/>
              </a:rPr>
              <a:t>: eesmärgid, funktsioonid, nõuded, …</a:t>
            </a:r>
          </a:p>
          <a:p>
            <a:pPr indent="-254000" eaLnBrk="1" fontAlgn="auto" hangingPunct="1">
              <a:spcBef>
                <a:spcPts val="600"/>
              </a:spcBef>
              <a:spcAft>
                <a:spcPts val="0"/>
              </a:spcAft>
              <a:buClr>
                <a:srgbClr val="870042"/>
              </a:buClr>
              <a:buSzPct val="100000"/>
              <a:buFont typeface="Arial"/>
              <a:buChar char="•"/>
              <a:defRPr/>
            </a:pPr>
            <a:r>
              <a:rPr lang="et-EE" sz="1800" b="1" dirty="0">
                <a:solidFill>
                  <a:srgbClr val="000000"/>
                </a:solidFill>
                <a:latin typeface="Verdana"/>
                <a:ea typeface="Verdana"/>
                <a:cs typeface="Verdana"/>
                <a:sym typeface="Verdana"/>
                <a:rtl val="0"/>
              </a:rPr>
              <a:t>analüüs</a:t>
            </a:r>
            <a:r>
              <a:rPr lang="et-EE" sz="1800" dirty="0">
                <a:solidFill>
                  <a:srgbClr val="000000"/>
                </a:solidFill>
                <a:latin typeface="Verdana"/>
                <a:ea typeface="Verdana"/>
                <a:cs typeface="Verdana"/>
                <a:sym typeface="Verdana"/>
                <a:rtl val="0"/>
              </a:rPr>
              <a:t>: põhiobjektid ja –andmed, meetodid, valemid, kontseptuaalsed mudelid, realiseerimise vahendid, …</a:t>
            </a:r>
          </a:p>
          <a:p>
            <a:pPr indent="-254000" eaLnBrk="1" fontAlgn="auto" hangingPunct="1">
              <a:spcBef>
                <a:spcPts val="600"/>
              </a:spcBef>
              <a:spcAft>
                <a:spcPts val="0"/>
              </a:spcAft>
              <a:buClr>
                <a:srgbClr val="870042"/>
              </a:buClr>
              <a:buSzPct val="100000"/>
              <a:buFont typeface="Arial"/>
              <a:buChar char="•"/>
              <a:defRPr/>
            </a:pPr>
            <a:r>
              <a:rPr lang="et-EE" sz="1800" b="1" dirty="0">
                <a:solidFill>
                  <a:srgbClr val="000000"/>
                </a:solidFill>
                <a:latin typeface="Verdana"/>
                <a:ea typeface="Verdana"/>
                <a:cs typeface="Verdana"/>
                <a:sym typeface="Verdana"/>
                <a:rtl val="0"/>
              </a:rPr>
              <a:t>disain</a:t>
            </a:r>
            <a:r>
              <a:rPr lang="et-EE" sz="1800" dirty="0">
                <a:solidFill>
                  <a:srgbClr val="000000"/>
                </a:solidFill>
                <a:latin typeface="Verdana"/>
                <a:ea typeface="Verdana"/>
                <a:cs typeface="Verdana"/>
                <a:sym typeface="Verdana"/>
                <a:rtl val="0"/>
              </a:rPr>
              <a:t>: andmete ja tegevuste mudelid, algoritmid, programmi struktuur, kasutajaliidese kavandamine</a:t>
            </a:r>
          </a:p>
          <a:p>
            <a:pPr indent="-254000" eaLnBrk="1" fontAlgn="auto" hangingPunct="1">
              <a:spcBef>
                <a:spcPts val="600"/>
              </a:spcBef>
              <a:spcAft>
                <a:spcPts val="0"/>
              </a:spcAft>
              <a:buClr>
                <a:srgbClr val="870042"/>
              </a:buClr>
              <a:buSzPct val="100000"/>
              <a:buFont typeface="Arial"/>
              <a:buChar char="•"/>
              <a:defRPr/>
            </a:pPr>
            <a:r>
              <a:rPr lang="et-EE" sz="1800" b="1" dirty="0">
                <a:solidFill>
                  <a:srgbClr val="000000"/>
                </a:solidFill>
                <a:latin typeface="Verdana"/>
                <a:ea typeface="Verdana"/>
                <a:cs typeface="Verdana"/>
                <a:sym typeface="Verdana"/>
                <a:rtl val="0"/>
              </a:rPr>
              <a:t>programmeerimine</a:t>
            </a:r>
            <a:r>
              <a:rPr lang="et-EE" sz="1800" dirty="0">
                <a:solidFill>
                  <a:srgbClr val="000000"/>
                </a:solidFill>
                <a:latin typeface="Verdana"/>
                <a:ea typeface="Verdana"/>
                <a:cs typeface="Verdana"/>
                <a:sym typeface="Verdana"/>
                <a:rtl val="0"/>
              </a:rPr>
              <a:t>: kasutajaliidese loomine, programmide koostamine, silumine, testimine, dokumenteerimine jm</a:t>
            </a:r>
          </a:p>
          <a:p>
            <a:pPr marL="85725" indent="3175" eaLnBrk="1" fontAlgn="auto" hangingPunct="1">
              <a:spcBef>
                <a:spcPts val="600"/>
              </a:spcBef>
              <a:spcAft>
                <a:spcPts val="0"/>
              </a:spcAft>
              <a:buClr>
                <a:srgbClr val="870042"/>
              </a:buClr>
              <a:buSzPct val="25000"/>
              <a:buFontTx/>
              <a:buNone/>
              <a:defRPr/>
            </a:pPr>
            <a:r>
              <a:rPr lang="et-EE" sz="1800" b="1" dirty="0">
                <a:solidFill>
                  <a:srgbClr val="000000"/>
                </a:solidFill>
                <a:latin typeface="Verdana"/>
                <a:ea typeface="Verdana"/>
                <a:cs typeface="Verdana"/>
                <a:sym typeface="Verdana"/>
                <a:rtl val="0"/>
              </a:rPr>
              <a:t>Programmeerimise</a:t>
            </a:r>
            <a:r>
              <a:rPr lang="et-EE" sz="1800" dirty="0">
                <a:solidFill>
                  <a:srgbClr val="000000"/>
                </a:solidFill>
                <a:latin typeface="Verdana"/>
                <a:ea typeface="Verdana"/>
                <a:cs typeface="Verdana"/>
                <a:sym typeface="Verdana"/>
                <a:rtl val="0"/>
              </a:rPr>
              <a:t> osa jaguneb põhi- ja lisamooduliks. Valib kool, arvestades õppesuundi: humanitaar, majandus, reaal jm</a:t>
            </a:r>
          </a:p>
          <a:p>
            <a:pPr>
              <a:defRPr/>
            </a:pPr>
            <a:endParaRPr lang="et-E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t-EE" altLang="et-EE" sz="2800" smtClean="0"/>
              <a:t>ALGORITMIDE KOOSTAMINE 1</a:t>
            </a:r>
            <a:endParaRPr lang="en-GB" altLang="et-EE" sz="2800" smtClean="0"/>
          </a:p>
        </p:txBody>
      </p:sp>
      <p:sp>
        <p:nvSpPr>
          <p:cNvPr id="29699" name="Text Box 3"/>
          <p:cNvSpPr txBox="1">
            <a:spLocks noChangeArrowheads="1"/>
          </p:cNvSpPr>
          <p:nvPr/>
        </p:nvSpPr>
        <p:spPr bwMode="auto">
          <a:xfrm>
            <a:off x="3048000" y="2438400"/>
            <a:ext cx="469265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800">
                <a:solidFill>
                  <a:srgbClr val="CC6600"/>
                </a:solidFill>
                <a:latin typeface="Arial Unicode MS" pitchFamily="34" charset="-128"/>
              </a:rPr>
              <a:t>Mis on algoritm?</a:t>
            </a:r>
          </a:p>
          <a:p>
            <a:pPr>
              <a:spcBef>
                <a:spcPct val="50000"/>
              </a:spcBef>
              <a:buFontTx/>
              <a:buNone/>
            </a:pPr>
            <a:r>
              <a:rPr lang="et-EE" altLang="et-EE" sz="2800">
                <a:solidFill>
                  <a:srgbClr val="CC6600"/>
                </a:solidFill>
                <a:latin typeface="Arial Unicode MS" pitchFamily="34" charset="-128"/>
              </a:rPr>
              <a:t>Milleks seda kasutada?</a:t>
            </a:r>
          </a:p>
          <a:p>
            <a:pPr>
              <a:spcBef>
                <a:spcPct val="50000"/>
              </a:spcBef>
              <a:buFontTx/>
              <a:buNone/>
            </a:pPr>
            <a:r>
              <a:rPr lang="et-EE" altLang="et-EE" sz="2800">
                <a:solidFill>
                  <a:srgbClr val="CC6600"/>
                </a:solidFill>
                <a:latin typeface="Arial Unicode MS" pitchFamily="34" charset="-128"/>
              </a:rPr>
              <a:t>Kuidas seda kasutada?</a:t>
            </a:r>
            <a:endParaRPr lang="en-GB" altLang="et-EE" sz="2800">
              <a:solidFill>
                <a:srgbClr val="CC6600"/>
              </a:solidFill>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90600" y="3581400"/>
            <a:ext cx="7239000" cy="1524000"/>
          </a:xfrm>
        </p:spPr>
        <p:txBody>
          <a:bodyPr/>
          <a:lstStyle/>
          <a:p>
            <a:r>
              <a:rPr lang="et-EE" altLang="et-EE" sz="3600" smtClean="0"/>
              <a:t>kuid mitte igasugune eeskiri, vaid  eeskiri kindlate omadustega.</a:t>
            </a:r>
            <a:endParaRPr lang="et-EE" altLang="et-EE" sz="6000" smtClean="0"/>
          </a:p>
        </p:txBody>
      </p:sp>
      <p:sp>
        <p:nvSpPr>
          <p:cNvPr id="22531" name="Text Box 3"/>
          <p:cNvSpPr txBox="1">
            <a:spLocks noChangeArrowheads="1"/>
          </p:cNvSpPr>
          <p:nvPr/>
        </p:nvSpPr>
        <p:spPr bwMode="auto">
          <a:xfrm>
            <a:off x="228600" y="762000"/>
            <a:ext cx="70310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t-EE" altLang="et-EE" b="1">
                <a:solidFill>
                  <a:srgbClr val="940143"/>
                </a:solidFill>
              </a:rPr>
              <a:t>MIS ON ALGORITM ÜLESANNETE </a:t>
            </a:r>
            <a:br>
              <a:rPr lang="et-EE" altLang="et-EE" b="1">
                <a:solidFill>
                  <a:srgbClr val="940143"/>
                </a:solidFill>
              </a:rPr>
            </a:br>
            <a:r>
              <a:rPr lang="et-EE" altLang="et-EE" b="1">
                <a:solidFill>
                  <a:srgbClr val="940143"/>
                </a:solidFill>
              </a:rPr>
              <a:t>LAHENDAMISEL ARVUTI ABIGA?</a:t>
            </a:r>
            <a:endParaRPr lang="et-EE" altLang="et-EE" b="1"/>
          </a:p>
        </p:txBody>
      </p:sp>
      <p:sp>
        <p:nvSpPr>
          <p:cNvPr id="33796" name="Text Box 4"/>
          <p:cNvSpPr txBox="1">
            <a:spLocks noChangeArrowheads="1"/>
          </p:cNvSpPr>
          <p:nvPr/>
        </p:nvSpPr>
        <p:spPr bwMode="auto">
          <a:xfrm>
            <a:off x="2514600" y="2590800"/>
            <a:ext cx="4948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t-EE" altLang="et-EE" b="1" u="sng"/>
              <a:t>Ülesande lahenduse eeskiri</a:t>
            </a:r>
            <a:r>
              <a:rPr lang="et-EE" altLang="et-EE" sz="2800" u="sng"/>
              <a:t>.</a:t>
            </a:r>
            <a:endParaRPr lang="et-EE" altLang="et-EE" sz="2400" u="sng"/>
          </a:p>
        </p:txBody>
      </p:sp>
      <p:graphicFrame>
        <p:nvGraphicFramePr>
          <p:cNvPr id="33797" name="Object 5"/>
          <p:cNvGraphicFramePr>
            <a:graphicFrameLocks noChangeAspect="1"/>
          </p:cNvGraphicFramePr>
          <p:nvPr/>
        </p:nvGraphicFramePr>
        <p:xfrm>
          <a:off x="7848600" y="533400"/>
          <a:ext cx="715963" cy="1541463"/>
        </p:xfrm>
        <a:graphic>
          <a:graphicData uri="http://schemas.openxmlformats.org/presentationml/2006/ole">
            <mc:AlternateContent xmlns:mc="http://schemas.openxmlformats.org/markup-compatibility/2006">
              <mc:Choice xmlns:v="urn:schemas-microsoft-com:vml" Requires="v">
                <p:oleObj spid="_x0000_s22537" name="Clip" r:id="rId4" imgW="1857375" imgH="3995738" progId="MS_ClipArt_Gallery.2">
                  <p:embed/>
                </p:oleObj>
              </mc:Choice>
              <mc:Fallback>
                <p:oleObj name="Clip" r:id="rId4" imgW="1857375" imgH="3995738"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33400"/>
                        <a:ext cx="715963" cy="154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500" fill="hold"/>
                                        <p:tgtEl>
                                          <p:spTgt spid="33797"/>
                                        </p:tgtEl>
                                        <p:attrNameLst>
                                          <p:attrName>ppt_x</p:attrName>
                                        </p:attrNameLst>
                                      </p:cBhvr>
                                      <p:tavLst>
                                        <p:tav tm="0">
                                          <p:val>
                                            <p:strVal val="0-#ppt_w/2"/>
                                          </p:val>
                                        </p:tav>
                                        <p:tav tm="100000">
                                          <p:val>
                                            <p:strVal val="#ppt_x"/>
                                          </p:val>
                                        </p:tav>
                                      </p:tavLst>
                                    </p:anim>
                                    <p:anim calcmode="lin" valueType="num">
                                      <p:cBhvr additive="base">
                                        <p:cTn id="8" dur="500" fill="hold"/>
                                        <p:tgtEl>
                                          <p:spTgt spid="337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6">
                                            <p:txEl>
                                              <p:pRg st="0" end="0"/>
                                            </p:txEl>
                                          </p:spTgt>
                                        </p:tgtEl>
                                        <p:attrNameLst>
                                          <p:attrName>style.visibility</p:attrName>
                                        </p:attrNameLst>
                                      </p:cBhvr>
                                      <p:to>
                                        <p:strVal val="visible"/>
                                      </p:to>
                                    </p:set>
                                    <p:anim calcmode="lin" valueType="num">
                                      <p:cBhvr additive="base">
                                        <p:cTn id="13" dur="500" fill="hold"/>
                                        <p:tgtEl>
                                          <p:spTgt spid="3379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4">
                                            <p:txEl>
                                              <p:pRg st="0" end="0"/>
                                            </p:txEl>
                                          </p:spTgt>
                                        </p:tgtEl>
                                        <p:attrNameLst>
                                          <p:attrName>style.visibility</p:attrName>
                                        </p:attrNameLst>
                                      </p:cBhvr>
                                      <p:to>
                                        <p:strVal val="visible"/>
                                      </p:to>
                                    </p:set>
                                    <p:anim calcmode="lin" valueType="num">
                                      <p:cBhvr additive="base">
                                        <p:cTn id="19" dur="500" fill="hold"/>
                                        <p:tgtEl>
                                          <p:spTgt spid="3379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P spid="3379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58888" y="2349500"/>
            <a:ext cx="8153400" cy="1143000"/>
          </a:xfrm>
        </p:spPr>
        <p:txBody>
          <a:bodyPr/>
          <a:lstStyle/>
          <a:p>
            <a:r>
              <a:rPr lang="et-EE" altLang="et-EE" sz="4000" smtClean="0"/>
              <a:t> </a:t>
            </a:r>
          </a:p>
        </p:txBody>
      </p:sp>
      <p:sp>
        <p:nvSpPr>
          <p:cNvPr id="23555" name="Text Box 3"/>
          <p:cNvSpPr txBox="1">
            <a:spLocks noChangeArrowheads="1"/>
          </p:cNvSpPr>
          <p:nvPr/>
        </p:nvSpPr>
        <p:spPr bwMode="auto">
          <a:xfrm>
            <a:off x="588963" y="457200"/>
            <a:ext cx="1192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t-EE" altLang="et-EE" sz="2800" b="1" u="sng">
                <a:solidFill>
                  <a:srgbClr val="940143"/>
                </a:solidFill>
              </a:rPr>
              <a:t>Näited</a:t>
            </a:r>
            <a:endParaRPr lang="et-EE" altLang="et-EE" sz="2400"/>
          </a:p>
        </p:txBody>
      </p:sp>
      <p:sp>
        <p:nvSpPr>
          <p:cNvPr id="23556" name="Text Box 4"/>
          <p:cNvSpPr txBox="1">
            <a:spLocks noChangeArrowheads="1"/>
          </p:cNvSpPr>
          <p:nvPr/>
        </p:nvSpPr>
        <p:spPr bwMode="auto">
          <a:xfrm>
            <a:off x="2057400" y="762000"/>
            <a:ext cx="544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t-EE" altLang="et-EE" sz="2400" b="1"/>
              <a:t>1.Ülesanne:leia N arvu seast suurim arv</a:t>
            </a:r>
            <a:r>
              <a:rPr lang="et-EE" altLang="et-EE" sz="2400"/>
              <a:t> </a:t>
            </a:r>
          </a:p>
        </p:txBody>
      </p:sp>
      <p:sp>
        <p:nvSpPr>
          <p:cNvPr id="31749" name="Text Box 5"/>
          <p:cNvSpPr txBox="1">
            <a:spLocks noChangeArrowheads="1"/>
          </p:cNvSpPr>
          <p:nvPr/>
        </p:nvSpPr>
        <p:spPr bwMode="auto">
          <a:xfrm>
            <a:off x="914400" y="1447800"/>
            <a:ext cx="7332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t-EE" altLang="et-EE" sz="2400" i="1" u="sng"/>
              <a:t>Eeskiri, mis eisaa olla algoritm</a:t>
            </a:r>
            <a:r>
              <a:rPr lang="et-EE" altLang="et-EE" sz="2400" i="1"/>
              <a:t>:</a:t>
            </a:r>
            <a:r>
              <a:rPr lang="et-EE" altLang="et-EE" sz="2400" b="1" i="1"/>
              <a:t>võrdle arve ja vali suurim</a:t>
            </a:r>
            <a:endParaRPr lang="et-EE" altLang="et-EE" sz="2400"/>
          </a:p>
        </p:txBody>
      </p:sp>
      <p:sp>
        <p:nvSpPr>
          <p:cNvPr id="31750" name="Text Box 6"/>
          <p:cNvSpPr txBox="1">
            <a:spLocks noChangeArrowheads="1"/>
          </p:cNvSpPr>
          <p:nvPr/>
        </p:nvSpPr>
        <p:spPr bwMode="auto">
          <a:xfrm>
            <a:off x="838200" y="2133600"/>
            <a:ext cx="8001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t-EE" altLang="et-EE" sz="2400" b="1" u="sng">
                <a:solidFill>
                  <a:srgbClr val="940143"/>
                </a:solidFill>
              </a:rPr>
              <a:t>Eeskiri, mis saab olla algoritm</a:t>
            </a:r>
            <a:r>
              <a:rPr lang="et-EE" altLang="et-EE" sz="2400" b="1">
                <a:solidFill>
                  <a:srgbClr val="940143"/>
                </a:solidFill>
              </a:rPr>
              <a:t>:</a:t>
            </a:r>
          </a:p>
          <a:p>
            <a:pPr algn="ctr" eaLnBrk="1" hangingPunct="1">
              <a:spcBef>
                <a:spcPct val="50000"/>
              </a:spcBef>
              <a:buFontTx/>
              <a:buNone/>
            </a:pPr>
            <a:r>
              <a:rPr lang="et-EE" altLang="et-EE" sz="2400" b="1">
                <a:solidFill>
                  <a:srgbClr val="940143"/>
                </a:solidFill>
              </a:rPr>
              <a:t>1. Loe arvud(jäta meelde, kirjuta üles jne.)st.sisesta arvud.</a:t>
            </a:r>
          </a:p>
          <a:p>
            <a:pPr algn="ctr" eaLnBrk="1" hangingPunct="1">
              <a:spcBef>
                <a:spcPct val="50000"/>
              </a:spcBef>
              <a:buFontTx/>
              <a:buNone/>
            </a:pPr>
            <a:r>
              <a:rPr lang="et-EE" altLang="et-EE" sz="2400" b="1">
                <a:solidFill>
                  <a:srgbClr val="940143"/>
                </a:solidFill>
              </a:rPr>
              <a:t>  2.Võta esimene arv ja võrdle teisega, kui on suurem,  jätka  </a:t>
            </a:r>
          </a:p>
          <a:p>
            <a:pPr algn="ctr" eaLnBrk="1" hangingPunct="1">
              <a:spcBef>
                <a:spcPct val="50000"/>
              </a:spcBef>
              <a:buFontTx/>
              <a:buNone/>
            </a:pPr>
            <a:r>
              <a:rPr lang="et-EE" altLang="et-EE" sz="2400" b="1">
                <a:solidFill>
                  <a:srgbClr val="940143"/>
                </a:solidFill>
              </a:rPr>
              <a:t>kuni leidub sellest suurem või kui on võrreldud kõigiga.</a:t>
            </a:r>
          </a:p>
          <a:p>
            <a:pPr algn="ctr" eaLnBrk="1" hangingPunct="1">
              <a:spcBef>
                <a:spcPct val="50000"/>
              </a:spcBef>
              <a:buFontTx/>
              <a:buNone/>
            </a:pPr>
            <a:r>
              <a:rPr lang="et-EE" altLang="et-EE" sz="2400" b="1">
                <a:solidFill>
                  <a:srgbClr val="940143"/>
                </a:solidFill>
              </a:rPr>
              <a:t>3.Kui võrdluse käigus leidus suurem arv, võta ta võrrel-davaks ja korda  tegvust punkti 2 alusel                         .                                                   </a:t>
            </a:r>
            <a:endParaRPr lang="et-EE" altLang="et-EE"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blinds(horizontal)">
                                      <p:cBhvr>
                                        <p:cTn id="7" dur="500"/>
                                        <p:tgtEl>
                                          <p:spTgt spid="317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1750">
                                            <p:txEl>
                                              <p:pRg st="0" end="0"/>
                                            </p:txEl>
                                          </p:spTgt>
                                        </p:tgtEl>
                                        <p:attrNameLst>
                                          <p:attrName>style.visibility</p:attrName>
                                        </p:attrNameLst>
                                      </p:cBhvr>
                                      <p:to>
                                        <p:strVal val="visible"/>
                                      </p:to>
                                    </p:set>
                                    <p:anim calcmode="lin" valueType="num">
                                      <p:cBhvr additive="base">
                                        <p:cTn id="12" dur="500" fill="hold"/>
                                        <p:tgtEl>
                                          <p:spTgt spid="3175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7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1750">
                                            <p:txEl>
                                              <p:pRg st="1" end="1"/>
                                            </p:txEl>
                                          </p:spTgt>
                                        </p:tgtEl>
                                        <p:attrNameLst>
                                          <p:attrName>style.visibility</p:attrName>
                                        </p:attrNameLst>
                                      </p:cBhvr>
                                      <p:to>
                                        <p:strVal val="visible"/>
                                      </p:to>
                                    </p:set>
                                    <p:anim calcmode="lin" valueType="num">
                                      <p:cBhvr additive="base">
                                        <p:cTn id="18" dur="500" fill="hold"/>
                                        <p:tgtEl>
                                          <p:spTgt spid="3175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7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1750">
                                            <p:txEl>
                                              <p:pRg st="2" end="2"/>
                                            </p:txEl>
                                          </p:spTgt>
                                        </p:tgtEl>
                                        <p:attrNameLst>
                                          <p:attrName>style.visibility</p:attrName>
                                        </p:attrNameLst>
                                      </p:cBhvr>
                                      <p:to>
                                        <p:strVal val="visible"/>
                                      </p:to>
                                    </p:set>
                                    <p:anim calcmode="lin" valueType="num">
                                      <p:cBhvr additive="base">
                                        <p:cTn id="24" dur="500" fill="hold"/>
                                        <p:tgtEl>
                                          <p:spTgt spid="3175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17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1750">
                                            <p:txEl>
                                              <p:pRg st="2" end="2"/>
                                            </p:txEl>
                                          </p:spTgt>
                                        </p:tgtEl>
                                        <p:attrNameLst>
                                          <p:attrName>style.visibility</p:attrName>
                                        </p:attrNameLst>
                                      </p:cBhvr>
                                      <p:to>
                                        <p:strVal val="visible"/>
                                      </p:to>
                                    </p:set>
                                    <p:anim calcmode="lin" valueType="num">
                                      <p:cBhvr additive="base">
                                        <p:cTn id="30" dur="500" fill="hold"/>
                                        <p:tgtEl>
                                          <p:spTgt spid="31750">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1750">
                                            <p:txEl>
                                              <p:pRg st="2" end="2"/>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1750">
                                            <p:txEl>
                                              <p:pRg st="3" end="3"/>
                                            </p:txEl>
                                          </p:spTgt>
                                        </p:tgtEl>
                                        <p:attrNameLst>
                                          <p:attrName>style.visibility</p:attrName>
                                        </p:attrNameLst>
                                      </p:cBhvr>
                                      <p:to>
                                        <p:strVal val="visible"/>
                                      </p:to>
                                    </p:set>
                                    <p:anim calcmode="lin" valueType="num">
                                      <p:cBhvr additive="base">
                                        <p:cTn id="34" dur="500" fill="hold"/>
                                        <p:tgtEl>
                                          <p:spTgt spid="31750">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17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1750">
                                            <p:txEl>
                                              <p:pRg st="4" end="4"/>
                                            </p:txEl>
                                          </p:spTgt>
                                        </p:tgtEl>
                                        <p:attrNameLst>
                                          <p:attrName>style.visibility</p:attrName>
                                        </p:attrNameLst>
                                      </p:cBhvr>
                                      <p:to>
                                        <p:strVal val="visible"/>
                                      </p:to>
                                    </p:set>
                                    <p:anim calcmode="lin" valueType="num">
                                      <p:cBhvr additive="base">
                                        <p:cTn id="40" dur="500" fill="hold"/>
                                        <p:tgtEl>
                                          <p:spTgt spid="31750">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175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58888" y="2349500"/>
            <a:ext cx="8153400" cy="1143000"/>
          </a:xfrm>
        </p:spPr>
        <p:txBody>
          <a:bodyPr/>
          <a:lstStyle/>
          <a:p>
            <a:r>
              <a:rPr lang="et-EE" altLang="et-EE" sz="4000" smtClean="0"/>
              <a:t> </a:t>
            </a:r>
          </a:p>
        </p:txBody>
      </p:sp>
      <p:sp>
        <p:nvSpPr>
          <p:cNvPr id="24579" name="Text Box 3"/>
          <p:cNvSpPr txBox="1">
            <a:spLocks noChangeArrowheads="1"/>
          </p:cNvSpPr>
          <p:nvPr/>
        </p:nvSpPr>
        <p:spPr bwMode="auto">
          <a:xfrm>
            <a:off x="588963" y="457200"/>
            <a:ext cx="1192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t-EE" altLang="et-EE" sz="2800" b="1" u="sng">
                <a:solidFill>
                  <a:srgbClr val="940143"/>
                </a:solidFill>
              </a:rPr>
              <a:t>Näited</a:t>
            </a:r>
            <a:endParaRPr lang="et-EE" altLang="et-EE" sz="2400"/>
          </a:p>
        </p:txBody>
      </p:sp>
      <p:sp>
        <p:nvSpPr>
          <p:cNvPr id="24580" name="Text Box 4"/>
          <p:cNvSpPr txBox="1">
            <a:spLocks noChangeArrowheads="1"/>
          </p:cNvSpPr>
          <p:nvPr/>
        </p:nvSpPr>
        <p:spPr bwMode="auto">
          <a:xfrm>
            <a:off x="685800" y="1219200"/>
            <a:ext cx="507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t-EE" altLang="et-EE" sz="2400" b="1"/>
              <a:t>2.Ülesanne:võida lotomängus miljoni</a:t>
            </a:r>
            <a:r>
              <a:rPr lang="et-EE" altLang="et-EE" sz="2400"/>
              <a:t> </a:t>
            </a:r>
          </a:p>
        </p:txBody>
      </p:sp>
      <p:sp>
        <p:nvSpPr>
          <p:cNvPr id="24581" name="Text Box 5"/>
          <p:cNvSpPr txBox="1">
            <a:spLocks noChangeArrowheads="1"/>
          </p:cNvSpPr>
          <p:nvPr/>
        </p:nvSpPr>
        <p:spPr bwMode="auto">
          <a:xfrm>
            <a:off x="723900" y="1752600"/>
            <a:ext cx="798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t-EE" altLang="et-EE" sz="2400" i="1"/>
              <a:t>Eeskiri, mis eisaa olla algoritm:</a:t>
            </a:r>
            <a:r>
              <a:rPr lang="et-EE" altLang="et-EE" sz="2400" b="1" i="1"/>
              <a:t>osta pilet ja osale, kuni võidad.</a:t>
            </a:r>
            <a:endParaRPr lang="et-EE" altLang="et-EE" sz="2400"/>
          </a:p>
        </p:txBody>
      </p:sp>
      <p:sp>
        <p:nvSpPr>
          <p:cNvPr id="32774" name="Text Box 6"/>
          <p:cNvSpPr txBox="1">
            <a:spLocks noChangeArrowheads="1"/>
          </p:cNvSpPr>
          <p:nvPr/>
        </p:nvSpPr>
        <p:spPr bwMode="auto">
          <a:xfrm>
            <a:off x="533400" y="3581400"/>
            <a:ext cx="80010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t-EE" altLang="et-EE" sz="2400" b="1">
                <a:solidFill>
                  <a:srgbClr val="940143"/>
                </a:solidFill>
              </a:rPr>
              <a:t>Eeskiri, mis saab olla algoritm, eeldab sellise ülesande puhul püstituse täpsustusi. Peame selgitama, mis tähendab “väiksemateks”, milliseid rahatähti ja kui palju saame kasutada. Juhul kui ülesande püstitaja seda pole teinud, peame kitsendused seadma ise ja neid arvestades koostama algoritmi.</a:t>
            </a:r>
          </a:p>
          <a:p>
            <a:pPr algn="ctr" eaLnBrk="1" hangingPunct="1">
              <a:spcBef>
                <a:spcPct val="50000"/>
              </a:spcBef>
              <a:buFontTx/>
              <a:buNone/>
            </a:pPr>
            <a:r>
              <a:rPr lang="et-EE" altLang="et-EE" sz="2400" b="1">
                <a:solidFill>
                  <a:srgbClr val="940143"/>
                </a:solidFill>
              </a:rPr>
              <a:t>                          .                                                   </a:t>
            </a:r>
            <a:endParaRPr lang="et-EE" altLang="et-EE" sz="2400"/>
          </a:p>
        </p:txBody>
      </p:sp>
      <p:sp>
        <p:nvSpPr>
          <p:cNvPr id="24583" name="Text Box 7"/>
          <p:cNvSpPr txBox="1">
            <a:spLocks noChangeArrowheads="1"/>
          </p:cNvSpPr>
          <p:nvPr/>
        </p:nvSpPr>
        <p:spPr bwMode="auto">
          <a:xfrm>
            <a:off x="685800" y="2362200"/>
            <a:ext cx="5087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t-EE" altLang="et-EE" sz="2400"/>
              <a:t>Eeskiri,mis saaks olla algoritm: puudub.</a:t>
            </a:r>
          </a:p>
        </p:txBody>
      </p:sp>
      <p:sp>
        <p:nvSpPr>
          <p:cNvPr id="24584" name="Text Box 8"/>
          <p:cNvSpPr txBox="1">
            <a:spLocks noChangeArrowheads="1"/>
          </p:cNvSpPr>
          <p:nvPr/>
        </p:nvSpPr>
        <p:spPr bwMode="auto">
          <a:xfrm>
            <a:off x="490538" y="3124200"/>
            <a:ext cx="7105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t-EE" altLang="et-EE" sz="2400"/>
              <a:t>3</a:t>
            </a:r>
            <a:r>
              <a:rPr lang="et-EE" altLang="et-EE" sz="2400" b="1"/>
              <a:t>.Ülesanne: vaheta 100 eurot väiksemateks rahadeks</a:t>
            </a:r>
            <a:endParaRPr lang="et-EE" altLang="et-EE"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 calcmode="lin" valueType="num">
                                      <p:cBhvr additive="base">
                                        <p:cTn id="7" dur="5000" fill="hold"/>
                                        <p:tgtEl>
                                          <p:spTgt spid="3277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277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2774">
                                            <p:txEl>
                                              <p:pRg st="1" end="1"/>
                                            </p:txEl>
                                          </p:spTgt>
                                        </p:tgtEl>
                                        <p:attrNameLst>
                                          <p:attrName>style.visibility</p:attrName>
                                        </p:attrNameLst>
                                      </p:cBhvr>
                                      <p:to>
                                        <p:strVal val="visible"/>
                                      </p:to>
                                    </p:set>
                                    <p:anim calcmode="lin" valueType="num">
                                      <p:cBhvr additive="base">
                                        <p:cTn id="11" dur="5000" fill="hold"/>
                                        <p:tgtEl>
                                          <p:spTgt spid="32774">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277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p:txBody>
          <a:bodyPr/>
          <a:lstStyle/>
          <a:p>
            <a:pPr>
              <a:buFontTx/>
              <a:buNone/>
            </a:pPr>
            <a:r>
              <a:rPr lang="et-EE" altLang="et-EE" smtClean="0"/>
              <a:t> </a:t>
            </a:r>
          </a:p>
        </p:txBody>
      </p:sp>
      <p:sp>
        <p:nvSpPr>
          <p:cNvPr id="34819" name="Rectangle 3"/>
          <p:cNvSpPr>
            <a:spLocks noChangeArrowheads="1"/>
          </p:cNvSpPr>
          <p:nvPr/>
        </p:nvSpPr>
        <p:spPr bwMode="auto">
          <a:xfrm>
            <a:off x="609600" y="1214438"/>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t-EE" altLang="et-EE" sz="4400">
                <a:solidFill>
                  <a:schemeClr val="tx2"/>
                </a:solidFill>
              </a:rPr>
              <a:t>Algoritmi omadusi</a:t>
            </a:r>
            <a:endParaRPr lang="en-GB" altLang="et-EE" sz="4400">
              <a:solidFill>
                <a:schemeClr val="tx2"/>
              </a:solidFill>
            </a:endParaRPr>
          </a:p>
        </p:txBody>
      </p:sp>
      <p:sp>
        <p:nvSpPr>
          <p:cNvPr id="34820" name="Rectangle 4"/>
          <p:cNvSpPr>
            <a:spLocks noChangeArrowheads="1"/>
          </p:cNvSpPr>
          <p:nvPr/>
        </p:nvSpPr>
        <p:spPr bwMode="auto">
          <a:xfrm>
            <a:off x="381000" y="2362200"/>
            <a:ext cx="784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GB" altLang="et-EE" b="1"/>
              <a:t>Peab omama sisend- ja väljundsuurusi, mis on omavahel seotud</a:t>
            </a:r>
          </a:p>
          <a:p>
            <a:r>
              <a:rPr lang="en-GB" altLang="et-EE" b="1"/>
              <a:t>Peab andma lahenduse lõplikus ajas</a:t>
            </a:r>
          </a:p>
          <a:p>
            <a:r>
              <a:rPr lang="en-GB" altLang="et-EE" b="1"/>
              <a:t>Peab olema ühemõtteline  </a:t>
            </a:r>
            <a:endParaRPr lang="et-EE" altLang="et-EE" b="1"/>
          </a:p>
          <a:p>
            <a:pPr>
              <a:buFontTx/>
              <a:buNone/>
            </a:pPr>
            <a:endParaRPr lang="et-EE" altLang="et-EE" b="1"/>
          </a:p>
          <a:p>
            <a:pPr>
              <a:buFontTx/>
              <a:buNone/>
            </a:pPr>
            <a:r>
              <a:rPr lang="en-US" altLang="et-EE" sz="2600" b="1">
                <a:solidFill>
                  <a:schemeClr val="tx2"/>
                </a:solidFill>
              </a:rPr>
              <a:t>    algoritm peab vastama veel paljudele nõuetele, kuid neid käsitleme hiljem </a:t>
            </a:r>
            <a:endParaRPr lang="en-US" altLang="et-EE" sz="2600">
              <a:solidFill>
                <a:schemeClr val="bg1"/>
              </a:solidFill>
            </a:endParaRPr>
          </a:p>
          <a:p>
            <a:endParaRPr lang="en-GB" altLang="et-EE" b="1"/>
          </a:p>
        </p:txBody>
      </p:sp>
      <p:graphicFrame>
        <p:nvGraphicFramePr>
          <p:cNvPr id="25605" name="Object 5"/>
          <p:cNvGraphicFramePr>
            <a:graphicFrameLocks noChangeAspect="1"/>
          </p:cNvGraphicFramePr>
          <p:nvPr/>
        </p:nvGraphicFramePr>
        <p:xfrm>
          <a:off x="990600" y="1676400"/>
          <a:ext cx="195263" cy="595313"/>
        </p:xfrm>
        <a:graphic>
          <a:graphicData uri="http://schemas.openxmlformats.org/presentationml/2006/ole">
            <mc:AlternateContent xmlns:mc="http://schemas.openxmlformats.org/markup-compatibility/2006">
              <mc:Choice xmlns:v="urn:schemas-microsoft-com:vml" Requires="v">
                <p:oleObj spid="_x0000_s25610" name="Clip" r:id="rId3" imgW="1296063" imgH="3934305" progId="MS_ClipArt_Gallery.2">
                  <p:embed/>
                </p:oleObj>
              </mc:Choice>
              <mc:Fallback>
                <p:oleObj name="Clip" r:id="rId3" imgW="1296063" imgH="3934305"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76400"/>
                        <a:ext cx="195263"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Rectangle 2"/>
          <p:cNvSpPr>
            <a:spLocks noGrp="1" noChangeArrowheads="1"/>
          </p:cNvSpPr>
          <p:nvPr>
            <p:ph type="title"/>
          </p:nvPr>
        </p:nvSpPr>
        <p:spPr>
          <a:xfrm>
            <a:off x="685800" y="285750"/>
            <a:ext cx="7772400" cy="1143000"/>
          </a:xfrm>
        </p:spPr>
        <p:txBody>
          <a:bodyPr/>
          <a:lstStyle/>
          <a:p>
            <a:r>
              <a:rPr lang="et-EE" altLang="et-EE" sz="2800" smtClean="0"/>
              <a:t>ALGORITMIDE KOOSTAMINE 2</a:t>
            </a:r>
            <a:endParaRPr lang="en-GB" altLang="et-EE"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34819">
                                            <p:txEl>
                                              <p:pRg st="0" end="0"/>
                                            </p:txEl>
                                          </p:spTgt>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34820">
                                            <p:txEl>
                                              <p:pRg st="0" end="0"/>
                                            </p:txEl>
                                          </p:spTgt>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34820">
                                            <p:txEl>
                                              <p:pRg st="1" end="1"/>
                                            </p:txEl>
                                          </p:spTgt>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34820">
                                            <p:txEl>
                                              <p:pRg st="2" end="2"/>
                                            </p:txEl>
                                          </p:spTgt>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3482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21600000">
                                      <p:cBhvr>
                                        <p:cTn id="22" dur="2000" fill="hold"/>
                                        <p:tgtEl>
                                          <p:spTgt spid="34820">
                                            <p:txEl>
                                              <p:pRg st="0" end="0"/>
                                            </p:txEl>
                                          </p:spTgt>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21600000">
                                      <p:cBhvr>
                                        <p:cTn id="26" dur="2000" fill="hold"/>
                                        <p:tgtEl>
                                          <p:spTgt spid="34820">
                                            <p:txEl>
                                              <p:pRg st="1" end="1"/>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21600000">
                                      <p:cBhvr>
                                        <p:cTn id="30" dur="2000" fill="hold"/>
                                        <p:tgtEl>
                                          <p:spTgt spid="34820">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advAuto="1000"/>
      <p:bldP spid="34820"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42938" y="642938"/>
            <a:ext cx="7772400" cy="1143000"/>
          </a:xfrm>
        </p:spPr>
        <p:txBody>
          <a:bodyPr/>
          <a:lstStyle/>
          <a:p>
            <a:r>
              <a:rPr lang="et-EE" altLang="et-EE" sz="2800" smtClean="0"/>
              <a:t> </a:t>
            </a:r>
            <a:endParaRPr lang="en-GB" altLang="et-EE" sz="2800" smtClean="0"/>
          </a:p>
        </p:txBody>
      </p:sp>
      <p:sp>
        <p:nvSpPr>
          <p:cNvPr id="26627" name="Text Box 3"/>
          <p:cNvSpPr txBox="1">
            <a:spLocks noChangeArrowheads="1"/>
          </p:cNvSpPr>
          <p:nvPr/>
        </p:nvSpPr>
        <p:spPr bwMode="auto">
          <a:xfrm>
            <a:off x="1624013" y="3228975"/>
            <a:ext cx="5876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3600">
                <a:solidFill>
                  <a:srgbClr val="CC6600"/>
                </a:solidFill>
              </a:rPr>
              <a:t>Algoritmi esituse graafilised vahendid ( vooskeem)</a:t>
            </a:r>
            <a:endParaRPr lang="en-GB" altLang="et-EE" sz="3600">
              <a:solidFill>
                <a:srgbClr val="CC6600"/>
              </a:solidFill>
            </a:endParaRPr>
          </a:p>
        </p:txBody>
      </p:sp>
      <p:sp>
        <p:nvSpPr>
          <p:cNvPr id="4" name="Rectangle 2"/>
          <p:cNvSpPr txBox="1">
            <a:spLocks noChangeArrowheads="1"/>
          </p:cNvSpPr>
          <p:nvPr/>
        </p:nvSpPr>
        <p:spPr bwMode="auto">
          <a:xfrm>
            <a:off x="785813" y="1643063"/>
            <a:ext cx="7772400" cy="1143000"/>
          </a:xfrm>
          <a:prstGeom prst="rect">
            <a:avLst/>
          </a:prstGeom>
          <a:noFill/>
          <a:ln w="9525">
            <a:noFill/>
            <a:miter lim="800000"/>
            <a:headEnd/>
            <a:tailEnd/>
          </a:ln>
        </p:spPr>
        <p:txBody>
          <a:bodyPr anchor="ctr"/>
          <a:lstStyle/>
          <a:p>
            <a:pPr algn="ctr">
              <a:defRPr/>
            </a:pPr>
            <a:r>
              <a:rPr lang="et-EE" sz="3200" kern="0" dirty="0">
                <a:solidFill>
                  <a:schemeClr val="tx2"/>
                </a:solidFill>
                <a:latin typeface="+mj-lt"/>
                <a:ea typeface="+mj-ea"/>
                <a:cs typeface="+mj-cs"/>
              </a:rPr>
              <a:t> </a:t>
            </a:r>
            <a:r>
              <a:rPr lang="et-EE" sz="2800" kern="0" dirty="0">
                <a:solidFill>
                  <a:schemeClr val="tx2"/>
                </a:solidFill>
                <a:latin typeface="+mj-lt"/>
                <a:ea typeface="+mj-ea"/>
                <a:cs typeface="+mj-cs"/>
              </a:rPr>
              <a:t>ALGORITMIDE VISUALISEERIMINE 1</a:t>
            </a:r>
            <a:endParaRPr lang="en-GB" sz="2800" kern="0" dirty="0">
              <a:solidFill>
                <a:schemeClr val="tx2"/>
              </a:solidFill>
              <a:latin typeface="+mj-lt"/>
              <a:ea typeface="+mj-ea"/>
              <a:cs typeface="+mj-cs"/>
            </a:endParaRPr>
          </a:p>
        </p:txBody>
      </p:sp>
      <p:sp>
        <p:nvSpPr>
          <p:cNvPr id="5" name="Rectangle 2"/>
          <p:cNvSpPr txBox="1">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t-EE" sz="2800" kern="0" dirty="0">
                <a:solidFill>
                  <a:schemeClr val="tx2"/>
                </a:solidFill>
                <a:latin typeface="+mj-lt"/>
                <a:ea typeface="+mj-ea"/>
                <a:cs typeface="+mj-cs"/>
              </a:rPr>
              <a:t>ALGORITMIDE KOOSTAMINE 3</a:t>
            </a:r>
            <a:endParaRPr lang="en-GB" sz="28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381000" y="-287338"/>
          <a:ext cx="9525000" cy="7145338"/>
        </p:xfrm>
        <a:graphic>
          <a:graphicData uri="http://schemas.openxmlformats.org/presentationml/2006/ole">
            <mc:AlternateContent xmlns:mc="http://schemas.openxmlformats.org/markup-compatibility/2006">
              <mc:Choice xmlns:v="urn:schemas-microsoft-com:vml" Requires="v">
                <p:oleObj spid="_x0000_s27654" name="Slide" r:id="rId3" imgW="4570610" imgH="3427482" progId="PowerPoint.Slide.8">
                  <p:embed/>
                </p:oleObj>
              </mc:Choice>
              <mc:Fallback>
                <p:oleObj name="Slide" r:id="rId3" imgW="4570610" imgH="3427482"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7338"/>
                        <a:ext cx="9525000" cy="714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57150" y="14288"/>
          <a:ext cx="8942388" cy="6710362"/>
        </p:xfrm>
        <a:graphic>
          <a:graphicData uri="http://schemas.openxmlformats.org/presentationml/2006/ole">
            <mc:AlternateContent xmlns:mc="http://schemas.openxmlformats.org/markup-compatibility/2006">
              <mc:Choice xmlns:v="urn:schemas-microsoft-com:vml" Requires="v">
                <p:oleObj spid="_x0000_s28685" name="Slide" r:id="rId5" imgW="4924425" imgH="3692525" progId="PowerPoint.Slide.8">
                  <p:embed/>
                </p:oleObj>
              </mc:Choice>
              <mc:Fallback>
                <p:oleObj name="Slide" r:id="rId5" imgW="4924425" imgH="3692525" progId="PowerPoint.Slid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 y="14288"/>
                        <a:ext cx="8942388" cy="671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6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609600"/>
            <a:ext cx="239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5562600" y="1066800"/>
            <a:ext cx="30480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1600" b="1">
                <a:solidFill>
                  <a:srgbClr val="CC6600"/>
                </a:solidFill>
              </a:rPr>
              <a:t>Selline algoritmi skeem omab alati ühte algust ja ühte lõppu.</a:t>
            </a:r>
          </a:p>
          <a:p>
            <a:pPr>
              <a:spcBef>
                <a:spcPct val="50000"/>
              </a:spcBef>
              <a:buFontTx/>
              <a:buNone/>
            </a:pPr>
            <a:r>
              <a:rPr lang="et-EE" altLang="et-EE" sz="1600" b="1">
                <a:solidFill>
                  <a:srgbClr val="CC6600"/>
                </a:solidFill>
              </a:rPr>
              <a:t>Kõik tegevused toimuvad </a:t>
            </a:r>
            <a:r>
              <a:rPr lang="et-EE" altLang="et-EE" sz="1600" b="1" i="1" u="sng">
                <a:solidFill>
                  <a:srgbClr val="CC6600"/>
                </a:solidFill>
              </a:rPr>
              <a:t>järjestikku!</a:t>
            </a:r>
          </a:p>
          <a:p>
            <a:pPr>
              <a:spcBef>
                <a:spcPct val="50000"/>
              </a:spcBef>
              <a:buFontTx/>
              <a:buNone/>
            </a:pPr>
            <a:r>
              <a:rPr lang="et-EE" altLang="et-EE" sz="1600" b="1">
                <a:solidFill>
                  <a:srgbClr val="CC6600"/>
                </a:solidFill>
              </a:rPr>
              <a:t>Iga tegevuse liigil on oma erinev tähistus.</a:t>
            </a:r>
          </a:p>
          <a:p>
            <a:pPr>
              <a:spcBef>
                <a:spcPct val="50000"/>
              </a:spcBef>
              <a:buFontTx/>
              <a:buNone/>
            </a:pPr>
            <a:r>
              <a:rPr lang="et-EE" altLang="et-EE" sz="1600" b="1">
                <a:solidFill>
                  <a:srgbClr val="CC6600"/>
                </a:solidFill>
              </a:rPr>
              <a:t>Antud skeemil on toodud </a:t>
            </a:r>
            <a:r>
              <a:rPr lang="et-EE" altLang="et-EE" sz="1600" b="1" u="sng">
                <a:solidFill>
                  <a:srgbClr val="CC6600"/>
                </a:solidFill>
              </a:rPr>
              <a:t>s/v</a:t>
            </a:r>
            <a:r>
              <a:rPr lang="et-EE" altLang="et-EE" sz="1600" b="1">
                <a:solidFill>
                  <a:srgbClr val="CC6600"/>
                </a:solidFill>
              </a:rPr>
              <a:t> , </a:t>
            </a:r>
            <a:r>
              <a:rPr lang="et-EE" altLang="et-EE" sz="1600" b="1" u="sng">
                <a:solidFill>
                  <a:srgbClr val="CC6600"/>
                </a:solidFill>
              </a:rPr>
              <a:t>valiku</a:t>
            </a:r>
            <a:r>
              <a:rPr lang="et-EE" altLang="et-EE" sz="1600" b="1">
                <a:solidFill>
                  <a:srgbClr val="CC6600"/>
                </a:solidFill>
              </a:rPr>
              <a:t>  ja </a:t>
            </a:r>
            <a:r>
              <a:rPr lang="et-EE" altLang="et-EE" sz="1600" b="1" u="sng">
                <a:solidFill>
                  <a:srgbClr val="CC6600"/>
                </a:solidFill>
              </a:rPr>
              <a:t>tegevuse</a:t>
            </a:r>
            <a:r>
              <a:rPr lang="et-EE" altLang="et-EE" sz="1600" b="1">
                <a:solidFill>
                  <a:srgbClr val="CC6600"/>
                </a:solidFill>
              </a:rPr>
              <a:t> tähistused</a:t>
            </a:r>
            <a:r>
              <a:rPr lang="et-EE" altLang="et-EE" sz="1600"/>
              <a:t>.</a:t>
            </a:r>
            <a:endParaRPr lang="en-GB" altLang="et-EE" sz="1600"/>
          </a:p>
        </p:txBody>
      </p:sp>
      <p:sp>
        <p:nvSpPr>
          <p:cNvPr id="28677" name="Text Box 5"/>
          <p:cNvSpPr txBox="1">
            <a:spLocks noChangeArrowheads="1"/>
          </p:cNvSpPr>
          <p:nvPr/>
        </p:nvSpPr>
        <p:spPr bwMode="auto">
          <a:xfrm>
            <a:off x="2743200" y="228600"/>
            <a:ext cx="434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000" b="1" u="sng"/>
              <a:t>SFC skeemide elemente(1)</a:t>
            </a:r>
            <a:endParaRPr lang="en-GB" altLang="et-EE" sz="2000" b="1" u="sng"/>
          </a:p>
        </p:txBody>
      </p:sp>
      <p:graphicFrame>
        <p:nvGraphicFramePr>
          <p:cNvPr id="14342" name="Object 6"/>
          <p:cNvGraphicFramePr>
            <a:graphicFrameLocks noChangeAspect="1"/>
          </p:cNvGraphicFramePr>
          <p:nvPr/>
        </p:nvGraphicFramePr>
        <p:xfrm>
          <a:off x="914400" y="1295400"/>
          <a:ext cx="920750" cy="1981200"/>
        </p:xfrm>
        <a:graphic>
          <a:graphicData uri="http://schemas.openxmlformats.org/presentationml/2006/ole">
            <mc:AlternateContent xmlns:mc="http://schemas.openxmlformats.org/markup-compatibility/2006">
              <mc:Choice xmlns:v="urn:schemas-microsoft-com:vml" Requires="v">
                <p:oleObj spid="_x0000_s28686" name="Clip" r:id="rId8" imgW="1857375" imgH="3995738" progId="MS_ClipArt_Gallery.5">
                  <p:embed/>
                </p:oleObj>
              </mc:Choice>
              <mc:Fallback>
                <p:oleObj name="Clip" r:id="rId8" imgW="1857375" imgH="3995738" progId="MS_ClipArt_Gallery.5">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1295400"/>
                        <a:ext cx="92075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box(out)">
                                      <p:cBhvr>
                                        <p:cTn id="7" dur="500"/>
                                        <p:tgtEl>
                                          <p:spTgt spid="1434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box(out)">
                                      <p:cBhvr>
                                        <p:cTn id="12" dur="500"/>
                                        <p:tgtEl>
                                          <p:spTgt spid="1434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box(out)">
                                      <p:cBhvr>
                                        <p:cTn id="17" dur="500"/>
                                        <p:tgtEl>
                                          <p:spTgt spid="14340">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340">
                                            <p:txEl>
                                              <p:pRg st="3" end="3"/>
                                            </p:txEl>
                                          </p:spTgt>
                                        </p:tgtEl>
                                        <p:attrNameLst>
                                          <p:attrName>style.visibility</p:attrName>
                                        </p:attrNameLst>
                                      </p:cBhvr>
                                      <p:to>
                                        <p:strVal val="visible"/>
                                      </p:to>
                                    </p:set>
                                    <p:animEffect transition="in" filter="box(out)">
                                      <p:cBhvr>
                                        <p:cTn id="22" dur="500"/>
                                        <p:tgtEl>
                                          <p:spTgt spid="14340">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4342"/>
                                        </p:tgtEl>
                                        <p:attrNameLst>
                                          <p:attrName>style.visibility</p:attrName>
                                        </p:attrNameLst>
                                      </p:cBhvr>
                                      <p:to>
                                        <p:strVal val="visible"/>
                                      </p:to>
                                    </p:set>
                                    <p:anim calcmode="lin" valueType="num">
                                      <p:cBhvr additive="base">
                                        <p:cTn id="27" dur="500" fill="hold"/>
                                        <p:tgtEl>
                                          <p:spTgt spid="14342"/>
                                        </p:tgtEl>
                                        <p:attrNameLst>
                                          <p:attrName>ppt_x</p:attrName>
                                        </p:attrNameLst>
                                      </p:cBhvr>
                                      <p:tavLst>
                                        <p:tav tm="0">
                                          <p:val>
                                            <p:strVal val="0-#ppt_w/2"/>
                                          </p:val>
                                        </p:tav>
                                        <p:tav tm="100000">
                                          <p:val>
                                            <p:strVal val="#ppt_x"/>
                                          </p:val>
                                        </p:tav>
                                      </p:tavLst>
                                    </p:anim>
                                    <p:anim calcmode="lin" valueType="num">
                                      <p:cBhvr additive="base">
                                        <p:cTn id="28" dur="500" fill="hold"/>
                                        <p:tgtEl>
                                          <p:spTgt spid="143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85813" y="785813"/>
            <a:ext cx="7772400" cy="1143000"/>
          </a:xfrm>
        </p:spPr>
        <p:txBody>
          <a:bodyPr/>
          <a:lstStyle/>
          <a:p>
            <a:r>
              <a:rPr lang="et-EE" altLang="et-EE" sz="2800" smtClean="0"/>
              <a:t> </a:t>
            </a:r>
            <a:endParaRPr lang="en-GB" altLang="et-EE" sz="2800" smtClean="0"/>
          </a:p>
        </p:txBody>
      </p:sp>
      <p:sp>
        <p:nvSpPr>
          <p:cNvPr id="5123" name="Text Box 3"/>
          <p:cNvSpPr txBox="1">
            <a:spLocks noChangeArrowheads="1"/>
          </p:cNvSpPr>
          <p:nvPr/>
        </p:nvSpPr>
        <p:spPr bwMode="auto">
          <a:xfrm>
            <a:off x="1624013" y="3228975"/>
            <a:ext cx="5876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3600"/>
              <a:t> </a:t>
            </a:r>
            <a:endParaRPr lang="en-GB" altLang="et-EE" sz="3600"/>
          </a:p>
        </p:txBody>
      </p:sp>
      <p:sp>
        <p:nvSpPr>
          <p:cNvPr id="4" name="Rectangle 2"/>
          <p:cNvSpPr txBox="1">
            <a:spLocks noChangeArrowheads="1"/>
          </p:cNvSpPr>
          <p:nvPr/>
        </p:nvSpPr>
        <p:spPr bwMode="auto">
          <a:xfrm>
            <a:off x="676275" y="333375"/>
            <a:ext cx="3463925" cy="5183188"/>
          </a:xfrm>
          <a:prstGeom prst="rect">
            <a:avLst/>
          </a:prstGeom>
          <a:noFill/>
          <a:ln w="9525">
            <a:noFill/>
            <a:miter lim="800000"/>
            <a:headEnd/>
            <a:tailEnd/>
          </a:ln>
        </p:spPr>
        <p:txBody>
          <a:bodyPr anchor="ctr"/>
          <a:lstStyle/>
          <a:p>
            <a:pPr>
              <a:defRPr/>
            </a:pPr>
            <a:r>
              <a:rPr lang="et-EE" sz="3200" kern="0" dirty="0">
                <a:solidFill>
                  <a:schemeClr val="tx2"/>
                </a:solidFill>
                <a:latin typeface="+mj-lt"/>
                <a:ea typeface="+mj-ea"/>
                <a:cs typeface="+mj-cs"/>
              </a:rPr>
              <a:t> </a:t>
            </a:r>
            <a:r>
              <a:rPr lang="et-EE" sz="2800" kern="0" dirty="0">
                <a:solidFill>
                  <a:schemeClr val="tx2"/>
                </a:solidFill>
                <a:latin typeface="+mj-lt"/>
                <a:ea typeface="+mj-ea"/>
                <a:cs typeface="+mj-cs"/>
              </a:rPr>
              <a:t> </a:t>
            </a:r>
            <a:r>
              <a:rPr lang="et-EE" sz="2800" b="1" dirty="0">
                <a:solidFill>
                  <a:srgbClr val="940143"/>
                </a:solidFill>
              </a:rPr>
              <a:t> </a:t>
            </a:r>
            <a:endParaRPr lang="en-GB" sz="2800" b="1" dirty="0">
              <a:solidFill>
                <a:srgbClr val="940143"/>
              </a:solidFill>
            </a:endParaRPr>
          </a:p>
        </p:txBody>
      </p:sp>
      <p:sp>
        <p:nvSpPr>
          <p:cNvPr id="5" name="Rectangle 2"/>
          <p:cNvSpPr txBox="1">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defRPr/>
            </a:pPr>
            <a:r>
              <a:rPr lang="et-EE" sz="2800" b="1" dirty="0">
                <a:solidFill>
                  <a:srgbClr val="940143"/>
                </a:solidFill>
              </a:rPr>
              <a:t> </a:t>
            </a:r>
            <a:endParaRPr lang="en-GB" sz="2800" kern="0" dirty="0">
              <a:solidFill>
                <a:schemeClr val="tx2">
                  <a:lumMod val="90000"/>
                  <a:lumOff val="10000"/>
                </a:schemeClr>
              </a:solidFill>
              <a:latin typeface="+mj-lt"/>
              <a:ea typeface="+mj-ea"/>
              <a:cs typeface="+mj-cs"/>
            </a:endParaRPr>
          </a:p>
        </p:txBody>
      </p:sp>
      <p:graphicFrame>
        <p:nvGraphicFramePr>
          <p:cNvPr id="7" name="Chart 6"/>
          <p:cNvGraphicFramePr>
            <a:graphicFrameLocks/>
          </p:cNvGraphicFramePr>
          <p:nvPr/>
        </p:nvGraphicFramePr>
        <p:xfrm>
          <a:off x="965200" y="-82550"/>
          <a:ext cx="7213600" cy="61023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a:spLocks noChangeArrowheads="1"/>
          </p:cNvSpPr>
          <p:nvPr/>
        </p:nvSpPr>
        <p:spPr bwMode="auto">
          <a:xfrm>
            <a:off x="7019925" y="1125538"/>
            <a:ext cx="18938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t-EE" altLang="et-EE" sz="1800"/>
              <a:t>*koostada ülesande lahendusskeem, algoritm</a:t>
            </a:r>
            <a:endParaRPr lang="en-US" altLang="et-EE" sz="1800"/>
          </a:p>
          <a:p>
            <a:pPr>
              <a:spcBef>
                <a:spcPct val="0"/>
              </a:spcBef>
              <a:buFontTx/>
              <a:buNone/>
            </a:pPr>
            <a:r>
              <a:rPr lang="et-EE" altLang="et-EE" sz="1800"/>
              <a:t>*jagada ülesannet alamülesanneteks</a:t>
            </a:r>
            <a:endParaRPr lang="en-US" altLang="et-EE" sz="1800"/>
          </a:p>
          <a:p>
            <a:pPr>
              <a:spcBef>
                <a:spcPct val="0"/>
              </a:spcBef>
              <a:buFontTx/>
              <a:buNone/>
            </a:pPr>
            <a:r>
              <a:rPr lang="et-EE" altLang="et-EE" sz="1800"/>
              <a:t>*kirjutada programmi C keeles algoritmi alusel</a:t>
            </a:r>
            <a:endParaRPr lang="en-US" altLang="et-EE" sz="1800"/>
          </a:p>
          <a:p>
            <a:pPr>
              <a:spcBef>
                <a:spcPct val="0"/>
              </a:spcBef>
              <a:buFontTx/>
              <a:buNone/>
            </a:pPr>
            <a:r>
              <a:rPr lang="et-EE" altLang="et-EE" sz="1800"/>
              <a:t>*osata teha grupitööd</a:t>
            </a:r>
            <a:endParaRPr lang="en-US" altLang="et-E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0" y="0"/>
          <a:ext cx="9093200" cy="6819900"/>
        </p:xfrm>
        <a:graphic>
          <a:graphicData uri="http://schemas.openxmlformats.org/presentationml/2006/ole">
            <mc:AlternateContent xmlns:mc="http://schemas.openxmlformats.org/markup-compatibility/2006">
              <mc:Choice xmlns:v="urn:schemas-microsoft-com:vml" Requires="v">
                <p:oleObj spid="_x0000_s29706" name="Slide" r:id="rId4" imgW="5112983" imgH="3835747" progId="PowerPoint.Slide.8">
                  <p:embed/>
                </p:oleObj>
              </mc:Choice>
              <mc:Fallback>
                <p:oleObj name="Slide" r:id="rId4" imgW="5112983" imgH="3835747"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093200"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3"/>
          <p:cNvGraphicFramePr>
            <a:graphicFrameLocks noChangeAspect="1"/>
          </p:cNvGraphicFramePr>
          <p:nvPr/>
        </p:nvGraphicFramePr>
        <p:xfrm>
          <a:off x="457200" y="3276600"/>
          <a:ext cx="425450" cy="1295400"/>
        </p:xfrm>
        <a:graphic>
          <a:graphicData uri="http://schemas.openxmlformats.org/presentationml/2006/ole">
            <mc:AlternateContent xmlns:mc="http://schemas.openxmlformats.org/markup-compatibility/2006">
              <mc:Choice xmlns:v="urn:schemas-microsoft-com:vml" Requires="v">
                <p:oleObj spid="_x0000_s29707" name="Clip" r:id="rId6" imgW="1296063" imgH="3934305" progId="MS_ClipArt_Gallery.5">
                  <p:embed/>
                </p:oleObj>
              </mc:Choice>
              <mc:Fallback>
                <p:oleObj name="Clip" r:id="rId6" imgW="1296063" imgH="3934305" progId="MS_ClipArt_Gallery.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276600"/>
                        <a:ext cx="42545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0-#ppt_w/2"/>
                                          </p:val>
                                        </p:tav>
                                        <p:tav tm="100000">
                                          <p:val>
                                            <p:strVal val="#ppt_x"/>
                                          </p:val>
                                        </p:tav>
                                      </p:tavLst>
                                    </p:anim>
                                    <p:anim calcmode="lin" valueType="num">
                                      <p:cBhvr additive="base">
                                        <p:cTn id="8" dur="500" fill="hold"/>
                                        <p:tgtEl>
                                          <p:spTgt spid="163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t-EE" altLang="et-EE" sz="2800" smtClean="0"/>
              <a:t>Algoritmi realiseerimine,keele valik</a:t>
            </a:r>
            <a:endParaRPr lang="en-GB" altLang="et-EE" sz="2800" smtClean="0"/>
          </a:p>
        </p:txBody>
      </p:sp>
      <p:sp>
        <p:nvSpPr>
          <p:cNvPr id="30723" name="Text Box 3"/>
          <p:cNvSpPr txBox="1">
            <a:spLocks noChangeArrowheads="1"/>
          </p:cNvSpPr>
          <p:nvPr/>
        </p:nvSpPr>
        <p:spPr bwMode="auto">
          <a:xfrm>
            <a:off x="3048000" y="2438400"/>
            <a:ext cx="495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800">
                <a:solidFill>
                  <a:srgbClr val="CC6600"/>
                </a:solidFill>
              </a:rPr>
              <a:t>Mis on algoritm?</a:t>
            </a:r>
            <a:endParaRPr lang="en-GB" altLang="et-EE" sz="2800">
              <a:solidFill>
                <a:srgbClr val="CC6600"/>
              </a:solidFill>
            </a:endParaRPr>
          </a:p>
        </p:txBody>
      </p:sp>
      <p:pic>
        <p:nvPicPr>
          <p:cNvPr id="30724" name="Picture 3" descr="cis400lang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04938"/>
            <a:ext cx="38100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3" y="549275"/>
            <a:ext cx="783907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381000" y="-450850"/>
          <a:ext cx="9753600" cy="7319963"/>
        </p:xfrm>
        <a:graphic>
          <a:graphicData uri="http://schemas.openxmlformats.org/presentationml/2006/ole">
            <mc:AlternateContent xmlns:mc="http://schemas.openxmlformats.org/markup-compatibility/2006">
              <mc:Choice xmlns:v="urn:schemas-microsoft-com:vml" Requires="v">
                <p:oleObj spid="_x0000_s32781" name="Slide" r:id="rId5" imgW="4551363" imgH="3413125" progId="PowerPoint.Slide.8">
                  <p:embed/>
                </p:oleObj>
              </mc:Choice>
              <mc:Fallback>
                <p:oleObj name="Slide" r:id="rId5" imgW="4551363" imgH="3413125" progId="PowerPoint.Slid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50850"/>
                        <a:ext cx="9753600" cy="731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1" name="Text Box 3"/>
          <p:cNvSpPr txBox="1">
            <a:spLocks noChangeArrowheads="1"/>
          </p:cNvSpPr>
          <p:nvPr/>
        </p:nvSpPr>
        <p:spPr bwMode="auto">
          <a:xfrm>
            <a:off x="3429000" y="-266700"/>
            <a:ext cx="485775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1400" b="1"/>
              <a:t>// </a:t>
            </a:r>
            <a:r>
              <a:rPr lang="en-GB" altLang="et-EE" sz="1400" b="1"/>
              <a:t>Program:	erinevad arvud</a:t>
            </a:r>
            <a:endParaRPr lang="et-EE" altLang="et-EE" sz="1400" b="1"/>
          </a:p>
          <a:p>
            <a:pPr>
              <a:spcBef>
                <a:spcPct val="50000"/>
              </a:spcBef>
              <a:buFontTx/>
              <a:buNone/>
            </a:pPr>
            <a:r>
              <a:rPr lang="en-GB" altLang="et-EE" sz="1400" b="1"/>
              <a:t>// Author:		viies</a:t>
            </a:r>
            <a:r>
              <a:rPr lang="et-EE" altLang="et-EE" sz="1400" b="1"/>
              <a:t>  </a:t>
            </a:r>
            <a:r>
              <a:rPr lang="en-GB" altLang="et-EE" sz="1400" b="1"/>
              <a:t>// Course:	</a:t>
            </a:r>
            <a:r>
              <a:rPr lang="et-EE" altLang="et-EE" sz="1400" b="1"/>
              <a:t>iag0581</a:t>
            </a:r>
            <a:endParaRPr lang="en-GB" altLang="et-EE" sz="1400" b="1"/>
          </a:p>
          <a:p>
            <a:pPr>
              <a:spcBef>
                <a:spcPct val="50000"/>
              </a:spcBef>
              <a:buFontTx/>
              <a:buNone/>
            </a:pPr>
            <a:r>
              <a:rPr lang="en-GB" altLang="et-EE" sz="1400" b="1"/>
              <a:t>void main ()</a:t>
            </a:r>
          </a:p>
          <a:p>
            <a:pPr>
              <a:spcBef>
                <a:spcPct val="50000"/>
              </a:spcBef>
              <a:buFontTx/>
              <a:buNone/>
            </a:pPr>
            <a:r>
              <a:rPr lang="en-GB" altLang="et-EE" sz="1400" b="1"/>
              <a:t>{</a:t>
            </a:r>
          </a:p>
          <a:p>
            <a:pPr>
              <a:spcBef>
                <a:spcPct val="50000"/>
              </a:spcBef>
              <a:buFontTx/>
              <a:buNone/>
            </a:pPr>
            <a:r>
              <a:rPr lang="en-GB" altLang="et-EE" sz="1400" b="1"/>
              <a:t>	mitu arvu sisestan;</a:t>
            </a:r>
          </a:p>
          <a:p>
            <a:pPr>
              <a:spcBef>
                <a:spcPct val="50000"/>
              </a:spcBef>
              <a:buFontTx/>
              <a:buNone/>
            </a:pPr>
            <a:r>
              <a:rPr lang="en-GB" altLang="et-EE" sz="1400" b="1"/>
              <a:t>	loen mitu arvu - N;</a:t>
            </a:r>
          </a:p>
          <a:p>
            <a:pPr>
              <a:spcBef>
                <a:spcPct val="50000"/>
              </a:spcBef>
              <a:buFontTx/>
              <a:buNone/>
            </a:pPr>
            <a:r>
              <a:rPr lang="en-GB" altLang="et-EE" sz="1400" b="1"/>
              <a:t>	paaris ja paaritu=0;</a:t>
            </a:r>
          </a:p>
          <a:p>
            <a:pPr>
              <a:spcBef>
                <a:spcPct val="50000"/>
              </a:spcBef>
              <a:buFontTx/>
              <a:buNone/>
            </a:pPr>
            <a:r>
              <a:rPr lang="en-GB" altLang="et-EE" sz="1400" b="1"/>
              <a:t>	for (i = 1; i &lt;= N; i = i + 1)</a:t>
            </a:r>
          </a:p>
          <a:p>
            <a:pPr>
              <a:spcBef>
                <a:spcPct val="50000"/>
              </a:spcBef>
              <a:buFontTx/>
              <a:buNone/>
            </a:pPr>
            <a:r>
              <a:rPr lang="en-GB" altLang="et-EE" sz="1400" b="1"/>
              <a:t>	{</a:t>
            </a:r>
          </a:p>
          <a:p>
            <a:pPr>
              <a:spcBef>
                <a:spcPct val="50000"/>
              </a:spcBef>
              <a:buFontTx/>
              <a:buNone/>
            </a:pPr>
            <a:r>
              <a:rPr lang="en-GB" altLang="et-EE" sz="1400" b="1"/>
              <a:t>		loen arvu a(i);</a:t>
            </a:r>
          </a:p>
          <a:p>
            <a:pPr>
              <a:spcBef>
                <a:spcPct val="50000"/>
              </a:spcBef>
              <a:buFontTx/>
              <a:buNone/>
            </a:pPr>
            <a:r>
              <a:rPr lang="en-GB" altLang="et-EE" sz="1400" b="1"/>
              <a:t>		if (kas a(i) on paarisarv(jagub 2-ga))</a:t>
            </a:r>
          </a:p>
          <a:p>
            <a:pPr>
              <a:spcBef>
                <a:spcPct val="50000"/>
              </a:spcBef>
              <a:buFontTx/>
              <a:buNone/>
            </a:pPr>
            <a:r>
              <a:rPr lang="en-GB" altLang="et-EE" sz="1400" b="1"/>
              <a:t>		{</a:t>
            </a:r>
          </a:p>
          <a:p>
            <a:pPr>
              <a:spcBef>
                <a:spcPct val="50000"/>
              </a:spcBef>
              <a:buFontTx/>
              <a:buNone/>
            </a:pPr>
            <a:r>
              <a:rPr lang="en-GB" altLang="et-EE" sz="1400" b="1"/>
              <a:t>			paaris=paaris+1;</a:t>
            </a:r>
          </a:p>
          <a:p>
            <a:pPr>
              <a:spcBef>
                <a:spcPct val="50000"/>
              </a:spcBef>
              <a:buFontTx/>
              <a:buNone/>
            </a:pPr>
            <a:r>
              <a:rPr lang="en-GB" altLang="et-EE" sz="1400" b="1"/>
              <a:t>		}</a:t>
            </a:r>
          </a:p>
          <a:p>
            <a:pPr>
              <a:spcBef>
                <a:spcPct val="50000"/>
              </a:spcBef>
              <a:buFontTx/>
              <a:buNone/>
            </a:pPr>
            <a:r>
              <a:rPr lang="en-GB" altLang="et-EE" sz="1400" b="1"/>
              <a:t>		else</a:t>
            </a:r>
          </a:p>
          <a:p>
            <a:pPr>
              <a:spcBef>
                <a:spcPct val="50000"/>
              </a:spcBef>
              <a:buFontTx/>
              <a:buNone/>
            </a:pPr>
            <a:r>
              <a:rPr lang="en-GB" altLang="et-EE" sz="1400" b="1"/>
              <a:t>		paaritu=paaritu+1;</a:t>
            </a:r>
          </a:p>
          <a:p>
            <a:pPr>
              <a:spcBef>
                <a:spcPct val="50000"/>
              </a:spcBef>
              <a:buFontTx/>
              <a:buNone/>
            </a:pPr>
            <a:r>
              <a:rPr lang="en-GB" altLang="et-EE" sz="1400" b="1"/>
              <a:t>	}</a:t>
            </a:r>
          </a:p>
          <a:p>
            <a:pPr>
              <a:spcBef>
                <a:spcPct val="50000"/>
              </a:spcBef>
              <a:buFontTx/>
              <a:buNone/>
            </a:pPr>
            <a:r>
              <a:rPr lang="en-GB" altLang="et-EE" sz="1400" b="1"/>
              <a:t>	väljasta paaris, paaritu;</a:t>
            </a:r>
          </a:p>
          <a:p>
            <a:pPr>
              <a:spcBef>
                <a:spcPct val="50000"/>
              </a:spcBef>
              <a:buFontTx/>
              <a:buNone/>
            </a:pPr>
            <a:r>
              <a:rPr lang="en-GB" altLang="et-EE" sz="1400" b="1"/>
              <a:t>}</a:t>
            </a:r>
          </a:p>
        </p:txBody>
      </p:sp>
      <p:sp>
        <p:nvSpPr>
          <p:cNvPr id="17412" name="Text Box 4" descr="Light vertical"/>
          <p:cNvSpPr txBox="1">
            <a:spLocks noChangeArrowheads="1"/>
          </p:cNvSpPr>
          <p:nvPr/>
        </p:nvSpPr>
        <p:spPr bwMode="auto">
          <a:xfrm>
            <a:off x="914400" y="990600"/>
            <a:ext cx="2133600" cy="3013075"/>
          </a:xfrm>
          <a:prstGeom prst="rect">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400"/>
              <a:t>Redaktor SFC genereeris koheselt algoritmi kirjelduse alusel antud prorrammi C keeles</a:t>
            </a:r>
            <a:endParaRPr lang="en-GB" altLang="et-EE" sz="2400"/>
          </a:p>
        </p:txBody>
      </p:sp>
      <p:sp>
        <p:nvSpPr>
          <p:cNvPr id="17413" name="Text Box 5" descr="Light horizontal"/>
          <p:cNvSpPr txBox="1">
            <a:spLocks noChangeArrowheads="1"/>
          </p:cNvSpPr>
          <p:nvPr/>
        </p:nvSpPr>
        <p:spPr bwMode="auto">
          <a:xfrm>
            <a:off x="0" y="5638800"/>
            <a:ext cx="3429000" cy="466725"/>
          </a:xfrm>
          <a:prstGeom prst="rect">
            <a:avLst/>
          </a:prstGeom>
          <a:blipFill dpi="0" rotWithShape="0">
            <a:blip r:embed="rId8"/>
            <a:srcRect/>
            <a:tile tx="0" ty="0" sx="100000" sy="100000" flip="none" algn="tl"/>
          </a:blipFill>
          <a:ln w="9525">
            <a:solidFill>
              <a:schemeClr val="accent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400"/>
              <a:t>SFC töötab!</a:t>
            </a:r>
            <a:endParaRPr lang="en-GB" altLang="et-EE" sz="2400"/>
          </a:p>
        </p:txBody>
      </p:sp>
      <p:graphicFrame>
        <p:nvGraphicFramePr>
          <p:cNvPr id="17414" name="Object 6"/>
          <p:cNvGraphicFramePr>
            <a:graphicFrameLocks noChangeAspect="1"/>
          </p:cNvGraphicFramePr>
          <p:nvPr/>
        </p:nvGraphicFramePr>
        <p:xfrm>
          <a:off x="8305800" y="0"/>
          <a:ext cx="601663" cy="1828800"/>
        </p:xfrm>
        <a:graphic>
          <a:graphicData uri="http://schemas.openxmlformats.org/presentationml/2006/ole">
            <mc:AlternateContent xmlns:mc="http://schemas.openxmlformats.org/markup-compatibility/2006">
              <mc:Choice xmlns:v="urn:schemas-microsoft-com:vml" Requires="v">
                <p:oleObj spid="_x0000_s32782" name="Clip" r:id="rId9" imgW="1296063" imgH="3934305" progId="MS_ClipArt_Gallery.5">
                  <p:embed/>
                </p:oleObj>
              </mc:Choice>
              <mc:Fallback>
                <p:oleObj name="Clip" r:id="rId9" imgW="1296063" imgH="3934305" progId="MS_ClipArt_Gallery.5">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0" y="0"/>
                        <a:ext cx="601663"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 calcmode="lin" valueType="num">
                                      <p:cBhvr additive="base">
                                        <p:cTn id="7" dur="500" fill="hold"/>
                                        <p:tgtEl>
                                          <p:spTgt spid="174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additive="base">
                                        <p:cTn id="13" dur="500" fill="hold"/>
                                        <p:tgtEl>
                                          <p:spTgt spid="17410"/>
                                        </p:tgtEl>
                                        <p:attrNameLst>
                                          <p:attrName>ppt_x</p:attrName>
                                        </p:attrNameLst>
                                      </p:cBhvr>
                                      <p:tavLst>
                                        <p:tav tm="0">
                                          <p:val>
                                            <p:strVal val="0-#ppt_w/2"/>
                                          </p:val>
                                        </p:tav>
                                        <p:tav tm="100000">
                                          <p:val>
                                            <p:strVal val="#ppt_x"/>
                                          </p:val>
                                        </p:tav>
                                      </p:tavLst>
                                    </p:anim>
                                    <p:anim calcmode="lin" valueType="num">
                                      <p:cBhvr additive="base">
                                        <p:cTn id="14" dur="500" fill="hold"/>
                                        <p:tgtEl>
                                          <p:spTgt spid="174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17411">
                                            <p:txEl>
                                              <p:pRg st="0" end="0"/>
                                            </p:txEl>
                                          </p:spTgt>
                                        </p:tgtEl>
                                        <p:attrNameLst>
                                          <p:attrName>style.visibility</p:attrName>
                                        </p:attrNameLst>
                                      </p:cBhvr>
                                      <p:to>
                                        <p:strVal val="visible"/>
                                      </p:to>
                                    </p:set>
                                    <p:animEffect transition="in" filter="box(out)">
                                      <p:cBhvr>
                                        <p:cTn id="19" dur="500"/>
                                        <p:tgtEl>
                                          <p:spTgt spid="17411">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17411">
                                            <p:txEl>
                                              <p:pRg st="1" end="1"/>
                                            </p:txEl>
                                          </p:spTgt>
                                        </p:tgtEl>
                                        <p:attrNameLst>
                                          <p:attrName>style.visibility</p:attrName>
                                        </p:attrNameLst>
                                      </p:cBhvr>
                                      <p:to>
                                        <p:strVal val="visible"/>
                                      </p:to>
                                    </p:set>
                                    <p:animEffect transition="in" filter="box(out)">
                                      <p:cBhvr>
                                        <p:cTn id="24" dur="500"/>
                                        <p:tgtEl>
                                          <p:spTgt spid="17411">
                                            <p:txEl>
                                              <p:pRg st="1" end="1"/>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4"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17411">
                                            <p:txEl>
                                              <p:pRg st="2" end="2"/>
                                            </p:txEl>
                                          </p:spTgt>
                                        </p:tgtEl>
                                        <p:attrNameLst>
                                          <p:attrName>style.visibility</p:attrName>
                                        </p:attrNameLst>
                                      </p:cBhvr>
                                      <p:to>
                                        <p:strVal val="visible"/>
                                      </p:to>
                                    </p:set>
                                    <p:animEffect transition="in" filter="box(out)">
                                      <p:cBhvr>
                                        <p:cTn id="29" dur="500"/>
                                        <p:tgtEl>
                                          <p:spTgt spid="17411">
                                            <p:txEl>
                                              <p:pRg st="2" end="2"/>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4"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17411">
                                            <p:txEl>
                                              <p:pRg st="3" end="3"/>
                                            </p:txEl>
                                          </p:spTgt>
                                        </p:tgtEl>
                                        <p:attrNameLst>
                                          <p:attrName>style.visibility</p:attrName>
                                        </p:attrNameLst>
                                      </p:cBhvr>
                                      <p:to>
                                        <p:strVal val="visible"/>
                                      </p:to>
                                    </p:set>
                                    <p:animEffect transition="in" filter="box(out)">
                                      <p:cBhvr>
                                        <p:cTn id="34" dur="500"/>
                                        <p:tgtEl>
                                          <p:spTgt spid="17411">
                                            <p:txEl>
                                              <p:pRg st="3" end="3"/>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4"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17411">
                                            <p:txEl>
                                              <p:pRg st="4" end="4"/>
                                            </p:txEl>
                                          </p:spTgt>
                                        </p:tgtEl>
                                        <p:attrNameLst>
                                          <p:attrName>style.visibility</p:attrName>
                                        </p:attrNameLst>
                                      </p:cBhvr>
                                      <p:to>
                                        <p:strVal val="visible"/>
                                      </p:to>
                                    </p:set>
                                    <p:animEffect transition="in" filter="box(out)">
                                      <p:cBhvr>
                                        <p:cTn id="39" dur="500"/>
                                        <p:tgtEl>
                                          <p:spTgt spid="17411">
                                            <p:txEl>
                                              <p:pRg st="4" end="4"/>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4"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32" fill="hold" grpId="0" nodeType="clickEffect">
                                  <p:stCondLst>
                                    <p:cond delay="0"/>
                                  </p:stCondLst>
                                  <p:childTnLst>
                                    <p:set>
                                      <p:cBhvr>
                                        <p:cTn id="43" dur="1" fill="hold">
                                          <p:stCondLst>
                                            <p:cond delay="0"/>
                                          </p:stCondLst>
                                        </p:cTn>
                                        <p:tgtEl>
                                          <p:spTgt spid="17411">
                                            <p:txEl>
                                              <p:pRg st="5" end="5"/>
                                            </p:txEl>
                                          </p:spTgt>
                                        </p:tgtEl>
                                        <p:attrNameLst>
                                          <p:attrName>style.visibility</p:attrName>
                                        </p:attrNameLst>
                                      </p:cBhvr>
                                      <p:to>
                                        <p:strVal val="visible"/>
                                      </p:to>
                                    </p:set>
                                    <p:animEffect transition="in" filter="box(out)">
                                      <p:cBhvr>
                                        <p:cTn id="44" dur="500"/>
                                        <p:tgtEl>
                                          <p:spTgt spid="17411">
                                            <p:txEl>
                                              <p:pRg st="5" end="5"/>
                                            </p:txEl>
                                          </p:spTgt>
                                        </p:tgtEl>
                                      </p:cBhvr>
                                    </p:animEffect>
                                  </p:childTnLst>
                                  <p:subTnLst>
                                    <p:audio>
                                      <p:cMediaNode>
                                        <p:cTn display="0" masterRel="sameClick">
                                          <p:stCondLst>
                                            <p:cond evt="begin" delay="0">
                                              <p:tn val="42"/>
                                            </p:cond>
                                          </p:stCondLst>
                                          <p:endCondLst>
                                            <p:cond evt="onStopAudio" delay="0">
                                              <p:tgtEl>
                                                <p:sldTgt/>
                                              </p:tgtEl>
                                            </p:cond>
                                          </p:endCondLst>
                                        </p:cTn>
                                        <p:tgtEl>
                                          <p:sndTgt r:embed="rId4"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32" fill="hold" grpId="0" nodeType="clickEffect">
                                  <p:stCondLst>
                                    <p:cond delay="0"/>
                                  </p:stCondLst>
                                  <p:childTnLst>
                                    <p:set>
                                      <p:cBhvr>
                                        <p:cTn id="48" dur="1" fill="hold">
                                          <p:stCondLst>
                                            <p:cond delay="0"/>
                                          </p:stCondLst>
                                        </p:cTn>
                                        <p:tgtEl>
                                          <p:spTgt spid="17411">
                                            <p:txEl>
                                              <p:pRg st="6" end="6"/>
                                            </p:txEl>
                                          </p:spTgt>
                                        </p:tgtEl>
                                        <p:attrNameLst>
                                          <p:attrName>style.visibility</p:attrName>
                                        </p:attrNameLst>
                                      </p:cBhvr>
                                      <p:to>
                                        <p:strVal val="visible"/>
                                      </p:to>
                                    </p:set>
                                    <p:animEffect transition="in" filter="box(out)">
                                      <p:cBhvr>
                                        <p:cTn id="49" dur="500"/>
                                        <p:tgtEl>
                                          <p:spTgt spid="17411">
                                            <p:txEl>
                                              <p:pRg st="6" end="6"/>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4"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32" fill="hold" grpId="0" nodeType="clickEffect">
                                  <p:stCondLst>
                                    <p:cond delay="0"/>
                                  </p:stCondLst>
                                  <p:childTnLst>
                                    <p:set>
                                      <p:cBhvr>
                                        <p:cTn id="53" dur="1" fill="hold">
                                          <p:stCondLst>
                                            <p:cond delay="0"/>
                                          </p:stCondLst>
                                        </p:cTn>
                                        <p:tgtEl>
                                          <p:spTgt spid="17411">
                                            <p:txEl>
                                              <p:pRg st="7" end="7"/>
                                            </p:txEl>
                                          </p:spTgt>
                                        </p:tgtEl>
                                        <p:attrNameLst>
                                          <p:attrName>style.visibility</p:attrName>
                                        </p:attrNameLst>
                                      </p:cBhvr>
                                      <p:to>
                                        <p:strVal val="visible"/>
                                      </p:to>
                                    </p:set>
                                    <p:animEffect transition="in" filter="box(out)">
                                      <p:cBhvr>
                                        <p:cTn id="54" dur="500"/>
                                        <p:tgtEl>
                                          <p:spTgt spid="17411">
                                            <p:txEl>
                                              <p:pRg st="7" end="7"/>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4" name="camera.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32" fill="hold" grpId="0" nodeType="clickEffect">
                                  <p:stCondLst>
                                    <p:cond delay="0"/>
                                  </p:stCondLst>
                                  <p:childTnLst>
                                    <p:set>
                                      <p:cBhvr>
                                        <p:cTn id="58" dur="1" fill="hold">
                                          <p:stCondLst>
                                            <p:cond delay="0"/>
                                          </p:stCondLst>
                                        </p:cTn>
                                        <p:tgtEl>
                                          <p:spTgt spid="17411">
                                            <p:txEl>
                                              <p:pRg st="8" end="8"/>
                                            </p:txEl>
                                          </p:spTgt>
                                        </p:tgtEl>
                                        <p:attrNameLst>
                                          <p:attrName>style.visibility</p:attrName>
                                        </p:attrNameLst>
                                      </p:cBhvr>
                                      <p:to>
                                        <p:strVal val="visible"/>
                                      </p:to>
                                    </p:set>
                                    <p:animEffect transition="in" filter="box(out)">
                                      <p:cBhvr>
                                        <p:cTn id="59" dur="500"/>
                                        <p:tgtEl>
                                          <p:spTgt spid="17411">
                                            <p:txEl>
                                              <p:pRg st="8" end="8"/>
                                            </p:txEl>
                                          </p:spTgt>
                                        </p:tgtEl>
                                      </p:cBhvr>
                                    </p:animEffect>
                                  </p:childTnLst>
                                  <p:subTnLst>
                                    <p:audio>
                                      <p:cMediaNode>
                                        <p:cTn display="0" masterRel="sameClick">
                                          <p:stCondLst>
                                            <p:cond evt="begin" delay="0">
                                              <p:tn val="57"/>
                                            </p:cond>
                                          </p:stCondLst>
                                          <p:endCondLst>
                                            <p:cond evt="onStopAudio" delay="0">
                                              <p:tgtEl>
                                                <p:sldTgt/>
                                              </p:tgtEl>
                                            </p:cond>
                                          </p:endCondLst>
                                        </p:cTn>
                                        <p:tgtEl>
                                          <p:sndTgt r:embed="rId4" name="camera.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32" fill="hold" grpId="0" nodeType="clickEffect">
                                  <p:stCondLst>
                                    <p:cond delay="0"/>
                                  </p:stCondLst>
                                  <p:childTnLst>
                                    <p:set>
                                      <p:cBhvr>
                                        <p:cTn id="63" dur="1" fill="hold">
                                          <p:stCondLst>
                                            <p:cond delay="0"/>
                                          </p:stCondLst>
                                        </p:cTn>
                                        <p:tgtEl>
                                          <p:spTgt spid="17411">
                                            <p:txEl>
                                              <p:pRg st="9" end="9"/>
                                            </p:txEl>
                                          </p:spTgt>
                                        </p:tgtEl>
                                        <p:attrNameLst>
                                          <p:attrName>style.visibility</p:attrName>
                                        </p:attrNameLst>
                                      </p:cBhvr>
                                      <p:to>
                                        <p:strVal val="visible"/>
                                      </p:to>
                                    </p:set>
                                    <p:animEffect transition="in" filter="box(out)">
                                      <p:cBhvr>
                                        <p:cTn id="64" dur="500"/>
                                        <p:tgtEl>
                                          <p:spTgt spid="17411">
                                            <p:txEl>
                                              <p:pRg st="9" end="9"/>
                                            </p:txEl>
                                          </p:spTgt>
                                        </p:tgtEl>
                                      </p:cBhvr>
                                    </p:animEffect>
                                  </p:childTnLst>
                                  <p:subTnLst>
                                    <p:audio>
                                      <p:cMediaNode>
                                        <p:cTn display="0" masterRel="sameClick">
                                          <p:stCondLst>
                                            <p:cond evt="begin" delay="0">
                                              <p:tn val="62"/>
                                            </p:cond>
                                          </p:stCondLst>
                                          <p:endCondLst>
                                            <p:cond evt="onStopAudio" delay="0">
                                              <p:tgtEl>
                                                <p:sldTgt/>
                                              </p:tgtEl>
                                            </p:cond>
                                          </p:endCondLst>
                                        </p:cTn>
                                        <p:tgtEl>
                                          <p:sndTgt r:embed="rId4" name="camera.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32" fill="hold" grpId="0" nodeType="clickEffect">
                                  <p:stCondLst>
                                    <p:cond delay="0"/>
                                  </p:stCondLst>
                                  <p:childTnLst>
                                    <p:set>
                                      <p:cBhvr>
                                        <p:cTn id="68" dur="1" fill="hold">
                                          <p:stCondLst>
                                            <p:cond delay="0"/>
                                          </p:stCondLst>
                                        </p:cTn>
                                        <p:tgtEl>
                                          <p:spTgt spid="17411">
                                            <p:txEl>
                                              <p:pRg st="10" end="10"/>
                                            </p:txEl>
                                          </p:spTgt>
                                        </p:tgtEl>
                                        <p:attrNameLst>
                                          <p:attrName>style.visibility</p:attrName>
                                        </p:attrNameLst>
                                      </p:cBhvr>
                                      <p:to>
                                        <p:strVal val="visible"/>
                                      </p:to>
                                    </p:set>
                                    <p:animEffect transition="in" filter="box(out)">
                                      <p:cBhvr>
                                        <p:cTn id="69" dur="500"/>
                                        <p:tgtEl>
                                          <p:spTgt spid="17411">
                                            <p:txEl>
                                              <p:pRg st="10" end="10"/>
                                            </p:txEl>
                                          </p:spTgt>
                                        </p:tgtEl>
                                      </p:cBhvr>
                                    </p:animEffect>
                                  </p:childTnLst>
                                  <p:subTnLst>
                                    <p:audio>
                                      <p:cMediaNode>
                                        <p:cTn display="0" masterRel="sameClick">
                                          <p:stCondLst>
                                            <p:cond evt="begin" delay="0">
                                              <p:tn val="67"/>
                                            </p:cond>
                                          </p:stCondLst>
                                          <p:endCondLst>
                                            <p:cond evt="onStopAudio" delay="0">
                                              <p:tgtEl>
                                                <p:sldTgt/>
                                              </p:tgtEl>
                                            </p:cond>
                                          </p:endCondLst>
                                        </p:cTn>
                                        <p:tgtEl>
                                          <p:sndTgt r:embed="rId4" name="camera.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32" fill="hold" grpId="0" nodeType="clickEffect">
                                  <p:stCondLst>
                                    <p:cond delay="0"/>
                                  </p:stCondLst>
                                  <p:childTnLst>
                                    <p:set>
                                      <p:cBhvr>
                                        <p:cTn id="73" dur="1" fill="hold">
                                          <p:stCondLst>
                                            <p:cond delay="0"/>
                                          </p:stCondLst>
                                        </p:cTn>
                                        <p:tgtEl>
                                          <p:spTgt spid="17411">
                                            <p:txEl>
                                              <p:pRg st="11" end="11"/>
                                            </p:txEl>
                                          </p:spTgt>
                                        </p:tgtEl>
                                        <p:attrNameLst>
                                          <p:attrName>style.visibility</p:attrName>
                                        </p:attrNameLst>
                                      </p:cBhvr>
                                      <p:to>
                                        <p:strVal val="visible"/>
                                      </p:to>
                                    </p:set>
                                    <p:animEffect transition="in" filter="box(out)">
                                      <p:cBhvr>
                                        <p:cTn id="74" dur="500"/>
                                        <p:tgtEl>
                                          <p:spTgt spid="17411">
                                            <p:txEl>
                                              <p:pRg st="11" end="11"/>
                                            </p:txEl>
                                          </p:spTgt>
                                        </p:tgtEl>
                                      </p:cBhvr>
                                    </p:animEffect>
                                  </p:childTnLst>
                                  <p:subTnLst>
                                    <p:audio>
                                      <p:cMediaNode>
                                        <p:cTn display="0" masterRel="sameClick">
                                          <p:stCondLst>
                                            <p:cond evt="begin" delay="0">
                                              <p:tn val="72"/>
                                            </p:cond>
                                          </p:stCondLst>
                                          <p:endCondLst>
                                            <p:cond evt="onStopAudio" delay="0">
                                              <p:tgtEl>
                                                <p:sldTgt/>
                                              </p:tgtEl>
                                            </p:cond>
                                          </p:endCondLst>
                                        </p:cTn>
                                        <p:tgtEl>
                                          <p:sndTgt r:embed="rId4"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32" fill="hold" grpId="0" nodeType="clickEffect">
                                  <p:stCondLst>
                                    <p:cond delay="0"/>
                                  </p:stCondLst>
                                  <p:childTnLst>
                                    <p:set>
                                      <p:cBhvr>
                                        <p:cTn id="78" dur="1" fill="hold">
                                          <p:stCondLst>
                                            <p:cond delay="0"/>
                                          </p:stCondLst>
                                        </p:cTn>
                                        <p:tgtEl>
                                          <p:spTgt spid="17411">
                                            <p:txEl>
                                              <p:pRg st="12" end="12"/>
                                            </p:txEl>
                                          </p:spTgt>
                                        </p:tgtEl>
                                        <p:attrNameLst>
                                          <p:attrName>style.visibility</p:attrName>
                                        </p:attrNameLst>
                                      </p:cBhvr>
                                      <p:to>
                                        <p:strVal val="visible"/>
                                      </p:to>
                                    </p:set>
                                    <p:animEffect transition="in" filter="box(out)">
                                      <p:cBhvr>
                                        <p:cTn id="79" dur="500"/>
                                        <p:tgtEl>
                                          <p:spTgt spid="17411">
                                            <p:txEl>
                                              <p:pRg st="12" end="12"/>
                                            </p:txEl>
                                          </p:spTgt>
                                        </p:tgtEl>
                                      </p:cBhvr>
                                    </p:animEffect>
                                  </p:childTnLst>
                                  <p:subTnLst>
                                    <p:audio>
                                      <p:cMediaNode>
                                        <p:cTn display="0" masterRel="sameClick">
                                          <p:stCondLst>
                                            <p:cond evt="begin" delay="0">
                                              <p:tn val="77"/>
                                            </p:cond>
                                          </p:stCondLst>
                                          <p:endCondLst>
                                            <p:cond evt="onStopAudio" delay="0">
                                              <p:tgtEl>
                                                <p:sldTgt/>
                                              </p:tgtEl>
                                            </p:cond>
                                          </p:endCondLst>
                                        </p:cTn>
                                        <p:tgtEl>
                                          <p:sndTgt r:embed="rId4" name="camera.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32" fill="hold" grpId="0" nodeType="clickEffect">
                                  <p:stCondLst>
                                    <p:cond delay="0"/>
                                  </p:stCondLst>
                                  <p:childTnLst>
                                    <p:set>
                                      <p:cBhvr>
                                        <p:cTn id="83" dur="1" fill="hold">
                                          <p:stCondLst>
                                            <p:cond delay="0"/>
                                          </p:stCondLst>
                                        </p:cTn>
                                        <p:tgtEl>
                                          <p:spTgt spid="17411">
                                            <p:txEl>
                                              <p:pRg st="13" end="13"/>
                                            </p:txEl>
                                          </p:spTgt>
                                        </p:tgtEl>
                                        <p:attrNameLst>
                                          <p:attrName>style.visibility</p:attrName>
                                        </p:attrNameLst>
                                      </p:cBhvr>
                                      <p:to>
                                        <p:strVal val="visible"/>
                                      </p:to>
                                    </p:set>
                                    <p:animEffect transition="in" filter="box(out)">
                                      <p:cBhvr>
                                        <p:cTn id="84" dur="500"/>
                                        <p:tgtEl>
                                          <p:spTgt spid="17411">
                                            <p:txEl>
                                              <p:pRg st="13" end="13"/>
                                            </p:txEl>
                                          </p:spTgt>
                                        </p:tgtEl>
                                      </p:cBhvr>
                                    </p:animEffect>
                                  </p:childTnLst>
                                  <p:subTnLst>
                                    <p:audio>
                                      <p:cMediaNode>
                                        <p:cTn display="0" masterRel="sameClick">
                                          <p:stCondLst>
                                            <p:cond evt="begin" delay="0">
                                              <p:tn val="82"/>
                                            </p:cond>
                                          </p:stCondLst>
                                          <p:endCondLst>
                                            <p:cond evt="onStopAudio" delay="0">
                                              <p:tgtEl>
                                                <p:sldTgt/>
                                              </p:tgtEl>
                                            </p:cond>
                                          </p:endCondLst>
                                        </p:cTn>
                                        <p:tgtEl>
                                          <p:sndTgt r:embed="rId4" name="camera.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32" fill="hold" grpId="0" nodeType="clickEffect">
                                  <p:stCondLst>
                                    <p:cond delay="0"/>
                                  </p:stCondLst>
                                  <p:childTnLst>
                                    <p:set>
                                      <p:cBhvr>
                                        <p:cTn id="88" dur="1" fill="hold">
                                          <p:stCondLst>
                                            <p:cond delay="0"/>
                                          </p:stCondLst>
                                        </p:cTn>
                                        <p:tgtEl>
                                          <p:spTgt spid="17411">
                                            <p:txEl>
                                              <p:pRg st="14" end="14"/>
                                            </p:txEl>
                                          </p:spTgt>
                                        </p:tgtEl>
                                        <p:attrNameLst>
                                          <p:attrName>style.visibility</p:attrName>
                                        </p:attrNameLst>
                                      </p:cBhvr>
                                      <p:to>
                                        <p:strVal val="visible"/>
                                      </p:to>
                                    </p:set>
                                    <p:animEffect transition="in" filter="box(out)">
                                      <p:cBhvr>
                                        <p:cTn id="89" dur="500"/>
                                        <p:tgtEl>
                                          <p:spTgt spid="17411">
                                            <p:txEl>
                                              <p:pRg st="14" end="14"/>
                                            </p:txEl>
                                          </p:spTgt>
                                        </p:tgtEl>
                                      </p:cBhvr>
                                    </p:animEffect>
                                  </p:childTnLst>
                                  <p:subTnLst>
                                    <p:audio>
                                      <p:cMediaNode>
                                        <p:cTn display="0" masterRel="sameClick">
                                          <p:stCondLst>
                                            <p:cond evt="begin" delay="0">
                                              <p:tn val="87"/>
                                            </p:cond>
                                          </p:stCondLst>
                                          <p:endCondLst>
                                            <p:cond evt="onStopAudio" delay="0">
                                              <p:tgtEl>
                                                <p:sldTgt/>
                                              </p:tgtEl>
                                            </p:cond>
                                          </p:endCondLst>
                                        </p:cTn>
                                        <p:tgtEl>
                                          <p:sndTgt r:embed="rId4" name="camera.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32" fill="hold" grpId="0" nodeType="clickEffect">
                                  <p:stCondLst>
                                    <p:cond delay="0"/>
                                  </p:stCondLst>
                                  <p:childTnLst>
                                    <p:set>
                                      <p:cBhvr>
                                        <p:cTn id="93" dur="1" fill="hold">
                                          <p:stCondLst>
                                            <p:cond delay="0"/>
                                          </p:stCondLst>
                                        </p:cTn>
                                        <p:tgtEl>
                                          <p:spTgt spid="17411">
                                            <p:txEl>
                                              <p:pRg st="15" end="15"/>
                                            </p:txEl>
                                          </p:spTgt>
                                        </p:tgtEl>
                                        <p:attrNameLst>
                                          <p:attrName>style.visibility</p:attrName>
                                        </p:attrNameLst>
                                      </p:cBhvr>
                                      <p:to>
                                        <p:strVal val="visible"/>
                                      </p:to>
                                    </p:set>
                                    <p:animEffect transition="in" filter="box(out)">
                                      <p:cBhvr>
                                        <p:cTn id="94" dur="500"/>
                                        <p:tgtEl>
                                          <p:spTgt spid="17411">
                                            <p:txEl>
                                              <p:pRg st="15" end="15"/>
                                            </p:txEl>
                                          </p:spTgt>
                                        </p:tgtEl>
                                      </p:cBhvr>
                                    </p:animEffect>
                                  </p:childTnLst>
                                  <p:subTnLst>
                                    <p:audio>
                                      <p:cMediaNode>
                                        <p:cTn display="0" masterRel="sameClick">
                                          <p:stCondLst>
                                            <p:cond evt="begin" delay="0">
                                              <p:tn val="92"/>
                                            </p:cond>
                                          </p:stCondLst>
                                          <p:endCondLst>
                                            <p:cond evt="onStopAudio" delay="0">
                                              <p:tgtEl>
                                                <p:sldTgt/>
                                              </p:tgtEl>
                                            </p:cond>
                                          </p:endCondLst>
                                        </p:cTn>
                                        <p:tgtEl>
                                          <p:sndTgt r:embed="rId4" name="camera.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4" presetClass="entr" presetSubtype="32" fill="hold" grpId="0" nodeType="clickEffect">
                                  <p:stCondLst>
                                    <p:cond delay="0"/>
                                  </p:stCondLst>
                                  <p:childTnLst>
                                    <p:set>
                                      <p:cBhvr>
                                        <p:cTn id="98" dur="1" fill="hold">
                                          <p:stCondLst>
                                            <p:cond delay="0"/>
                                          </p:stCondLst>
                                        </p:cTn>
                                        <p:tgtEl>
                                          <p:spTgt spid="17411">
                                            <p:txEl>
                                              <p:pRg st="16" end="16"/>
                                            </p:txEl>
                                          </p:spTgt>
                                        </p:tgtEl>
                                        <p:attrNameLst>
                                          <p:attrName>style.visibility</p:attrName>
                                        </p:attrNameLst>
                                      </p:cBhvr>
                                      <p:to>
                                        <p:strVal val="visible"/>
                                      </p:to>
                                    </p:set>
                                    <p:animEffect transition="in" filter="box(out)">
                                      <p:cBhvr>
                                        <p:cTn id="99" dur="500"/>
                                        <p:tgtEl>
                                          <p:spTgt spid="17411">
                                            <p:txEl>
                                              <p:pRg st="16" end="16"/>
                                            </p:txEl>
                                          </p:spTgt>
                                        </p:tgtEl>
                                      </p:cBhvr>
                                    </p:animEffect>
                                  </p:childTnLst>
                                  <p:subTnLst>
                                    <p:audio>
                                      <p:cMediaNode>
                                        <p:cTn display="0" masterRel="sameClick">
                                          <p:stCondLst>
                                            <p:cond evt="begin" delay="0">
                                              <p:tn val="97"/>
                                            </p:cond>
                                          </p:stCondLst>
                                          <p:endCondLst>
                                            <p:cond evt="onStopAudio" delay="0">
                                              <p:tgtEl>
                                                <p:sldTgt/>
                                              </p:tgtEl>
                                            </p:cond>
                                          </p:endCondLst>
                                        </p:cTn>
                                        <p:tgtEl>
                                          <p:sndTgt r:embed="rId4" name="camera.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4" presetClass="entr" presetSubtype="32" fill="hold" grpId="0" nodeType="clickEffect">
                                  <p:stCondLst>
                                    <p:cond delay="0"/>
                                  </p:stCondLst>
                                  <p:childTnLst>
                                    <p:set>
                                      <p:cBhvr>
                                        <p:cTn id="103" dur="1" fill="hold">
                                          <p:stCondLst>
                                            <p:cond delay="0"/>
                                          </p:stCondLst>
                                        </p:cTn>
                                        <p:tgtEl>
                                          <p:spTgt spid="17411">
                                            <p:txEl>
                                              <p:pRg st="17" end="17"/>
                                            </p:txEl>
                                          </p:spTgt>
                                        </p:tgtEl>
                                        <p:attrNameLst>
                                          <p:attrName>style.visibility</p:attrName>
                                        </p:attrNameLst>
                                      </p:cBhvr>
                                      <p:to>
                                        <p:strVal val="visible"/>
                                      </p:to>
                                    </p:set>
                                    <p:animEffect transition="in" filter="box(out)">
                                      <p:cBhvr>
                                        <p:cTn id="104" dur="500"/>
                                        <p:tgtEl>
                                          <p:spTgt spid="17411">
                                            <p:txEl>
                                              <p:pRg st="17" end="17"/>
                                            </p:txEl>
                                          </p:spTgt>
                                        </p:tgtEl>
                                      </p:cBhvr>
                                    </p:animEffect>
                                  </p:childTnLst>
                                  <p:subTnLst>
                                    <p:audio>
                                      <p:cMediaNode>
                                        <p:cTn display="0" masterRel="sameClick">
                                          <p:stCondLst>
                                            <p:cond evt="begin" delay="0">
                                              <p:tn val="102"/>
                                            </p:cond>
                                          </p:stCondLst>
                                          <p:endCondLst>
                                            <p:cond evt="onStopAudio" delay="0">
                                              <p:tgtEl>
                                                <p:sldTgt/>
                                              </p:tgtEl>
                                            </p:cond>
                                          </p:endCondLst>
                                        </p:cTn>
                                        <p:tgtEl>
                                          <p:sndTgt r:embed="rId4" name="camera.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4" presetClass="entr" presetSubtype="32" fill="hold" grpId="0" nodeType="clickEffect">
                                  <p:stCondLst>
                                    <p:cond delay="0"/>
                                  </p:stCondLst>
                                  <p:childTnLst>
                                    <p:set>
                                      <p:cBhvr>
                                        <p:cTn id="108" dur="1" fill="hold">
                                          <p:stCondLst>
                                            <p:cond delay="0"/>
                                          </p:stCondLst>
                                        </p:cTn>
                                        <p:tgtEl>
                                          <p:spTgt spid="17411">
                                            <p:txEl>
                                              <p:pRg st="18" end="18"/>
                                            </p:txEl>
                                          </p:spTgt>
                                        </p:tgtEl>
                                        <p:attrNameLst>
                                          <p:attrName>style.visibility</p:attrName>
                                        </p:attrNameLst>
                                      </p:cBhvr>
                                      <p:to>
                                        <p:strVal val="visible"/>
                                      </p:to>
                                    </p:set>
                                    <p:animEffect transition="in" filter="box(out)">
                                      <p:cBhvr>
                                        <p:cTn id="109" dur="500"/>
                                        <p:tgtEl>
                                          <p:spTgt spid="17411">
                                            <p:txEl>
                                              <p:pRg st="18" end="18"/>
                                            </p:txEl>
                                          </p:spTgt>
                                        </p:tgtEl>
                                      </p:cBhvr>
                                    </p:animEffect>
                                  </p:childTnLst>
                                  <p:subTnLst>
                                    <p:audio>
                                      <p:cMediaNode>
                                        <p:cTn display="0" masterRel="sameClick">
                                          <p:stCondLst>
                                            <p:cond evt="begin" delay="0">
                                              <p:tn val="107"/>
                                            </p:cond>
                                          </p:stCondLst>
                                          <p:endCondLst>
                                            <p:cond evt="onStopAudio" delay="0">
                                              <p:tgtEl>
                                                <p:sldTgt/>
                                              </p:tgtEl>
                                            </p:cond>
                                          </p:endCondLst>
                                        </p:cTn>
                                        <p:tgtEl>
                                          <p:sndTgt r:embed="rId4" name="camera.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8" fill="hold" grpId="0" nodeType="clickEffect">
                                  <p:stCondLst>
                                    <p:cond delay="0"/>
                                  </p:stCondLst>
                                  <p:childTnLst>
                                    <p:set>
                                      <p:cBhvr>
                                        <p:cTn id="113" dur="1" fill="hold">
                                          <p:stCondLst>
                                            <p:cond delay="0"/>
                                          </p:stCondLst>
                                        </p:cTn>
                                        <p:tgtEl>
                                          <p:spTgt spid="17412"/>
                                        </p:tgtEl>
                                        <p:attrNameLst>
                                          <p:attrName>style.visibility</p:attrName>
                                        </p:attrNameLst>
                                      </p:cBhvr>
                                      <p:to>
                                        <p:strVal val="visible"/>
                                      </p:to>
                                    </p:set>
                                    <p:anim calcmode="lin" valueType="num">
                                      <p:cBhvr additive="base">
                                        <p:cTn id="114" dur="500" fill="hold"/>
                                        <p:tgtEl>
                                          <p:spTgt spid="17412"/>
                                        </p:tgtEl>
                                        <p:attrNameLst>
                                          <p:attrName>ppt_x</p:attrName>
                                        </p:attrNameLst>
                                      </p:cBhvr>
                                      <p:tavLst>
                                        <p:tav tm="0">
                                          <p:val>
                                            <p:strVal val="0-#ppt_w/2"/>
                                          </p:val>
                                        </p:tav>
                                        <p:tav tm="100000">
                                          <p:val>
                                            <p:strVal val="#ppt_x"/>
                                          </p:val>
                                        </p:tav>
                                      </p:tavLst>
                                    </p:anim>
                                    <p:anim calcmode="lin" valueType="num">
                                      <p:cBhvr additive="base">
                                        <p:cTn id="115" dur="500" fill="hold"/>
                                        <p:tgtEl>
                                          <p:spTgt spid="174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3" name="whoosh.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8" fill="hold" nodeType="clickEffect">
                                  <p:stCondLst>
                                    <p:cond delay="0"/>
                                  </p:stCondLst>
                                  <p:childTnLst>
                                    <p:set>
                                      <p:cBhvr>
                                        <p:cTn id="119" dur="1" fill="hold">
                                          <p:stCondLst>
                                            <p:cond delay="0"/>
                                          </p:stCondLst>
                                        </p:cTn>
                                        <p:tgtEl>
                                          <p:spTgt spid="17414"/>
                                        </p:tgtEl>
                                        <p:attrNameLst>
                                          <p:attrName>style.visibility</p:attrName>
                                        </p:attrNameLst>
                                      </p:cBhvr>
                                      <p:to>
                                        <p:strVal val="visible"/>
                                      </p:to>
                                    </p:set>
                                    <p:anim calcmode="lin" valueType="num">
                                      <p:cBhvr additive="base">
                                        <p:cTn id="120" dur="500" fill="hold"/>
                                        <p:tgtEl>
                                          <p:spTgt spid="17414"/>
                                        </p:tgtEl>
                                        <p:attrNameLst>
                                          <p:attrName>ppt_x</p:attrName>
                                        </p:attrNameLst>
                                      </p:cBhvr>
                                      <p:tavLst>
                                        <p:tav tm="0">
                                          <p:val>
                                            <p:strVal val="0-#ppt_w/2"/>
                                          </p:val>
                                        </p:tav>
                                        <p:tav tm="100000">
                                          <p:val>
                                            <p:strVal val="#ppt_x"/>
                                          </p:val>
                                        </p:tav>
                                      </p:tavLst>
                                    </p:anim>
                                    <p:anim calcmode="lin" valueType="num">
                                      <p:cBhvr additive="base">
                                        <p:cTn id="121" dur="500" fill="hold"/>
                                        <p:tgtEl>
                                          <p:spTgt spid="174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P spid="17412" grpId="0" animBg="1" autoUpdateAnimBg="0"/>
      <p:bldP spid="1741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t-EE" altLang="et-EE" sz="2800" smtClean="0"/>
              <a:t>ALGORITMIDE KOOSTAMINE 3</a:t>
            </a:r>
            <a:endParaRPr lang="en-GB" altLang="et-EE" sz="2800" smtClean="0"/>
          </a:p>
        </p:txBody>
      </p:sp>
      <p:sp>
        <p:nvSpPr>
          <p:cNvPr id="33795" name="Text Box 3"/>
          <p:cNvSpPr txBox="1">
            <a:spLocks noChangeArrowheads="1"/>
          </p:cNvSpPr>
          <p:nvPr/>
        </p:nvSpPr>
        <p:spPr bwMode="auto">
          <a:xfrm>
            <a:off x="2286000" y="2590800"/>
            <a:ext cx="487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800">
                <a:solidFill>
                  <a:srgbClr val="CC6600"/>
                </a:solidFill>
              </a:rPr>
              <a:t>Algoritmi esituse graafilised vahendid 2( Jacksoni redaktor)</a:t>
            </a:r>
            <a:endParaRPr lang="en-GB" altLang="et-EE" sz="2800">
              <a:solidFill>
                <a:srgbClr val="CC66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0" y="-304800"/>
          <a:ext cx="9601200" cy="7202488"/>
        </p:xfrm>
        <a:graphic>
          <a:graphicData uri="http://schemas.openxmlformats.org/presentationml/2006/ole">
            <mc:AlternateContent xmlns:mc="http://schemas.openxmlformats.org/markup-compatibility/2006">
              <mc:Choice xmlns:v="urn:schemas-microsoft-com:vml" Requires="v">
                <p:oleObj spid="_x0000_s34823" name="Slide" r:id="rId4" imgW="4543034" imgH="3407775" progId="PowerPoint.Slide.8">
                  <p:embed/>
                </p:oleObj>
              </mc:Choice>
              <mc:Fallback>
                <p:oleObj name="Slide" r:id="rId4" imgW="4543034" imgH="3407775"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9601200" cy="720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5" name="Text Box 3"/>
          <p:cNvSpPr txBox="1">
            <a:spLocks noChangeArrowheads="1"/>
          </p:cNvSpPr>
          <p:nvPr/>
        </p:nvSpPr>
        <p:spPr bwMode="auto">
          <a:xfrm>
            <a:off x="3124200" y="4800600"/>
            <a:ext cx="533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1800">
                <a:solidFill>
                  <a:srgbClr val="CC6600"/>
                </a:solidFill>
              </a:rPr>
              <a:t>ALGORITMI TÄITMISEL LIIGUTAKSE  </a:t>
            </a:r>
            <a:r>
              <a:rPr lang="et-EE" altLang="et-EE" sz="1800" b="1" u="sng">
                <a:solidFill>
                  <a:srgbClr val="CC6600"/>
                </a:solidFill>
              </a:rPr>
              <a:t>ÜLEVALT ALLA</a:t>
            </a:r>
            <a:r>
              <a:rPr lang="et-EE" altLang="et-EE" sz="1800">
                <a:solidFill>
                  <a:srgbClr val="CC6600"/>
                </a:solidFill>
              </a:rPr>
              <a:t> JA </a:t>
            </a:r>
            <a:r>
              <a:rPr lang="et-EE" altLang="et-EE" sz="1800" b="1" u="sng">
                <a:solidFill>
                  <a:srgbClr val="CC6600"/>
                </a:solidFill>
              </a:rPr>
              <a:t>VASAKULT  PAREMALE</a:t>
            </a:r>
            <a:endParaRPr lang="en-GB" altLang="et-EE" sz="1800" b="1" u="sng">
              <a:solidFill>
                <a:srgbClr val="CC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ox(out)">
                                      <p:cBhvr>
                                        <p:cTn id="7" dur="500"/>
                                        <p:tgtEl>
                                          <p:spTgt spid="184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0" y="-279400"/>
          <a:ext cx="9510713" cy="7137400"/>
        </p:xfrm>
        <a:graphic>
          <a:graphicData uri="http://schemas.openxmlformats.org/presentationml/2006/ole">
            <mc:AlternateContent xmlns:mc="http://schemas.openxmlformats.org/markup-compatibility/2006">
              <mc:Choice xmlns:v="urn:schemas-microsoft-com:vml" Requires="v">
                <p:oleObj spid="_x0000_s35850" name="Slide" r:id="rId4" imgW="4630738" imgH="3473450" progId="PowerPoint.Slide.8">
                  <p:embed/>
                </p:oleObj>
              </mc:Choice>
              <mc:Fallback>
                <p:oleObj name="Slide" r:id="rId4" imgW="4630738" imgH="347345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9400"/>
                        <a:ext cx="9510713" cy="713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Text Box 4" descr="Outlined diamond"/>
          <p:cNvSpPr txBox="1">
            <a:spLocks noChangeArrowheads="1"/>
          </p:cNvSpPr>
          <p:nvPr/>
        </p:nvSpPr>
        <p:spPr bwMode="auto">
          <a:xfrm>
            <a:off x="533400" y="3657600"/>
            <a:ext cx="1981200" cy="1004888"/>
          </a:xfrm>
          <a:prstGeom prst="rect">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400"/>
              <a:t>ANDMETE </a:t>
            </a:r>
          </a:p>
          <a:p>
            <a:pPr>
              <a:spcBef>
                <a:spcPct val="50000"/>
              </a:spcBef>
              <a:buFontTx/>
              <a:buNone/>
            </a:pPr>
            <a:r>
              <a:rPr lang="et-EE" altLang="et-EE" sz="2400"/>
              <a:t>SISESTUS</a:t>
            </a:r>
            <a:endParaRPr lang="en-GB" altLang="et-EE" sz="2400"/>
          </a:p>
        </p:txBody>
      </p:sp>
      <p:sp>
        <p:nvSpPr>
          <p:cNvPr id="19461" name="Text Box 5" descr="Diagonal brick"/>
          <p:cNvSpPr txBox="1">
            <a:spLocks noChangeArrowheads="1"/>
          </p:cNvSpPr>
          <p:nvPr/>
        </p:nvSpPr>
        <p:spPr bwMode="auto">
          <a:xfrm>
            <a:off x="3429000" y="3657600"/>
            <a:ext cx="2362200" cy="1004888"/>
          </a:xfrm>
          <a:prstGeom prst="rect">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400"/>
              <a:t>ANDMETE</a:t>
            </a:r>
          </a:p>
          <a:p>
            <a:pPr>
              <a:spcBef>
                <a:spcPct val="50000"/>
              </a:spcBef>
              <a:buFontTx/>
              <a:buNone/>
            </a:pPr>
            <a:r>
              <a:rPr lang="et-EE" altLang="et-EE" sz="2400"/>
              <a:t>TÖÖTLUS</a:t>
            </a:r>
            <a:endParaRPr lang="en-GB" altLang="et-EE" sz="2400"/>
          </a:p>
        </p:txBody>
      </p:sp>
      <p:sp>
        <p:nvSpPr>
          <p:cNvPr id="19462" name="Text Box 6" descr="Large grid"/>
          <p:cNvSpPr txBox="1">
            <a:spLocks noChangeArrowheads="1"/>
          </p:cNvSpPr>
          <p:nvPr/>
        </p:nvSpPr>
        <p:spPr bwMode="auto">
          <a:xfrm>
            <a:off x="6400800" y="3733800"/>
            <a:ext cx="2133600" cy="1004888"/>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400"/>
              <a:t>TULEMUSTE</a:t>
            </a:r>
          </a:p>
          <a:p>
            <a:pPr>
              <a:spcBef>
                <a:spcPct val="50000"/>
              </a:spcBef>
              <a:buFontTx/>
              <a:buNone/>
            </a:pPr>
            <a:r>
              <a:rPr lang="et-EE" altLang="et-EE" sz="2400"/>
              <a:t>VÄLJASTUS</a:t>
            </a:r>
            <a:endParaRPr lang="en-GB" altLang="et-EE" sz="2400"/>
          </a:p>
        </p:txBody>
      </p:sp>
      <p:sp>
        <p:nvSpPr>
          <p:cNvPr id="19463" name="Text Box 7" descr="5%"/>
          <p:cNvSpPr txBox="1">
            <a:spLocks noChangeArrowheads="1"/>
          </p:cNvSpPr>
          <p:nvPr/>
        </p:nvSpPr>
        <p:spPr bwMode="auto">
          <a:xfrm>
            <a:off x="762000" y="4953000"/>
            <a:ext cx="7924800" cy="457200"/>
          </a:xfrm>
          <a:prstGeom prst="rect">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400"/>
              <a:t>Struktuurseks lähenemiseks sobib hästi Jacksoni redaktor</a:t>
            </a:r>
            <a:endParaRPr lang="en-GB" altLang="et-EE"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 calcmode="lin" valueType="num">
                                      <p:cBhvr additive="base">
                                        <p:cTn id="13" dur="500" fill="hold"/>
                                        <p:tgtEl>
                                          <p:spTgt spid="19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1">
                                            <p:txEl>
                                              <p:pRg st="0" end="0"/>
                                            </p:txEl>
                                          </p:spTgt>
                                        </p:tgtEl>
                                        <p:attrNameLst>
                                          <p:attrName>style.visibility</p:attrName>
                                        </p:attrNameLst>
                                      </p:cBhvr>
                                      <p:to>
                                        <p:strVal val="visible"/>
                                      </p:to>
                                    </p:set>
                                    <p:anim calcmode="lin" valueType="num">
                                      <p:cBhvr additive="base">
                                        <p:cTn id="19" dur="500" fill="hold"/>
                                        <p:tgtEl>
                                          <p:spTgt spid="1946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61">
                                            <p:txEl>
                                              <p:pRg st="1" end="1"/>
                                            </p:txEl>
                                          </p:spTgt>
                                        </p:tgtEl>
                                        <p:attrNameLst>
                                          <p:attrName>style.visibility</p:attrName>
                                        </p:attrNameLst>
                                      </p:cBhvr>
                                      <p:to>
                                        <p:strVal val="visible"/>
                                      </p:to>
                                    </p:set>
                                    <p:anim calcmode="lin" valueType="num">
                                      <p:cBhvr additive="base">
                                        <p:cTn id="25" dur="500" fill="hold"/>
                                        <p:tgtEl>
                                          <p:spTgt spid="1946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6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2">
                                            <p:txEl>
                                              <p:pRg st="0" end="0"/>
                                            </p:txEl>
                                          </p:spTgt>
                                        </p:tgtEl>
                                        <p:attrNameLst>
                                          <p:attrName>style.visibility</p:attrName>
                                        </p:attrNameLst>
                                      </p:cBhvr>
                                      <p:to>
                                        <p:strVal val="visible"/>
                                      </p:to>
                                    </p:set>
                                    <p:anim calcmode="lin" valueType="num">
                                      <p:cBhvr additive="base">
                                        <p:cTn id="31" dur="500" fill="hold"/>
                                        <p:tgtEl>
                                          <p:spTgt spid="1946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62">
                                            <p:txEl>
                                              <p:pRg st="1" end="1"/>
                                            </p:txEl>
                                          </p:spTgt>
                                        </p:tgtEl>
                                        <p:attrNameLst>
                                          <p:attrName>style.visibility</p:attrName>
                                        </p:attrNameLst>
                                      </p:cBhvr>
                                      <p:to>
                                        <p:strVal val="visible"/>
                                      </p:to>
                                    </p:set>
                                    <p:anim calcmode="lin" valueType="num">
                                      <p:cBhvr additive="base">
                                        <p:cTn id="37" dur="500" fill="hold"/>
                                        <p:tgtEl>
                                          <p:spTgt spid="19462">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6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463">
                                            <p:txEl>
                                              <p:pRg st="0" end="0"/>
                                            </p:txEl>
                                          </p:spTgt>
                                        </p:tgtEl>
                                        <p:attrNameLst>
                                          <p:attrName>style.visibility</p:attrName>
                                        </p:attrNameLst>
                                      </p:cBhvr>
                                      <p:to>
                                        <p:strVal val="visible"/>
                                      </p:to>
                                    </p:set>
                                    <p:anim calcmode="lin" valueType="num">
                                      <p:cBhvr additive="base">
                                        <p:cTn id="43" dur="500" fill="hold"/>
                                        <p:tgtEl>
                                          <p:spTgt spid="1946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4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P spid="19461" grpId="0" build="p" autoUpdateAnimBg="0"/>
      <p:bldP spid="19462" grpId="0" build="p" autoUpdateAnimBg="0"/>
      <p:bldP spid="1946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t-EE" altLang="et-EE" sz="2800" smtClean="0"/>
              <a:t>ALGORITMIDE KOOSTAMINE 4</a:t>
            </a:r>
            <a:endParaRPr lang="en-GB" altLang="et-EE" sz="2800" smtClean="0"/>
          </a:p>
        </p:txBody>
      </p:sp>
      <p:sp>
        <p:nvSpPr>
          <p:cNvPr id="36867" name="Text Box 3"/>
          <p:cNvSpPr txBox="1">
            <a:spLocks noChangeArrowheads="1"/>
          </p:cNvSpPr>
          <p:nvPr/>
        </p:nvSpPr>
        <p:spPr bwMode="auto">
          <a:xfrm>
            <a:off x="1447800" y="2362200"/>
            <a:ext cx="7239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800">
                <a:solidFill>
                  <a:srgbClr val="CC6600"/>
                </a:solidFill>
              </a:rPr>
              <a:t>Algoritmi esituse graafilised vahendid 3 (näide: reas positiivsete arvude summa leidmine)</a:t>
            </a:r>
            <a:endParaRPr lang="en-GB" altLang="et-EE" sz="2800">
              <a:solidFill>
                <a:srgbClr val="CC66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57150" y="14288"/>
          <a:ext cx="8985250" cy="6738937"/>
        </p:xfrm>
        <a:graphic>
          <a:graphicData uri="http://schemas.openxmlformats.org/presentationml/2006/ole">
            <mc:AlternateContent xmlns:mc="http://schemas.openxmlformats.org/markup-compatibility/2006">
              <mc:Choice xmlns:v="urn:schemas-microsoft-com:vml" Requires="v">
                <p:oleObj spid="_x0000_s37894" name="Slide" r:id="rId3" imgW="4701528" imgH="3526673" progId="PowerPoint.Slide.8">
                  <p:embed/>
                </p:oleObj>
              </mc:Choice>
              <mc:Fallback>
                <p:oleObj name="Slide" r:id="rId3" imgW="4701528" imgH="3526673"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14288"/>
                        <a:ext cx="8985250" cy="673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520700" y="304800"/>
          <a:ext cx="8572500" cy="6426200"/>
        </p:xfrm>
        <a:graphic>
          <a:graphicData uri="http://schemas.openxmlformats.org/presentationml/2006/ole">
            <mc:AlternateContent xmlns:mc="http://schemas.openxmlformats.org/markup-compatibility/2006">
              <mc:Choice xmlns:v="urn:schemas-microsoft-com:vml" Requires="v">
                <p:oleObj spid="_x0000_s38919" name="Slide" r:id="rId4" imgW="4407323" imgH="3305650" progId="PowerPoint.Slide.8">
                  <p:embed/>
                </p:oleObj>
              </mc:Choice>
              <mc:Fallback>
                <p:oleObj name="Slide" r:id="rId4" imgW="4407323" imgH="330565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304800"/>
                        <a:ext cx="8572500" cy="642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 name="Text Box 3" descr="5%"/>
          <p:cNvSpPr txBox="1">
            <a:spLocks noChangeArrowheads="1"/>
          </p:cNvSpPr>
          <p:nvPr/>
        </p:nvSpPr>
        <p:spPr bwMode="auto">
          <a:xfrm>
            <a:off x="7086600" y="1600200"/>
            <a:ext cx="1524000" cy="2838450"/>
          </a:xfrm>
          <a:prstGeom prst="rect">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1800"/>
              <a:t>Algoritmi skeemi põhjal genereerib Jacksoni redaktor samasugue programmi tooriku nagu SFC nii C-s, kui Pascalis.</a:t>
            </a:r>
            <a:endParaRPr lang="en-GB" altLang="et-E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85813" y="785813"/>
            <a:ext cx="7772400" cy="1143000"/>
          </a:xfrm>
        </p:spPr>
        <p:txBody>
          <a:bodyPr/>
          <a:lstStyle/>
          <a:p>
            <a:r>
              <a:rPr lang="et-EE" altLang="et-EE" sz="2800" smtClean="0"/>
              <a:t> </a:t>
            </a:r>
            <a:endParaRPr lang="en-GB" altLang="et-EE" sz="2800" smtClean="0"/>
          </a:p>
        </p:txBody>
      </p:sp>
      <p:sp>
        <p:nvSpPr>
          <p:cNvPr id="7171" name="Text Box 3"/>
          <p:cNvSpPr txBox="1">
            <a:spLocks noChangeArrowheads="1"/>
          </p:cNvSpPr>
          <p:nvPr/>
        </p:nvSpPr>
        <p:spPr bwMode="auto">
          <a:xfrm>
            <a:off x="1624013" y="3228975"/>
            <a:ext cx="5876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3600"/>
              <a:t> </a:t>
            </a:r>
            <a:endParaRPr lang="en-GB" altLang="et-EE" sz="3600"/>
          </a:p>
        </p:txBody>
      </p:sp>
      <p:sp>
        <p:nvSpPr>
          <p:cNvPr id="4" name="Rectangle 2"/>
          <p:cNvSpPr txBox="1">
            <a:spLocks noChangeArrowheads="1"/>
          </p:cNvSpPr>
          <p:nvPr/>
        </p:nvSpPr>
        <p:spPr bwMode="auto">
          <a:xfrm>
            <a:off x="1033463" y="327025"/>
            <a:ext cx="7575550" cy="5184775"/>
          </a:xfrm>
          <a:prstGeom prst="rect">
            <a:avLst/>
          </a:prstGeom>
          <a:noFill/>
          <a:ln w="9525">
            <a:noFill/>
            <a:miter lim="800000"/>
            <a:headEnd/>
            <a:tailEnd/>
          </a:ln>
        </p:spPr>
        <p:txBody>
          <a:bodyPr anchor="ctr"/>
          <a:lstStyle/>
          <a:p>
            <a:pPr>
              <a:defRPr/>
            </a:pPr>
            <a:r>
              <a:rPr lang="et-EE" sz="3200" kern="0" dirty="0">
                <a:solidFill>
                  <a:schemeClr val="tx2"/>
                </a:solidFill>
                <a:latin typeface="+mj-lt"/>
                <a:ea typeface="+mj-ea"/>
                <a:cs typeface="+mj-cs"/>
              </a:rPr>
              <a:t> </a:t>
            </a:r>
            <a:r>
              <a:rPr lang="et-EE" sz="2800" kern="0" dirty="0">
                <a:solidFill>
                  <a:schemeClr val="tx2"/>
                </a:solidFill>
                <a:latin typeface="+mj-lt"/>
                <a:ea typeface="+mj-ea"/>
                <a:cs typeface="+mj-cs"/>
              </a:rPr>
              <a:t> </a:t>
            </a:r>
            <a:r>
              <a:rPr lang="et-EE" sz="2800" b="1" dirty="0">
                <a:solidFill>
                  <a:srgbClr val="940143"/>
                </a:solidFill>
              </a:rPr>
              <a:t> </a:t>
            </a:r>
            <a:endParaRPr lang="en-GB" sz="2800" b="1" dirty="0">
              <a:solidFill>
                <a:srgbClr val="940143"/>
              </a:solidFill>
            </a:endParaRPr>
          </a:p>
        </p:txBody>
      </p:sp>
      <p:sp>
        <p:nvSpPr>
          <p:cNvPr id="5" name="Rectangle 2"/>
          <p:cNvSpPr txBox="1">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defRPr/>
            </a:pPr>
            <a:r>
              <a:rPr lang="et-EE" sz="2800" b="1" dirty="0">
                <a:solidFill>
                  <a:srgbClr val="940143"/>
                </a:solidFill>
              </a:rPr>
              <a:t> </a:t>
            </a:r>
            <a:endParaRPr lang="en-GB" sz="2800" kern="0" dirty="0">
              <a:solidFill>
                <a:schemeClr val="tx2">
                  <a:lumMod val="90000"/>
                  <a:lumOff val="10000"/>
                </a:schemeClr>
              </a:solidFill>
              <a:latin typeface="+mj-lt"/>
              <a:ea typeface="+mj-ea"/>
              <a:cs typeface="+mj-cs"/>
            </a:endParaRPr>
          </a:p>
        </p:txBody>
      </p:sp>
      <p:graphicFrame>
        <p:nvGraphicFramePr>
          <p:cNvPr id="7174" name="Chart 7"/>
          <p:cNvGraphicFramePr>
            <a:graphicFrameLocks/>
          </p:cNvGraphicFramePr>
          <p:nvPr/>
        </p:nvGraphicFramePr>
        <p:xfrm>
          <a:off x="635000" y="354013"/>
          <a:ext cx="6988175" cy="5208587"/>
        </p:xfrm>
        <a:graphic>
          <a:graphicData uri="http://schemas.openxmlformats.org/presentationml/2006/ole">
            <mc:AlternateContent xmlns:mc="http://schemas.openxmlformats.org/markup-compatibility/2006">
              <mc:Choice xmlns:v="urn:schemas-microsoft-com:vml" Requires="v">
                <p:oleObj spid="_x0000_s7179" name="Chart" r:id="rId3" imgW="6992718" imgH="5212532" progId="Excel.Chart.8">
                  <p:embed/>
                </p:oleObj>
              </mc:Choice>
              <mc:Fallback>
                <p:oleObj name="Chart" r:id="rId3" imgW="6992718" imgH="5212532" progId="Excel.Chart.8">
                  <p:embed/>
                  <p:pic>
                    <p:nvPicPr>
                      <p:cNvPr id="0" name="Char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354013"/>
                        <a:ext cx="6988175"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a:spLocks noChangeArrowheads="1"/>
          </p:cNvSpPr>
          <p:nvPr/>
        </p:nvSpPr>
        <p:spPr bwMode="auto">
          <a:xfrm>
            <a:off x="6372225" y="1484313"/>
            <a:ext cx="2286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t-EE" altLang="et-EE" sz="2400" dirty="0"/>
              <a:t>Individuaalsed konsultatsioonid </a:t>
            </a:r>
            <a:r>
              <a:rPr lang="et-EE" altLang="et-EE" sz="2400" dirty="0" smtClean="0"/>
              <a:t>alates07</a:t>
            </a:r>
            <a:r>
              <a:rPr lang="en-US" altLang="et-EE" sz="2400" dirty="0" smtClean="0"/>
              <a:t>.0</a:t>
            </a:r>
            <a:r>
              <a:rPr lang="et-EE" altLang="et-EE" sz="2400" dirty="0" smtClean="0"/>
              <a:t>9</a:t>
            </a:r>
            <a:r>
              <a:rPr lang="en-US" altLang="et-EE" sz="2400" dirty="0" smtClean="0"/>
              <a:t>.20</a:t>
            </a:r>
            <a:r>
              <a:rPr lang="et-EE" altLang="et-EE" sz="2400" dirty="0"/>
              <a:t>21</a:t>
            </a:r>
            <a:r>
              <a:rPr lang="en-US" altLang="et-EE" sz="2400" dirty="0"/>
              <a:t> </a:t>
            </a:r>
            <a:r>
              <a:rPr lang="et-EE" altLang="et-EE" sz="2400" dirty="0"/>
              <a:t>kell</a:t>
            </a:r>
            <a:r>
              <a:rPr lang="en-US" altLang="et-EE" sz="2400" dirty="0"/>
              <a:t> </a:t>
            </a:r>
            <a:r>
              <a:rPr lang="et-EE" altLang="et-EE" sz="2400" dirty="0"/>
              <a:t>16</a:t>
            </a:r>
            <a:r>
              <a:rPr lang="en-US" altLang="et-EE" sz="2400" dirty="0"/>
              <a:t>.00</a:t>
            </a:r>
            <a:r>
              <a:rPr lang="et-EE" altLang="et-EE" sz="2400" dirty="0"/>
              <a:t>-17.30</a:t>
            </a:r>
          </a:p>
          <a:p>
            <a:pPr>
              <a:spcBef>
                <a:spcPct val="0"/>
              </a:spcBef>
              <a:buFontTx/>
              <a:buNone/>
            </a:pPr>
            <a:r>
              <a:rPr lang="et-EE" altLang="et-EE" sz="2400" dirty="0"/>
              <a:t>ICT514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t-EE" altLang="et-EE" sz="2800" smtClean="0"/>
              <a:t>ALGORITMIDE KOOSTAMINE 5</a:t>
            </a:r>
            <a:endParaRPr lang="en-GB" altLang="et-EE" sz="2800" smtClean="0"/>
          </a:p>
        </p:txBody>
      </p:sp>
      <p:sp>
        <p:nvSpPr>
          <p:cNvPr id="39939" name="Text Box 3"/>
          <p:cNvSpPr txBox="1">
            <a:spLocks noChangeArrowheads="1"/>
          </p:cNvSpPr>
          <p:nvPr/>
        </p:nvSpPr>
        <p:spPr bwMode="auto">
          <a:xfrm>
            <a:off x="1066800" y="2286000"/>
            <a:ext cx="7239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800">
                <a:solidFill>
                  <a:srgbClr val="CC6600"/>
                </a:solidFill>
              </a:rPr>
              <a:t>Algoritmi esituse graafilised vahendid 4 (</a:t>
            </a:r>
            <a:r>
              <a:rPr lang="et-EE" altLang="et-EE" sz="2400">
                <a:solidFill>
                  <a:srgbClr val="CC6600"/>
                </a:solidFill>
              </a:rPr>
              <a:t>UMLi tegevusdiagrammi kasutamine algoritmide koostamisel)</a:t>
            </a:r>
            <a:endParaRPr lang="en-GB" altLang="et-EE" sz="2400">
              <a:solidFill>
                <a:srgbClr val="CC66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228600" y="-292100"/>
          <a:ext cx="9525000" cy="7150100"/>
        </p:xfrm>
        <a:graphic>
          <a:graphicData uri="http://schemas.openxmlformats.org/presentationml/2006/ole">
            <mc:AlternateContent xmlns:mc="http://schemas.openxmlformats.org/markup-compatibility/2006">
              <mc:Choice xmlns:v="urn:schemas-microsoft-com:vml" Requires="v">
                <p:oleObj spid="_x0000_s40970" name="Slide" r:id="rId4" imgW="4572000" imgH="3429000" progId="PowerPoint.Slide.8">
                  <p:embed/>
                </p:oleObj>
              </mc:Choice>
              <mc:Fallback>
                <p:oleObj name="Slide"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92100"/>
                        <a:ext cx="9525000" cy="71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7772400" y="838200"/>
          <a:ext cx="452438" cy="1371600"/>
        </p:xfrm>
        <a:graphic>
          <a:graphicData uri="http://schemas.openxmlformats.org/presentationml/2006/ole">
            <mc:AlternateContent xmlns:mc="http://schemas.openxmlformats.org/markup-compatibility/2006">
              <mc:Choice xmlns:v="urn:schemas-microsoft-com:vml" Requires="v">
                <p:oleObj spid="_x0000_s40971" name="Clip" r:id="rId6" imgW="1296063" imgH="3934305" progId="MS_ClipArt_Gallery.5">
                  <p:embed/>
                </p:oleObj>
              </mc:Choice>
              <mc:Fallback>
                <p:oleObj name="Clip" r:id="rId6" imgW="1296063" imgH="3934305" progId="MS_ClipArt_Gallery.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838200"/>
                        <a:ext cx="45243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0-#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t-EE" altLang="et-EE" sz="2800" smtClean="0"/>
              <a:t>ALGORITMIDE KOOSTAMINE 6</a:t>
            </a:r>
            <a:endParaRPr lang="en-GB" altLang="et-EE" sz="2800" smtClean="0"/>
          </a:p>
        </p:txBody>
      </p:sp>
      <p:sp>
        <p:nvSpPr>
          <p:cNvPr id="41987" name="Text Box 3"/>
          <p:cNvSpPr txBox="1">
            <a:spLocks noChangeArrowheads="1"/>
          </p:cNvSpPr>
          <p:nvPr/>
        </p:nvSpPr>
        <p:spPr bwMode="auto">
          <a:xfrm>
            <a:off x="1524000" y="2362200"/>
            <a:ext cx="708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800">
                <a:solidFill>
                  <a:srgbClr val="CC6600"/>
                </a:solidFill>
              </a:rPr>
              <a:t>Ekstreemumid ja sortimised “mulli” meetodil</a:t>
            </a:r>
            <a:endParaRPr lang="en-GB" altLang="et-EE" sz="2800">
              <a:solidFill>
                <a:srgbClr val="CC66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nvGraphicFramePr>
        <p:xfrm>
          <a:off x="0" y="-304800"/>
          <a:ext cx="9525000" cy="7145338"/>
        </p:xfrm>
        <a:graphic>
          <a:graphicData uri="http://schemas.openxmlformats.org/presentationml/2006/ole">
            <mc:AlternateContent xmlns:mc="http://schemas.openxmlformats.org/markup-compatibility/2006">
              <mc:Choice xmlns:v="urn:schemas-microsoft-com:vml" Requires="v">
                <p:oleObj spid="_x0000_s43019" name="Slide" r:id="rId5" imgW="4572000" imgH="3429000" progId="PowerPoint.Slide.8">
                  <p:embed/>
                </p:oleObj>
              </mc:Choice>
              <mc:Fallback>
                <p:oleObj name="Slide" r:id="rId5" imgW="4572000" imgH="3429000" progId="PowerPoint.Slid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
                        <a:ext cx="9525000" cy="714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1" name="Text Box 3"/>
          <p:cNvSpPr txBox="1">
            <a:spLocks noChangeArrowheads="1"/>
          </p:cNvSpPr>
          <p:nvPr/>
        </p:nvSpPr>
        <p:spPr bwMode="auto">
          <a:xfrm>
            <a:off x="2057400" y="228600"/>
            <a:ext cx="662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800" b="1" u="sng">
                <a:solidFill>
                  <a:srgbClr val="CC6600"/>
                </a:solidFill>
              </a:rPr>
              <a:t>Ekstreemumid ja sortimised</a:t>
            </a:r>
            <a:endParaRPr lang="en-GB" altLang="et-EE" sz="2800" b="1" u="sng">
              <a:solidFill>
                <a:srgbClr val="CC6600"/>
              </a:solidFill>
            </a:endParaRPr>
          </a:p>
        </p:txBody>
      </p:sp>
      <p:sp>
        <p:nvSpPr>
          <p:cNvPr id="43012" name="Text Box 4"/>
          <p:cNvSpPr txBox="1">
            <a:spLocks noChangeArrowheads="1"/>
          </p:cNvSpPr>
          <p:nvPr/>
        </p:nvSpPr>
        <p:spPr bwMode="auto">
          <a:xfrm>
            <a:off x="2057400" y="1219200"/>
            <a:ext cx="6781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400"/>
              <a:t>Üheks sagedasemaks ülesandeks andmete töötlemisel on nende sortimine, suurimate ja vähimate väärtuste leidmine.Selliste ülesannete lahendusalgoritmid sisaldavad alati kahte tegevust:</a:t>
            </a:r>
            <a:endParaRPr lang="en-GB" altLang="et-EE" sz="2400"/>
          </a:p>
        </p:txBody>
      </p:sp>
      <p:sp>
        <p:nvSpPr>
          <p:cNvPr id="21509" name="Text Box 5" descr="5%"/>
          <p:cNvSpPr txBox="1">
            <a:spLocks noChangeArrowheads="1"/>
          </p:cNvSpPr>
          <p:nvPr/>
        </p:nvSpPr>
        <p:spPr bwMode="auto">
          <a:xfrm>
            <a:off x="2057400" y="3581400"/>
            <a:ext cx="2209800" cy="822325"/>
          </a:xfrm>
          <a:prstGeom prst="rect">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400"/>
              <a:t>Kahe suuruse võrdlemine</a:t>
            </a:r>
            <a:endParaRPr lang="en-GB" altLang="et-EE" sz="2400"/>
          </a:p>
        </p:txBody>
      </p:sp>
      <p:sp>
        <p:nvSpPr>
          <p:cNvPr id="21510" name="Text Box 6" descr="10%"/>
          <p:cNvSpPr txBox="1">
            <a:spLocks noChangeArrowheads="1"/>
          </p:cNvSpPr>
          <p:nvPr/>
        </p:nvSpPr>
        <p:spPr bwMode="auto">
          <a:xfrm>
            <a:off x="5105400" y="3429000"/>
            <a:ext cx="3581400" cy="1004888"/>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400"/>
              <a:t>Kahe võrreldava suuruse</a:t>
            </a:r>
          </a:p>
          <a:p>
            <a:pPr>
              <a:spcBef>
                <a:spcPct val="50000"/>
              </a:spcBef>
              <a:buFontTx/>
              <a:buNone/>
            </a:pPr>
            <a:r>
              <a:rPr lang="et-EE" altLang="et-EE" sz="2400"/>
              <a:t>“kohtade vahetus”</a:t>
            </a:r>
            <a:endParaRPr lang="en-GB" altLang="et-EE" sz="2400"/>
          </a:p>
        </p:txBody>
      </p:sp>
      <p:sp>
        <p:nvSpPr>
          <p:cNvPr id="21511" name="Text Box 7" descr="10%"/>
          <p:cNvSpPr txBox="1">
            <a:spLocks noChangeArrowheads="1"/>
          </p:cNvSpPr>
          <p:nvPr/>
        </p:nvSpPr>
        <p:spPr bwMode="auto">
          <a:xfrm>
            <a:off x="1295400" y="4648200"/>
            <a:ext cx="7467600" cy="457200"/>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400">
                <a:solidFill>
                  <a:srgbClr val="CC6600"/>
                </a:solidFill>
              </a:rPr>
              <a:t>Esimene tegevus sisaldab ühte, teine aga kolme tehet</a:t>
            </a:r>
            <a:endParaRPr lang="en-GB" altLang="et-EE" sz="2400">
              <a:solidFill>
                <a:srgbClr val="CC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box(out)">
                                      <p:cBhvr>
                                        <p:cTn id="7" dur="500"/>
                                        <p:tgtEl>
                                          <p:spTgt spid="2150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510">
                                            <p:txEl>
                                              <p:pRg st="0" end="0"/>
                                            </p:txEl>
                                          </p:spTgt>
                                        </p:tgtEl>
                                        <p:attrNameLst>
                                          <p:attrName>style.visibility</p:attrName>
                                        </p:attrNameLst>
                                      </p:cBhvr>
                                      <p:to>
                                        <p:strVal val="visible"/>
                                      </p:to>
                                    </p:set>
                                    <p:anim calcmode="lin" valueType="num">
                                      <p:cBhvr additive="base">
                                        <p:cTn id="12" dur="500" fill="hold"/>
                                        <p:tgtEl>
                                          <p:spTgt spid="2151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15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510">
                                            <p:txEl>
                                              <p:pRg st="1" end="1"/>
                                            </p:txEl>
                                          </p:spTgt>
                                        </p:tgtEl>
                                        <p:attrNameLst>
                                          <p:attrName>style.visibility</p:attrName>
                                        </p:attrNameLst>
                                      </p:cBhvr>
                                      <p:to>
                                        <p:strVal val="visible"/>
                                      </p:to>
                                    </p:set>
                                    <p:anim calcmode="lin" valueType="num">
                                      <p:cBhvr additive="base">
                                        <p:cTn id="18" dur="500" fill="hold"/>
                                        <p:tgtEl>
                                          <p:spTgt spid="21510">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151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1511">
                                            <p:txEl>
                                              <p:pRg st="0" end="0"/>
                                            </p:txEl>
                                          </p:spTgt>
                                        </p:tgtEl>
                                        <p:attrNameLst>
                                          <p:attrName>style.visibility</p:attrName>
                                        </p:attrNameLst>
                                      </p:cBhvr>
                                      <p:to>
                                        <p:strVal val="visible"/>
                                      </p:to>
                                    </p:set>
                                    <p:anim calcmode="lin" valueType="num">
                                      <p:cBhvr additive="base">
                                        <p:cTn id="24" dur="500" fill="hold"/>
                                        <p:tgtEl>
                                          <p:spTgt spid="21511">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15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P spid="21510" grpId="0" build="p" autoUpdateAnimBg="0"/>
      <p:bldP spid="2151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228600" y="304800"/>
          <a:ext cx="8610600" cy="6423025"/>
        </p:xfrm>
        <a:graphic>
          <a:graphicData uri="http://schemas.openxmlformats.org/presentationml/2006/ole">
            <mc:AlternateContent xmlns:mc="http://schemas.openxmlformats.org/markup-compatibility/2006">
              <mc:Choice xmlns:v="urn:schemas-microsoft-com:vml" Requires="v">
                <p:oleObj spid="_x0000_s44045" name="Slide" r:id="rId4" imgW="4398963" imgH="3298825" progId="PowerPoint.Slide.8">
                  <p:embed/>
                </p:oleObj>
              </mc:Choice>
              <mc:Fallback>
                <p:oleObj name="Slide" r:id="rId4" imgW="4398963" imgH="3298825"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8610600" cy="642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5" name="Text Box 3"/>
          <p:cNvSpPr txBox="1">
            <a:spLocks noChangeArrowheads="1"/>
          </p:cNvSpPr>
          <p:nvPr/>
        </p:nvSpPr>
        <p:spPr bwMode="auto">
          <a:xfrm>
            <a:off x="1752600" y="304800"/>
            <a:ext cx="6096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000" b="1" u="sng">
                <a:solidFill>
                  <a:srgbClr val="CC6600"/>
                </a:solidFill>
              </a:rPr>
              <a:t>Lihtne sortimise algoritm, saab edukalt kasutada</a:t>
            </a:r>
          </a:p>
          <a:p>
            <a:pPr>
              <a:spcBef>
                <a:spcPct val="50000"/>
              </a:spcBef>
              <a:buFontTx/>
              <a:buNone/>
            </a:pPr>
            <a:r>
              <a:rPr lang="et-EE" altLang="et-EE" sz="2000" b="1" u="sng">
                <a:solidFill>
                  <a:srgbClr val="CC6600"/>
                </a:solidFill>
              </a:rPr>
              <a:t>eksreemumite leidmiseks</a:t>
            </a:r>
            <a:endParaRPr lang="en-GB" altLang="et-EE" sz="2000" b="1" u="sng">
              <a:solidFill>
                <a:srgbClr val="CC6600"/>
              </a:solidFill>
            </a:endParaRPr>
          </a:p>
        </p:txBody>
      </p:sp>
      <p:sp>
        <p:nvSpPr>
          <p:cNvPr id="11268" name="Text Box 4"/>
          <p:cNvSpPr txBox="1">
            <a:spLocks noChangeArrowheads="1"/>
          </p:cNvSpPr>
          <p:nvPr/>
        </p:nvSpPr>
        <p:spPr bwMode="auto">
          <a:xfrm>
            <a:off x="5486400" y="3519488"/>
            <a:ext cx="213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1800"/>
              <a:t>&lt; MAKSIMUM</a:t>
            </a:r>
            <a:endParaRPr lang="en-GB" altLang="et-EE" sz="1800"/>
          </a:p>
        </p:txBody>
      </p:sp>
      <p:sp>
        <p:nvSpPr>
          <p:cNvPr id="11269" name="Text Box 5"/>
          <p:cNvSpPr txBox="1">
            <a:spLocks noChangeArrowheads="1"/>
          </p:cNvSpPr>
          <p:nvPr/>
        </p:nvSpPr>
        <p:spPr bwMode="auto">
          <a:xfrm>
            <a:off x="5486400" y="4419600"/>
            <a:ext cx="3505200" cy="6508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1800"/>
              <a:t>Analoogselt saab üheläbivaatusega leida MIINIMUMi</a:t>
            </a:r>
            <a:endParaRPr lang="en-GB" altLang="et-EE" sz="1800"/>
          </a:p>
        </p:txBody>
      </p:sp>
      <p:graphicFrame>
        <p:nvGraphicFramePr>
          <p:cNvPr id="11270" name="Object 6"/>
          <p:cNvGraphicFramePr>
            <a:graphicFrameLocks noChangeAspect="1"/>
          </p:cNvGraphicFramePr>
          <p:nvPr/>
        </p:nvGraphicFramePr>
        <p:xfrm>
          <a:off x="7696200" y="838200"/>
          <a:ext cx="827088" cy="2514600"/>
        </p:xfrm>
        <a:graphic>
          <a:graphicData uri="http://schemas.openxmlformats.org/presentationml/2006/ole">
            <mc:AlternateContent xmlns:mc="http://schemas.openxmlformats.org/markup-compatibility/2006">
              <mc:Choice xmlns:v="urn:schemas-microsoft-com:vml" Requires="v">
                <p:oleObj spid="_x0000_s44046" name="Clip" r:id="rId6" imgW="1296063" imgH="3934305" progId="MS_ClipArt_Gallery.5">
                  <p:embed/>
                </p:oleObj>
              </mc:Choice>
              <mc:Fallback>
                <p:oleObj name="Clip" r:id="rId6" imgW="1296063" imgH="3934305" progId="MS_ClipArt_Gallery.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838200"/>
                        <a:ext cx="827088"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additive="base">
                                        <p:cTn id="13" dur="500" fill="hold"/>
                                        <p:tgtEl>
                                          <p:spTgt spid="11269"/>
                                        </p:tgtEl>
                                        <p:attrNameLst>
                                          <p:attrName>ppt_x</p:attrName>
                                        </p:attrNameLst>
                                      </p:cBhvr>
                                      <p:tavLst>
                                        <p:tav tm="0">
                                          <p:val>
                                            <p:strVal val="0-#ppt_w/2"/>
                                          </p:val>
                                        </p:tav>
                                        <p:tav tm="100000">
                                          <p:val>
                                            <p:strVal val="#ppt_x"/>
                                          </p:val>
                                        </p:tav>
                                      </p:tavLst>
                                    </p:anim>
                                    <p:anim calcmode="lin" valueType="num">
                                      <p:cBhvr additive="base">
                                        <p:cTn id="14" dur="500" fill="hold"/>
                                        <p:tgtEl>
                                          <p:spTgt spid="112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270"/>
                                        </p:tgtEl>
                                        <p:attrNameLst>
                                          <p:attrName>style.visibility</p:attrName>
                                        </p:attrNameLst>
                                      </p:cBhvr>
                                      <p:to>
                                        <p:strVal val="visible"/>
                                      </p:to>
                                    </p:set>
                                    <p:anim calcmode="lin" valueType="num">
                                      <p:cBhvr additive="base">
                                        <p:cTn id="19" dur="500" fill="hold"/>
                                        <p:tgtEl>
                                          <p:spTgt spid="11270"/>
                                        </p:tgtEl>
                                        <p:attrNameLst>
                                          <p:attrName>ppt_x</p:attrName>
                                        </p:attrNameLst>
                                      </p:cBhvr>
                                      <p:tavLst>
                                        <p:tav tm="0">
                                          <p:val>
                                            <p:strVal val="0-#ppt_w/2"/>
                                          </p:val>
                                        </p:tav>
                                        <p:tav tm="100000">
                                          <p:val>
                                            <p:strVal val="#ppt_x"/>
                                          </p:val>
                                        </p:tav>
                                      </p:tavLst>
                                    </p:anim>
                                    <p:anim calcmode="lin" valueType="num">
                                      <p:cBhvr additive="base">
                                        <p:cTn id="20" dur="5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P spid="11269"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t-EE" altLang="et-EE" sz="2800" smtClean="0"/>
              <a:t>ALGORITMIDE KOOSTAMINE </a:t>
            </a:r>
            <a:endParaRPr lang="en-GB" altLang="et-EE" sz="2800" smtClean="0"/>
          </a:p>
        </p:txBody>
      </p:sp>
      <p:sp>
        <p:nvSpPr>
          <p:cNvPr id="45059" name="Text Box 3"/>
          <p:cNvSpPr txBox="1">
            <a:spLocks noChangeArrowheads="1"/>
          </p:cNvSpPr>
          <p:nvPr/>
        </p:nvSpPr>
        <p:spPr bwMode="auto">
          <a:xfrm>
            <a:off x="2071688" y="2711450"/>
            <a:ext cx="5500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3600">
                <a:solidFill>
                  <a:srgbClr val="CC6600"/>
                </a:solidFill>
              </a:rPr>
              <a:t>Shell’i sortimise algoritm</a:t>
            </a:r>
            <a:endParaRPr lang="en-GB" altLang="et-EE" sz="3600">
              <a:solidFill>
                <a:srgbClr val="CC66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0" y="207963"/>
          <a:ext cx="9144000" cy="6650037"/>
        </p:xfrm>
        <a:graphic>
          <a:graphicData uri="http://schemas.openxmlformats.org/presentationml/2006/ole">
            <mc:AlternateContent xmlns:mc="http://schemas.openxmlformats.org/markup-compatibility/2006">
              <mc:Choice xmlns:v="urn:schemas-microsoft-com:vml" Requires="v">
                <p:oleObj spid="_x0000_s46091" name="Slide" r:id="rId4" imgW="4467225" imgH="3349625" progId="PowerPoint.Slide.8">
                  <p:embed/>
                </p:oleObj>
              </mc:Choice>
              <mc:Fallback>
                <p:oleObj name="Slide" r:id="rId4" imgW="4467225" imgH="3349625"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7963"/>
                        <a:ext cx="9144000" cy="665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3" name="Text Box 3" descr="5%"/>
          <p:cNvSpPr txBox="1">
            <a:spLocks noChangeArrowheads="1"/>
          </p:cNvSpPr>
          <p:nvPr/>
        </p:nvSpPr>
        <p:spPr bwMode="auto">
          <a:xfrm>
            <a:off x="1828800" y="152400"/>
            <a:ext cx="6781800" cy="931863"/>
          </a:xfrm>
          <a:prstGeom prst="rect">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2800" b="1" u="sng">
                <a:solidFill>
                  <a:srgbClr val="CC6600"/>
                </a:solidFill>
              </a:rPr>
              <a:t>Shell’i sortimise algoritm (1)</a:t>
            </a:r>
          </a:p>
          <a:p>
            <a:pPr>
              <a:spcBef>
                <a:spcPct val="50000"/>
              </a:spcBef>
              <a:buFontTx/>
              <a:buNone/>
            </a:pPr>
            <a:r>
              <a:rPr lang="et-EE" altLang="et-EE" sz="1800"/>
              <a:t>(vähendab kohavahetuste arvu, eeldab et reas leidub järjestatud lõike)</a:t>
            </a:r>
            <a:endParaRPr lang="en-GB" altLang="et-EE" sz="1800"/>
          </a:p>
        </p:txBody>
      </p:sp>
      <p:graphicFrame>
        <p:nvGraphicFramePr>
          <p:cNvPr id="12292" name="Object 4"/>
          <p:cNvGraphicFramePr>
            <a:graphicFrameLocks noChangeAspect="1"/>
          </p:cNvGraphicFramePr>
          <p:nvPr/>
        </p:nvGraphicFramePr>
        <p:xfrm>
          <a:off x="7848600" y="3962400"/>
          <a:ext cx="708025" cy="1524000"/>
        </p:xfrm>
        <a:graphic>
          <a:graphicData uri="http://schemas.openxmlformats.org/presentationml/2006/ole">
            <mc:AlternateContent xmlns:mc="http://schemas.openxmlformats.org/markup-compatibility/2006">
              <mc:Choice xmlns:v="urn:schemas-microsoft-com:vml" Requires="v">
                <p:oleObj spid="_x0000_s46092" name="Clip" r:id="rId7" imgW="1857375" imgH="3995738" progId="MS_ClipArt_Gallery.5">
                  <p:embed/>
                </p:oleObj>
              </mc:Choice>
              <mc:Fallback>
                <p:oleObj name="Clip" r:id="rId7" imgW="1857375" imgH="3995738" progId="MS_ClipArt_Gallery.5">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3962400"/>
                        <a:ext cx="708025"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0-#ppt_w/2"/>
                                          </p:val>
                                        </p:tav>
                                        <p:tav tm="100000">
                                          <p:val>
                                            <p:strVal val="#ppt_x"/>
                                          </p:val>
                                        </p:tav>
                                      </p:tavLst>
                                    </p:anim>
                                    <p:anim calcmode="lin" valueType="num">
                                      <p:cBhvr additive="base">
                                        <p:cTn id="8" dur="500" fill="hold"/>
                                        <p:tgtEl>
                                          <p:spTgt spid="122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0" y="-287338"/>
          <a:ext cx="9525000" cy="7145338"/>
        </p:xfrm>
        <a:graphic>
          <a:graphicData uri="http://schemas.openxmlformats.org/presentationml/2006/ole">
            <mc:AlternateContent xmlns:mc="http://schemas.openxmlformats.org/markup-compatibility/2006">
              <mc:Choice xmlns:v="urn:schemas-microsoft-com:vml" Requires="v">
                <p:oleObj spid="_x0000_s47124" name="Slide" r:id="rId6" imgW="4572000" imgH="3429000" progId="PowerPoint.Slide.8">
                  <p:embed/>
                </p:oleObj>
              </mc:Choice>
              <mc:Fallback>
                <p:oleObj name="Slide" r:id="rId6" imgW="4572000" imgH="3429000" progId="PowerPoint.Slide.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87338"/>
                        <a:ext cx="9525000" cy="714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Text Box 6"/>
          <p:cNvSpPr txBox="1">
            <a:spLocks noChangeArrowheads="1"/>
          </p:cNvSpPr>
          <p:nvPr/>
        </p:nvSpPr>
        <p:spPr bwMode="auto">
          <a:xfrm>
            <a:off x="2590800" y="1066800"/>
            <a:ext cx="2209800" cy="527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1400"/>
              <a:t>Maatriksi rea väljastus max elemendi alusel</a:t>
            </a:r>
            <a:endParaRPr lang="en-GB" altLang="et-EE" sz="1400"/>
          </a:p>
        </p:txBody>
      </p:sp>
      <p:sp>
        <p:nvSpPr>
          <p:cNvPr id="23559" name="Text Box 7"/>
          <p:cNvSpPr txBox="1">
            <a:spLocks noChangeArrowheads="1"/>
          </p:cNvSpPr>
          <p:nvPr/>
        </p:nvSpPr>
        <p:spPr bwMode="auto">
          <a:xfrm>
            <a:off x="990600" y="2209800"/>
            <a:ext cx="1752600" cy="527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1400"/>
              <a:t>Maatriksi sisestus A(i,j) i,j=1..N</a:t>
            </a:r>
            <a:endParaRPr lang="en-GB" altLang="et-EE" sz="1400"/>
          </a:p>
        </p:txBody>
      </p:sp>
      <p:sp>
        <p:nvSpPr>
          <p:cNvPr id="23560" name="Line 8"/>
          <p:cNvSpPr>
            <a:spLocks noChangeShapeType="1"/>
          </p:cNvSpPr>
          <p:nvPr/>
        </p:nvSpPr>
        <p:spPr bwMode="auto">
          <a:xfrm flipH="1">
            <a:off x="1752600" y="1600200"/>
            <a:ext cx="1143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t-EE"/>
          </a:p>
        </p:txBody>
      </p:sp>
      <p:sp>
        <p:nvSpPr>
          <p:cNvPr id="23561" name="Text Box 9"/>
          <p:cNvSpPr txBox="1">
            <a:spLocks noChangeArrowheads="1"/>
          </p:cNvSpPr>
          <p:nvPr/>
        </p:nvSpPr>
        <p:spPr bwMode="auto">
          <a:xfrm>
            <a:off x="3276600" y="2209800"/>
            <a:ext cx="1219200" cy="7397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1400"/>
              <a:t>Max A(i,J) leidmine, max(i)</a:t>
            </a:r>
            <a:endParaRPr lang="en-GB" altLang="et-EE" sz="1400"/>
          </a:p>
        </p:txBody>
      </p:sp>
      <p:sp>
        <p:nvSpPr>
          <p:cNvPr id="23562" name="Line 10"/>
          <p:cNvSpPr>
            <a:spLocks noChangeShapeType="1"/>
          </p:cNvSpPr>
          <p:nvPr/>
        </p:nvSpPr>
        <p:spPr bwMode="auto">
          <a:xfrm>
            <a:off x="3886200" y="160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t-EE"/>
          </a:p>
        </p:txBody>
      </p:sp>
      <p:sp>
        <p:nvSpPr>
          <p:cNvPr id="23564" name="Text Box 12"/>
          <p:cNvSpPr txBox="1">
            <a:spLocks noChangeArrowheads="1"/>
          </p:cNvSpPr>
          <p:nvPr/>
        </p:nvSpPr>
        <p:spPr bwMode="auto">
          <a:xfrm>
            <a:off x="4953000" y="2216150"/>
            <a:ext cx="1447800" cy="527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1400">
                <a:solidFill>
                  <a:schemeClr val="tx2"/>
                </a:solidFill>
              </a:rPr>
              <a:t>Rea </a:t>
            </a:r>
            <a:r>
              <a:rPr lang="et-EE" altLang="et-EE" sz="1400"/>
              <a:t>eraldamine</a:t>
            </a:r>
            <a:r>
              <a:rPr lang="et-EE" altLang="et-EE" sz="1400">
                <a:solidFill>
                  <a:schemeClr val="tx2"/>
                </a:solidFill>
              </a:rPr>
              <a:t> max(i) alusel</a:t>
            </a:r>
            <a:endParaRPr lang="en-GB" altLang="et-EE" sz="1400">
              <a:solidFill>
                <a:schemeClr val="tx2"/>
              </a:solidFill>
            </a:endParaRPr>
          </a:p>
        </p:txBody>
      </p:sp>
      <p:sp>
        <p:nvSpPr>
          <p:cNvPr id="23565" name="Line 13"/>
          <p:cNvSpPr>
            <a:spLocks noChangeShapeType="1"/>
          </p:cNvSpPr>
          <p:nvPr/>
        </p:nvSpPr>
        <p:spPr bwMode="auto">
          <a:xfrm>
            <a:off x="4572000" y="1600200"/>
            <a:ext cx="1066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t-EE"/>
          </a:p>
        </p:txBody>
      </p:sp>
      <p:pic>
        <p:nvPicPr>
          <p:cNvPr id="23566" name="Picture 14" descr="C:\Documents and Settings\vladimir\Desktop\sisse.gif.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352800"/>
            <a:ext cx="37338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Line 15"/>
          <p:cNvSpPr>
            <a:spLocks noChangeShapeType="1"/>
          </p:cNvSpPr>
          <p:nvPr/>
        </p:nvSpPr>
        <p:spPr bwMode="auto">
          <a:xfrm>
            <a:off x="1981200" y="2895600"/>
            <a:ext cx="685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pic>
        <p:nvPicPr>
          <p:cNvPr id="23568" name="Picture 16" descr="C:\Documents and Settings\vladimir\Desktop\maxi.gif.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3200400"/>
            <a:ext cx="342900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Line 17"/>
          <p:cNvSpPr>
            <a:spLocks noChangeShapeType="1"/>
          </p:cNvSpPr>
          <p:nvPr/>
        </p:nvSpPr>
        <p:spPr bwMode="auto">
          <a:xfrm>
            <a:off x="4038600" y="2971800"/>
            <a:ext cx="1066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pic>
        <p:nvPicPr>
          <p:cNvPr id="23570" name="Picture 18" descr="C:\Documents and Settings\vladimir\Desktop\vvv.gif.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609600"/>
            <a:ext cx="24288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Line 19"/>
          <p:cNvSpPr>
            <a:spLocks noChangeShapeType="1"/>
          </p:cNvSpPr>
          <p:nvPr/>
        </p:nvSpPr>
        <p:spPr bwMode="auto">
          <a:xfrm flipV="1">
            <a:off x="6400800" y="2057400"/>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23572" name="Text Box 20"/>
          <p:cNvSpPr txBox="1">
            <a:spLocks noChangeArrowheads="1"/>
          </p:cNvSpPr>
          <p:nvPr/>
        </p:nvSpPr>
        <p:spPr bwMode="auto">
          <a:xfrm>
            <a:off x="7467600" y="3505200"/>
            <a:ext cx="1905000" cy="1200150"/>
          </a:xfrm>
          <a:prstGeom prst="rect">
            <a:avLst/>
          </a:prstGeom>
          <a:noFill/>
          <a:ln w="9525">
            <a:solidFill>
              <a:srgbClr val="CC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t-EE" altLang="et-EE" sz="1800">
                <a:solidFill>
                  <a:schemeClr val="accent1"/>
                </a:solidFill>
              </a:rPr>
              <a:t>Jagame ülesande alamülesanneteks ja lahendame  need hiljem!</a:t>
            </a:r>
            <a:endParaRPr lang="en-GB" altLang="et-EE" sz="18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 calcmode="lin" valueType="num">
                                      <p:cBhvr additive="base">
                                        <p:cTn id="7" dur="500" fill="hold"/>
                                        <p:tgtEl>
                                          <p:spTgt spid="2355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9">
                                            <p:txEl>
                                              <p:pRg st="0" end="0"/>
                                            </p:txEl>
                                          </p:spTgt>
                                        </p:tgtEl>
                                        <p:attrNameLst>
                                          <p:attrName>style.visibility</p:attrName>
                                        </p:attrNameLst>
                                      </p:cBhvr>
                                      <p:to>
                                        <p:strVal val="visible"/>
                                      </p:to>
                                    </p:set>
                                    <p:anim calcmode="lin" valueType="num">
                                      <p:cBhvr additive="base">
                                        <p:cTn id="13" dur="500" fill="hold"/>
                                        <p:tgtEl>
                                          <p:spTgt spid="2355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3560"/>
                                        </p:tgtEl>
                                        <p:attrNameLst>
                                          <p:attrName>style.visibility</p:attrName>
                                        </p:attrNameLst>
                                      </p:cBhvr>
                                      <p:to>
                                        <p:strVal val="visible"/>
                                      </p:to>
                                    </p:set>
                                    <p:anim calcmode="lin" valueType="num">
                                      <p:cBhvr additive="base">
                                        <p:cTn id="19" dur="500" fill="hold"/>
                                        <p:tgtEl>
                                          <p:spTgt spid="23560"/>
                                        </p:tgtEl>
                                        <p:attrNameLst>
                                          <p:attrName>ppt_x</p:attrName>
                                        </p:attrNameLst>
                                      </p:cBhvr>
                                      <p:tavLst>
                                        <p:tav tm="0">
                                          <p:val>
                                            <p:strVal val="1+#ppt_w/2"/>
                                          </p:val>
                                        </p:tav>
                                        <p:tav tm="100000">
                                          <p:val>
                                            <p:strVal val="#ppt_x"/>
                                          </p:val>
                                        </p:tav>
                                      </p:tavLst>
                                    </p:anim>
                                    <p:anim calcmode="lin" valueType="num">
                                      <p:cBhvr additive="base">
                                        <p:cTn id="20" dur="500" fill="hold"/>
                                        <p:tgtEl>
                                          <p:spTgt spid="235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61">
                                            <p:txEl>
                                              <p:pRg st="0" end="0"/>
                                            </p:txEl>
                                          </p:spTgt>
                                        </p:tgtEl>
                                        <p:attrNameLst>
                                          <p:attrName>style.visibility</p:attrName>
                                        </p:attrNameLst>
                                      </p:cBhvr>
                                      <p:to>
                                        <p:strVal val="visible"/>
                                      </p:to>
                                    </p:set>
                                    <p:anim calcmode="lin" valueType="num">
                                      <p:cBhvr additive="base">
                                        <p:cTn id="25" dur="500" fill="hold"/>
                                        <p:tgtEl>
                                          <p:spTgt spid="2356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35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rbrak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3562"/>
                                        </p:tgtEl>
                                        <p:attrNameLst>
                                          <p:attrName>style.visibility</p:attrName>
                                        </p:attrNameLst>
                                      </p:cBhvr>
                                      <p:to>
                                        <p:strVal val="visible"/>
                                      </p:to>
                                    </p:set>
                                    <p:anim calcmode="lin" valueType="num">
                                      <p:cBhvr additive="base">
                                        <p:cTn id="31" dur="500" fill="hold"/>
                                        <p:tgtEl>
                                          <p:spTgt spid="23562"/>
                                        </p:tgtEl>
                                        <p:attrNameLst>
                                          <p:attrName>ppt_x</p:attrName>
                                        </p:attrNameLst>
                                      </p:cBhvr>
                                      <p:tavLst>
                                        <p:tav tm="0">
                                          <p:val>
                                            <p:strVal val="1+#ppt_w/2"/>
                                          </p:val>
                                        </p:tav>
                                        <p:tav tm="100000">
                                          <p:val>
                                            <p:strVal val="#ppt_x"/>
                                          </p:val>
                                        </p:tav>
                                      </p:tavLst>
                                    </p:anim>
                                    <p:anim calcmode="lin" valueType="num">
                                      <p:cBhvr additive="base">
                                        <p:cTn id="32" dur="500" fill="hold"/>
                                        <p:tgtEl>
                                          <p:spTgt spid="235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rbrak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3564">
                                            <p:txEl>
                                              <p:pRg st="0" end="0"/>
                                            </p:txEl>
                                          </p:spTgt>
                                        </p:tgtEl>
                                        <p:attrNameLst>
                                          <p:attrName>style.visibility</p:attrName>
                                        </p:attrNameLst>
                                      </p:cBhvr>
                                      <p:to>
                                        <p:strVal val="visible"/>
                                      </p:to>
                                    </p:set>
                                    <p:anim calcmode="lin" valueType="num">
                                      <p:cBhvr additive="base">
                                        <p:cTn id="37" dur="500" fill="hold"/>
                                        <p:tgtEl>
                                          <p:spTgt spid="2356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5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arbrak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23565"/>
                                        </p:tgtEl>
                                        <p:attrNameLst>
                                          <p:attrName>style.visibility</p:attrName>
                                        </p:attrNameLst>
                                      </p:cBhvr>
                                      <p:to>
                                        <p:strVal val="visible"/>
                                      </p:to>
                                    </p:set>
                                    <p:anim calcmode="lin" valueType="num">
                                      <p:cBhvr additive="base">
                                        <p:cTn id="43" dur="500" fill="hold"/>
                                        <p:tgtEl>
                                          <p:spTgt spid="23565"/>
                                        </p:tgtEl>
                                        <p:attrNameLst>
                                          <p:attrName>ppt_x</p:attrName>
                                        </p:attrNameLst>
                                      </p:cBhvr>
                                      <p:tavLst>
                                        <p:tav tm="0">
                                          <p:val>
                                            <p:strVal val="1+#ppt_w/2"/>
                                          </p:val>
                                        </p:tav>
                                        <p:tav tm="100000">
                                          <p:val>
                                            <p:strVal val="#ppt_x"/>
                                          </p:val>
                                        </p:tav>
                                      </p:tavLst>
                                    </p:anim>
                                    <p:anim calcmode="lin" valueType="num">
                                      <p:cBhvr additive="base">
                                        <p:cTn id="44" dur="500" fill="hold"/>
                                        <p:tgtEl>
                                          <p:spTgt spid="235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arbrak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23566"/>
                                        </p:tgtEl>
                                        <p:attrNameLst>
                                          <p:attrName>style.visibility</p:attrName>
                                        </p:attrNameLst>
                                      </p:cBhvr>
                                      <p:to>
                                        <p:strVal val="visible"/>
                                      </p:to>
                                    </p:set>
                                    <p:anim calcmode="lin" valueType="num">
                                      <p:cBhvr additive="base">
                                        <p:cTn id="49" dur="500" fill="hold"/>
                                        <p:tgtEl>
                                          <p:spTgt spid="23566"/>
                                        </p:tgtEl>
                                        <p:attrNameLst>
                                          <p:attrName>ppt_x</p:attrName>
                                        </p:attrNameLst>
                                      </p:cBhvr>
                                      <p:tavLst>
                                        <p:tav tm="0">
                                          <p:val>
                                            <p:strVal val="1+#ppt_w/2"/>
                                          </p:val>
                                        </p:tav>
                                        <p:tav tm="100000">
                                          <p:val>
                                            <p:strVal val="#ppt_x"/>
                                          </p:val>
                                        </p:tav>
                                      </p:tavLst>
                                    </p:anim>
                                    <p:anim calcmode="lin" valueType="num">
                                      <p:cBhvr additive="base">
                                        <p:cTn id="50" dur="500" fill="hold"/>
                                        <p:tgtEl>
                                          <p:spTgt spid="235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arbrak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23567"/>
                                        </p:tgtEl>
                                        <p:attrNameLst>
                                          <p:attrName>style.visibility</p:attrName>
                                        </p:attrNameLst>
                                      </p:cBhvr>
                                      <p:to>
                                        <p:strVal val="visible"/>
                                      </p:to>
                                    </p:set>
                                    <p:anim calcmode="lin" valueType="num">
                                      <p:cBhvr additive="base">
                                        <p:cTn id="55" dur="500" fill="hold"/>
                                        <p:tgtEl>
                                          <p:spTgt spid="23567"/>
                                        </p:tgtEl>
                                        <p:attrNameLst>
                                          <p:attrName>ppt_x</p:attrName>
                                        </p:attrNameLst>
                                      </p:cBhvr>
                                      <p:tavLst>
                                        <p:tav tm="0">
                                          <p:val>
                                            <p:strVal val="0-#ppt_w/2"/>
                                          </p:val>
                                        </p:tav>
                                        <p:tav tm="100000">
                                          <p:val>
                                            <p:strVal val="#ppt_x"/>
                                          </p:val>
                                        </p:tav>
                                      </p:tavLst>
                                    </p:anim>
                                    <p:anim calcmode="lin" valueType="num">
                                      <p:cBhvr additive="base">
                                        <p:cTn id="56" dur="500" fill="hold"/>
                                        <p:tgtEl>
                                          <p:spTgt spid="235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whoosh.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23568"/>
                                        </p:tgtEl>
                                        <p:attrNameLst>
                                          <p:attrName>style.visibility</p:attrName>
                                        </p:attrNameLst>
                                      </p:cBhvr>
                                      <p:to>
                                        <p:strVal val="visible"/>
                                      </p:to>
                                    </p:set>
                                    <p:anim calcmode="lin" valueType="num">
                                      <p:cBhvr additive="base">
                                        <p:cTn id="61" dur="500" fill="hold"/>
                                        <p:tgtEl>
                                          <p:spTgt spid="23568"/>
                                        </p:tgtEl>
                                        <p:attrNameLst>
                                          <p:attrName>ppt_x</p:attrName>
                                        </p:attrNameLst>
                                      </p:cBhvr>
                                      <p:tavLst>
                                        <p:tav tm="0">
                                          <p:val>
                                            <p:strVal val="0-#ppt_w/2"/>
                                          </p:val>
                                        </p:tav>
                                        <p:tav tm="100000">
                                          <p:val>
                                            <p:strVal val="#ppt_x"/>
                                          </p:val>
                                        </p:tav>
                                      </p:tavLst>
                                    </p:anim>
                                    <p:anim calcmode="lin" valueType="num">
                                      <p:cBhvr additive="base">
                                        <p:cTn id="62" dur="500" fill="hold"/>
                                        <p:tgtEl>
                                          <p:spTgt spid="235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23569"/>
                                        </p:tgtEl>
                                        <p:attrNameLst>
                                          <p:attrName>style.visibility</p:attrName>
                                        </p:attrNameLst>
                                      </p:cBhvr>
                                      <p:to>
                                        <p:strVal val="visible"/>
                                      </p:to>
                                    </p:set>
                                    <p:anim calcmode="lin" valueType="num">
                                      <p:cBhvr additive="base">
                                        <p:cTn id="67" dur="500" fill="hold"/>
                                        <p:tgtEl>
                                          <p:spTgt spid="23569"/>
                                        </p:tgtEl>
                                        <p:attrNameLst>
                                          <p:attrName>ppt_x</p:attrName>
                                        </p:attrNameLst>
                                      </p:cBhvr>
                                      <p:tavLst>
                                        <p:tav tm="0">
                                          <p:val>
                                            <p:strVal val="0-#ppt_w/2"/>
                                          </p:val>
                                        </p:tav>
                                        <p:tav tm="100000">
                                          <p:val>
                                            <p:strVal val="#ppt_x"/>
                                          </p:val>
                                        </p:tav>
                                      </p:tavLst>
                                    </p:anim>
                                    <p:anim calcmode="lin" valueType="num">
                                      <p:cBhvr additive="base">
                                        <p:cTn id="68" dur="500" fill="hold"/>
                                        <p:tgtEl>
                                          <p:spTgt spid="235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whoosh.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childTnLst>
                                    <p:set>
                                      <p:cBhvr>
                                        <p:cTn id="72" dur="1" fill="hold">
                                          <p:stCondLst>
                                            <p:cond delay="0"/>
                                          </p:stCondLst>
                                        </p:cTn>
                                        <p:tgtEl>
                                          <p:spTgt spid="23570"/>
                                        </p:tgtEl>
                                        <p:attrNameLst>
                                          <p:attrName>style.visibility</p:attrName>
                                        </p:attrNameLst>
                                      </p:cBhvr>
                                      <p:to>
                                        <p:strVal val="visible"/>
                                      </p:to>
                                    </p:set>
                                    <p:anim calcmode="lin" valueType="num">
                                      <p:cBhvr additive="base">
                                        <p:cTn id="73" dur="500" fill="hold"/>
                                        <p:tgtEl>
                                          <p:spTgt spid="23570"/>
                                        </p:tgtEl>
                                        <p:attrNameLst>
                                          <p:attrName>ppt_x</p:attrName>
                                        </p:attrNameLst>
                                      </p:cBhvr>
                                      <p:tavLst>
                                        <p:tav tm="0">
                                          <p:val>
                                            <p:strVal val="1+#ppt_w/2"/>
                                          </p:val>
                                        </p:tav>
                                        <p:tav tm="100000">
                                          <p:val>
                                            <p:strVal val="#ppt_x"/>
                                          </p:val>
                                        </p:tav>
                                      </p:tavLst>
                                    </p:anim>
                                    <p:anim calcmode="lin" valueType="num">
                                      <p:cBhvr additive="base">
                                        <p:cTn id="74" dur="500" fill="hold"/>
                                        <p:tgtEl>
                                          <p:spTgt spid="235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arbrake.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23571"/>
                                        </p:tgtEl>
                                        <p:attrNameLst>
                                          <p:attrName>style.visibility</p:attrName>
                                        </p:attrNameLst>
                                      </p:cBhvr>
                                      <p:to>
                                        <p:strVal val="visible"/>
                                      </p:to>
                                    </p:set>
                                    <p:anim calcmode="lin" valueType="num">
                                      <p:cBhvr additive="base">
                                        <p:cTn id="79" dur="500" fill="hold"/>
                                        <p:tgtEl>
                                          <p:spTgt spid="23571"/>
                                        </p:tgtEl>
                                        <p:attrNameLst>
                                          <p:attrName>ppt_x</p:attrName>
                                        </p:attrNameLst>
                                      </p:cBhvr>
                                      <p:tavLst>
                                        <p:tav tm="0">
                                          <p:val>
                                            <p:strVal val="0-#ppt_w/2"/>
                                          </p:val>
                                        </p:tav>
                                        <p:tav tm="100000">
                                          <p:val>
                                            <p:strVal val="#ppt_x"/>
                                          </p:val>
                                        </p:tav>
                                      </p:tavLst>
                                    </p:anim>
                                    <p:anim calcmode="lin" valueType="num">
                                      <p:cBhvr additive="base">
                                        <p:cTn id="80" dur="500" fill="hold"/>
                                        <p:tgtEl>
                                          <p:spTgt spid="235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whoosh.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32" fill="hold" grpId="0" nodeType="clickEffect">
                                  <p:stCondLst>
                                    <p:cond delay="0"/>
                                  </p:stCondLst>
                                  <p:childTnLst>
                                    <p:set>
                                      <p:cBhvr>
                                        <p:cTn id="84" dur="1" fill="hold">
                                          <p:stCondLst>
                                            <p:cond delay="0"/>
                                          </p:stCondLst>
                                        </p:cTn>
                                        <p:tgtEl>
                                          <p:spTgt spid="23572"/>
                                        </p:tgtEl>
                                        <p:attrNameLst>
                                          <p:attrName>style.visibility</p:attrName>
                                        </p:attrNameLst>
                                      </p:cBhvr>
                                      <p:to>
                                        <p:strVal val="visible"/>
                                      </p:to>
                                    </p:set>
                                    <p:animEffect transition="in" filter="box(out)">
                                      <p:cBhvr>
                                        <p:cTn id="85" dur="500"/>
                                        <p:tgtEl>
                                          <p:spTgt spid="23572"/>
                                        </p:tgtEl>
                                      </p:cBhvr>
                                    </p:animEffect>
                                  </p:childTnLst>
                                  <p:subTnLst>
                                    <p:audio>
                                      <p:cMediaNode>
                                        <p:cTn display="0" masterRel="sameClick">
                                          <p:stCondLst>
                                            <p:cond evt="begin" delay="0">
                                              <p:tn val="83"/>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autoUpdateAnimBg="0"/>
      <p:bldP spid="23559" grpId="0" build="p" autoUpdateAnimBg="0"/>
      <p:bldP spid="23561" grpId="0" build="p" autoUpdateAnimBg="0"/>
      <p:bldP spid="23564" grpId="0" build="p" autoUpdateAnimBg="0"/>
      <p:bldP spid="23572"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333375"/>
            <a:ext cx="6911975"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169863"/>
            <a:ext cx="6192837" cy="629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536677908"/>
              </p:ext>
            </p:extLst>
          </p:nvPr>
        </p:nvGraphicFramePr>
        <p:xfrm>
          <a:off x="251520" y="548680"/>
          <a:ext cx="7368480" cy="4912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610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5832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476250"/>
            <a:ext cx="8640763" cy="64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1"/>
          <p:cNvSpPr txBox="1">
            <a:spLocks noChangeArrowheads="1"/>
          </p:cNvSpPr>
          <p:nvPr/>
        </p:nvSpPr>
        <p:spPr bwMode="auto">
          <a:xfrm>
            <a:off x="2268538" y="5949950"/>
            <a:ext cx="45354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t-EE" altLang="et-EE" sz="2400"/>
              <a:t>Kordused algoritmis ja programmis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nvGraphicFramePr>
        <p:xfrm>
          <a:off x="609600" y="457200"/>
          <a:ext cx="8305800" cy="6197600"/>
        </p:xfrm>
        <a:graphic>
          <a:graphicData uri="http://schemas.openxmlformats.org/presentationml/2006/ole">
            <mc:AlternateContent xmlns:mc="http://schemas.openxmlformats.org/markup-compatibility/2006">
              <mc:Choice xmlns:v="urn:schemas-microsoft-com:vml" Requires="v">
                <p:oleObj spid="_x0000_s51210" name="Slide" r:id="rId3" imgW="4510088" imgH="3382963" progId="PowerPoint.Slide.8">
                  <p:embed/>
                </p:oleObj>
              </mc:Choice>
              <mc:Fallback>
                <p:oleObj name="Slide" r:id="rId3" imgW="4510088" imgH="3382963"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83058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3" name="Object 3"/>
          <p:cNvGraphicFramePr>
            <a:graphicFrameLocks noChangeAspect="1"/>
          </p:cNvGraphicFramePr>
          <p:nvPr/>
        </p:nvGraphicFramePr>
        <p:xfrm>
          <a:off x="571500" y="428625"/>
          <a:ext cx="8305800" cy="6197600"/>
        </p:xfrm>
        <a:graphic>
          <a:graphicData uri="http://schemas.openxmlformats.org/presentationml/2006/ole">
            <mc:AlternateContent xmlns:mc="http://schemas.openxmlformats.org/markup-compatibility/2006">
              <mc:Choice xmlns:v="urn:schemas-microsoft-com:vml" Requires="v">
                <p:oleObj spid="_x0000_s51211" name="Slide" r:id="rId5" imgW="4466667" imgH="3349854" progId="PowerPoint.Slide.8">
                  <p:embed/>
                </p:oleObj>
              </mc:Choice>
              <mc:Fallback>
                <p:oleObj name="Slide" r:id="rId5" imgW="4466667" imgH="3349854" progId="PowerPoint.Slid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428625"/>
                        <a:ext cx="83058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2"/>
          <p:cNvGraphicFramePr>
            <a:graphicFrameLocks noChangeAspect="1"/>
          </p:cNvGraphicFramePr>
          <p:nvPr/>
        </p:nvGraphicFramePr>
        <p:xfrm>
          <a:off x="609600" y="457200"/>
          <a:ext cx="8305800" cy="6197600"/>
        </p:xfrm>
        <a:graphic>
          <a:graphicData uri="http://schemas.openxmlformats.org/presentationml/2006/ole">
            <mc:AlternateContent xmlns:mc="http://schemas.openxmlformats.org/markup-compatibility/2006">
              <mc:Choice xmlns:v="urn:schemas-microsoft-com:vml" Requires="v">
                <p:oleObj spid="_x0000_s52234" name="Slide" r:id="rId3" imgW="4510088" imgH="3382963" progId="PowerPoint.Slide.8">
                  <p:embed/>
                </p:oleObj>
              </mc:Choice>
              <mc:Fallback>
                <p:oleObj name="Slide" r:id="rId3" imgW="4510088" imgH="3382963"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83058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7" name="Object 3"/>
          <p:cNvGraphicFramePr>
            <a:graphicFrameLocks noChangeAspect="1"/>
          </p:cNvGraphicFramePr>
          <p:nvPr/>
        </p:nvGraphicFramePr>
        <p:xfrm>
          <a:off x="571500" y="428625"/>
          <a:ext cx="8305800" cy="6197600"/>
        </p:xfrm>
        <a:graphic>
          <a:graphicData uri="http://schemas.openxmlformats.org/presentationml/2006/ole">
            <mc:AlternateContent xmlns:mc="http://schemas.openxmlformats.org/markup-compatibility/2006">
              <mc:Choice xmlns:v="urn:schemas-microsoft-com:vml" Requires="v">
                <p:oleObj spid="_x0000_s52235" name="Slide" r:id="rId5" imgW="4466667" imgH="3349854" progId="PowerPoint.Slide.8">
                  <p:embed/>
                </p:oleObj>
              </mc:Choice>
              <mc:Fallback>
                <p:oleObj name="Slide" r:id="rId5" imgW="4466667" imgH="3349854" progId="PowerPoint.Slid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428625"/>
                        <a:ext cx="83058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539750" y="18891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t-EE" altLang="et-EE" sz="2400"/>
              <a:t>Loengud, kontroll- ja kodutööd aines PROGRAMMEERIMINE I</a:t>
            </a:r>
          </a:p>
        </p:txBody>
      </p:sp>
      <p:sp>
        <p:nvSpPr>
          <p:cNvPr id="3" name="TextBox 2"/>
          <p:cNvSpPr txBox="1"/>
          <p:nvPr/>
        </p:nvSpPr>
        <p:spPr>
          <a:xfrm>
            <a:off x="684213" y="981075"/>
            <a:ext cx="7775575" cy="5201424"/>
          </a:xfrm>
          <a:prstGeom prst="rect">
            <a:avLst/>
          </a:prstGeom>
          <a:noFill/>
        </p:spPr>
        <p:txBody>
          <a:bodyPr>
            <a:spAutoFit/>
          </a:bodyPr>
          <a:lstStyle/>
          <a:p>
            <a:pPr>
              <a:defRPr/>
            </a:pPr>
            <a:r>
              <a:rPr lang="et-EE" dirty="0"/>
              <a:t>1    algoritmi mõiste, keele laused , UML, redaktorid </a:t>
            </a:r>
          </a:p>
          <a:p>
            <a:pPr>
              <a:defRPr/>
            </a:pPr>
            <a:r>
              <a:rPr lang="et-EE" dirty="0" smtClean="0">
                <a:solidFill>
                  <a:schemeClr val="accent5">
                    <a:lumMod val="50000"/>
                  </a:schemeClr>
                </a:solidFill>
              </a:rPr>
              <a:t>2     </a:t>
            </a:r>
            <a:r>
              <a:rPr lang="et-EE" dirty="0">
                <a:solidFill>
                  <a:schemeClr val="accent5">
                    <a:lumMod val="50000"/>
                  </a:schemeClr>
                </a:solidFill>
              </a:rPr>
              <a:t>I kodutöö kätte</a:t>
            </a:r>
            <a:endParaRPr lang="et-EE" dirty="0"/>
          </a:p>
          <a:p>
            <a:pPr>
              <a:defRPr/>
            </a:pPr>
            <a:r>
              <a:rPr lang="et-EE" dirty="0"/>
              <a:t>3   </a:t>
            </a:r>
            <a:r>
              <a:rPr lang="et-EE" dirty="0" err="1"/>
              <a:t>arvsüsteemid,teisendamised</a:t>
            </a:r>
            <a:r>
              <a:rPr lang="et-EE" dirty="0"/>
              <a:t>,   eelarvestuse võimalus</a:t>
            </a:r>
          </a:p>
          <a:p>
            <a:pPr>
              <a:defRPr/>
            </a:pPr>
            <a:r>
              <a:rPr lang="et-EE" dirty="0"/>
              <a:t>     massiivid ja indeksid , ekstreemumid</a:t>
            </a:r>
          </a:p>
          <a:p>
            <a:pPr marL="457200" indent="-457200">
              <a:buFontTx/>
              <a:buAutoNum type="arabicPlain" startAt="5"/>
              <a:defRPr/>
            </a:pPr>
            <a:r>
              <a:rPr lang="et-EE" dirty="0"/>
              <a:t> mullsort, </a:t>
            </a:r>
            <a:r>
              <a:rPr lang="et-EE" dirty="0" err="1"/>
              <a:t>shelli</a:t>
            </a:r>
            <a:r>
              <a:rPr lang="et-EE" dirty="0"/>
              <a:t> sort erinevad  ülesanded                                          </a:t>
            </a:r>
            <a:r>
              <a:rPr lang="et-EE" dirty="0">
                <a:solidFill>
                  <a:schemeClr val="accent5">
                    <a:lumMod val="50000"/>
                  </a:schemeClr>
                </a:solidFill>
              </a:rPr>
              <a:t>I </a:t>
            </a:r>
            <a:r>
              <a:rPr lang="et-EE" dirty="0" smtClean="0">
                <a:solidFill>
                  <a:schemeClr val="accent5">
                    <a:lumMod val="50000"/>
                  </a:schemeClr>
                </a:solidFill>
              </a:rPr>
              <a:t>kodutöö</a:t>
            </a:r>
            <a:endParaRPr lang="et-EE" dirty="0"/>
          </a:p>
          <a:p>
            <a:pPr>
              <a:defRPr/>
            </a:pPr>
            <a:r>
              <a:rPr lang="et-EE" dirty="0">
                <a:solidFill>
                  <a:srgbClr val="AAE2CA">
                    <a:lumMod val="50000"/>
                  </a:srgbClr>
                </a:solidFill>
              </a:rPr>
              <a:t>6</a:t>
            </a:r>
            <a:r>
              <a:rPr lang="et-EE" dirty="0" smtClean="0">
                <a:solidFill>
                  <a:srgbClr val="AAE2CA">
                    <a:lumMod val="50000"/>
                  </a:srgbClr>
                </a:solidFill>
              </a:rPr>
              <a:t>    </a:t>
            </a:r>
            <a:r>
              <a:rPr lang="et-EE" dirty="0">
                <a:solidFill>
                  <a:srgbClr val="AAE2CA">
                    <a:lumMod val="50000"/>
                  </a:srgbClr>
                </a:solidFill>
              </a:rPr>
              <a:t>II kodutöö kätte</a:t>
            </a:r>
            <a:endParaRPr lang="et-EE" dirty="0"/>
          </a:p>
          <a:p>
            <a:pPr marL="457200" indent="-457200">
              <a:buFontTx/>
              <a:buAutoNum type="arabicPlain" startAt="9"/>
              <a:defRPr/>
            </a:pPr>
            <a:r>
              <a:rPr lang="et-EE" dirty="0"/>
              <a:t>tervikprogrammi koostamine C keeles, alamprogrammid, parameetrid </a:t>
            </a:r>
          </a:p>
          <a:p>
            <a:pPr>
              <a:defRPr/>
            </a:pPr>
            <a:r>
              <a:rPr lang="et-EE" dirty="0">
                <a:solidFill>
                  <a:schemeClr val="accent5">
                    <a:lumMod val="50000"/>
                  </a:schemeClr>
                </a:solidFill>
              </a:rPr>
              <a:t>      II kodutöö OK </a:t>
            </a:r>
            <a:r>
              <a:rPr lang="et-EE" dirty="0"/>
              <a:t> </a:t>
            </a:r>
            <a:r>
              <a:rPr lang="et-EE" dirty="0">
                <a:solidFill>
                  <a:schemeClr val="accent5">
                    <a:lumMod val="50000"/>
                  </a:schemeClr>
                </a:solidFill>
              </a:rPr>
              <a:t> </a:t>
            </a:r>
          </a:p>
          <a:p>
            <a:pPr>
              <a:defRPr/>
            </a:pPr>
            <a:r>
              <a:rPr lang="et-EE" dirty="0" smtClean="0">
                <a:solidFill>
                  <a:srgbClr val="C00000"/>
                </a:solidFill>
              </a:rPr>
              <a:t>10 </a:t>
            </a:r>
            <a:r>
              <a:rPr lang="et-EE" dirty="0">
                <a:solidFill>
                  <a:srgbClr val="C00000"/>
                </a:solidFill>
              </a:rPr>
              <a:t> </a:t>
            </a:r>
            <a:r>
              <a:rPr lang="et-EE" dirty="0" smtClean="0">
                <a:solidFill>
                  <a:srgbClr val="C00000"/>
                </a:solidFill>
              </a:rPr>
              <a:t>   kontrolltöö</a:t>
            </a:r>
            <a:endParaRPr lang="et-EE" dirty="0">
              <a:solidFill>
                <a:schemeClr val="accent5">
                  <a:lumMod val="50000"/>
                </a:schemeClr>
              </a:solidFill>
            </a:endParaRPr>
          </a:p>
          <a:p>
            <a:pPr marL="457200" indent="-457200">
              <a:buFontTx/>
              <a:buAutoNum type="arabicPlain" startAt="15"/>
              <a:defRPr/>
            </a:pPr>
            <a:r>
              <a:rPr lang="et-EE" dirty="0"/>
              <a:t>arendusplaadi </a:t>
            </a:r>
            <a:r>
              <a:rPr lang="et-EE" dirty="0" err="1"/>
              <a:t>progemine</a:t>
            </a:r>
            <a:endParaRPr lang="et-EE" dirty="0"/>
          </a:p>
          <a:p>
            <a:pPr>
              <a:defRPr/>
            </a:pPr>
            <a:r>
              <a:rPr lang="et-EE" sz="2000" i="1" dirty="0">
                <a:solidFill>
                  <a:srgbClr val="7030A0"/>
                </a:solidFill>
              </a:rPr>
              <a:t>NB! kodutööde esitamise viimane tähtaeg </a:t>
            </a:r>
          </a:p>
          <a:p>
            <a:pPr>
              <a:defRPr/>
            </a:pPr>
            <a:r>
              <a:rPr lang="et-EE" dirty="0" smtClean="0"/>
              <a:t>16   koondtöö</a:t>
            </a:r>
            <a:r>
              <a:rPr lang="et-EE" dirty="0"/>
              <a:t> </a:t>
            </a:r>
            <a:r>
              <a:rPr lang="et-EE" dirty="0" smtClean="0"/>
              <a:t>või eeleksam</a:t>
            </a:r>
            <a:endParaRPr lang="et-E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900113" y="1341438"/>
            <a:ext cx="68405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t-EE" dirty="0" smtClean="0">
                <a:solidFill>
                  <a:schemeClr val="tx1">
                    <a:lumMod val="95000"/>
                    <a:lumOff val="5000"/>
                  </a:schemeClr>
                </a:solidFill>
              </a:rPr>
              <a:t> </a:t>
            </a:r>
            <a:r>
              <a:rPr lang="en-US" altLang="et-EE" dirty="0" err="1" smtClean="0">
                <a:solidFill>
                  <a:srgbClr val="0070C0"/>
                </a:solidFill>
              </a:rPr>
              <a:t>Registreerumine</a:t>
            </a:r>
            <a:endParaRPr lang="en-US" altLang="et-EE" dirty="0">
              <a:solidFill>
                <a:srgbClr val="0070C0"/>
              </a:solidFill>
            </a:endParaRPr>
          </a:p>
          <a:p>
            <a:pPr>
              <a:defRPr/>
            </a:pPr>
            <a:r>
              <a:rPr lang="en-US" altLang="et-EE" dirty="0" err="1">
                <a:solidFill>
                  <a:schemeClr val="tx1">
                    <a:lumMod val="95000"/>
                    <a:lumOff val="5000"/>
                  </a:schemeClr>
                </a:solidFill>
              </a:rPr>
              <a:t>Praktikumiõppejõu</a:t>
            </a:r>
            <a:r>
              <a:rPr lang="en-US" altLang="et-EE" dirty="0">
                <a:solidFill>
                  <a:schemeClr val="tx1">
                    <a:lumMod val="95000"/>
                    <a:lumOff val="5000"/>
                  </a:schemeClr>
                </a:solidFill>
              </a:rPr>
              <a:t> </a:t>
            </a:r>
            <a:r>
              <a:rPr lang="en-US" altLang="et-EE" dirty="0" err="1" smtClean="0">
                <a:solidFill>
                  <a:schemeClr val="tx1">
                    <a:lumMod val="95000"/>
                    <a:lumOff val="5000"/>
                  </a:schemeClr>
                </a:solidFill>
              </a:rPr>
              <a:t>registreerumine</a:t>
            </a:r>
            <a:endParaRPr lang="et-EE" altLang="et-EE" dirty="0" smtClean="0">
              <a:solidFill>
                <a:schemeClr val="tx1">
                  <a:lumMod val="95000"/>
                  <a:lumOff val="5000"/>
                </a:schemeClr>
              </a:solidFill>
            </a:endParaRPr>
          </a:p>
          <a:p>
            <a:pPr>
              <a:defRPr/>
            </a:pPr>
            <a:r>
              <a:rPr lang="en-US" altLang="et-EE" dirty="0" err="1" smtClean="0">
                <a:solidFill>
                  <a:schemeClr val="tx1">
                    <a:lumMod val="95000"/>
                    <a:lumOff val="5000"/>
                  </a:schemeClr>
                </a:solidFill>
              </a:rPr>
              <a:t>Rühmavalik</a:t>
            </a:r>
            <a:endParaRPr lang="en-US" altLang="et-EE" dirty="0">
              <a:solidFill>
                <a:schemeClr val="tx1">
                  <a:lumMod val="95000"/>
                  <a:lumOff val="5000"/>
                </a:schemeClr>
              </a:solidFill>
            </a:endParaRPr>
          </a:p>
          <a:p>
            <a:pPr>
              <a:defRPr/>
            </a:pPr>
            <a:r>
              <a:rPr lang="en-US" altLang="et-EE" dirty="0" err="1">
                <a:solidFill>
                  <a:schemeClr val="tx1">
                    <a:lumMod val="95000"/>
                    <a:lumOff val="5000"/>
                  </a:schemeClr>
                </a:solidFill>
              </a:rPr>
              <a:t>Selleks</a:t>
            </a:r>
            <a:r>
              <a:rPr lang="en-US" altLang="et-EE" dirty="0">
                <a:solidFill>
                  <a:schemeClr val="tx1">
                    <a:lumMod val="95000"/>
                    <a:lumOff val="5000"/>
                  </a:schemeClr>
                </a:solidFill>
              </a:rPr>
              <a:t>, et </a:t>
            </a:r>
            <a:r>
              <a:rPr lang="en-US" altLang="et-EE" dirty="0" err="1">
                <a:solidFill>
                  <a:schemeClr val="tx1">
                    <a:lumMod val="95000"/>
                    <a:lumOff val="5000"/>
                  </a:schemeClr>
                </a:solidFill>
              </a:rPr>
              <a:t>saaksite</a:t>
            </a:r>
            <a:r>
              <a:rPr lang="en-US" altLang="et-EE" dirty="0">
                <a:solidFill>
                  <a:schemeClr val="tx1">
                    <a:lumMod val="95000"/>
                    <a:lumOff val="5000"/>
                  </a:schemeClr>
                </a:solidFill>
              </a:rPr>
              <a:t> </a:t>
            </a:r>
            <a:r>
              <a:rPr lang="en-US" altLang="et-EE" dirty="0" err="1">
                <a:solidFill>
                  <a:schemeClr val="tx1">
                    <a:lumMod val="95000"/>
                    <a:lumOff val="5000"/>
                  </a:schemeClr>
                </a:solidFill>
              </a:rPr>
              <a:t>töid</a:t>
            </a:r>
            <a:r>
              <a:rPr lang="en-US" altLang="et-EE" dirty="0">
                <a:solidFill>
                  <a:schemeClr val="tx1">
                    <a:lumMod val="95000"/>
                    <a:lumOff val="5000"/>
                  </a:schemeClr>
                </a:solidFill>
              </a:rPr>
              <a:t> </a:t>
            </a:r>
            <a:r>
              <a:rPr lang="en-US" altLang="et-EE" dirty="0" err="1">
                <a:solidFill>
                  <a:schemeClr val="tx1">
                    <a:lumMod val="95000"/>
                    <a:lumOff val="5000"/>
                  </a:schemeClr>
                </a:solidFill>
              </a:rPr>
              <a:t>esitada</a:t>
            </a:r>
            <a:r>
              <a:rPr lang="en-US" altLang="et-EE" dirty="0">
                <a:solidFill>
                  <a:schemeClr val="tx1">
                    <a:lumMod val="95000"/>
                    <a:lumOff val="5000"/>
                  </a:schemeClr>
                </a:solidFill>
              </a:rPr>
              <a:t>, </a:t>
            </a:r>
            <a:r>
              <a:rPr lang="en-US" altLang="et-EE" dirty="0" err="1">
                <a:solidFill>
                  <a:schemeClr val="tx1">
                    <a:lumMod val="95000"/>
                    <a:lumOff val="5000"/>
                  </a:schemeClr>
                </a:solidFill>
              </a:rPr>
              <a:t>peate</a:t>
            </a:r>
            <a:r>
              <a:rPr lang="en-US" altLang="et-EE" dirty="0">
                <a:solidFill>
                  <a:schemeClr val="tx1">
                    <a:lumMod val="95000"/>
                    <a:lumOff val="5000"/>
                  </a:schemeClr>
                </a:solidFill>
              </a:rPr>
              <a:t> </a:t>
            </a:r>
            <a:r>
              <a:rPr lang="en-US" altLang="et-EE" dirty="0" err="1">
                <a:solidFill>
                  <a:schemeClr val="tx1">
                    <a:lumMod val="95000"/>
                    <a:lumOff val="5000"/>
                  </a:schemeClr>
                </a:solidFill>
              </a:rPr>
              <a:t>olema</a:t>
            </a:r>
            <a:r>
              <a:rPr lang="en-US" altLang="et-EE" dirty="0">
                <a:solidFill>
                  <a:schemeClr val="tx1">
                    <a:lumMod val="95000"/>
                    <a:lumOff val="5000"/>
                  </a:schemeClr>
                </a:solidFill>
              </a:rPr>
              <a:t> </a:t>
            </a:r>
            <a:r>
              <a:rPr lang="en-US" altLang="et-EE" dirty="0" err="1">
                <a:solidFill>
                  <a:schemeClr val="tx1">
                    <a:lumMod val="95000"/>
                    <a:lumOff val="5000"/>
                  </a:schemeClr>
                </a:solidFill>
              </a:rPr>
              <a:t>registreerunud</a:t>
            </a:r>
            <a:r>
              <a:rPr lang="en-US" altLang="et-EE" dirty="0">
                <a:solidFill>
                  <a:schemeClr val="tx1">
                    <a:lumMod val="95000"/>
                    <a:lumOff val="5000"/>
                  </a:schemeClr>
                </a:solidFill>
              </a:rPr>
              <a:t> </a:t>
            </a:r>
            <a:r>
              <a:rPr lang="en-US" altLang="et-EE" dirty="0" err="1">
                <a:solidFill>
                  <a:schemeClr val="tx1">
                    <a:lumMod val="95000"/>
                    <a:lumOff val="5000"/>
                  </a:schemeClr>
                </a:solidFill>
              </a:rPr>
              <a:t>konkreetse</a:t>
            </a:r>
            <a:r>
              <a:rPr lang="en-US" altLang="et-EE" dirty="0">
                <a:solidFill>
                  <a:schemeClr val="tx1">
                    <a:lumMod val="95000"/>
                    <a:lumOff val="5000"/>
                  </a:schemeClr>
                </a:solidFill>
              </a:rPr>
              <a:t> </a:t>
            </a:r>
            <a:r>
              <a:rPr lang="en-US" altLang="et-EE" dirty="0" err="1">
                <a:solidFill>
                  <a:schemeClr val="tx1">
                    <a:lumMod val="95000"/>
                    <a:lumOff val="5000"/>
                  </a:schemeClr>
                </a:solidFill>
              </a:rPr>
              <a:t>õppejõu</a:t>
            </a:r>
            <a:r>
              <a:rPr lang="en-US" altLang="et-EE" dirty="0">
                <a:solidFill>
                  <a:schemeClr val="tx1">
                    <a:lumMod val="95000"/>
                    <a:lumOff val="5000"/>
                  </a:schemeClr>
                </a:solidFill>
              </a:rPr>
              <a:t> </a:t>
            </a:r>
            <a:r>
              <a:rPr lang="en-US" altLang="et-EE" dirty="0" err="1">
                <a:solidFill>
                  <a:schemeClr val="tx1">
                    <a:lumMod val="95000"/>
                    <a:lumOff val="5000"/>
                  </a:schemeClr>
                </a:solidFill>
              </a:rPr>
              <a:t>tundi</a:t>
            </a:r>
            <a:r>
              <a:rPr lang="en-US" altLang="et-EE" dirty="0">
                <a:solidFill>
                  <a:schemeClr val="tx1">
                    <a:lumMod val="95000"/>
                    <a:lumOff val="5000"/>
                  </a:schemeClr>
                </a:solidFill>
              </a:rPr>
              <a:t>.</a:t>
            </a:r>
          </a:p>
          <a:p>
            <a:pPr>
              <a:defRPr/>
            </a:pPr>
            <a:endParaRPr lang="en-US" altLang="et-EE" dirty="0">
              <a:solidFill>
                <a:schemeClr val="tx1">
                  <a:lumMod val="95000"/>
                  <a:lumOff val="5000"/>
                </a:schemeClr>
              </a:solidFill>
            </a:endParaRPr>
          </a:p>
          <a:p>
            <a:pPr>
              <a:defRPr/>
            </a:pPr>
            <a:r>
              <a:rPr lang="en-US" altLang="et-EE" dirty="0" err="1">
                <a:solidFill>
                  <a:schemeClr val="tx1">
                    <a:lumMod val="95000"/>
                    <a:lumOff val="5000"/>
                  </a:schemeClr>
                </a:solidFill>
              </a:rPr>
              <a:t>Registreerumist</a:t>
            </a:r>
            <a:r>
              <a:rPr lang="en-US" altLang="et-EE" dirty="0">
                <a:solidFill>
                  <a:schemeClr val="tx1">
                    <a:lumMod val="95000"/>
                    <a:lumOff val="5000"/>
                  </a:schemeClr>
                </a:solidFill>
              </a:rPr>
              <a:t> </a:t>
            </a:r>
            <a:r>
              <a:rPr lang="en-US" altLang="et-EE" dirty="0" err="1">
                <a:solidFill>
                  <a:schemeClr val="tx1">
                    <a:lumMod val="95000"/>
                    <a:lumOff val="5000"/>
                  </a:schemeClr>
                </a:solidFill>
              </a:rPr>
              <a:t>saab</a:t>
            </a:r>
            <a:r>
              <a:rPr lang="en-US" altLang="et-EE" dirty="0">
                <a:solidFill>
                  <a:schemeClr val="tx1">
                    <a:lumMod val="95000"/>
                    <a:lumOff val="5000"/>
                  </a:schemeClr>
                </a:solidFill>
              </a:rPr>
              <a:t> </a:t>
            </a:r>
            <a:r>
              <a:rPr lang="en-US" altLang="et-EE" dirty="0" err="1">
                <a:solidFill>
                  <a:schemeClr val="tx1">
                    <a:lumMod val="95000"/>
                    <a:lumOff val="5000"/>
                  </a:schemeClr>
                </a:solidFill>
              </a:rPr>
              <a:t>esimeste</a:t>
            </a:r>
            <a:r>
              <a:rPr lang="en-US" altLang="et-EE" dirty="0">
                <a:solidFill>
                  <a:schemeClr val="tx1">
                    <a:lumMod val="95000"/>
                    <a:lumOff val="5000"/>
                  </a:schemeClr>
                </a:solidFill>
              </a:rPr>
              <a:t> </a:t>
            </a:r>
            <a:r>
              <a:rPr lang="en-US" altLang="et-EE" dirty="0" err="1">
                <a:solidFill>
                  <a:schemeClr val="tx1">
                    <a:lumMod val="95000"/>
                    <a:lumOff val="5000"/>
                  </a:schemeClr>
                </a:solidFill>
              </a:rPr>
              <a:t>nädalate</a:t>
            </a:r>
            <a:r>
              <a:rPr lang="en-US" altLang="et-EE" dirty="0">
                <a:solidFill>
                  <a:schemeClr val="tx1">
                    <a:lumMod val="95000"/>
                    <a:lumOff val="5000"/>
                  </a:schemeClr>
                </a:solidFill>
              </a:rPr>
              <a:t> </a:t>
            </a:r>
            <a:r>
              <a:rPr lang="en-US" altLang="et-EE" dirty="0" err="1">
                <a:solidFill>
                  <a:schemeClr val="tx1">
                    <a:lumMod val="95000"/>
                    <a:lumOff val="5000"/>
                  </a:schemeClr>
                </a:solidFill>
              </a:rPr>
              <a:t>jooksul</a:t>
            </a:r>
            <a:r>
              <a:rPr lang="en-US" altLang="et-EE" dirty="0">
                <a:solidFill>
                  <a:schemeClr val="tx1">
                    <a:lumMod val="95000"/>
                    <a:lumOff val="5000"/>
                  </a:schemeClr>
                </a:solidFill>
              </a:rPr>
              <a:t> </a:t>
            </a:r>
            <a:r>
              <a:rPr lang="en-US" altLang="et-EE" dirty="0" err="1">
                <a:solidFill>
                  <a:schemeClr val="tx1">
                    <a:lumMod val="95000"/>
                    <a:lumOff val="5000"/>
                  </a:schemeClr>
                </a:solidFill>
              </a:rPr>
              <a:t>muuta</a:t>
            </a:r>
            <a:r>
              <a:rPr lang="en-US" altLang="et-EE" dirty="0">
                <a:solidFill>
                  <a:schemeClr val="tx1">
                    <a:lumMod val="95000"/>
                    <a:lumOff val="5000"/>
                  </a:schemeClr>
                </a:solidFill>
              </a:rPr>
              <a:t>.</a:t>
            </a:r>
            <a:endParaRPr lang="en-US" altLang="et-EE" dirty="0" smtClean="0"/>
          </a:p>
        </p:txBody>
      </p:sp>
      <p:sp>
        <p:nvSpPr>
          <p:cNvPr id="11267" name="TextBox 2"/>
          <p:cNvSpPr txBox="1">
            <a:spLocks noChangeArrowheads="1"/>
          </p:cNvSpPr>
          <p:nvPr/>
        </p:nvSpPr>
        <p:spPr bwMode="auto">
          <a:xfrm>
            <a:off x="467544" y="5084763"/>
            <a:ext cx="8424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t-EE" altLang="et-EE" sz="2000" dirty="0" smtClean="0">
                <a:solidFill>
                  <a:schemeClr val="accent2"/>
                </a:solidFill>
              </a:rPr>
              <a:t>https://ati.ttu.ee/wiki/e/index.php/IAX0583_-_Programmeerimine_I</a:t>
            </a:r>
            <a:endParaRPr lang="et-EE" altLang="et-EE" sz="2000" dirty="0">
              <a:solidFill>
                <a:srgbClr val="CC6600"/>
              </a:solidFill>
            </a:endParaRPr>
          </a:p>
        </p:txBody>
      </p:sp>
      <p:sp>
        <p:nvSpPr>
          <p:cNvPr id="11268" name="TextBox 1"/>
          <p:cNvSpPr txBox="1">
            <a:spLocks noChangeArrowheads="1"/>
          </p:cNvSpPr>
          <p:nvPr/>
        </p:nvSpPr>
        <p:spPr bwMode="auto">
          <a:xfrm>
            <a:off x="900113" y="765175"/>
            <a:ext cx="6696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t-EE" altLang="et-EE" sz="2400" dirty="0"/>
              <a:t>https://moodle.taltech.ee/course/view.php?id=3347</a:t>
            </a:r>
          </a:p>
        </p:txBody>
      </p:sp>
      <p:sp>
        <p:nvSpPr>
          <p:cNvPr id="35" name="TextBox 34"/>
          <p:cNvSpPr txBox="1"/>
          <p:nvPr/>
        </p:nvSpPr>
        <p:spPr>
          <a:xfrm>
            <a:off x="683568" y="4581128"/>
            <a:ext cx="1935145" cy="461665"/>
          </a:xfrm>
          <a:prstGeom prst="rect">
            <a:avLst/>
          </a:prstGeom>
          <a:noFill/>
        </p:spPr>
        <p:txBody>
          <a:bodyPr wrap="none" rtlCol="0">
            <a:spAutoFit/>
          </a:bodyPr>
          <a:lstStyle/>
          <a:p>
            <a:r>
              <a:rPr lang="et-EE" u="sng" dirty="0" smtClean="0"/>
              <a:t>Aine koduleht</a:t>
            </a:r>
            <a:endParaRPr lang="et-EE"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t-EE" altLang="et-EE" sz="4000" smtClean="0"/>
              <a:t>Kursuse töökeskkonnad</a:t>
            </a:r>
          </a:p>
        </p:txBody>
      </p:sp>
      <p:sp>
        <p:nvSpPr>
          <p:cNvPr id="14339" name="Content Placeholder 2"/>
          <p:cNvSpPr>
            <a:spLocks noGrp="1"/>
          </p:cNvSpPr>
          <p:nvPr>
            <p:ph idx="1"/>
          </p:nvPr>
        </p:nvSpPr>
        <p:spPr>
          <a:xfrm>
            <a:off x="685800" y="1844675"/>
            <a:ext cx="7772400" cy="4251325"/>
          </a:xfrm>
        </p:spPr>
        <p:txBody>
          <a:bodyPr/>
          <a:lstStyle/>
          <a:p>
            <a:r>
              <a:rPr lang="et-EE" altLang="et-EE" sz="2400" u="sng" smtClean="0"/>
              <a:t>C/C++ Integreeritud programmeerimiskeskkonnad </a:t>
            </a:r>
            <a:r>
              <a:rPr lang="et-EE" altLang="et-EE" sz="1400" smtClean="0"/>
              <a:t>(IDE)</a:t>
            </a:r>
          </a:p>
          <a:p>
            <a:r>
              <a:rPr lang="et-EE" altLang="et-EE" sz="1400" smtClean="0"/>
              <a:t>Code::Blocks - http://www.codeblocks.org/ (Windows, Linux, Mac OS)</a:t>
            </a:r>
          </a:p>
          <a:p>
            <a:r>
              <a:rPr lang="et-EE" altLang="et-EE" sz="1400" smtClean="0"/>
              <a:t>Klassi arvutites terminali käsk codeblocks</a:t>
            </a:r>
          </a:p>
          <a:p>
            <a:r>
              <a:rPr lang="et-EE" altLang="et-EE" sz="2000" u="sng" smtClean="0"/>
              <a:t>Geany - http://www.geany.org/ (Windows, Linux)</a:t>
            </a:r>
          </a:p>
          <a:p>
            <a:r>
              <a:rPr lang="et-EE" altLang="et-EE" sz="2000" smtClean="0"/>
              <a:t>Klassi arvutites </a:t>
            </a:r>
            <a:r>
              <a:rPr lang="et-EE" altLang="et-EE" sz="2800" smtClean="0">
                <a:solidFill>
                  <a:schemeClr val="accent2"/>
                </a:solidFill>
              </a:rPr>
              <a:t>terminali käsk geany</a:t>
            </a:r>
            <a:endParaRPr lang="et-EE" altLang="et-EE" sz="2000" smtClean="0"/>
          </a:p>
          <a:p>
            <a:r>
              <a:rPr lang="et-EE" altLang="et-EE" sz="2000" i="1" smtClean="0"/>
              <a:t>Orwell Dev-C++ - http://sourceforge.net/projects/orwelldevcpp/ (Windows)</a:t>
            </a:r>
          </a:p>
          <a:p>
            <a:r>
              <a:rPr lang="et-EE" altLang="et-EE" sz="2000" u="sng" smtClean="0"/>
              <a:t>Diagrammide joonistamisvahendid</a:t>
            </a:r>
          </a:p>
          <a:p>
            <a:r>
              <a:rPr lang="et-EE" altLang="et-EE" sz="2000" smtClean="0"/>
              <a:t>ArgoUML - http://argouml.tigris.org/ (Windows, Linux)</a:t>
            </a:r>
          </a:p>
          <a:p>
            <a:r>
              <a:rPr lang="et-EE" altLang="et-EE" sz="2000" smtClean="0"/>
              <a:t>Klassi arvutites </a:t>
            </a:r>
            <a:r>
              <a:rPr lang="et-EE" altLang="et-EE" sz="2800" smtClean="0">
                <a:solidFill>
                  <a:schemeClr val="accent2"/>
                </a:solidFill>
              </a:rPr>
              <a:t>terminali käsk argouml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t-EE" altLang="et-EE" sz="2000" i="1" smtClean="0"/>
              <a:t>I Kodutöö ülesanne</a:t>
            </a:r>
            <a:r>
              <a:rPr lang="et-EE" altLang="et-EE" sz="2400" smtClean="0"/>
              <a:t/>
            </a:r>
            <a:br>
              <a:rPr lang="et-EE" altLang="et-EE" sz="2400" smtClean="0"/>
            </a:br>
            <a:r>
              <a:rPr lang="et-EE" altLang="et-EE" sz="2400" smtClean="0"/>
              <a:t>I kodutöö ülesande genereerimine</a:t>
            </a:r>
          </a:p>
        </p:txBody>
      </p:sp>
      <p:sp>
        <p:nvSpPr>
          <p:cNvPr id="3" name="Content Placeholder 2"/>
          <p:cNvSpPr>
            <a:spLocks noGrp="1"/>
          </p:cNvSpPr>
          <p:nvPr>
            <p:ph idx="1"/>
          </p:nvPr>
        </p:nvSpPr>
        <p:spPr/>
        <p:txBody>
          <a:bodyPr/>
          <a:lstStyle/>
          <a:p>
            <a:pPr marL="0" indent="0">
              <a:buFontTx/>
              <a:buNone/>
              <a:defRPr/>
            </a:pPr>
            <a:r>
              <a:rPr lang="et-EE" sz="2000" dirty="0" smtClean="0">
                <a:solidFill>
                  <a:schemeClr val="accent2"/>
                </a:solidFill>
              </a:rPr>
              <a:t>1. kodune ülesanne</a:t>
            </a:r>
          </a:p>
          <a:p>
            <a:pPr>
              <a:defRPr/>
            </a:pPr>
            <a:r>
              <a:rPr lang="et-EE" sz="2000" dirty="0" smtClean="0">
                <a:solidFill>
                  <a:schemeClr val="accent2"/>
                </a:solidFill>
              </a:rPr>
              <a:t>Funktsiooni tabuleerimine</a:t>
            </a:r>
          </a:p>
          <a:p>
            <a:pPr>
              <a:defRPr/>
            </a:pPr>
            <a:r>
              <a:rPr lang="et-EE" sz="2000" dirty="0" smtClean="0"/>
              <a:t>Koostage ülesande algoritm ja sellele üksüheselt vastav programm C keeles. Kõik algandmed on reaalarvulised ja sisestatakse klaviatuurilt. Tulemused kuvatakse ekraanile tabeli kujul, mille veergudeks on argumendi x ja funktsiooni y = f(x) väärtused.</a:t>
            </a:r>
          </a:p>
          <a:p>
            <a:pPr>
              <a:defRPr/>
            </a:pPr>
            <a:r>
              <a:rPr lang="et-EE" sz="2000" dirty="0" smtClean="0"/>
              <a:t>Funktsiooni väärtus kuvatakse ainult siis, kui see eksisteerib. Kui funktsiooni väärtus pole antud argumendi x korral määratud või on kompleksarvuline, siis tuleb y veergu väljastada 'puudub' või 'kompleksarvuline'. Kompleksarvulise väärtuse võib soovi korral esitada kujul: reaalosa + i imaginaarosa.</a:t>
            </a:r>
          </a:p>
          <a:p>
            <a:pPr>
              <a:defRPr/>
            </a:pPr>
            <a:r>
              <a:rPr lang="et-EE" sz="2000" dirty="0" smtClean="0">
                <a:solidFill>
                  <a:schemeClr val="accent2"/>
                </a:solidFill>
              </a:rPr>
              <a:t>Tabuleerimise meetodi ja tabuleeritava funktsiooni aluseks on teie matrikli number</a:t>
            </a:r>
            <a:r>
              <a:rPr lang="et-EE" sz="2000" dirty="0" smtClean="0"/>
              <a:t>: </a:t>
            </a:r>
          </a:p>
          <a:p>
            <a:pPr>
              <a:defRPr/>
            </a:pPr>
            <a:r>
              <a:rPr lang="et-EE" sz="2000" dirty="0" smtClean="0"/>
              <a:t> </a:t>
            </a:r>
          </a:p>
          <a:p>
            <a:pPr>
              <a:defRPr/>
            </a:pPr>
            <a:endParaRPr lang="et-EE" sz="2000" dirty="0" smtClean="0"/>
          </a:p>
          <a:p>
            <a:pPr>
              <a:defRPr/>
            </a:pPr>
            <a:endParaRPr lang="et-EE"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104"/>
          <p:cNvSpPr>
            <a:spLocks noGrp="1"/>
          </p:cNvSpPr>
          <p:nvPr>
            <p:ph type="sldNum" sz="quarter" idx="12"/>
          </p:nvPr>
        </p:nvSpPr>
        <p:spPr>
          <a:xfrm>
            <a:off x="7380288" y="6492875"/>
            <a:ext cx="136842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Pct val="25000"/>
              <a:buFontTx/>
              <a:buNone/>
            </a:pPr>
            <a:fld id="{B1B1517A-FC8C-4398-9E14-D3E237BD9CD0}" type="slidenum">
              <a:rPr lang="et-EE" altLang="et-EE" sz="1400" smtClean="0">
                <a:solidFill>
                  <a:srgbClr val="000000"/>
                </a:solidFill>
                <a:latin typeface="Arial" panose="020B0604020202020204" pitchFamily="34" charset="0"/>
                <a:cs typeface="Arial" panose="020B0604020202020204" pitchFamily="34" charset="0"/>
                <a:sym typeface="Arial" panose="020B0604020202020204" pitchFamily="34" charset="0"/>
              </a:rPr>
              <a:pPr>
                <a:spcBef>
                  <a:spcPct val="0"/>
                </a:spcBef>
                <a:buSzPct val="25000"/>
                <a:buFontTx/>
                <a:buNone/>
              </a:pPr>
              <a:t>9</a:t>
            </a:fld>
            <a:endParaRPr lang="et-EE" altLang="et-EE" sz="1400"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05" name="Shape 105"/>
          <p:cNvSpPr>
            <a:spLocks noGrp="1"/>
          </p:cNvSpPr>
          <p:nvPr>
            <p:ph type="body" idx="1"/>
          </p:nvPr>
        </p:nvSpPr>
        <p:spPr>
          <a:xfrm>
            <a:off x="827088" y="620713"/>
            <a:ext cx="8066087" cy="6048375"/>
          </a:xfrm>
        </p:spPr>
        <p:txBody>
          <a:bodyPr lIns="91425" tIns="45700" rIns="91425" bIns="45700"/>
          <a:lstStyle/>
          <a:p>
            <a:pPr indent="-203200">
              <a:lnSpc>
                <a:spcPct val="150000"/>
              </a:lnSpc>
              <a:spcBef>
                <a:spcPct val="0"/>
              </a:spcBef>
              <a:buClr>
                <a:srgbClr val="870042"/>
              </a:buClr>
            </a:pPr>
            <a:r>
              <a:rPr lang="et-EE" altLang="et-EE" sz="2200" u="sng" smtClean="0">
                <a:solidFill>
                  <a:schemeClr val="hlink"/>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hlinkClick r:id="rId3"/>
              </a:rPr>
              <a:t>TPI esimene arvuti – Minsk-22</a:t>
            </a:r>
            <a:r>
              <a:rPr lang="et-EE" altLang="et-EE" sz="2200" b="1"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- 1967</a:t>
            </a:r>
          </a:p>
          <a:p>
            <a:pPr lvl="1">
              <a:lnSpc>
                <a:spcPct val="150000"/>
              </a:lnSpc>
              <a:spcBef>
                <a:spcPts val="600"/>
              </a:spcBef>
              <a:buClr>
                <a:srgbClr val="870042"/>
              </a:buClr>
            </a:pPr>
            <a:r>
              <a:rPr lang="et-EE" altLang="et-EE" sz="2200"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töökiirus – </a:t>
            </a:r>
            <a:r>
              <a:rPr lang="et-EE" altLang="et-EE" sz="2200" b="1"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5000 – 6000 </a:t>
            </a:r>
            <a:r>
              <a:rPr lang="et-EE" altLang="et-EE" sz="2200"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op/sek</a:t>
            </a:r>
          </a:p>
          <a:p>
            <a:pPr lvl="1">
              <a:lnSpc>
                <a:spcPct val="150000"/>
              </a:lnSpc>
              <a:spcBef>
                <a:spcPts val="600"/>
              </a:spcBef>
              <a:buClr>
                <a:srgbClr val="870042"/>
              </a:buClr>
            </a:pPr>
            <a:r>
              <a:rPr lang="et-EE" altLang="et-EE" sz="2200"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operatiivmälu – </a:t>
            </a:r>
            <a:r>
              <a:rPr lang="et-EE" altLang="et-EE" sz="2200" b="1"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300</a:t>
            </a:r>
            <a:r>
              <a:rPr lang="et-EE" altLang="et-EE" sz="2200"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KB (8192 * 37 bitti)</a:t>
            </a:r>
          </a:p>
          <a:p>
            <a:pPr lvl="1">
              <a:lnSpc>
                <a:spcPct val="150000"/>
              </a:lnSpc>
              <a:spcBef>
                <a:spcPts val="600"/>
              </a:spcBef>
              <a:buClr>
                <a:srgbClr val="870042"/>
              </a:buClr>
            </a:pPr>
            <a:r>
              <a:rPr lang="et-EE" altLang="et-EE" sz="2200"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operatsioonisüsteem puudus</a:t>
            </a:r>
          </a:p>
          <a:p>
            <a:pPr lvl="1">
              <a:lnSpc>
                <a:spcPct val="150000"/>
              </a:lnSpc>
              <a:spcBef>
                <a:spcPts val="600"/>
              </a:spcBef>
              <a:buClr>
                <a:srgbClr val="870042"/>
              </a:buClr>
              <a:buFont typeface="Noto Symbol"/>
              <a:buChar char="–"/>
            </a:pPr>
            <a:r>
              <a:rPr lang="et-EE" altLang="et-EE" sz="2200"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programmeerimiskeeled: masinakeel, Malgol</a:t>
            </a:r>
          </a:p>
          <a:p>
            <a:pPr indent="-203200">
              <a:lnSpc>
                <a:spcPct val="150000"/>
              </a:lnSpc>
              <a:spcBef>
                <a:spcPts val="600"/>
              </a:spcBef>
              <a:buClr>
                <a:srgbClr val="870042"/>
              </a:buClr>
              <a:buFont typeface="Noto Symbol"/>
              <a:buChar char="•"/>
            </a:pPr>
            <a:r>
              <a:rPr lang="et-EE" altLang="et-EE" sz="2200"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1975 - ЕС ЭВМ (IBM 360), CM-4 (PDP-11), </a:t>
            </a:r>
          </a:p>
          <a:p>
            <a:pPr lvl="1">
              <a:lnSpc>
                <a:spcPct val="150000"/>
              </a:lnSpc>
              <a:spcBef>
                <a:spcPts val="600"/>
              </a:spcBef>
              <a:buClr>
                <a:srgbClr val="870042"/>
              </a:buClr>
              <a:buFont typeface="Noto Symbol"/>
              <a:buChar char="–"/>
            </a:pPr>
            <a:r>
              <a:rPr lang="et-EE" altLang="et-EE" sz="2200"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keeled: PL/1, Fortran, Basic, Pascal</a:t>
            </a:r>
          </a:p>
          <a:p>
            <a:pPr indent="-203200">
              <a:lnSpc>
                <a:spcPct val="150000"/>
              </a:lnSpc>
              <a:spcBef>
                <a:spcPts val="600"/>
              </a:spcBef>
              <a:buClr>
                <a:srgbClr val="870042"/>
              </a:buClr>
              <a:buFont typeface="Noto Symbol"/>
              <a:buChar char="•"/>
            </a:pPr>
            <a:r>
              <a:rPr lang="et-EE" altLang="et-EE" sz="2200"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1987 - personaalarvutid IBM PC </a:t>
            </a:r>
            <a:br>
              <a:rPr lang="et-EE" altLang="et-EE" sz="2200"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br>
            <a:r>
              <a:rPr lang="et-EE" altLang="et-EE" sz="2200"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keeled Pascal, Turbo Basic, Fortran, Visual Basic, VBA, C, …</a:t>
            </a:r>
          </a:p>
          <a:p>
            <a:pPr indent="-203200">
              <a:lnSpc>
                <a:spcPct val="150000"/>
              </a:lnSpc>
              <a:spcBef>
                <a:spcPts val="600"/>
              </a:spcBef>
              <a:buClr>
                <a:srgbClr val="870042"/>
              </a:buClr>
              <a:buFontTx/>
              <a:buNone/>
            </a:pPr>
            <a:endParaRPr lang="et-EE" altLang="et-EE" sz="2200"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indent="-203200">
              <a:lnSpc>
                <a:spcPct val="150000"/>
              </a:lnSpc>
              <a:spcBef>
                <a:spcPts val="600"/>
              </a:spcBef>
              <a:buClr>
                <a:srgbClr val="870042"/>
              </a:buClr>
              <a:buFont typeface="Noto Symbol"/>
              <a:buNone/>
            </a:pPr>
            <a:endParaRPr lang="et-EE" altLang="et-EE" sz="2200" smtClean="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 calcmode="lin" valueType="num">
                                      <p:cBhvr additive="base">
                                        <p:cTn id="7" dur="1000"/>
                                        <p:tgtEl>
                                          <p:spTgt spid="1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5">
                                            <p:txEl>
                                              <p:pRg st="1" end="1"/>
                                            </p:txEl>
                                          </p:spTgt>
                                        </p:tgtEl>
                                        <p:attrNameLst>
                                          <p:attrName>style.visibility</p:attrName>
                                        </p:attrNameLst>
                                      </p:cBhvr>
                                      <p:to>
                                        <p:strVal val="visible"/>
                                      </p:to>
                                    </p:set>
                                    <p:anim calcmode="lin" valueType="num">
                                      <p:cBhvr additive="base">
                                        <p:cTn id="12" dur="1000"/>
                                        <p:tgtEl>
                                          <p:spTgt spid="1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5">
                                            <p:txEl>
                                              <p:pRg st="2" end="2"/>
                                            </p:txEl>
                                          </p:spTgt>
                                        </p:tgtEl>
                                        <p:attrNameLst>
                                          <p:attrName>style.visibility</p:attrName>
                                        </p:attrNameLst>
                                      </p:cBhvr>
                                      <p:to>
                                        <p:strVal val="visible"/>
                                      </p:to>
                                    </p:set>
                                    <p:anim calcmode="lin" valueType="num">
                                      <p:cBhvr additive="base">
                                        <p:cTn id="17" dur="1000"/>
                                        <p:tgtEl>
                                          <p:spTgt spid="1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5">
                                            <p:txEl>
                                              <p:pRg st="3" end="3"/>
                                            </p:txEl>
                                          </p:spTgt>
                                        </p:tgtEl>
                                        <p:attrNameLst>
                                          <p:attrName>style.visibility</p:attrName>
                                        </p:attrNameLst>
                                      </p:cBhvr>
                                      <p:to>
                                        <p:strVal val="visible"/>
                                      </p:to>
                                    </p:set>
                                    <p:anim calcmode="lin" valueType="num">
                                      <p:cBhvr additive="base">
                                        <p:cTn id="22" dur="1000"/>
                                        <p:tgtEl>
                                          <p:spTgt spid="10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5">
                                            <p:txEl>
                                              <p:pRg st="4" end="4"/>
                                            </p:txEl>
                                          </p:spTgt>
                                        </p:tgtEl>
                                        <p:attrNameLst>
                                          <p:attrName>style.visibility</p:attrName>
                                        </p:attrNameLst>
                                      </p:cBhvr>
                                      <p:to>
                                        <p:strVal val="visible"/>
                                      </p:to>
                                    </p:set>
                                    <p:anim calcmode="lin" valueType="num">
                                      <p:cBhvr additive="base">
                                        <p:cTn id="27" dur="1000"/>
                                        <p:tgtEl>
                                          <p:spTgt spid="10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05">
                                            <p:txEl>
                                              <p:pRg st="5" end="5"/>
                                            </p:txEl>
                                          </p:spTgt>
                                        </p:tgtEl>
                                        <p:attrNameLst>
                                          <p:attrName>style.visibility</p:attrName>
                                        </p:attrNameLst>
                                      </p:cBhvr>
                                      <p:to>
                                        <p:strVal val="visible"/>
                                      </p:to>
                                    </p:set>
                                    <p:anim calcmode="lin" valueType="num">
                                      <p:cBhvr additive="base">
                                        <p:cTn id="32" dur="1000"/>
                                        <p:tgtEl>
                                          <p:spTgt spid="10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5">
                                            <p:txEl>
                                              <p:pRg st="6" end="6"/>
                                            </p:txEl>
                                          </p:spTgt>
                                        </p:tgtEl>
                                        <p:attrNameLst>
                                          <p:attrName>style.visibility</p:attrName>
                                        </p:attrNameLst>
                                      </p:cBhvr>
                                      <p:to>
                                        <p:strVal val="visible"/>
                                      </p:to>
                                    </p:set>
                                    <p:anim calcmode="lin" valueType="num">
                                      <p:cBhvr additive="base">
                                        <p:cTn id="37" dur="1000"/>
                                        <p:tgtEl>
                                          <p:spTgt spid="10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05">
                                            <p:txEl>
                                              <p:pRg st="7" end="7"/>
                                            </p:txEl>
                                          </p:spTgt>
                                        </p:tgtEl>
                                        <p:attrNameLst>
                                          <p:attrName>style.visibility</p:attrName>
                                        </p:attrNameLst>
                                      </p:cBhvr>
                                      <p:to>
                                        <p:strVal val="visible"/>
                                      </p:to>
                                    </p:set>
                                    <p:anim calcmode="lin" valueType="num">
                                      <p:cBhvr additive="base">
                                        <p:cTn id="42" dur="1000"/>
                                        <p:tgtEl>
                                          <p:spTgt spid="10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05">
                                            <p:txEl>
                                              <p:pRg st="8" end="8"/>
                                            </p:txEl>
                                          </p:spTgt>
                                        </p:tgtEl>
                                        <p:attrNameLst>
                                          <p:attrName>style.visibility</p:attrName>
                                        </p:attrNameLst>
                                      </p:cBhvr>
                                      <p:to>
                                        <p:strVal val="visible"/>
                                      </p:to>
                                    </p:set>
                                    <p:anim calcmode="lin" valueType="num">
                                      <p:cBhvr additive="base">
                                        <p:cTn id="47" dur="1000"/>
                                        <p:tgtEl>
                                          <p:spTgt spid="10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05">
                                            <p:txEl>
                                              <p:pRg st="9" end="9"/>
                                            </p:txEl>
                                          </p:spTgt>
                                        </p:tgtEl>
                                        <p:attrNameLst>
                                          <p:attrName>style.visibility</p:attrName>
                                        </p:attrNameLst>
                                      </p:cBhvr>
                                      <p:to>
                                        <p:strVal val="visible"/>
                                      </p:to>
                                    </p:set>
                                    <p:anim calcmode="lin" valueType="num">
                                      <p:cBhvr additive="base">
                                        <p:cTn id="52" dur="1000"/>
                                        <p:tgtEl>
                                          <p:spTgt spid="10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1201</Words>
  <Application>Microsoft Office PowerPoint</Application>
  <PresentationFormat>On-screen Show (4:3)</PresentationFormat>
  <Paragraphs>194</Paragraphs>
  <Slides>42</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42</vt:i4>
      </vt:variant>
    </vt:vector>
  </HeadingPairs>
  <TitlesOfParts>
    <vt:vector size="53" baseType="lpstr">
      <vt:lpstr>Arial</vt:lpstr>
      <vt:lpstr>Arial Unicode MS</vt:lpstr>
      <vt:lpstr>Calibri</vt:lpstr>
      <vt:lpstr>Noto Symbol</vt:lpstr>
      <vt:lpstr>Times New Roman</vt:lpstr>
      <vt:lpstr>Verdana</vt:lpstr>
      <vt:lpstr>Blank Presentation</vt:lpstr>
      <vt:lpstr>Microsoft PowerPoint 97-2003 Slide</vt:lpstr>
      <vt:lpstr>Chart</vt:lpstr>
      <vt:lpstr>Clip</vt:lpstr>
      <vt:lpstr>Slide</vt:lpstr>
      <vt:lpstr>PowerPoint Presentation</vt:lpstr>
      <vt:lpstr> </vt:lpstr>
      <vt:lpstr> </vt:lpstr>
      <vt:lpstr>PowerPoint Presentation</vt:lpstr>
      <vt:lpstr>PowerPoint Presentation</vt:lpstr>
      <vt:lpstr>PowerPoint Presentation</vt:lpstr>
      <vt:lpstr>Kursuse töökeskkonnad</vt:lpstr>
      <vt:lpstr>I Kodutöö ülesanne I kodutöö ülesande genereerimine</vt:lpstr>
      <vt:lpstr>PowerPoint Presentation</vt:lpstr>
      <vt:lpstr>Algoritmimine  </vt:lpstr>
      <vt:lpstr>Kooli kursuse struktuur ja sisu</vt:lpstr>
      <vt:lpstr>ALGORITMIDE KOOSTAMINE 1</vt:lpstr>
      <vt:lpstr>kuid mitte igasugune eeskiri, vaid  eeskiri kindlate omadustega.</vt:lpstr>
      <vt:lpstr> </vt:lpstr>
      <vt:lpstr> </vt:lpstr>
      <vt:lpstr>ALGORITMIDE KOOSTAMINE 2</vt:lpstr>
      <vt:lpstr> </vt:lpstr>
      <vt:lpstr>PowerPoint Presentation</vt:lpstr>
      <vt:lpstr>PowerPoint Presentation</vt:lpstr>
      <vt:lpstr>PowerPoint Presentation</vt:lpstr>
      <vt:lpstr>Algoritmi realiseerimine,keele valik</vt:lpstr>
      <vt:lpstr>PowerPoint Presentation</vt:lpstr>
      <vt:lpstr>PowerPoint Presentation</vt:lpstr>
      <vt:lpstr>ALGORITMIDE KOOSTAMINE 3</vt:lpstr>
      <vt:lpstr>PowerPoint Presentation</vt:lpstr>
      <vt:lpstr>PowerPoint Presentation</vt:lpstr>
      <vt:lpstr>ALGORITMIDE KOOSTAMINE 4</vt:lpstr>
      <vt:lpstr>PowerPoint Presentation</vt:lpstr>
      <vt:lpstr>PowerPoint Presentation</vt:lpstr>
      <vt:lpstr>ALGORITMIDE KOOSTAMINE 5</vt:lpstr>
      <vt:lpstr>PowerPoint Presentation</vt:lpstr>
      <vt:lpstr>ALGORITMIDE KOOSTAMINE 6</vt:lpstr>
      <vt:lpstr>PowerPoint Presentation</vt:lpstr>
      <vt:lpstr>PowerPoint Presentation</vt:lpstr>
      <vt:lpstr>ALGORITMIDE KOOSTAMINE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viis</dc:creator>
  <cp:lastModifiedBy>Vladimir Viies</cp:lastModifiedBy>
  <cp:revision>44</cp:revision>
  <dcterms:created xsi:type="dcterms:W3CDTF">2016-09-12T06:58:57Z</dcterms:created>
  <dcterms:modified xsi:type="dcterms:W3CDTF">2021-08-30T17:22:24Z</dcterms:modified>
</cp:coreProperties>
</file>