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9" r:id="rId2"/>
    <p:sldId id="295" r:id="rId3"/>
    <p:sldId id="296" r:id="rId4"/>
    <p:sldId id="297" r:id="rId5"/>
    <p:sldId id="313" r:id="rId6"/>
    <p:sldId id="301" r:id="rId7"/>
    <p:sldId id="302" r:id="rId8"/>
    <p:sldId id="303" r:id="rId9"/>
    <p:sldId id="278" r:id="rId10"/>
    <p:sldId id="279" r:id="rId11"/>
    <p:sldId id="280" r:id="rId12"/>
    <p:sldId id="258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Objects="1"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03AD4-9338-4CB1-935E-39B7618DC92B}" type="datetimeFigureOut">
              <a:rPr lang="et-EE" smtClean="0"/>
              <a:pPr/>
              <a:t>15.11.2021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B032-697D-4373-B68C-9DEB4250BBE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889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</a:t>
            </a:fld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1" y="2130425"/>
            <a:ext cx="6227999" cy="1470025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3886200"/>
            <a:ext cx="622799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77AFC0-C45A-4484-9B92-C05234D1FF6E}" type="datetime1">
              <a:rPr lang="et-EE" smtClean="0"/>
              <a:pPr>
                <a:defRPr/>
              </a:pPr>
              <a:t>15.11.2021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264" y="274638"/>
            <a:ext cx="1354488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1328" y="274638"/>
            <a:ext cx="5367528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1BF3E2-EDC9-4788-9B2D-9924E72E37E3}" type="datetime1">
              <a:rPr lang="et-EE" smtClean="0"/>
              <a:pPr>
                <a:defRPr/>
              </a:pPr>
              <a:t>15.11.2021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C2037-EDB9-4CF8-B1F8-D640E8AA800C}" type="datetime1">
              <a:rPr lang="et-EE" smtClean="0"/>
              <a:pPr>
                <a:defRPr/>
              </a:pPr>
              <a:t>15.11.2021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6840761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906713"/>
            <a:ext cx="68407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F04CB9-386B-468E-86AB-EBB0DF6871A6}" type="datetime1">
              <a:rPr lang="et-EE" smtClean="0"/>
              <a:pPr>
                <a:defRPr/>
              </a:pPr>
              <a:t>15.11.2021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1328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BBFB29-2C4A-40FF-8558-1CBBE38B98CF}" type="datetime1">
              <a:rPr lang="et-EE" smtClean="0"/>
              <a:pPr>
                <a:defRPr/>
              </a:pPr>
              <a:t>15.11.2021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990752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7" y="1535113"/>
            <a:ext cx="3319273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481328" y="2174874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972465" y="1554480"/>
            <a:ext cx="3312000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972464" y="2194242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7574EC-3FA9-4C74-AB15-39B00B93E866}" type="datetime1">
              <a:rPr lang="et-EE" smtClean="0"/>
              <a:pPr>
                <a:defRPr/>
              </a:pPr>
              <a:t>15.11.2021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115212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E3ABE9-F28F-44DD-8680-7FFDA46A4F80}" type="datetime1">
              <a:rPr lang="et-EE" smtClean="0"/>
              <a:pPr>
                <a:defRPr/>
              </a:pPr>
              <a:t>15.11.2021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75BA3A-052D-471D-8564-6690F695EE2F}" type="datetime1">
              <a:rPr lang="et-EE" smtClean="0"/>
              <a:pPr>
                <a:defRPr/>
              </a:pPr>
              <a:t>15.11.2021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2F5717-9156-487C-977E-1ECCD2A8FDF5}" type="datetime1">
              <a:rPr lang="et-EE" smtClean="0"/>
              <a:pPr>
                <a:defRPr/>
              </a:pPr>
              <a:t>15.11.2021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B5A52C-8AC6-4F59-8953-9E237000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86E32B-AB01-4A79-8B60-4A950237C841}" type="datetime1">
              <a:rPr lang="et-EE" smtClean="0"/>
              <a:pPr>
                <a:defRPr/>
              </a:pPr>
              <a:t>15.11.2021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4C88DE-6B34-4DBC-B54F-C795500B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_sisupohi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1328" y="1628800"/>
            <a:ext cx="6821424" cy="46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15.11.2021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Symbol" pitchFamily="18" charset="2"/>
        <a:buChar char=""/>
        <a:defRPr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.ttu.ee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pt_fassaadiga_sl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t-EE" smtClean="0"/>
              <a:t>Programmeerimine II 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869374"/>
            <a:ext cx="7172348" cy="5226626"/>
          </a:xfrm>
        </p:spPr>
        <p:txBody>
          <a:bodyPr/>
          <a:lstStyle/>
          <a:p>
            <a:pPr>
              <a:spcAft>
                <a:spcPts val="600"/>
              </a:spcAft>
              <a:buFontTx/>
              <a:buNone/>
            </a:pPr>
            <a:r>
              <a:rPr lang="et-EE" sz="2000" dirty="0" smtClean="0">
                <a:cs typeface="Times New Roman" pitchFamily="18" charset="0"/>
              </a:rPr>
              <a:t>	</a:t>
            </a:r>
            <a:r>
              <a:rPr lang="et-EE" sz="1900" dirty="0" smtClean="0">
                <a:cs typeface="Times New Roman" pitchFamily="18" charset="0"/>
              </a:rPr>
              <a:t> </a:t>
            </a:r>
            <a:endParaRPr lang="en-GB" sz="19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t-EE" sz="2000" dirty="0" smtClean="0"/>
              <a:t>Tõsta kogu alamfunktsiooni </a:t>
            </a:r>
            <a:r>
              <a:rPr lang="et-EE" sz="2000" i="1" dirty="0" smtClean="0"/>
              <a:t>valjastus(int n, int a[n][n]) </a:t>
            </a:r>
            <a:r>
              <a:rPr lang="et-EE" sz="2000" dirty="0" smtClean="0"/>
              <a:t>tekst eraldi faili nimega </a:t>
            </a:r>
            <a:r>
              <a:rPr lang="et-EE" sz="2000" i="1" dirty="0" smtClean="0"/>
              <a:t>valjastus.c</a:t>
            </a:r>
          </a:p>
          <a:p>
            <a:pPr>
              <a:lnSpc>
                <a:spcPct val="90000"/>
              </a:lnSpc>
            </a:pPr>
            <a:r>
              <a:rPr lang="et-EE" sz="2000" dirty="0" smtClean="0"/>
              <a:t>Kirjuta põhiprogrammi teekide hulka juurde ka lisatav fail.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dirty="0" smtClean="0"/>
              <a:t>Enne: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stdio.h</a:t>
            </a:r>
            <a:r>
              <a:rPr lang="en-GB" sz="2000" dirty="0" smtClean="0"/>
              <a:t>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time.h</a:t>
            </a:r>
            <a:r>
              <a:rPr lang="en-GB" sz="2000" dirty="0" smtClean="0"/>
              <a:t>&gt;            //</a:t>
            </a:r>
            <a:r>
              <a:rPr lang="en-GB" sz="2000" dirty="0" err="1" smtClean="0"/>
              <a:t>randomi</a:t>
            </a:r>
            <a:r>
              <a:rPr lang="en-GB" sz="2000" dirty="0" smtClean="0"/>
              <a:t> </a:t>
            </a:r>
            <a:r>
              <a:rPr lang="en-GB" sz="2000" dirty="0" err="1" smtClean="0"/>
              <a:t>jaoks</a:t>
            </a:r>
            <a:endParaRPr lang="en-GB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stdlib.h</a:t>
            </a:r>
            <a:r>
              <a:rPr lang="en-GB" sz="2000" dirty="0" smtClean="0"/>
              <a:t>&gt;          //</a:t>
            </a:r>
            <a:r>
              <a:rPr lang="en-GB" sz="2000" dirty="0" err="1" smtClean="0"/>
              <a:t>randomi</a:t>
            </a:r>
            <a:r>
              <a:rPr lang="en-GB" sz="2000" dirty="0" smtClean="0"/>
              <a:t> </a:t>
            </a:r>
            <a:r>
              <a:rPr lang="en-GB" sz="2000" dirty="0" err="1" smtClean="0"/>
              <a:t>jaoks</a:t>
            </a:r>
            <a:endParaRPr lang="en-GB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dirty="0" smtClean="0"/>
              <a:t>Pärast: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stdio.h</a:t>
            </a:r>
            <a:r>
              <a:rPr lang="en-GB" sz="2000" dirty="0" smtClean="0"/>
              <a:t>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time.h</a:t>
            </a:r>
            <a:r>
              <a:rPr lang="en-GB" sz="2000" dirty="0" smtClean="0"/>
              <a:t>&gt;            //</a:t>
            </a:r>
            <a:r>
              <a:rPr lang="en-GB" sz="2000" dirty="0" err="1" smtClean="0"/>
              <a:t>randomi</a:t>
            </a:r>
            <a:r>
              <a:rPr lang="en-GB" sz="2000" dirty="0" smtClean="0"/>
              <a:t> </a:t>
            </a:r>
            <a:r>
              <a:rPr lang="en-GB" sz="2000" dirty="0" err="1" smtClean="0"/>
              <a:t>jaoks</a:t>
            </a:r>
            <a:endParaRPr lang="en-GB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stdlib.h</a:t>
            </a:r>
            <a:r>
              <a:rPr lang="en-GB" sz="2000" dirty="0" smtClean="0"/>
              <a:t>&gt;          //</a:t>
            </a:r>
            <a:r>
              <a:rPr lang="en-GB" sz="2000" dirty="0" err="1" smtClean="0"/>
              <a:t>randomi</a:t>
            </a:r>
            <a:r>
              <a:rPr lang="en-GB" sz="2000" dirty="0" smtClean="0"/>
              <a:t> </a:t>
            </a:r>
            <a:r>
              <a:rPr lang="en-GB" sz="2000" dirty="0" err="1" smtClean="0"/>
              <a:t>jaoks</a:t>
            </a:r>
            <a:endParaRPr lang="en-GB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dirty="0" smtClean="0"/>
              <a:t>#include “valjastus.c”	    //sinu loodud fail alamfunktsiooniga 				</a:t>
            </a:r>
            <a:r>
              <a:rPr lang="et-EE" sz="2000" i="1" dirty="0" smtClean="0"/>
              <a:t>valjastus(int n, int a[n][n]) </a:t>
            </a:r>
            <a:endParaRPr lang="en-GB" sz="2000" i="1" dirty="0" smtClean="0"/>
          </a:p>
          <a:p>
            <a:pPr>
              <a:buFontTx/>
              <a:buNone/>
            </a:pP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66295" y="500042"/>
            <a:ext cx="4211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 smtClean="0"/>
              <a:t>Alamfunktsioonist failiks sammud 1 ja 2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t-EE" smtClean="0"/>
              <a:t>Programmeerimine II </a:t>
            </a: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1357298"/>
            <a:ext cx="7029472" cy="4738702"/>
          </a:xfrm>
        </p:spPr>
        <p:txBody>
          <a:bodyPr/>
          <a:lstStyle/>
          <a:p>
            <a:r>
              <a:rPr lang="et-EE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t-EE" dirty="0" smtClean="0"/>
              <a:t>Kompileeri, käivita ja kontrolli programmi tööd.</a:t>
            </a:r>
          </a:p>
          <a:p>
            <a:endParaRPr lang="et-EE" dirty="0" smtClean="0"/>
          </a:p>
          <a:p>
            <a:pPr>
              <a:buFontTx/>
              <a:buNone/>
            </a:pPr>
            <a:r>
              <a:rPr lang="et-EE" dirty="0" smtClean="0"/>
              <a:t>Veel väikeseid meeldetuletusi:</a:t>
            </a:r>
          </a:p>
          <a:p>
            <a:r>
              <a:rPr lang="et-EE" dirty="0" smtClean="0"/>
              <a:t>Ükskord loodud massivi väljatrükki ei pea edaspidi järgmisesse programmi uuesti kopeerima. </a:t>
            </a:r>
          </a:p>
          <a:p>
            <a:r>
              <a:rPr lang="et-EE" dirty="0" smtClean="0"/>
              <a:t>Piisab kui kirjutada teekide juurde lause </a:t>
            </a:r>
          </a:p>
          <a:p>
            <a:pPr>
              <a:buFontTx/>
              <a:buNone/>
            </a:pPr>
            <a:r>
              <a:rPr lang="et-EE" i="1" dirty="0" smtClean="0"/>
              <a:t>#include “valjastus.c” </a:t>
            </a:r>
            <a:r>
              <a:rPr lang="et-EE" dirty="0" smtClean="0"/>
              <a:t>ning tuleb kontrollida, et see lisatav fail alamfunktsiooniga </a:t>
            </a:r>
            <a:r>
              <a:rPr lang="et-EE" i="1" dirty="0" smtClean="0"/>
              <a:t>valjastus()</a:t>
            </a:r>
            <a:r>
              <a:rPr lang="et-EE" dirty="0" smtClean="0"/>
              <a:t> oleks uue programmiga samas kataloogis</a:t>
            </a:r>
            <a:r>
              <a:rPr lang="et-EE" sz="2000" dirty="0" smtClean="0"/>
              <a:t>.	</a:t>
            </a:r>
          </a:p>
          <a:p>
            <a:pPr>
              <a:buFontTx/>
              <a:buNone/>
            </a:pPr>
            <a:r>
              <a:rPr lang="et-EE" sz="2000" i="1" dirty="0" smtClean="0"/>
              <a:t>Edu töö lihtsustamisel!</a:t>
            </a:r>
            <a:endParaRPr lang="en-GB" sz="2000" i="1" dirty="0" smtClean="0"/>
          </a:p>
          <a:p>
            <a:pPr>
              <a:buFontTx/>
              <a:buNone/>
            </a:pPr>
            <a:endParaRPr lang="en-GB" sz="1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2544" y="571480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 smtClean="0"/>
              <a:t>Alamfunktsioonist failiks samm 3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ppt_fassaadiga_sla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1720" y="260648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>
                <a:solidFill>
                  <a:schemeClr val="bg1"/>
                </a:solidFill>
              </a:rPr>
              <a:t>Täname, et läbisid mooduli II !</a:t>
            </a:r>
          </a:p>
          <a:p>
            <a:r>
              <a:rPr lang="et-EE" sz="2400" dirty="0" smtClean="0">
                <a:solidFill>
                  <a:schemeClr val="bg1"/>
                </a:solidFill>
              </a:rPr>
              <a:t>Jätka aine omandamist  ja lahenda kodutööd !  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6000768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Tutvu ainetega Infotehnoloogia teaduskonna õppematerjalide kodulehel </a:t>
            </a:r>
            <a:r>
              <a:rPr lang="et-EE" dirty="0" err="1" smtClean="0">
                <a:hlinkClick r:id="rId3"/>
              </a:rPr>
              <a:t>www.tud.ttu.ee</a:t>
            </a:r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FAILID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</a:t>
            </a:r>
            <a:r>
              <a:rPr lang="et-EE" dirty="0" smtClean="0"/>
              <a:t>1 ja Pr2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i="1" dirty="0" smtClean="0"/>
              <a:t> </a:t>
            </a:r>
            <a:endParaRPr lang="et-EE" b="1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81328" y="1142984"/>
            <a:ext cx="7195128" cy="49530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kumimoji="0" lang="et-E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1328" y="1142984"/>
            <a:ext cx="7376952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t-EE" sz="2800" dirty="0" smtClean="0"/>
              <a:t>Viitadega saab ka failist lugeda ja kirjutada.</a:t>
            </a:r>
          </a:p>
          <a:p>
            <a:pPr>
              <a:lnSpc>
                <a:spcPct val="90000"/>
              </a:lnSpc>
              <a:buFontTx/>
              <a:buNone/>
            </a:pPr>
            <a:endParaRPr lang="et-EE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i="1" dirty="0" smtClean="0"/>
              <a:t>#include &lt;stdio.h&gt;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i="1" dirty="0" smtClean="0"/>
              <a:t>#include &lt;stdlib.h&gt;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i="1" dirty="0" smtClean="0"/>
              <a:t>int main (void)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i="1" dirty="0" smtClean="0"/>
              <a:t>{FILE *loe= fopen(“esimene.txt”, “</a:t>
            </a:r>
            <a:r>
              <a:rPr lang="et-EE" sz="2800" i="1" dirty="0" smtClean="0">
                <a:solidFill>
                  <a:srgbClr val="FF0000"/>
                </a:solidFill>
              </a:rPr>
              <a:t>r</a:t>
            </a:r>
            <a:r>
              <a:rPr lang="et-EE" sz="2800" i="1" dirty="0" smtClean="0"/>
              <a:t>”);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i="1" dirty="0" smtClean="0"/>
              <a:t>fprintf(loe, “Esimene proov”);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i="1" dirty="0" smtClean="0"/>
              <a:t>fclose(loe);	//kuulub iga viisaka failiga töö juurde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i="1" dirty="0" smtClean="0"/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dirty="0" smtClean="0"/>
              <a:t>/* muutuja “loe” kaudu saab avada faili esimene.txt lugemiseks – r, loetakse tekst ja suletakse fail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800" dirty="0" smtClean="0"/>
              <a:t> */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3357555" y="345024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800" dirty="0" smtClean="0"/>
              <a:t>Faili avamine </a:t>
            </a:r>
            <a:endParaRPr lang="et-E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Failist lugemine</a:t>
            </a:r>
            <a:endParaRPr lang="et-E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81328" y="1484784"/>
            <a:ext cx="7195128" cy="49446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1328" y="1214422"/>
            <a:ext cx="680313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smtClean="0">
                <a:latin typeface="Arial Unicode MS" pitchFamily="34" charset="-128"/>
              </a:rPr>
              <a:t>#include &lt;</a:t>
            </a:r>
            <a:r>
              <a:rPr lang="en-GB" sz="2400" i="1" dirty="0" err="1" smtClean="0">
                <a:latin typeface="Arial Unicode MS" pitchFamily="34" charset="-128"/>
              </a:rPr>
              <a:t>stdio.h</a:t>
            </a:r>
            <a:r>
              <a:rPr lang="en-GB" sz="2400" i="1" dirty="0" smtClean="0">
                <a:latin typeface="Arial Unicode MS" pitchFamily="34" charset="-128"/>
              </a:rPr>
              <a:t>&gt;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smtClean="0">
                <a:latin typeface="Arial Unicode MS" pitchFamily="34" charset="-128"/>
              </a:rPr>
              <a:t>#include &lt;</a:t>
            </a:r>
            <a:r>
              <a:rPr lang="en-GB" sz="2400" i="1" dirty="0" err="1" smtClean="0">
                <a:latin typeface="Arial Unicode MS" pitchFamily="34" charset="-128"/>
              </a:rPr>
              <a:t>stdlib.h</a:t>
            </a:r>
            <a:r>
              <a:rPr lang="en-GB" sz="2400" i="1" dirty="0" smtClean="0">
                <a:latin typeface="Arial Unicode MS" pitchFamily="34" charset="-128"/>
              </a:rPr>
              <a:t>&gt;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err="1" smtClean="0">
                <a:latin typeface="Arial Unicode MS" pitchFamily="34" charset="-128"/>
              </a:rPr>
              <a:t>int</a:t>
            </a:r>
            <a:r>
              <a:rPr lang="en-GB" sz="2400" i="1" dirty="0" smtClean="0">
                <a:latin typeface="Arial Unicode MS" pitchFamily="34" charset="-128"/>
              </a:rPr>
              <a:t> main(void)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smtClean="0">
                <a:latin typeface="Arial Unicode MS" pitchFamily="34" charset="-128"/>
              </a:rPr>
              <a:t>{ char </a:t>
            </a:r>
            <a:r>
              <a:rPr lang="en-GB" sz="2400" i="1" dirty="0" err="1" smtClean="0">
                <a:latin typeface="Arial Unicode MS" pitchFamily="34" charset="-128"/>
              </a:rPr>
              <a:t>rida</a:t>
            </a:r>
            <a:r>
              <a:rPr lang="en-GB" sz="2400" i="1" dirty="0" smtClean="0">
                <a:latin typeface="Arial Unicode MS" pitchFamily="34" charset="-128"/>
              </a:rPr>
              <a:t>[128];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smtClean="0">
                <a:latin typeface="Arial Unicode MS" pitchFamily="34" charset="-128"/>
              </a:rPr>
              <a:t>FILE *</a:t>
            </a:r>
            <a:r>
              <a:rPr lang="en-GB" sz="2400" i="1" dirty="0" err="1" smtClean="0">
                <a:latin typeface="Arial Unicode MS" pitchFamily="34" charset="-128"/>
              </a:rPr>
              <a:t>sisse</a:t>
            </a:r>
            <a:r>
              <a:rPr lang="en-GB" sz="2400" i="1" dirty="0" smtClean="0">
                <a:latin typeface="Arial Unicode MS" pitchFamily="34" charset="-128"/>
              </a:rPr>
              <a:t>=</a:t>
            </a:r>
            <a:r>
              <a:rPr lang="en-GB" sz="2400" i="1" dirty="0" err="1" smtClean="0">
                <a:latin typeface="Arial Unicode MS" pitchFamily="34" charset="-128"/>
              </a:rPr>
              <a:t>fopen</a:t>
            </a:r>
            <a:r>
              <a:rPr lang="en-GB" sz="2400" i="1" dirty="0" smtClean="0">
                <a:latin typeface="Arial Unicode MS" pitchFamily="34" charset="-128"/>
              </a:rPr>
              <a:t>("</a:t>
            </a:r>
            <a:r>
              <a:rPr lang="en-GB" sz="2400" i="1" dirty="0" err="1" smtClean="0">
                <a:latin typeface="Arial Unicode MS" pitchFamily="34" charset="-128"/>
              </a:rPr>
              <a:t>tervitus.txt</a:t>
            </a:r>
            <a:r>
              <a:rPr lang="en-GB" sz="2400" i="1" dirty="0" smtClean="0">
                <a:latin typeface="Arial Unicode MS" pitchFamily="34" charset="-128"/>
              </a:rPr>
              <a:t>", "r"); </a:t>
            </a:r>
            <a:r>
              <a:rPr lang="et-EE" sz="2400" i="1" dirty="0" smtClean="0">
                <a:latin typeface="Arial Unicode MS" pitchFamily="34" charset="-128"/>
              </a:rPr>
              <a:t>	// r - lugemiseks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	</a:t>
            </a:r>
            <a:r>
              <a:rPr lang="en-GB" sz="2400" i="1" dirty="0" smtClean="0">
                <a:latin typeface="Arial Unicode MS" pitchFamily="34" charset="-128"/>
              </a:rPr>
              <a:t>while(!</a:t>
            </a:r>
            <a:r>
              <a:rPr lang="en-GB" sz="2400" i="1" dirty="0" err="1" smtClean="0">
                <a:latin typeface="Arial Unicode MS" pitchFamily="34" charset="-128"/>
              </a:rPr>
              <a:t>feof</a:t>
            </a:r>
            <a:r>
              <a:rPr lang="en-GB" sz="2400" i="1" dirty="0" smtClean="0">
                <a:latin typeface="Arial Unicode MS" pitchFamily="34" charset="-128"/>
              </a:rPr>
              <a:t>(</a:t>
            </a:r>
            <a:r>
              <a:rPr lang="en-GB" sz="2400" i="1" dirty="0" err="1" smtClean="0">
                <a:latin typeface="Arial Unicode MS" pitchFamily="34" charset="-128"/>
              </a:rPr>
              <a:t>sisse</a:t>
            </a:r>
            <a:r>
              <a:rPr lang="en-GB" sz="2400" i="1" dirty="0" smtClean="0">
                <a:latin typeface="Arial Unicode MS" pitchFamily="34" charset="-128"/>
              </a:rPr>
              <a:t>))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		</a:t>
            </a:r>
            <a:r>
              <a:rPr lang="en-GB" sz="2400" i="1" dirty="0" smtClean="0">
                <a:latin typeface="Arial Unicode MS" pitchFamily="34" charset="-128"/>
              </a:rPr>
              <a:t>{ // </a:t>
            </a:r>
            <a:r>
              <a:rPr lang="en-GB" sz="2400" i="1" dirty="0" err="1" smtClean="0">
                <a:latin typeface="Arial Unicode MS" pitchFamily="34" charset="-128"/>
              </a:rPr>
              <a:t>fscanf</a:t>
            </a:r>
            <a:r>
              <a:rPr lang="en-GB" sz="2400" i="1" dirty="0" smtClean="0">
                <a:latin typeface="Arial Unicode MS" pitchFamily="34" charset="-128"/>
              </a:rPr>
              <a:t>(</a:t>
            </a:r>
            <a:r>
              <a:rPr lang="en-GB" sz="2400" i="1" dirty="0" err="1" smtClean="0">
                <a:latin typeface="Arial Unicode MS" pitchFamily="34" charset="-128"/>
              </a:rPr>
              <a:t>sisse</a:t>
            </a:r>
            <a:r>
              <a:rPr lang="en-GB" sz="2400" i="1" dirty="0" smtClean="0">
                <a:latin typeface="Arial Unicode MS" pitchFamily="34" charset="-128"/>
              </a:rPr>
              <a:t>, "%s", </a:t>
            </a:r>
            <a:r>
              <a:rPr lang="en-GB" sz="2400" i="1" dirty="0" err="1" smtClean="0">
                <a:latin typeface="Arial Unicode MS" pitchFamily="34" charset="-128"/>
              </a:rPr>
              <a:t>rida</a:t>
            </a:r>
            <a:r>
              <a:rPr lang="en-GB" sz="2400" i="1" dirty="0" smtClean="0">
                <a:latin typeface="Arial Unicode MS" pitchFamily="34" charset="-128"/>
              </a:rPr>
              <a:t>);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		</a:t>
            </a:r>
            <a:r>
              <a:rPr lang="en-GB" sz="2400" i="1" dirty="0" smtClean="0">
                <a:latin typeface="Arial Unicode MS" pitchFamily="34" charset="-128"/>
              </a:rPr>
              <a:t>//</a:t>
            </a:r>
            <a:r>
              <a:rPr lang="en-GB" sz="2400" i="1" dirty="0" err="1" smtClean="0">
                <a:latin typeface="Arial Unicode MS" pitchFamily="34" charset="-128"/>
              </a:rPr>
              <a:t>võtab</a:t>
            </a:r>
            <a:r>
              <a:rPr lang="en-GB" sz="2400" i="1" dirty="0" smtClean="0">
                <a:latin typeface="Arial Unicode MS" pitchFamily="34" charset="-128"/>
              </a:rPr>
              <a:t> </a:t>
            </a:r>
            <a:r>
              <a:rPr lang="en-GB" sz="2400" i="1" dirty="0" err="1" smtClean="0">
                <a:latin typeface="Arial Unicode MS" pitchFamily="34" charset="-128"/>
              </a:rPr>
              <a:t>ühe</a:t>
            </a:r>
            <a:r>
              <a:rPr lang="en-GB" sz="2400" i="1" dirty="0" smtClean="0">
                <a:latin typeface="Arial Unicode MS" pitchFamily="34" charset="-128"/>
              </a:rPr>
              <a:t> </a:t>
            </a:r>
            <a:r>
              <a:rPr lang="en-GB" sz="2400" i="1" dirty="0" err="1" smtClean="0">
                <a:latin typeface="Arial Unicode MS" pitchFamily="34" charset="-128"/>
              </a:rPr>
              <a:t>sõna</a:t>
            </a:r>
            <a:r>
              <a:rPr lang="en-GB" sz="2400" i="1" dirty="0" smtClean="0">
                <a:latin typeface="Arial Unicode MS" pitchFamily="34" charset="-128"/>
              </a:rPr>
              <a:t>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		</a:t>
            </a:r>
            <a:r>
              <a:rPr lang="en-GB" sz="2400" i="1" dirty="0" err="1" smtClean="0">
                <a:latin typeface="Arial Unicode MS" pitchFamily="34" charset="-128"/>
              </a:rPr>
              <a:t>fgets</a:t>
            </a:r>
            <a:r>
              <a:rPr lang="en-GB" sz="2400" i="1" dirty="0" smtClean="0">
                <a:latin typeface="Arial Unicode MS" pitchFamily="34" charset="-128"/>
              </a:rPr>
              <a:t>(</a:t>
            </a:r>
            <a:r>
              <a:rPr lang="en-GB" sz="2400" i="1" dirty="0" err="1" smtClean="0">
                <a:latin typeface="Arial Unicode MS" pitchFamily="34" charset="-128"/>
              </a:rPr>
              <a:t>rida</a:t>
            </a:r>
            <a:r>
              <a:rPr lang="en-GB" sz="2400" i="1" dirty="0" smtClean="0">
                <a:latin typeface="Arial Unicode MS" pitchFamily="34" charset="-128"/>
              </a:rPr>
              <a:t>, 128, </a:t>
            </a:r>
            <a:r>
              <a:rPr lang="en-GB" sz="2400" i="1" dirty="0" err="1" smtClean="0">
                <a:latin typeface="Arial Unicode MS" pitchFamily="34" charset="-128"/>
              </a:rPr>
              <a:t>sisse</a:t>
            </a:r>
            <a:r>
              <a:rPr lang="en-GB" sz="2400" i="1" dirty="0" smtClean="0">
                <a:latin typeface="Arial Unicode MS" pitchFamily="34" charset="-128"/>
              </a:rPr>
              <a:t>);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		</a:t>
            </a:r>
            <a:r>
              <a:rPr lang="en-GB" sz="2400" i="1" dirty="0" err="1" smtClean="0">
                <a:latin typeface="Arial Unicode MS" pitchFamily="34" charset="-128"/>
              </a:rPr>
              <a:t>printf</a:t>
            </a:r>
            <a:r>
              <a:rPr lang="en-GB" sz="2400" i="1" dirty="0" smtClean="0">
                <a:latin typeface="Arial Unicode MS" pitchFamily="34" charset="-128"/>
              </a:rPr>
              <a:t>("%s", </a:t>
            </a:r>
            <a:r>
              <a:rPr lang="en-GB" sz="2400" i="1" dirty="0" err="1" smtClean="0">
                <a:latin typeface="Arial Unicode MS" pitchFamily="34" charset="-128"/>
              </a:rPr>
              <a:t>rida</a:t>
            </a:r>
            <a:r>
              <a:rPr lang="en-GB" sz="2400" i="1" dirty="0" smtClean="0">
                <a:latin typeface="Arial Unicode MS" pitchFamily="34" charset="-128"/>
              </a:rPr>
              <a:t>); }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err="1" smtClean="0">
                <a:latin typeface="Arial Unicode MS" pitchFamily="34" charset="-128"/>
              </a:rPr>
              <a:t>fclose</a:t>
            </a:r>
            <a:r>
              <a:rPr lang="en-GB" sz="2400" i="1" dirty="0" smtClean="0">
                <a:latin typeface="Arial Unicode MS" pitchFamily="34" charset="-128"/>
              </a:rPr>
              <a:t>(</a:t>
            </a:r>
            <a:r>
              <a:rPr lang="en-GB" sz="2400" i="1" dirty="0" err="1" smtClean="0">
                <a:latin typeface="Arial Unicode MS" pitchFamily="34" charset="-128"/>
              </a:rPr>
              <a:t>sisse</a:t>
            </a:r>
            <a:r>
              <a:rPr lang="en-GB" sz="2400" i="1" dirty="0" smtClean="0">
                <a:latin typeface="Arial Unicode MS" pitchFamily="34" charset="-128"/>
              </a:rPr>
              <a:t>);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 i="1" dirty="0" smtClean="0">
                <a:latin typeface="Arial Unicode MS" pitchFamily="34" charset="-128"/>
              </a:rPr>
              <a:t>return 1; } </a:t>
            </a:r>
            <a:endParaRPr lang="et-EE" sz="2400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t-EE" i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t-EE" i="1" dirty="0" smtClean="0">
                <a:latin typeface="Arial Unicode MS" pitchFamily="34" charset="-128"/>
              </a:rPr>
              <a:t>fsacnf ja fgets</a:t>
            </a:r>
            <a:r>
              <a:rPr lang="et-EE" dirty="0" smtClean="0">
                <a:latin typeface="Arial Unicode MS" pitchFamily="34" charset="-128"/>
              </a:rPr>
              <a:t> on võimalik mõlemat kasutada, kuid mitte samaaegselt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Faili kirjutamine</a:t>
            </a:r>
            <a:endParaRPr lang="et-E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81328" y="1484784"/>
            <a:ext cx="7195128" cy="49446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1328" y="1214422"/>
            <a:ext cx="680313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>
                <a:latin typeface="Arial Unicode MS" pitchFamily="34" charset="-128"/>
              </a:rPr>
              <a:t> 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1357290" y="1214422"/>
            <a:ext cx="7072362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t-EE" sz="2400" dirty="0" smtClean="0"/>
              <a:t>Näitena oli meil:</a:t>
            </a:r>
          </a:p>
          <a:p>
            <a:pPr>
              <a:lnSpc>
                <a:spcPct val="90000"/>
              </a:lnSpc>
            </a:pPr>
            <a:endParaRPr lang="et-EE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/>
              <a:t>FILE *kirjuta= fopen(“esimene.txt”, “</a:t>
            </a:r>
            <a:r>
              <a:rPr lang="et-EE" sz="2400" i="1" dirty="0" smtClean="0">
                <a:solidFill>
                  <a:srgbClr val="FF0000"/>
                </a:solidFill>
              </a:rPr>
              <a:t>w</a:t>
            </a:r>
            <a:r>
              <a:rPr lang="et-EE" sz="2400" i="1" dirty="0" smtClean="0"/>
              <a:t>”);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/>
              <a:t>fprintf(kirjuta, “Esimene proov”);//faili trükitav tekst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/>
              <a:t>fclose(kirjuta);//kuulub iga viisaka failiga töö juurde</a:t>
            </a:r>
          </a:p>
          <a:p>
            <a:pPr>
              <a:lnSpc>
                <a:spcPct val="90000"/>
              </a:lnSpc>
            </a:pPr>
            <a:endParaRPr lang="et-EE" sz="2400" dirty="0" smtClean="0"/>
          </a:p>
          <a:p>
            <a:pPr>
              <a:lnSpc>
                <a:spcPct val="90000"/>
              </a:lnSpc>
            </a:pPr>
            <a:r>
              <a:rPr lang="et-EE" sz="2400" dirty="0" smtClean="0"/>
              <a:t>“w” korral siis iga faili avamisega kirjutatakse eelnev sisu üle</a:t>
            </a:r>
          </a:p>
          <a:p>
            <a:pPr>
              <a:lnSpc>
                <a:spcPct val="90000"/>
              </a:lnSpc>
            </a:pPr>
            <a:endParaRPr lang="et-EE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/>
              <a:t>FILE *kirjuta= fopen(“esimene.txt”, “</a:t>
            </a:r>
            <a:r>
              <a:rPr lang="et-EE" sz="2400" i="1" dirty="0" smtClean="0">
                <a:solidFill>
                  <a:srgbClr val="FF0000"/>
                </a:solidFill>
              </a:rPr>
              <a:t>a</a:t>
            </a:r>
            <a:r>
              <a:rPr lang="et-EE" sz="2400" i="1" dirty="0" smtClean="0"/>
              <a:t>”);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t-EE" sz="2400" i="1" dirty="0" smtClean="0"/>
              <a:t>fprintf(kirjuta, “Esimene proov”);</a:t>
            </a:r>
          </a:p>
          <a:p>
            <a:pPr>
              <a:lnSpc>
                <a:spcPct val="90000"/>
              </a:lnSpc>
            </a:pPr>
            <a:endParaRPr lang="et-EE" sz="2400" dirty="0" smtClean="0"/>
          </a:p>
          <a:p>
            <a:pPr>
              <a:lnSpc>
                <a:spcPct val="90000"/>
              </a:lnSpc>
            </a:pPr>
            <a:r>
              <a:rPr lang="et-EE" sz="2400" dirty="0" smtClean="0"/>
              <a:t>“a” korral iga avamise ja kirjutamise kord lisatakse olemasolevale failile.</a:t>
            </a:r>
            <a:endParaRPr lang="et-E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7025435" cy="1593868"/>
          </a:xfrm>
        </p:spPr>
        <p:txBody>
          <a:bodyPr/>
          <a:lstStyle/>
          <a:p>
            <a:r>
              <a:rPr lang="et-EE" dirty="0" smtClean="0"/>
              <a:t> Programmi teksti jaotamine erinevate failide vahel</a:t>
            </a:r>
            <a:endParaRPr lang="et-E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Failid &amp; kirjed 2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 Programmi teksti jaotamine erinevate failide vahel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14414" y="1676400"/>
            <a:ext cx="724378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	</a:t>
            </a: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4414" y="2274838"/>
            <a:ext cx="67866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t-EE" sz="2800" dirty="0" smtClean="0"/>
              <a:t>Kindlasti on kasulikum suurem programm jagada nii alamfunktsioonideks kui ka need omakorda jagada teema järgi erinevate failide vahel.</a:t>
            </a:r>
          </a:p>
          <a:p>
            <a:pPr>
              <a:buFontTx/>
              <a:buNone/>
            </a:pPr>
            <a:r>
              <a:rPr lang="et-EE" sz="2800" dirty="0" smtClean="0"/>
              <a:t>Näiteks: mitme erinevalt moodustatud massiivi väljatrükk oleks kasulik kirjutada omaette alamfunktsioonina. Kuid miks ka mitte eraldi failina.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834187"/>
          </a:xfrm>
        </p:spPr>
        <p:txBody>
          <a:bodyPr/>
          <a:lstStyle/>
          <a:p>
            <a:r>
              <a:rPr lang="et-EE" dirty="0" smtClean="0"/>
              <a:t> Näide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14414" y="1828800"/>
            <a:ext cx="724378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	</a:t>
            </a:r>
            <a:r>
              <a:rPr kumimoji="0" lang="et-E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Times New Roman" pitchFamily="18" charset="0"/>
              </a:rPr>
              <a:t> </a:t>
            </a:r>
            <a:endParaRPr kumimoji="0" lang="et-EE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Times New Roman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70042"/>
              </a:buClr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4414" y="1166843"/>
            <a:ext cx="70883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dirty="0" smtClean="0"/>
              <a:t>Ülesandeks on moodustada massiiv ning trükkida see ekraanile;</a:t>
            </a:r>
          </a:p>
          <a:p>
            <a:r>
              <a:rPr lang="et-EE" sz="2400" dirty="0" smtClean="0"/>
              <a:t>Vahetada kasutaja poolt täisarvuna etteantud indeksi väärtusega massiivi rida ja veerg. </a:t>
            </a:r>
          </a:p>
          <a:p>
            <a:r>
              <a:rPr lang="et-EE" sz="2400" dirty="0" smtClean="0"/>
              <a:t>Ekraanile trükkida iga samm, mida tehakse massiiviga.</a:t>
            </a:r>
          </a:p>
          <a:p>
            <a:r>
              <a:rPr lang="et-EE" sz="2400" dirty="0" smtClean="0"/>
              <a:t>Kahtlemata pika programmitekstina läheb kogu kood liiga raskelt hallatavaks ning lohisevaks.</a:t>
            </a:r>
          </a:p>
          <a:p>
            <a:r>
              <a:rPr lang="et-EE" sz="2400" dirty="0" smtClean="0"/>
              <a:t>Alustuseks tuleb moodustada ekraanile välja trükkimiseks eraldi alamfunktsioon ning seejärel see eraldi faili tõsta.</a:t>
            </a:r>
          </a:p>
          <a:p>
            <a:endParaRPr lang="et-EE" sz="2400" dirty="0" smtClean="0"/>
          </a:p>
          <a:p>
            <a:pPr>
              <a:buFontTx/>
              <a:buNone/>
            </a:pPr>
            <a:r>
              <a:rPr lang="et-EE" sz="2400" dirty="0" smtClean="0"/>
              <a:t>Alamfunktsiooniga programm asub näidete all!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928670"/>
            <a:ext cx="6874024" cy="542768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stdio.h</a:t>
            </a:r>
            <a:r>
              <a:rPr lang="en-GB" sz="2000" dirty="0" smtClean="0"/>
              <a:t>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time.h</a:t>
            </a:r>
            <a:r>
              <a:rPr lang="en-GB" sz="2000" dirty="0" smtClean="0"/>
              <a:t>&gt;            //</a:t>
            </a:r>
            <a:r>
              <a:rPr lang="en-GB" sz="2000" dirty="0" err="1" smtClean="0"/>
              <a:t>randomi</a:t>
            </a:r>
            <a:r>
              <a:rPr lang="en-GB" sz="2000" dirty="0" smtClean="0"/>
              <a:t> </a:t>
            </a:r>
            <a:r>
              <a:rPr lang="en-GB" sz="2000" dirty="0" err="1" smtClean="0"/>
              <a:t>jaoks</a:t>
            </a:r>
            <a:endParaRPr lang="en-GB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#include&lt;</a:t>
            </a:r>
            <a:r>
              <a:rPr lang="en-GB" sz="2000" dirty="0" err="1" smtClean="0"/>
              <a:t>stdlib.h</a:t>
            </a:r>
            <a:r>
              <a:rPr lang="en-GB" sz="2000" dirty="0" smtClean="0"/>
              <a:t>&gt;          //</a:t>
            </a:r>
            <a:r>
              <a:rPr lang="en-GB" sz="2000" dirty="0" err="1" smtClean="0"/>
              <a:t>randomi</a:t>
            </a:r>
            <a:r>
              <a:rPr lang="en-GB" sz="2000" dirty="0" smtClean="0"/>
              <a:t> </a:t>
            </a:r>
            <a:r>
              <a:rPr lang="en-GB" sz="2000" dirty="0" err="1" smtClean="0"/>
              <a:t>jaoks</a:t>
            </a:r>
            <a:endParaRPr lang="en-GB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void </a:t>
            </a:r>
            <a:r>
              <a:rPr lang="en-GB" sz="2000" dirty="0" err="1" smtClean="0"/>
              <a:t>valjastus</a:t>
            </a:r>
            <a:r>
              <a:rPr lang="en-GB" sz="2000" dirty="0" smtClean="0"/>
              <a:t>(</a:t>
            </a:r>
            <a:r>
              <a:rPr lang="en-GB" sz="2000" dirty="0" err="1" smtClean="0"/>
              <a:t>int</a:t>
            </a:r>
            <a:r>
              <a:rPr lang="en-GB" sz="2000" dirty="0" smtClean="0"/>
              <a:t> n, </a:t>
            </a:r>
            <a:r>
              <a:rPr lang="en-GB" sz="2000" dirty="0" err="1" smtClean="0"/>
              <a:t>int</a:t>
            </a:r>
            <a:r>
              <a:rPr lang="en-GB" sz="2000" dirty="0" smtClean="0"/>
              <a:t> a[n][n])</a:t>
            </a:r>
            <a:r>
              <a:rPr lang="et-EE" sz="2000" dirty="0" smtClean="0"/>
              <a:t>	//alamfunktsioon</a:t>
            </a:r>
            <a:endParaRPr lang="en-GB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{    </a:t>
            </a:r>
            <a:r>
              <a:rPr lang="en-GB" sz="2000" dirty="0" err="1" smtClean="0"/>
              <a:t>int</a:t>
            </a:r>
            <a:r>
              <a:rPr lang="en-GB" sz="2000" dirty="0" smtClean="0"/>
              <a:t> </a:t>
            </a:r>
            <a:r>
              <a:rPr lang="en-GB" sz="2000" dirty="0" err="1" smtClean="0"/>
              <a:t>i,j</a:t>
            </a:r>
            <a:r>
              <a:rPr lang="en-GB" sz="2000" dirty="0" smtClean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for(</a:t>
            </a:r>
            <a:r>
              <a:rPr lang="en-GB" sz="2000" dirty="0" err="1" smtClean="0"/>
              <a:t>i</a:t>
            </a:r>
            <a:r>
              <a:rPr lang="en-GB" sz="2000" dirty="0" smtClean="0"/>
              <a:t>=0;i&lt;</a:t>
            </a:r>
            <a:r>
              <a:rPr lang="en-GB" sz="2000" dirty="0" err="1" smtClean="0"/>
              <a:t>n;i</a:t>
            </a:r>
            <a:r>
              <a:rPr lang="en-GB" sz="2000" dirty="0" smtClean="0"/>
              <a:t>++)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 {for(j=0;j&lt;</a:t>
            </a:r>
            <a:r>
              <a:rPr lang="en-GB" sz="2000" dirty="0" err="1" smtClean="0"/>
              <a:t>n;j</a:t>
            </a:r>
            <a:r>
              <a:rPr lang="en-GB" sz="2000" dirty="0" smtClean="0"/>
              <a:t>++)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   { </a:t>
            </a:r>
            <a:r>
              <a:rPr lang="en-GB" sz="2000" dirty="0" err="1" smtClean="0"/>
              <a:t>printf</a:t>
            </a:r>
            <a:r>
              <a:rPr lang="en-GB" sz="2000" dirty="0" smtClean="0"/>
              <a:t>(" %d</a:t>
            </a:r>
            <a:r>
              <a:rPr lang="et-EE" sz="2000" dirty="0" smtClean="0"/>
              <a:t> </a:t>
            </a:r>
            <a:r>
              <a:rPr lang="en-GB" sz="2000" dirty="0" smtClean="0"/>
              <a:t> |",a[</a:t>
            </a:r>
            <a:r>
              <a:rPr lang="en-GB" sz="2000" dirty="0" err="1" smtClean="0"/>
              <a:t>i</a:t>
            </a:r>
            <a:r>
              <a:rPr lang="en-GB" sz="2000" dirty="0" smtClean="0"/>
              <a:t>][j]);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 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    </a:t>
            </a:r>
            <a:r>
              <a:rPr lang="en-GB" sz="2000" dirty="0" err="1" smtClean="0"/>
              <a:t>printf</a:t>
            </a:r>
            <a:r>
              <a:rPr lang="en-GB" sz="2000" dirty="0" smtClean="0"/>
              <a:t>("\n");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     return ;</a:t>
            </a:r>
            <a:endParaRPr lang="et-EE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dirty="0" smtClean="0"/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err="1" smtClean="0"/>
              <a:t>int</a:t>
            </a:r>
            <a:r>
              <a:rPr lang="en-GB" sz="2000" dirty="0" smtClean="0"/>
              <a:t> main()</a:t>
            </a:r>
            <a:r>
              <a:rPr lang="et-EE" sz="2000" dirty="0" smtClean="0"/>
              <a:t>			//peaprogramm</a:t>
            </a:r>
            <a:endParaRPr lang="en-GB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/>
              <a:t>{   </a:t>
            </a:r>
            <a:r>
              <a:rPr lang="en-GB" sz="2000" dirty="0" err="1" smtClean="0"/>
              <a:t>int</a:t>
            </a:r>
            <a:r>
              <a:rPr lang="en-GB" sz="2000" dirty="0" smtClean="0"/>
              <a:t> </a:t>
            </a:r>
            <a:r>
              <a:rPr lang="et-EE" sz="2000" dirty="0" smtClean="0"/>
              <a:t>i,j</a:t>
            </a:r>
            <a:r>
              <a:rPr lang="en-GB" sz="2000" dirty="0" smtClean="0"/>
              <a:t>;</a:t>
            </a:r>
            <a:endParaRPr lang="et-EE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t-EE" sz="2000" dirty="0" smtClean="0"/>
              <a:t>.... }</a:t>
            </a:r>
            <a:endParaRPr lang="en-GB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2544" y="357166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 smtClean="0"/>
              <a:t>Alamfunktsioonist failiks samm 0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1885</TotalTime>
  <Words>657</Words>
  <Application>Microsoft Office PowerPoint</Application>
  <PresentationFormat>On-screen Show (4:3)</PresentationFormat>
  <Paragraphs>122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Unicode MS</vt:lpstr>
      <vt:lpstr>Calibri</vt:lpstr>
      <vt:lpstr>Symbol</vt:lpstr>
      <vt:lpstr>Times New Roman</vt:lpstr>
      <vt:lpstr>Verdana</vt:lpstr>
      <vt:lpstr>Office Theme</vt:lpstr>
      <vt:lpstr>PowerPoint Presentation</vt:lpstr>
      <vt:lpstr>FAILID</vt:lpstr>
      <vt:lpstr> </vt:lpstr>
      <vt:lpstr>Failist lugemine</vt:lpstr>
      <vt:lpstr>Faili kirjutamine</vt:lpstr>
      <vt:lpstr> Programmi teksti jaotamine erinevate failide vahel</vt:lpstr>
      <vt:lpstr> Programmi teksti jaotamine erinevate failide vahel</vt:lpstr>
      <vt:lpstr> Näide</vt:lpstr>
      <vt:lpstr>PowerPoint Presentation</vt:lpstr>
      <vt:lpstr>PowerPoint Presentation</vt:lpstr>
      <vt:lpstr>PowerPoint Presentation</vt:lpstr>
      <vt:lpstr>PowerPoint Presentation</vt:lpstr>
    </vt:vector>
  </TitlesOfParts>
  <Company>Identity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Maret</dc:creator>
  <cp:lastModifiedBy>Vladimir Viies</cp:lastModifiedBy>
  <cp:revision>90</cp:revision>
  <dcterms:created xsi:type="dcterms:W3CDTF">2011-01-05T14:05:55Z</dcterms:created>
  <dcterms:modified xsi:type="dcterms:W3CDTF">2021-11-15T14:09:31Z</dcterms:modified>
</cp:coreProperties>
</file>