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7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68EDA64-82AB-4E79-A9CA-C3560E60678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04313B1-0226-44BC-A5B6-D1B9D200F5CF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5AFC787-ACB5-4FF0-926D-DD47686C7DC0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tüübid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5" name="Picture 4"/>
          <p:cNvPicPr/>
          <p:nvPr/>
        </p:nvPicPr>
        <p:blipFill>
          <a:blip r:embed="rId2"/>
          <a:srcRect l="15715" t="1186" r="15715" b="1186"/>
          <a:stretch/>
        </p:blipFill>
        <p:spPr>
          <a:xfrm>
            <a:off x="1259640" y="1251000"/>
            <a:ext cx="7730280" cy="4985280"/>
          </a:xfrm>
          <a:prstGeom prst="rect">
            <a:avLst/>
          </a:prstGeom>
          <a:ln w="381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Failidele juurdepääsu meetodid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932040" y="1380960"/>
            <a:ext cx="6584040" cy="3781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Sequential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reset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no read after last write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(rewrite)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Direct Access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read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position to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read next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	write next 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33CC"/>
                </a:solidFill>
                <a:latin typeface="Arial"/>
                <a:ea typeface="Verdana"/>
              </a:rPr>
              <a:t>		rewrite </a:t>
            </a:r>
            <a:r>
              <a:rPr lang="en-US" sz="1600" b="0" i="1" strike="noStrike" spc="-1">
                <a:solidFill>
                  <a:srgbClr val="0033CC"/>
                </a:solidFill>
                <a:latin typeface="Arial"/>
                <a:ea typeface="Verdana"/>
              </a:rPr>
              <a:t>n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n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= relative block number</a:t>
            </a: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järjestikuline töötlus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09" name="Picture 4"/>
          <p:cNvPicPr/>
          <p:nvPr/>
        </p:nvPicPr>
        <p:blipFill>
          <a:blip r:embed="rId2"/>
          <a:srcRect l="698" t="33012" r="458" b="33942"/>
          <a:stretch/>
        </p:blipFill>
        <p:spPr>
          <a:xfrm>
            <a:off x="1331640" y="1251000"/>
            <a:ext cx="7390440" cy="26089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674640" y="0"/>
            <a:ext cx="8468280" cy="84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Otsejuurdepääs faili kirjetele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211" name="Picture 4"/>
          <p:cNvPicPr/>
          <p:nvPr/>
        </p:nvPicPr>
        <p:blipFill>
          <a:blip r:embed="rId2"/>
          <a:srcRect l="1093" t="27696" r="864" b="28272"/>
          <a:stretch/>
        </p:blipFill>
        <p:spPr>
          <a:xfrm>
            <a:off x="1295280" y="1251000"/>
            <a:ext cx="6833160" cy="230076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Indeksfailide näide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3" name="Picture 4"/>
          <p:cNvPicPr/>
          <p:nvPr/>
        </p:nvPicPr>
        <p:blipFill>
          <a:blip r:embed="rId3"/>
          <a:srcRect l="602" t="12044" r="812" b="12330"/>
          <a:stretch/>
        </p:blipFill>
        <p:spPr>
          <a:xfrm>
            <a:off x="1331640" y="1251000"/>
            <a:ext cx="7012800" cy="420588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Tavaline failisüsteem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215" name="Picture 4"/>
          <p:cNvPicPr/>
          <p:nvPr/>
        </p:nvPicPr>
        <p:blipFill>
          <a:blip r:embed="rId2"/>
          <a:srcRect l="668" t="14791" r="439" b="14485"/>
          <a:stretch/>
        </p:blipFill>
        <p:spPr>
          <a:xfrm>
            <a:off x="1262160" y="1251000"/>
            <a:ext cx="6791760" cy="3642120"/>
          </a:xfrm>
          <a:prstGeom prst="rect">
            <a:avLst/>
          </a:prstGeom>
          <a:ln w="38160">
            <a:solidFill>
              <a:srgbClr val="CC66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Teegiga seotud operatsioonid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Search for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Create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Delete a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List a directory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Rename a file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66760" y="371520"/>
            <a:ext cx="77428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Teegi korralus haldamise lihtsustamiseks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1403640" y="1320840"/>
            <a:ext cx="5888160" cy="441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Efficiency – locating a file quickly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Naming – convenient to users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Two users can have same name for different files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The same file can have several different names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Grouping – logical grouping of files by properties, (e.g., all Java programs, all games, …)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Juurdepääsu nimistu ja rühmitamine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1331640" y="1251000"/>
            <a:ext cx="7127640" cy="3237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Mode of access:  read, write, execute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Three classes of users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a)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owner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7	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1 1 1</a:t>
            </a:r>
            <a:r>
              <a:t/>
            </a:r>
            <a:br/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b)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group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 	6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1 1 0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			RWX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159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	c) </a:t>
            </a: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Verdana"/>
              </a:rPr>
              <a:t>public access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4	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Verdana"/>
              </a:rPr>
              <a:t>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	1 0 0      Ask manager to create a group (unique name), say G, and add some users to the group.</a:t>
            </a:r>
            <a:endParaRPr lang="en-US" sz="16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32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For a particular file (say </a:t>
            </a:r>
            <a:r>
              <a:rPr lang="en-US" sz="1600" b="0" i="1" strike="noStrike" spc="-1">
                <a:solidFill>
                  <a:srgbClr val="000000"/>
                </a:solidFill>
                <a:latin typeface="Arial"/>
                <a:ea typeface="Verdana"/>
              </a:rPr>
              <a:t>game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Verdana"/>
              </a:rPr>
              <a:t>) or subdirectory, define an appropriate access.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3416760" y="4885200"/>
            <a:ext cx="5947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owner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4071960" y="4885200"/>
            <a:ext cx="57060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group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4815000" y="4885200"/>
            <a:ext cx="5785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public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475080" y="5399280"/>
            <a:ext cx="6386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chmod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6" name="CustomShape 7"/>
          <p:cNvSpPr/>
          <p:nvPr/>
        </p:nvSpPr>
        <p:spPr>
          <a:xfrm>
            <a:off x="4107960" y="5399280"/>
            <a:ext cx="43632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764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7" name="CustomShape 8"/>
          <p:cNvSpPr/>
          <p:nvPr/>
        </p:nvSpPr>
        <p:spPr>
          <a:xfrm>
            <a:off x="4591440" y="5399280"/>
            <a:ext cx="5612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game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8" name="Line 9"/>
          <p:cNvSpPr/>
          <p:nvPr/>
        </p:nvSpPr>
        <p:spPr>
          <a:xfrm>
            <a:off x="3736800" y="5065560"/>
            <a:ext cx="461880" cy="3319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10"/>
          <p:cNvSpPr/>
          <p:nvPr/>
        </p:nvSpPr>
        <p:spPr>
          <a:xfrm>
            <a:off x="4343400" y="5108400"/>
            <a:ext cx="360" cy="27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11"/>
          <p:cNvSpPr/>
          <p:nvPr/>
        </p:nvSpPr>
        <p:spPr>
          <a:xfrm flipH="1">
            <a:off x="4493880" y="5079960"/>
            <a:ext cx="600120" cy="3459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2"/>
          <p:cNvSpPr/>
          <p:nvPr/>
        </p:nvSpPr>
        <p:spPr>
          <a:xfrm>
            <a:off x="798480" y="5643720"/>
            <a:ext cx="702828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241"/>
              </a:spcBef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Attach a group to a file</a:t>
            </a:r>
            <a:r>
              <a:t/>
            </a:r>
            <a:br/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chgrp     G    game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Kaitse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owner/creator should be able to control: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what can be done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by whom</a:t>
            </a:r>
            <a:r>
              <a:t/>
            </a:r>
            <a:br/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Types of access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Execute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Append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List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691640" y="980639"/>
            <a:ext cx="6518910" cy="30865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3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I </a:t>
            </a:r>
            <a:r>
              <a:rPr lang="et-EE" sz="3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Vladimir Viies </a:t>
            </a: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Vladimir.viies@gmail.com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Kristina </a:t>
            </a:r>
            <a:r>
              <a:rPr lang="et-EE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Merluzova</a:t>
            </a:r>
            <a:r>
              <a:rPr lang="et-EE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,Kristo </a:t>
            </a:r>
            <a:r>
              <a:rPr lang="et-EE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Kakkum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Tallinna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Tehnikaülikool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202</a:t>
            </a:r>
            <a:r>
              <a:rPr lang="et-EE" spc="-1" dirty="0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64" name="Picture 3"/>
          <p:cNvPicPr/>
          <p:nvPr/>
        </p:nvPicPr>
        <p:blipFill>
          <a:blip r:embed="rId3"/>
          <a:stretch/>
        </p:blipFill>
        <p:spPr>
          <a:xfrm>
            <a:off x="2930040" y="3831120"/>
            <a:ext cx="4023000" cy="224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9708A7E-DE86-47FF-8A4A-A2085BD78625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37" name="CustomShape 4"/>
          <p:cNvSpPr/>
          <p:nvPr/>
        </p:nvSpPr>
        <p:spPr>
          <a:xfrm>
            <a:off x="1481400" y="1143000"/>
            <a:ext cx="719388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561"/>
              </a:spcBef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1481400" y="1143000"/>
            <a:ext cx="7376040" cy="546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Viitadega saab ka failist lugeda ja kirjutada.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&lt;stdio.h&gt;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#include &lt;stdlib.h&gt;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int main (void)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{FILE *loe= fopen(“esimene.txt”, “</a:t>
            </a:r>
            <a:r>
              <a:rPr lang="en-US" sz="28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r</a:t>
            </a: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fprintf(loe, “Esimene proov”);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fclose(loe);	//kuulub iga viisaka failiga töö juurde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/* muutuja “loe” kaudu saab avada faili esimene.txt lugemiseks – r, loetakse tekst ja suletakse fail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 */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57720" y="344880"/>
            <a:ext cx="31420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Faili avamine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Failist lugemine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D5AF06E2-68FD-4AAD-A7F6-838929F16FB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21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>
            <a:off x="1481400" y="1214280"/>
            <a:ext cx="6802200" cy="51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&lt;stdio.h&gt;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#include &lt;stdlib.h&gt;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int main(void)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{ char rida[128];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FILE *sisse=fopen("tervitus.txt", "r"); 	// r - lugemiseks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while(!feof(sisse))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{ // fscanf(sisse, "%s", rida);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//võtab ühe sõna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fgets(rida, 128, 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		printf("%s", rida);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fclose(sisse);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return 1; }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fsacnf ja fgets</a:t>
            </a:r>
            <a:r>
              <a:rPr lang="en-US" sz="1800" b="0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on võimalik mõlemat kasutada, kuid mitte samaaegselt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kirjutamine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7A74C57E-F6C0-440B-841E-060D515CED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48" name="CustomShape 4"/>
          <p:cNvSpPr/>
          <p:nvPr/>
        </p:nvSpPr>
        <p:spPr>
          <a:xfrm>
            <a:off x="1481400" y="1484640"/>
            <a:ext cx="7193880" cy="494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1481400" y="1214280"/>
            <a:ext cx="6802200" cy="41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 Unicode MS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1357200" y="1214280"/>
            <a:ext cx="7071120" cy="46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Näitena oli meil: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w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proov”);//faili trükitav tekst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fclose(kirjuta);//kuulub iga viisaka failiga töö juurde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“w” korral siis iga faili avamisega kirjutatakse eelnev sisu üle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FILE *kirjuta= fopen(“esimene.txt”, “</a:t>
            </a:r>
            <a:r>
              <a:rPr lang="en-US" sz="2400" b="0" i="1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fprintf(kirjuta, “Esimene proov”);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“a” korral iga avamise ja kirjutamise kord lisatakse olemasolevale failile.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475640" y="4406760"/>
            <a:ext cx="7024320" cy="1592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Arial"/>
                <a:ea typeface="Verdana"/>
              </a:rPr>
              <a:t>Failid &amp; kirjed 2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902C6BD3-4F3C-43CB-B614-6A5E86B3254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Programmi teksti jaotamine erinevate failide vahel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CF6310D-BF0D-473D-A532-56E3A669B41B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214280" y="1676520"/>
            <a:ext cx="7242840" cy="441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59" name="CustomShape 5"/>
          <p:cNvSpPr/>
          <p:nvPr/>
        </p:nvSpPr>
        <p:spPr>
          <a:xfrm>
            <a:off x="1214280" y="2274840"/>
            <a:ext cx="678564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Kindlasti on kasulikum suurem programm jagada nii alamfunktsioonideks kui ka need omakorda jagada teema järgi erinevate failide vahel.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Näiteks: mitme erinevalt moodustatud massiivi väljatrükk oleks kasulik kirjutada omaette alamfunktsioonina. Kuid miks ka mitte eraldi failina.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1481400" y="332640"/>
            <a:ext cx="6802200" cy="833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Näide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12194437-36A1-44A6-9E5E-DF755DAFA119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25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214280" y="1828800"/>
            <a:ext cx="7242840" cy="426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1214280" y="1166760"/>
            <a:ext cx="7087320" cy="48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Ülesandeks on moodustada massiiv ning trükkida see ekraanile;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Vahetada kasutaja poolt täisarvuna etteantud indeksi väärtusega massiivi rida ja veerg. 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Ekraanile trükkida iga samm, mida tehakse massiiviga.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Kahtlemata pika programmitekstina läheb kogu kood liiga raskelt hallatavaks ning lohisevaks.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Alustuseks tuleb moodustada ekraanile välja trükkimiseks eraldi alamfunktsioon ning seejärel see eraldi faili tõsta.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428840" y="928800"/>
            <a:ext cx="6873120" cy="542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void valjastus(FILE *F, int n, int a[][n]){	//alamfunktsioon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int i,j;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for(i=0;i&lt;n;i++){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for(j=0;j&lt;n;j++)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    fprintf(F, " %d  |",a[i][j]);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     fprintf(F, "\n");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int main(){			//peaprogramm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n = 10;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Int arr[n][n];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FILE *F = fopen(“out.txt”, “w”);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...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valjastus(F, n, arr);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    fclose(F);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.... }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45614D77-CCA5-4F0A-A06A-E6D117FADA51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26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832480" y="3571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0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1285920" y="869400"/>
            <a:ext cx="7171200" cy="522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	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19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Tõsta kogu alamfunktsiooni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tekst eraldi faili nimega 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valjastus.c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Kirjuta põhiprogrammi teekide hulka juurde ka lisatav fail.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Enne: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Pärast: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#include&lt;stdio.h&gt;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#include&lt;time.h&gt;  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#include&lt;stdlib.h&gt;          //randomi jaoks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	    //sinu loodud fail alamfunktsiooniga 				</a:t>
            </a: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valjastus(int n, int a[n][n]) 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85218F3-DCFE-43B5-8724-5A240AC4C900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27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2490120" y="500040"/>
            <a:ext cx="4162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sammud 1 ja 2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124080" y="6248520"/>
            <a:ext cx="2894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Programmeerimine II 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428840" y="1357200"/>
            <a:ext cx="7028280" cy="473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FF"/>
                </a:solidFill>
                <a:latin typeface="Arial"/>
                <a:ea typeface="Verdana"/>
              </a:rPr>
              <a:t>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Kompileeri, käivita ja kontrolli programmi tööd.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Veel väikeseid meeldetuletusi: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Ükskord loodud massivi väljatrükki ei pea edaspidi järgmisesse programmi uuesti kopeerima.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Piisab kui kirjutada teekide juurde lause 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#include “valjastus.c” 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ning tuleb kontrollida, et see lisatav fail alamfunktsiooniga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valjastus()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oleks uue programmiga samas kataloogis</a:t>
            </a: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.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</a:pPr>
            <a:r>
              <a:rPr lang="en-US" sz="2000" b="0" i="1" strike="noStrike" spc="-1">
                <a:solidFill>
                  <a:srgbClr val="000000"/>
                </a:solidFill>
                <a:latin typeface="Arial"/>
                <a:ea typeface="Verdana"/>
              </a:rPr>
              <a:t>Edu töö lihtsustamisel!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80"/>
              </a:spcBef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9AA1ECA-8FF0-4756-B404-C9727D21E727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28</a:t>
            </a:fld>
            <a:endParaRPr lang="en-US" sz="1400" b="0" strike="noStrike" spc="-1"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2832480" y="571320"/>
            <a:ext cx="3478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Alamfunktsioonist failiks samm 3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9360"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051640" y="260640"/>
            <a:ext cx="47138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Täname, et läbisid mooduli II !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Jätka aine omandamist  ja lahenda kodutööd ! 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060000" y="6000840"/>
            <a:ext cx="568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Tutvu ainetega Infotehnoloogia teaduskonna õppematerjalide kodulehel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www.tud.ttu.ee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4406760"/>
            <a:ext cx="6839640" cy="13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cap="all" spc="-1">
                <a:solidFill>
                  <a:srgbClr val="000000"/>
                </a:solidFill>
                <a:latin typeface="Arial"/>
                <a:ea typeface="Verdana"/>
              </a:rPr>
              <a:t>FAILID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1475640" y="2906640"/>
            <a:ext cx="683964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 err="1">
                <a:solidFill>
                  <a:srgbClr val="8B8B8B"/>
                </a:solidFill>
                <a:latin typeface="Arial"/>
                <a:ea typeface="Verdana"/>
              </a:rPr>
              <a:t>Failid</a:t>
            </a:r>
            <a:r>
              <a:rPr lang="en-US" sz="2000" b="0" strike="noStrike" spc="-1" dirty="0">
                <a:solidFill>
                  <a:srgbClr val="8B8B8B"/>
                </a:solidFill>
                <a:latin typeface="Arial"/>
                <a:ea typeface="Verdana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624400" y="6356520"/>
            <a:ext cx="4836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Programmeerimine</a:t>
            </a:r>
            <a:r>
              <a:rPr lang="en-US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t-EE" sz="1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1400" b="0" strike="noStrike" spc="-1" dirty="0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7524360" y="6356520"/>
            <a:ext cx="777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CE36723-69D1-4FFC-B4C7-85F7BB98BBA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  Failisüsteem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691640" y="1845000"/>
            <a:ext cx="4967640" cy="374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Concept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Access Methods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Directory Structure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File-System Mounting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buClr>
                <a:srgbClr val="870042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Verdana"/>
              </a:rPr>
              <a:t>File Sharing</a:t>
            </a:r>
            <a:endParaRPr lang="en-US" sz="1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Verdana"/>
              </a:rPr>
              <a:t> 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798480" y="1251000"/>
            <a:ext cx="7350480" cy="448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Contiguous logical address space</a:t>
            </a:r>
            <a:r>
              <a:t/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8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Types: </a:t>
            </a:r>
            <a:endParaRPr lang="en-US" sz="2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Data</a:t>
            </a:r>
            <a:endParaRPr lang="en-US" sz="26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numeric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character</a:t>
            </a:r>
            <a:endParaRPr lang="en-US" sz="2400" b="0" strike="noStrike" spc="-1">
              <a:latin typeface="Arial"/>
            </a:endParaRPr>
          </a:p>
          <a:p>
            <a:pPr marL="1143000" lvl="2" indent="-227520">
              <a:lnSpc>
                <a:spcPct val="100000"/>
              </a:lnSpc>
              <a:buClr>
                <a:srgbClr val="930042"/>
              </a:buClr>
              <a:buSzPct val="50000"/>
              <a:buFont typeface="Wingdings" charset="2"/>
              <a:buChar char="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binary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930042"/>
              </a:buClr>
              <a:buSzPct val="40000"/>
              <a:buFont typeface="Wingdings" charset="2"/>
              <a:buChar char=""/>
            </a:pPr>
            <a:r>
              <a:rPr lang="en-US" sz="2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Program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4449240" y="3198240"/>
            <a:ext cx="2444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331640" y="231120"/>
            <a:ext cx="43912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30042"/>
                </a:solidFill>
                <a:latin typeface="Calibri"/>
                <a:ea typeface="DejaVu Sans"/>
              </a:rPr>
              <a:t>Faili olemus  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struktuur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971640" y="1340640"/>
            <a:ext cx="7991640" cy="511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None - sequence of words, bytes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Simple record structure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Lines 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Fixed length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Variable length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Complex Structures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Formatted document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Relocatable load file	</a:t>
            </a:r>
            <a:endParaRPr lang="en-US" sz="20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Can simulate last two with first method by inserting appropriate control characters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Who decides: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Operating system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90000"/>
              </a:lnSpc>
              <a:spcBef>
                <a:spcPts val="479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Program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481400" y="332640"/>
            <a:ext cx="6802200" cy="718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atribuudid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481400" y="1052640"/>
            <a:ext cx="6820200" cy="5209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Name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only information kept in human-readable form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Identifier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unique tag (number) identifies file within file system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Type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needed for systems that support different types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Location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pointer to file location on device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Size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current file size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Protection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controls who can do reading, writing, executing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Time, date, and user identification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data for protection, security, and usage monitoring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Information about files are kept in the directory structure, which is maintained on the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Operatsioonid failidega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File is an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abstract data type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Create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Write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Read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Reposition within file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Delete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Verdana"/>
              </a:rPr>
              <a:t>Truncate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Open(F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search the directory structure on disk for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, and move the content of entry to memory</a:t>
            </a:r>
            <a:endParaRPr lang="en-US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Close (F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)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– move the content of entry </a:t>
            </a:r>
            <a:r>
              <a:rPr lang="en-US" sz="2400" b="0" i="1" strike="noStrike" spc="-1">
                <a:solidFill>
                  <a:srgbClr val="000000"/>
                </a:solidFill>
                <a:latin typeface="Arial"/>
                <a:ea typeface="Verdana"/>
              </a:rPr>
              <a:t>F</a:t>
            </a:r>
            <a:r>
              <a:rPr lang="en-US" sz="2400" b="0" i="1" strike="noStrike" spc="-1" baseline="-25000">
                <a:solidFill>
                  <a:srgbClr val="000000"/>
                </a:solidFill>
                <a:latin typeface="Arial"/>
                <a:ea typeface="Verdana"/>
              </a:rPr>
              <a:t>i</a:t>
            </a: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 in memory to directory structure on disk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81400" y="332640"/>
            <a:ext cx="6802200" cy="1150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Verdana"/>
              </a:rPr>
              <a:t>Faili avamine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481400" y="1628640"/>
            <a:ext cx="6820200" cy="46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spcBef>
                <a:spcPts val="479"/>
              </a:spcBef>
              <a:buClr>
                <a:srgbClr val="87004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Verdana"/>
              </a:rPr>
              <a:t>Several pieces of data are needed to manage open files:</a:t>
            </a:r>
            <a:endParaRPr lang="en-US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 pointer:  pointer to last read/write location, per process that has the file open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File-open count: counter of number of times a file is open – to allow removal of data from open-file table when last processes closes it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Disk location of the file: cache of data access information</a:t>
            </a:r>
            <a:endParaRPr lang="en-US" sz="20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spcBef>
                <a:spcPts val="400"/>
              </a:spcBef>
              <a:buClr>
                <a:srgbClr val="870042"/>
              </a:buClr>
              <a:buFont typeface="Symbol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Verdana"/>
              </a:rPr>
              <a:t>Access rights: per-process access mode information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2663</TotalTime>
  <Words>1297</Words>
  <Application>Microsoft Office PowerPoint</Application>
  <PresentationFormat>On-screen Show (4:3)</PresentationFormat>
  <Paragraphs>250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Unicode MS</vt:lpstr>
      <vt:lpstr>Calibri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Maret</dc:creator>
  <dc:description/>
  <cp:lastModifiedBy>Vladimir Viies</cp:lastModifiedBy>
  <cp:revision>141</cp:revision>
  <cp:lastPrinted>2017-01-18T17:13:13Z</cp:lastPrinted>
  <dcterms:created xsi:type="dcterms:W3CDTF">2011-01-05T14:05:55Z</dcterms:created>
  <dcterms:modified xsi:type="dcterms:W3CDTF">2025-10-29T10:02:22Z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Identity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