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handoutMasterIdLst>
    <p:handoutMasterId r:id="rId70"/>
  </p:handoutMasterIdLst>
  <p:sldIdLst>
    <p:sldId id="298" r:id="rId2"/>
    <p:sldId id="301" r:id="rId3"/>
    <p:sldId id="302" r:id="rId4"/>
    <p:sldId id="264" r:id="rId5"/>
    <p:sldId id="305" r:id="rId6"/>
    <p:sldId id="281" r:id="rId7"/>
    <p:sldId id="265" r:id="rId8"/>
    <p:sldId id="286" r:id="rId9"/>
    <p:sldId id="307" r:id="rId10"/>
    <p:sldId id="312" r:id="rId11"/>
    <p:sldId id="313" r:id="rId12"/>
    <p:sldId id="314" r:id="rId13"/>
    <p:sldId id="315" r:id="rId14"/>
    <p:sldId id="316" r:id="rId15"/>
    <p:sldId id="317" r:id="rId16"/>
    <p:sldId id="318" r:id="rId17"/>
    <p:sldId id="319" r:id="rId18"/>
    <p:sldId id="320" r:id="rId19"/>
    <p:sldId id="321" r:id="rId20"/>
    <p:sldId id="322" r:id="rId21"/>
    <p:sldId id="324" r:id="rId22"/>
    <p:sldId id="328" r:id="rId23"/>
    <p:sldId id="327" r:id="rId24"/>
    <p:sldId id="323" r:id="rId25"/>
    <p:sldId id="325" r:id="rId26"/>
    <p:sldId id="330" r:id="rId27"/>
    <p:sldId id="329" r:id="rId28"/>
    <p:sldId id="326" r:id="rId29"/>
    <p:sldId id="308" r:id="rId30"/>
    <p:sldId id="340" r:id="rId31"/>
    <p:sldId id="341" r:id="rId32"/>
    <p:sldId id="332" r:id="rId33"/>
    <p:sldId id="331" r:id="rId34"/>
    <p:sldId id="333" r:id="rId35"/>
    <p:sldId id="334" r:id="rId36"/>
    <p:sldId id="335" r:id="rId37"/>
    <p:sldId id="336" r:id="rId38"/>
    <p:sldId id="337" r:id="rId39"/>
    <p:sldId id="338" r:id="rId40"/>
    <p:sldId id="339"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266" r:id="rId59"/>
    <p:sldId id="287" r:id="rId60"/>
    <p:sldId id="288" r:id="rId61"/>
    <p:sldId id="289" r:id="rId62"/>
    <p:sldId id="290" r:id="rId63"/>
    <p:sldId id="311" r:id="rId64"/>
    <p:sldId id="292" r:id="rId65"/>
    <p:sldId id="295" r:id="rId66"/>
    <p:sldId id="293" r:id="rId67"/>
    <p:sldId id="306" r:id="rId68"/>
  </p:sldIdLst>
  <p:sldSz cx="9144000" cy="6858000" type="screen4x3"/>
  <p:notesSz cx="6888163" cy="9623425"/>
  <p:defaultTextStyle>
    <a:defPPr>
      <a:defRPr lang="en-GB"/>
    </a:defPPr>
    <a:lvl1pPr algn="ctr" rtl="0" fontAlgn="base">
      <a:spcBef>
        <a:spcPct val="20000"/>
      </a:spcBef>
      <a:spcAft>
        <a:spcPct val="0"/>
      </a:spcAft>
      <a:defRPr sz="2400" i="1" kern="1200">
        <a:solidFill>
          <a:schemeClr val="tx1"/>
        </a:solidFill>
        <a:latin typeface="Times New Roman" pitchFamily="18" charset="0"/>
        <a:ea typeface="+mn-ea"/>
        <a:cs typeface="+mn-cs"/>
      </a:defRPr>
    </a:lvl1pPr>
    <a:lvl2pPr marL="457200" algn="ctr" rtl="0" fontAlgn="base">
      <a:spcBef>
        <a:spcPct val="20000"/>
      </a:spcBef>
      <a:spcAft>
        <a:spcPct val="0"/>
      </a:spcAft>
      <a:defRPr sz="2400" i="1" kern="1200">
        <a:solidFill>
          <a:schemeClr val="tx1"/>
        </a:solidFill>
        <a:latin typeface="Times New Roman" pitchFamily="18" charset="0"/>
        <a:ea typeface="+mn-ea"/>
        <a:cs typeface="+mn-cs"/>
      </a:defRPr>
    </a:lvl2pPr>
    <a:lvl3pPr marL="914400" algn="ctr" rtl="0" fontAlgn="base">
      <a:spcBef>
        <a:spcPct val="20000"/>
      </a:spcBef>
      <a:spcAft>
        <a:spcPct val="0"/>
      </a:spcAft>
      <a:defRPr sz="2400" i="1" kern="1200">
        <a:solidFill>
          <a:schemeClr val="tx1"/>
        </a:solidFill>
        <a:latin typeface="Times New Roman" pitchFamily="18" charset="0"/>
        <a:ea typeface="+mn-ea"/>
        <a:cs typeface="+mn-cs"/>
      </a:defRPr>
    </a:lvl3pPr>
    <a:lvl4pPr marL="1371600" algn="ctr" rtl="0" fontAlgn="base">
      <a:spcBef>
        <a:spcPct val="20000"/>
      </a:spcBef>
      <a:spcAft>
        <a:spcPct val="0"/>
      </a:spcAft>
      <a:defRPr sz="2400" i="1" kern="1200">
        <a:solidFill>
          <a:schemeClr val="tx1"/>
        </a:solidFill>
        <a:latin typeface="Times New Roman" pitchFamily="18" charset="0"/>
        <a:ea typeface="+mn-ea"/>
        <a:cs typeface="+mn-cs"/>
      </a:defRPr>
    </a:lvl4pPr>
    <a:lvl5pPr marL="1828800" algn="ctr" rtl="0" fontAlgn="base">
      <a:spcBef>
        <a:spcPct val="2000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42"/>
    <a:srgbClr val="940143"/>
    <a:srgbClr val="969595"/>
    <a:srgbClr val="CFCECE"/>
    <a:srgbClr val="969594"/>
    <a:srgbClr val="C2C2C1"/>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122" y="90"/>
      </p:cViewPr>
      <p:guideLst>
        <p:guide orient="horz" pos="2160"/>
        <p:guide pos="2880"/>
      </p:guideLst>
    </p:cSldViewPr>
  </p:slideViewPr>
  <p:notesTextViewPr>
    <p:cViewPr>
      <p:scale>
        <a:sx n="3" d="2"/>
        <a:sy n="3" d="2"/>
      </p:scale>
      <p:origin x="0" y="0"/>
    </p:cViewPr>
  </p:notesTextViewPr>
  <p:sorterViewPr>
    <p:cViewPr varScale="1">
      <p:scale>
        <a:sx n="1" d="1"/>
        <a:sy n="1" d="1"/>
      </p:scale>
      <p:origin x="0" y="-69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l" defTabSz="942975">
              <a:defRPr sz="1200" i="0">
                <a:latin typeface="Times New Roman" charset="0"/>
              </a:defRPr>
            </a:lvl1pPr>
          </a:lstStyle>
          <a:p>
            <a:pPr>
              <a:defRPr/>
            </a:pPr>
            <a:endParaRPr lang="en-GB"/>
          </a:p>
        </p:txBody>
      </p:sp>
      <p:sp>
        <p:nvSpPr>
          <p:cNvPr id="717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i="0">
                <a:latin typeface="Times New Roman" charset="0"/>
              </a:defRPr>
            </a:lvl1pPr>
          </a:lstStyle>
          <a:p>
            <a:pPr>
              <a:defRPr/>
            </a:pPr>
            <a:endParaRPr lang="en-GB"/>
          </a:p>
        </p:txBody>
      </p:sp>
      <p:sp>
        <p:nvSpPr>
          <p:cNvPr id="717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l" defTabSz="942975">
              <a:defRPr sz="1200" i="0">
                <a:latin typeface="Times New Roman" charset="0"/>
              </a:defRPr>
            </a:lvl1pPr>
          </a:lstStyle>
          <a:p>
            <a:pPr>
              <a:defRPr/>
            </a:pPr>
            <a:endParaRPr lang="en-GB"/>
          </a:p>
        </p:txBody>
      </p:sp>
      <p:sp>
        <p:nvSpPr>
          <p:cNvPr id="717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i="0">
                <a:latin typeface="Times New Roman" charset="0"/>
              </a:defRPr>
            </a:lvl1pPr>
          </a:lstStyle>
          <a:p>
            <a:pPr>
              <a:defRPr/>
            </a:pPr>
            <a:fld id="{8C990DD4-39AA-4270-9724-3A072DD3E18F}" type="slidenum">
              <a:rPr lang="en-GB"/>
              <a:pPr>
                <a:defRPr/>
              </a:pPr>
              <a:t>‹#›</a:t>
            </a:fld>
            <a:endParaRPr lang="en-GB"/>
          </a:p>
        </p:txBody>
      </p:sp>
    </p:spTree>
    <p:extLst>
      <p:ext uri="{BB962C8B-B14F-4D97-AF65-F5344CB8AC3E}">
        <p14:creationId xmlns:p14="http://schemas.microsoft.com/office/powerpoint/2010/main" val="232016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n-GB"/>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35844" name="Rectangle 4"/>
          <p:cNvSpPr>
            <a:spLocks noGrp="1" noRot="1" noChangeAspect="1" noChangeArrowheads="1" noTextEdit="1"/>
          </p:cNvSpPr>
          <p:nvPr>
            <p:ph type="sldImg" idx="2"/>
          </p:nvPr>
        </p:nvSpPr>
        <p:spPr bwMode="auto">
          <a:xfrm>
            <a:off x="990600" y="685800"/>
            <a:ext cx="4876800" cy="36576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5720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n-GB"/>
          </a:p>
        </p:txBody>
      </p:sp>
      <p:sp>
        <p:nvSpPr>
          <p:cNvPr id="10247" name="Rectangle 7"/>
          <p:cNvSpPr>
            <a:spLocks noGrp="1" noChangeArrowheads="1"/>
          </p:cNvSpPr>
          <p:nvPr>
            <p:ph type="sldNum" sz="quarter" idx="5"/>
          </p:nvPr>
        </p:nvSpPr>
        <p:spPr bwMode="auto">
          <a:xfrm>
            <a:off x="388620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222D6E6A-686C-490C-B57D-1884A2CFCE7C}" type="slidenum">
              <a:rPr lang="en-GB"/>
              <a:pPr>
                <a:defRPr/>
              </a:pPr>
              <a:t>‹#›</a:t>
            </a:fld>
            <a:endParaRPr lang="en-GB"/>
          </a:p>
        </p:txBody>
      </p:sp>
    </p:spTree>
    <p:extLst>
      <p:ext uri="{BB962C8B-B14F-4D97-AF65-F5344CB8AC3E}">
        <p14:creationId xmlns:p14="http://schemas.microsoft.com/office/powerpoint/2010/main" val="683245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  </a:t>
            </a:r>
            <a:endParaRPr lang="et-EE" dirty="0"/>
          </a:p>
        </p:txBody>
      </p:sp>
      <p:sp>
        <p:nvSpPr>
          <p:cNvPr id="4" name="Slide Number Placeholder 3"/>
          <p:cNvSpPr>
            <a:spLocks noGrp="1"/>
          </p:cNvSpPr>
          <p:nvPr>
            <p:ph type="sldNum" sz="quarter" idx="10"/>
          </p:nvPr>
        </p:nvSpPr>
        <p:spPr/>
        <p:txBody>
          <a:bodyPr/>
          <a:lstStyle/>
          <a:p>
            <a:pPr>
              <a:defRPr/>
            </a:pPr>
            <a:fld id="{222D6E6A-686C-490C-B57D-1884A2CFCE7C}" type="slidenum">
              <a:rPr lang="en-GB" smtClean="0"/>
              <a:pPr>
                <a:defRPr/>
              </a:pPr>
              <a:t>63</a:t>
            </a:fld>
            <a:endParaRPr lang="en-GB"/>
          </a:p>
        </p:txBody>
      </p:sp>
    </p:spTree>
    <p:extLst>
      <p:ext uri="{BB962C8B-B14F-4D97-AF65-F5344CB8AC3E}">
        <p14:creationId xmlns:p14="http://schemas.microsoft.com/office/powerpoint/2010/main" val="2062241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56" descr="ttumark"/>
          <p:cNvPicPr>
            <a:picLocks noChangeAspect="1" noChangeArrowheads="1"/>
          </p:cNvPicPr>
          <p:nvPr/>
        </p:nvPicPr>
        <p:blipFill>
          <a:blip r:embed="rId2"/>
          <a:srcRect/>
          <a:stretch>
            <a:fillRect/>
          </a:stretch>
        </p:blipFill>
        <p:spPr bwMode="auto">
          <a:xfrm>
            <a:off x="0" y="95250"/>
            <a:ext cx="3057525" cy="6305550"/>
          </a:xfrm>
          <a:prstGeom prst="rect">
            <a:avLst/>
          </a:prstGeom>
          <a:noFill/>
          <a:ln w="9525">
            <a:noFill/>
            <a:miter lim="800000"/>
            <a:headEnd/>
            <a:tailEnd/>
          </a:ln>
        </p:spPr>
      </p:pic>
      <p:sp>
        <p:nvSpPr>
          <p:cNvPr id="5" name="Rectangle 1045"/>
          <p:cNvSpPr>
            <a:spLocks noChangeArrowheads="1"/>
          </p:cNvSpPr>
          <p:nvPr/>
        </p:nvSpPr>
        <p:spPr bwMode="auto">
          <a:xfrm>
            <a:off x="0" y="6400800"/>
            <a:ext cx="9144000" cy="457200"/>
          </a:xfrm>
          <a:prstGeom prst="rect">
            <a:avLst/>
          </a:prstGeom>
          <a:solidFill>
            <a:srgbClr val="969595"/>
          </a:solidFill>
          <a:ln w="9525">
            <a:noFill/>
            <a:miter lim="800000"/>
            <a:headEnd/>
            <a:tailEnd/>
          </a:ln>
          <a:effectLst/>
        </p:spPr>
        <p:txBody>
          <a:bodyPr wrap="none" anchor="ctr"/>
          <a:lstStyle/>
          <a:p>
            <a:pPr>
              <a:defRPr/>
            </a:pPr>
            <a:endParaRPr lang="et-EE">
              <a:latin typeface="Times New Roman" charset="0"/>
            </a:endParaRPr>
          </a:p>
        </p:txBody>
      </p:sp>
      <p:pic>
        <p:nvPicPr>
          <p:cNvPr id="6" name="Picture 1061" descr="TTYlogo_eng_vrv_uus"/>
          <p:cNvPicPr>
            <a:picLocks noChangeAspect="1" noChangeArrowheads="1"/>
          </p:cNvPicPr>
          <p:nvPr/>
        </p:nvPicPr>
        <p:blipFill>
          <a:blip r:embed="rId3"/>
          <a:srcRect/>
          <a:stretch>
            <a:fillRect/>
          </a:stretch>
        </p:blipFill>
        <p:spPr bwMode="auto">
          <a:xfrm>
            <a:off x="3203575" y="549275"/>
            <a:ext cx="5472113" cy="765175"/>
          </a:xfrm>
          <a:prstGeom prst="rect">
            <a:avLst/>
          </a:prstGeom>
          <a:noFill/>
          <a:ln w="9525">
            <a:noFill/>
            <a:miter lim="800000"/>
            <a:headEnd/>
            <a:tailEnd/>
          </a:ln>
        </p:spPr>
      </p:pic>
      <p:sp>
        <p:nvSpPr>
          <p:cNvPr id="5122" name="Rectangle 1026"/>
          <p:cNvSpPr>
            <a:spLocks noGrp="1" noChangeArrowheads="1"/>
          </p:cNvSpPr>
          <p:nvPr>
            <p:ph type="ctrTitle"/>
          </p:nvPr>
        </p:nvSpPr>
        <p:spPr>
          <a:xfrm>
            <a:off x="1371600" y="3733800"/>
            <a:ext cx="7315200" cy="1447800"/>
          </a:xfrm>
          <a:ln w="76200" cmpd="tri"/>
        </p:spPr>
        <p:txBody>
          <a:bodyPr anchor="b"/>
          <a:lstStyle>
            <a:lvl1pPr algn="r">
              <a:defRPr/>
            </a:lvl1pPr>
          </a:lstStyle>
          <a:p>
            <a:r>
              <a:rPr lang="en-GB"/>
              <a:t>Click to edit Master title style</a:t>
            </a:r>
          </a:p>
        </p:txBody>
      </p:sp>
      <p:sp>
        <p:nvSpPr>
          <p:cNvPr id="5123" name="Rectangle 1027"/>
          <p:cNvSpPr>
            <a:spLocks noGrp="1" noChangeArrowheads="1"/>
          </p:cNvSpPr>
          <p:nvPr>
            <p:ph type="subTitle" idx="1"/>
          </p:nvPr>
        </p:nvSpPr>
        <p:spPr>
          <a:xfrm>
            <a:off x="1371600" y="5410200"/>
            <a:ext cx="7315200" cy="685800"/>
          </a:xfrm>
          <a:ln w="6350"/>
        </p:spPr>
        <p:txBody>
          <a:bodyPr/>
          <a:lstStyle>
            <a:lvl1pPr marL="0" indent="0" algn="r">
              <a:buFont typeface="Wingdings" pitchFamily="2" charset="2"/>
              <a:buNone/>
              <a:defRPr>
                <a:solidFill>
                  <a:srgbClr val="940143"/>
                </a:solidFill>
              </a:defRPr>
            </a:lvl1pPr>
          </a:lstStyle>
          <a:p>
            <a:r>
              <a:rPr lang="en-GB"/>
              <a:t>Click to edit Master subtitle style</a:t>
            </a:r>
          </a:p>
        </p:txBody>
      </p:sp>
      <p:sp>
        <p:nvSpPr>
          <p:cNvPr id="7" name="Rectangle 1028"/>
          <p:cNvSpPr>
            <a:spLocks noGrp="1" noChangeArrowheads="1"/>
          </p:cNvSpPr>
          <p:nvPr>
            <p:ph type="dt" sz="half" idx="10"/>
          </p:nvPr>
        </p:nvSpPr>
        <p:spPr>
          <a:xfrm>
            <a:off x="533400" y="6400800"/>
            <a:ext cx="1905000" cy="457200"/>
          </a:xfrm>
        </p:spPr>
        <p:txBody>
          <a:bodyPr anchorCtr="0"/>
          <a:lstStyle>
            <a:lvl1pPr>
              <a:defRPr/>
            </a:lvl1pPr>
          </a:lstStyle>
          <a:p>
            <a:pPr>
              <a:defRPr/>
            </a:pPr>
            <a:endParaRPr lang="en-GB"/>
          </a:p>
        </p:txBody>
      </p:sp>
      <p:sp>
        <p:nvSpPr>
          <p:cNvPr id="8" name="Rectangle 1029"/>
          <p:cNvSpPr>
            <a:spLocks noGrp="1" noChangeArrowheads="1"/>
          </p:cNvSpPr>
          <p:nvPr>
            <p:ph type="ftr" sz="quarter" idx="11"/>
          </p:nvPr>
        </p:nvSpPr>
        <p:spPr>
          <a:xfrm>
            <a:off x="3124200" y="6400800"/>
            <a:ext cx="2895600" cy="457200"/>
          </a:xfrm>
        </p:spPr>
        <p:txBody>
          <a:bodyPr anchorCtr="0"/>
          <a:lstStyle>
            <a:lvl1pPr>
              <a:defRPr/>
            </a:lvl1pPr>
          </a:lstStyle>
          <a:p>
            <a:pPr>
              <a:defRPr/>
            </a:pPr>
            <a:endParaRPr lang="en-GB"/>
          </a:p>
        </p:txBody>
      </p:sp>
      <p:sp>
        <p:nvSpPr>
          <p:cNvPr id="9" name="Rectangle 1030"/>
          <p:cNvSpPr>
            <a:spLocks noGrp="1" noChangeArrowheads="1"/>
          </p:cNvSpPr>
          <p:nvPr>
            <p:ph type="sldNum" sz="quarter" idx="12"/>
          </p:nvPr>
        </p:nvSpPr>
        <p:spPr/>
        <p:txBody>
          <a:bodyPr anchorCtr="0"/>
          <a:lstStyle>
            <a:lvl1pPr>
              <a:defRPr/>
            </a:lvl1pPr>
          </a:lstStyle>
          <a:p>
            <a:pPr>
              <a:defRPr/>
            </a:pPr>
            <a:fld id="{A9D18C6B-6719-4BBE-8C52-E138B57B8C8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83FF00-5F42-4A75-ACED-2B5B50316F9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81000"/>
            <a:ext cx="2047875" cy="510540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95300" y="381000"/>
            <a:ext cx="5991225"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EA93BC-239D-48F8-9F70-3AF816A9537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2C9AAE-4C28-4D81-90C2-6DC021E00BA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88D97C-3AF0-42FA-946A-0CDCD460A46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95300" y="1676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76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B38730-561E-4A3F-89AD-54687372F84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50B78AC-71EE-4144-8263-120E2C0DA37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0FF7D4E-E287-4884-87D7-6B59D8B91C5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BB12C89-D73E-4FAF-AD73-70F72C77D6A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7914354-0950-4AD0-A5E8-8E76A427826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8EC1A7D-F842-445E-9B86-3642A9E9654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30" name="Picture 186" descr="ttumark2"/>
          <p:cNvPicPr>
            <a:picLocks noChangeAspect="1" noChangeArrowheads="1"/>
          </p:cNvPicPr>
          <p:nvPr/>
        </p:nvPicPr>
        <p:blipFill>
          <a:blip r:embed="rId13">
            <a:lum bright="6000"/>
          </a:blip>
          <a:srcRect/>
          <a:stretch>
            <a:fillRect/>
          </a:stretch>
        </p:blipFill>
        <p:spPr bwMode="auto">
          <a:xfrm>
            <a:off x="0" y="171450"/>
            <a:ext cx="2038350" cy="6229350"/>
          </a:xfrm>
          <a:prstGeom prst="rect">
            <a:avLst/>
          </a:prstGeom>
          <a:noFill/>
          <a:ln w="9525">
            <a:noFill/>
            <a:miter lim="800000"/>
            <a:headEnd/>
            <a:tailEnd/>
          </a:ln>
        </p:spPr>
      </p:pic>
      <p:sp>
        <p:nvSpPr>
          <p:cNvPr id="4273" name="Rectangle 177"/>
          <p:cNvSpPr>
            <a:spLocks noChangeArrowheads="1"/>
          </p:cNvSpPr>
          <p:nvPr/>
        </p:nvSpPr>
        <p:spPr bwMode="auto">
          <a:xfrm>
            <a:off x="0" y="6400800"/>
            <a:ext cx="9144000" cy="457200"/>
          </a:xfrm>
          <a:prstGeom prst="rect">
            <a:avLst/>
          </a:prstGeom>
          <a:solidFill>
            <a:srgbClr val="969595"/>
          </a:solidFill>
          <a:ln w="9525">
            <a:noFill/>
            <a:miter lim="800000"/>
            <a:headEnd/>
            <a:tailEnd/>
          </a:ln>
          <a:effectLst/>
        </p:spPr>
        <p:txBody>
          <a:bodyPr wrap="none" anchor="ctr"/>
          <a:lstStyle/>
          <a:p>
            <a:pPr>
              <a:defRPr/>
            </a:pPr>
            <a:endParaRPr lang="et-EE">
              <a:latin typeface="Times New Roman" charset="0"/>
            </a:endParaRPr>
          </a:p>
        </p:txBody>
      </p:sp>
      <p:sp>
        <p:nvSpPr>
          <p:cNvPr id="22532" name="Rectangle 3"/>
          <p:cNvSpPr>
            <a:spLocks noGrp="1" noChangeArrowheads="1"/>
          </p:cNvSpPr>
          <p:nvPr>
            <p:ph type="title"/>
          </p:nvPr>
        </p:nvSpPr>
        <p:spPr bwMode="auto">
          <a:xfrm>
            <a:off x="5334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0" name="Rectangle 4"/>
          <p:cNvSpPr>
            <a:spLocks noGrp="1" noChangeArrowheads="1"/>
          </p:cNvSpPr>
          <p:nvPr>
            <p:ph type="dt" sz="half" idx="2"/>
          </p:nvPr>
        </p:nvSpPr>
        <p:spPr bwMode="auto">
          <a:xfrm>
            <a:off x="533400" y="6400800"/>
            <a:ext cx="16002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i="0">
                <a:solidFill>
                  <a:srgbClr val="FFFFFF"/>
                </a:solidFill>
                <a:latin typeface="+mn-lt"/>
              </a:defRPr>
            </a:lvl1pPr>
          </a:lstStyle>
          <a:p>
            <a:pPr>
              <a:defRPr/>
            </a:pPr>
            <a:endParaRPr lang="en-GB"/>
          </a:p>
        </p:txBody>
      </p:sp>
      <p:sp>
        <p:nvSpPr>
          <p:cNvPr id="4101" name="Rectangle 5"/>
          <p:cNvSpPr>
            <a:spLocks noGrp="1" noChangeArrowheads="1"/>
          </p:cNvSpPr>
          <p:nvPr>
            <p:ph type="ftr" sz="quarter" idx="3"/>
          </p:nvPr>
        </p:nvSpPr>
        <p:spPr bwMode="auto">
          <a:xfrm>
            <a:off x="29718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i="0">
                <a:solidFill>
                  <a:srgbClr val="FFFFFF"/>
                </a:solidFill>
                <a:latin typeface="+mn-lt"/>
              </a:defRPr>
            </a:lvl1pPr>
          </a:lstStyle>
          <a:p>
            <a:pPr>
              <a:defRPr/>
            </a:pPr>
            <a:endParaRPr lang="en-GB"/>
          </a:p>
        </p:txBody>
      </p:sp>
      <p:sp>
        <p:nvSpPr>
          <p:cNvPr id="4102" name="Rectangle 6"/>
          <p:cNvSpPr>
            <a:spLocks noGrp="1" noChangeArrowheads="1"/>
          </p:cNvSpPr>
          <p:nvPr>
            <p:ph type="sldNum" sz="quarter" idx="4"/>
          </p:nvPr>
        </p:nvSpPr>
        <p:spPr bwMode="auto">
          <a:xfrm>
            <a:off x="67818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i="0">
                <a:solidFill>
                  <a:srgbClr val="FFFFFF"/>
                </a:solidFill>
                <a:latin typeface="+mn-lt"/>
              </a:defRPr>
            </a:lvl1pPr>
          </a:lstStyle>
          <a:p>
            <a:pPr>
              <a:defRPr/>
            </a:pPr>
            <a:fld id="{97A92409-DA91-492A-B173-C43F0FC52949}" type="slidenum">
              <a:rPr lang="en-GB"/>
              <a:pPr>
                <a:defRPr/>
              </a:pPr>
              <a:t>‹#›</a:t>
            </a:fld>
            <a:endParaRPr lang="en-GB"/>
          </a:p>
        </p:txBody>
      </p:sp>
      <p:sp>
        <p:nvSpPr>
          <p:cNvPr id="22536" name="Rectangle 8"/>
          <p:cNvSpPr>
            <a:spLocks noGrp="1" noChangeArrowheads="1"/>
          </p:cNvSpPr>
          <p:nvPr>
            <p:ph type="body" idx="1"/>
          </p:nvPr>
        </p:nvSpPr>
        <p:spPr bwMode="auto">
          <a:xfrm>
            <a:off x="495300" y="1676400"/>
            <a:ext cx="8153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2537" name="Picture 188" descr="TTYlogo_eng_vrv_uus"/>
          <p:cNvPicPr>
            <a:picLocks noChangeAspect="1" noChangeArrowheads="1"/>
          </p:cNvPicPr>
          <p:nvPr/>
        </p:nvPicPr>
        <p:blipFill>
          <a:blip r:embed="rId14"/>
          <a:srcRect/>
          <a:stretch>
            <a:fillRect/>
          </a:stretch>
        </p:blipFill>
        <p:spPr bwMode="auto">
          <a:xfrm>
            <a:off x="5724525" y="5822950"/>
            <a:ext cx="2946400" cy="414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600" b="1">
          <a:solidFill>
            <a:srgbClr val="940143"/>
          </a:solidFill>
          <a:latin typeface="+mj-lt"/>
          <a:ea typeface="+mj-ea"/>
          <a:cs typeface="+mj-cs"/>
        </a:defRPr>
      </a:lvl1pPr>
      <a:lvl2pPr algn="l" rtl="0" eaLnBrk="0" fontAlgn="base" hangingPunct="0">
        <a:spcBef>
          <a:spcPct val="0"/>
        </a:spcBef>
        <a:spcAft>
          <a:spcPct val="0"/>
        </a:spcAft>
        <a:defRPr sz="3600" b="1">
          <a:solidFill>
            <a:srgbClr val="940143"/>
          </a:solidFill>
          <a:latin typeface="Arial" charset="0"/>
        </a:defRPr>
      </a:lvl2pPr>
      <a:lvl3pPr algn="l" rtl="0" eaLnBrk="0" fontAlgn="base" hangingPunct="0">
        <a:spcBef>
          <a:spcPct val="0"/>
        </a:spcBef>
        <a:spcAft>
          <a:spcPct val="0"/>
        </a:spcAft>
        <a:defRPr sz="3600" b="1">
          <a:solidFill>
            <a:srgbClr val="940143"/>
          </a:solidFill>
          <a:latin typeface="Arial" charset="0"/>
        </a:defRPr>
      </a:lvl3pPr>
      <a:lvl4pPr algn="l" rtl="0" eaLnBrk="0" fontAlgn="base" hangingPunct="0">
        <a:spcBef>
          <a:spcPct val="0"/>
        </a:spcBef>
        <a:spcAft>
          <a:spcPct val="0"/>
        </a:spcAft>
        <a:defRPr sz="3600" b="1">
          <a:solidFill>
            <a:srgbClr val="940143"/>
          </a:solidFill>
          <a:latin typeface="Arial" charset="0"/>
        </a:defRPr>
      </a:lvl4pPr>
      <a:lvl5pPr algn="l" rtl="0" eaLnBrk="0" fontAlgn="base" hangingPunct="0">
        <a:spcBef>
          <a:spcPct val="0"/>
        </a:spcBef>
        <a:spcAft>
          <a:spcPct val="0"/>
        </a:spcAft>
        <a:defRPr sz="3600" b="1">
          <a:solidFill>
            <a:srgbClr val="940143"/>
          </a:solidFill>
          <a:latin typeface="Arial" charset="0"/>
        </a:defRPr>
      </a:lvl5pPr>
      <a:lvl6pPr marL="457200" algn="l" rtl="0" fontAlgn="base">
        <a:spcBef>
          <a:spcPct val="0"/>
        </a:spcBef>
        <a:spcAft>
          <a:spcPct val="0"/>
        </a:spcAft>
        <a:defRPr sz="3600" b="1">
          <a:solidFill>
            <a:srgbClr val="940143"/>
          </a:solidFill>
          <a:latin typeface="Arial" charset="0"/>
        </a:defRPr>
      </a:lvl6pPr>
      <a:lvl7pPr marL="914400" algn="l" rtl="0" fontAlgn="base">
        <a:spcBef>
          <a:spcPct val="0"/>
        </a:spcBef>
        <a:spcAft>
          <a:spcPct val="0"/>
        </a:spcAft>
        <a:defRPr sz="3600" b="1">
          <a:solidFill>
            <a:srgbClr val="940143"/>
          </a:solidFill>
          <a:latin typeface="Arial" charset="0"/>
        </a:defRPr>
      </a:lvl7pPr>
      <a:lvl8pPr marL="1371600" algn="l" rtl="0" fontAlgn="base">
        <a:spcBef>
          <a:spcPct val="0"/>
        </a:spcBef>
        <a:spcAft>
          <a:spcPct val="0"/>
        </a:spcAft>
        <a:defRPr sz="3600" b="1">
          <a:solidFill>
            <a:srgbClr val="940143"/>
          </a:solidFill>
          <a:latin typeface="Arial" charset="0"/>
        </a:defRPr>
      </a:lvl8pPr>
      <a:lvl9pPr marL="1828800" algn="l" rtl="0" fontAlgn="base">
        <a:spcBef>
          <a:spcPct val="0"/>
        </a:spcBef>
        <a:spcAft>
          <a:spcPct val="0"/>
        </a:spcAft>
        <a:defRPr sz="3600" b="1">
          <a:solidFill>
            <a:srgbClr val="940143"/>
          </a:solidFill>
          <a:latin typeface="Arial" charset="0"/>
        </a:defRPr>
      </a:lvl9pPr>
    </p:titleStyle>
    <p:bodyStyle>
      <a:lvl1pPr marL="342900" indent="-342900" algn="l" rtl="0" eaLnBrk="0" fontAlgn="base" hangingPunct="0">
        <a:spcBef>
          <a:spcPct val="0"/>
        </a:spcBef>
        <a:spcAft>
          <a:spcPct val="0"/>
        </a:spcAft>
        <a:buClr>
          <a:srgbClr val="930042"/>
        </a:buClr>
        <a:buSzPct val="5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930042"/>
        </a:buClr>
        <a:buSzPct val="40000"/>
        <a:buFont typeface="Wingdings" pitchFamily="2" charset="2"/>
        <a:buChar char="p"/>
        <a:defRPr sz="2600">
          <a:solidFill>
            <a:schemeClr val="tx1"/>
          </a:solidFill>
          <a:latin typeface="+mn-lt"/>
        </a:defRPr>
      </a:lvl2pPr>
      <a:lvl3pPr marL="1143000" indent="-228600" algn="l" rtl="0" eaLnBrk="0" fontAlgn="base" hangingPunct="0">
        <a:spcBef>
          <a:spcPct val="0"/>
        </a:spcBef>
        <a:spcAft>
          <a:spcPct val="0"/>
        </a:spcAft>
        <a:buClr>
          <a:srgbClr val="930042"/>
        </a:buClr>
        <a:buSzPct val="50000"/>
        <a:buFont typeface="Wingdings" pitchFamily="2" charset="2"/>
        <a:buChar char="£"/>
        <a:defRPr sz="2400">
          <a:solidFill>
            <a:schemeClr val="tx1"/>
          </a:solidFill>
          <a:latin typeface="+mn-lt"/>
        </a:defRPr>
      </a:lvl3pPr>
      <a:lvl4pPr marL="1600200" indent="-228600" algn="l" rtl="0" eaLnBrk="0" fontAlgn="base" hangingPunct="0">
        <a:spcBef>
          <a:spcPct val="0"/>
        </a:spcBef>
        <a:spcAft>
          <a:spcPct val="0"/>
        </a:spcAft>
        <a:buClr>
          <a:srgbClr val="930042"/>
        </a:buClr>
        <a:buSzPct val="50000"/>
        <a:buFont typeface="Wingdings" pitchFamily="2" charset="2"/>
        <a:buChar char="l"/>
        <a:defRPr sz="2200">
          <a:solidFill>
            <a:schemeClr val="tx1"/>
          </a:solidFill>
          <a:latin typeface="+mn-lt"/>
        </a:defRPr>
      </a:lvl4pPr>
      <a:lvl5pPr marL="2057400" indent="-228600" algn="l" rtl="0" eaLnBrk="0" fontAlgn="base" hangingPunct="0">
        <a:spcBef>
          <a:spcPct val="0"/>
        </a:spcBef>
        <a:spcAft>
          <a:spcPct val="0"/>
        </a:spcAft>
        <a:buClr>
          <a:srgbClr val="930042"/>
        </a:buClr>
        <a:buSzPct val="40000"/>
        <a:buFont typeface="Wingdings" pitchFamily="2" charset="2"/>
        <a:buChar char="¡"/>
        <a:defRPr sz="2000">
          <a:solidFill>
            <a:schemeClr val="tx1"/>
          </a:solidFill>
          <a:latin typeface="+mn-lt"/>
        </a:defRPr>
      </a:lvl5pPr>
      <a:lvl6pPr marL="25146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6pPr>
      <a:lvl7pPr marL="29718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7pPr>
      <a:lvl8pPr marL="34290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8pPr>
      <a:lvl9pPr marL="38862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vladimir.viie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emf"/><Relationship Id="rId4" Type="http://schemas.openxmlformats.org/officeDocument/2006/relationships/oleObject" Target="../embeddings/oleObject5.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4.wmf"/><Relationship Id="rId4" Type="http://schemas.openxmlformats.org/officeDocument/2006/relationships/oleObject" Target="../embeddings/oleObject7.bin"/></Relationships>
</file>

<file path=ppt/slides/_rels/slide6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1.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oleObject" Target="../embeddings/oleObject9.bin"/><Relationship Id="rId4" Type="http://schemas.openxmlformats.org/officeDocument/2006/relationships/audio" Target="../media/audio1.wav"/></Relationships>
</file>

<file path=ppt/slides/_rels/slide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3.wav"/><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audio" Target="../media/audio2.wav"/><Relationship Id="rId10" Type="http://schemas.openxmlformats.org/officeDocument/2006/relationships/image" Target="../media/image21.png"/><Relationship Id="rId4" Type="http://schemas.openxmlformats.org/officeDocument/2006/relationships/audio" Target="../media/audio1.wav"/><Relationship Id="rId9"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3.emf"/><Relationship Id="rId5" Type="http://schemas.openxmlformats.org/officeDocument/2006/relationships/oleObject" Target="../embeddings/oleObject13.bin"/><Relationship Id="rId4" Type="http://schemas.openxmlformats.org/officeDocument/2006/relationships/image" Target="../media/image22.wmf"/></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24.emf"/><Relationship Id="rId4" Type="http://schemas.openxmlformats.org/officeDocument/2006/relationships/oleObject" Target="../embeddings/oleObject14.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57188" y="1428750"/>
            <a:ext cx="8329612" cy="714375"/>
          </a:xfrm>
          <a:ln w="9525" cmpd="sng"/>
        </p:spPr>
        <p:txBody>
          <a:bodyPr/>
          <a:lstStyle/>
          <a:p>
            <a:pPr algn="ctr" eaLnBrk="1" hangingPunct="1"/>
            <a:r>
              <a:rPr lang="et-EE" sz="2800" dirty="0" smtClean="0"/>
              <a:t>Creating</a:t>
            </a:r>
            <a:r>
              <a:rPr lang="en-US" sz="2800" dirty="0" smtClean="0"/>
              <a:t> </a:t>
            </a:r>
            <a:r>
              <a:rPr lang="en-US" sz="2800" dirty="0"/>
              <a:t>and </a:t>
            </a:r>
            <a:r>
              <a:rPr lang="en-US" sz="2800" dirty="0" smtClean="0"/>
              <a:t>implement</a:t>
            </a:r>
            <a:r>
              <a:rPr lang="et-EE" sz="2800" dirty="0" err="1" smtClean="0"/>
              <a:t>ing</a:t>
            </a:r>
            <a:r>
              <a:rPr lang="en-US" sz="2800" dirty="0" smtClean="0"/>
              <a:t> </a:t>
            </a:r>
            <a:r>
              <a:rPr lang="en-US" sz="2800" dirty="0" smtClean="0"/>
              <a:t>algorithms</a:t>
            </a:r>
            <a:r>
              <a:rPr lang="et-EE" sz="2800" dirty="0" smtClean="0"/>
              <a:t> II</a:t>
            </a:r>
            <a:endParaRPr lang="en-US" sz="2800" dirty="0" smtClean="0"/>
          </a:p>
        </p:txBody>
      </p:sp>
      <p:sp>
        <p:nvSpPr>
          <p:cNvPr id="24579" name="Rectangle 3"/>
          <p:cNvSpPr>
            <a:spLocks noGrp="1" noChangeArrowheads="1"/>
          </p:cNvSpPr>
          <p:nvPr>
            <p:ph type="subTitle" idx="1"/>
          </p:nvPr>
        </p:nvSpPr>
        <p:spPr>
          <a:xfrm>
            <a:off x="3071813" y="4929188"/>
            <a:ext cx="2500312" cy="685800"/>
          </a:xfrm>
          <a:ln w="9525"/>
        </p:spPr>
        <p:txBody>
          <a:bodyPr/>
          <a:lstStyle/>
          <a:p>
            <a:pPr eaLnBrk="1" hangingPunct="1"/>
            <a:r>
              <a:rPr lang="et-EE" sz="3600" dirty="0" smtClean="0"/>
              <a:t> </a:t>
            </a:r>
            <a:r>
              <a:rPr lang="et-EE" dirty="0" smtClean="0"/>
              <a:t>Tallinn </a:t>
            </a:r>
            <a:r>
              <a:rPr lang="et-EE" sz="2400" dirty="0" smtClean="0"/>
              <a:t>2025</a:t>
            </a:r>
            <a:endParaRPr lang="et-EE" sz="2400" dirty="0" smtClean="0"/>
          </a:p>
          <a:p>
            <a:pPr eaLnBrk="1" hangingPunct="1"/>
            <a:endParaRPr lang="et-EE" dirty="0" smtClean="0"/>
          </a:p>
          <a:p>
            <a:pPr eaLnBrk="1" hangingPunct="1"/>
            <a:endParaRPr lang="et-EE" dirty="0" smtClean="0"/>
          </a:p>
          <a:p>
            <a:pPr eaLnBrk="1" hangingPunct="1"/>
            <a:r>
              <a:rPr lang="et-EE" dirty="0" smtClean="0"/>
              <a:t>    </a:t>
            </a:r>
            <a:endParaRPr lang="en-US" dirty="0" smtClean="0"/>
          </a:p>
        </p:txBody>
      </p:sp>
      <p:sp>
        <p:nvSpPr>
          <p:cNvPr id="24580" name="Rectangle 3"/>
          <p:cNvSpPr>
            <a:spLocks noChangeArrowheads="1"/>
          </p:cNvSpPr>
          <p:nvPr/>
        </p:nvSpPr>
        <p:spPr bwMode="auto">
          <a:xfrm>
            <a:off x="611561" y="2643188"/>
            <a:ext cx="7389440" cy="3108543"/>
          </a:xfrm>
          <a:prstGeom prst="rect">
            <a:avLst/>
          </a:prstGeom>
          <a:noFill/>
          <a:ln w="9525">
            <a:noFill/>
            <a:miter lim="800000"/>
            <a:headEnd/>
            <a:tailEnd/>
          </a:ln>
        </p:spPr>
        <p:txBody>
          <a:bodyPr wrap="square">
            <a:spAutoFit/>
          </a:bodyPr>
          <a:lstStyle/>
          <a:p>
            <a:r>
              <a:rPr lang="et-EE" sz="2800" dirty="0" smtClean="0"/>
              <a:t>Kristina </a:t>
            </a:r>
            <a:r>
              <a:rPr lang="et-EE" sz="2800" dirty="0" err="1" smtClean="0"/>
              <a:t>Merluzova</a:t>
            </a:r>
            <a:r>
              <a:rPr lang="et-EE" sz="2800" dirty="0" smtClean="0"/>
              <a:t>, Kristo </a:t>
            </a:r>
            <a:r>
              <a:rPr lang="et-EE" sz="2800" dirty="0" err="1" smtClean="0"/>
              <a:t>Kakkum</a:t>
            </a:r>
            <a:r>
              <a:rPr lang="et-EE" sz="2800" dirty="0" smtClean="0"/>
              <a:t>,</a:t>
            </a:r>
          </a:p>
          <a:p>
            <a:r>
              <a:rPr lang="et-EE" sz="2800" dirty="0" smtClean="0"/>
              <a:t>Vladimir Viies </a:t>
            </a:r>
            <a:endParaRPr lang="et-EE" sz="2800" dirty="0" smtClean="0"/>
          </a:p>
          <a:p>
            <a:r>
              <a:rPr lang="et-EE" sz="2800" dirty="0" smtClean="0"/>
              <a:t> </a:t>
            </a:r>
            <a:endParaRPr lang="et-EE" sz="2800" dirty="0" smtClean="0"/>
          </a:p>
          <a:p>
            <a:r>
              <a:rPr lang="et-EE" sz="2800" dirty="0" smtClean="0">
                <a:hlinkClick r:id="rId2"/>
              </a:rPr>
              <a:t>vladimir.viies@gmail.com</a:t>
            </a:r>
            <a:endParaRPr lang="et-EE" sz="2800" dirty="0" smtClean="0"/>
          </a:p>
          <a:p>
            <a:endParaRPr lang="et-EE" sz="2800" dirty="0"/>
          </a:p>
          <a:p>
            <a:endParaRPr lang="et-EE" sz="2800" dirty="0"/>
          </a:p>
        </p:txBody>
      </p:sp>
      <p:pic>
        <p:nvPicPr>
          <p:cNvPr id="24581" name="Picture 5" descr="X:\Logod, reklaam\EL-Struktuur_2008\EL_Sotsiaalfond_horisontaal.jpg"/>
          <p:cNvPicPr>
            <a:picLocks noChangeAspect="1" noChangeArrowheads="1"/>
          </p:cNvPicPr>
          <p:nvPr/>
        </p:nvPicPr>
        <p:blipFill>
          <a:blip r:embed="rId3" cstate="print"/>
          <a:srcRect/>
          <a:stretch>
            <a:fillRect/>
          </a:stretch>
        </p:blipFill>
        <p:spPr bwMode="auto">
          <a:xfrm>
            <a:off x="6300788" y="4652963"/>
            <a:ext cx="2595562" cy="1446212"/>
          </a:xfrm>
          <a:prstGeom prst="rect">
            <a:avLst/>
          </a:prstGeom>
          <a:noFill/>
          <a:ln w="9525">
            <a:noFill/>
            <a:miter lim="800000"/>
            <a:headEnd/>
            <a:tailEnd/>
          </a:ln>
        </p:spPr>
      </p:pic>
    </p:spTree>
    <p:extLst>
      <p:ext uri="{BB962C8B-B14F-4D97-AF65-F5344CB8AC3E}">
        <p14:creationId xmlns:p14="http://schemas.microsoft.com/office/powerpoint/2010/main" val="4102314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5078313"/>
          </a:xfrm>
          <a:prstGeom prst="rect">
            <a:avLst/>
          </a:prstGeom>
          <a:noFill/>
        </p:spPr>
        <p:txBody>
          <a:bodyPr wrap="square" rtlCol="0">
            <a:spAutoFit/>
          </a:bodyPr>
          <a:lstStyle/>
          <a:p>
            <a:r>
              <a:rPr lang="en-US" sz="3600" b="1" i="0" dirty="0"/>
              <a:t>Data types </a:t>
            </a:r>
            <a:endParaRPr lang="et-EE" sz="3600" b="1" i="0" dirty="0"/>
          </a:p>
          <a:p>
            <a:r>
              <a:rPr lang="en-US" sz="3200" dirty="0" smtClean="0"/>
              <a:t>• </a:t>
            </a:r>
            <a:r>
              <a:rPr lang="en-US" sz="3200" u="sng" dirty="0"/>
              <a:t>Simple types </a:t>
            </a:r>
            <a:endParaRPr lang="et-EE" sz="3200" u="sng" dirty="0" smtClean="0"/>
          </a:p>
          <a:p>
            <a:r>
              <a:rPr lang="en-US" sz="3200" b="1" dirty="0" smtClean="0"/>
              <a:t>• </a:t>
            </a:r>
            <a:r>
              <a:rPr lang="en-US" sz="3200" b="1" dirty="0"/>
              <a:t>integers </a:t>
            </a:r>
            <a:endParaRPr lang="et-EE" sz="3200" b="1" dirty="0" smtClean="0"/>
          </a:p>
          <a:p>
            <a:r>
              <a:rPr lang="et-EE" sz="3200" b="1" dirty="0" smtClean="0"/>
              <a:t>        </a:t>
            </a:r>
            <a:r>
              <a:rPr lang="en-US" sz="3200" b="1" dirty="0" smtClean="0"/>
              <a:t>• </a:t>
            </a:r>
            <a:r>
              <a:rPr lang="en-US" sz="3200" b="1" dirty="0"/>
              <a:t>real numbers </a:t>
            </a:r>
            <a:endParaRPr lang="et-EE" sz="3200" b="1" dirty="0" smtClean="0"/>
          </a:p>
          <a:p>
            <a:r>
              <a:rPr lang="et-EE" sz="3200" b="1" dirty="0" smtClean="0"/>
              <a:t>    </a:t>
            </a:r>
            <a:r>
              <a:rPr lang="en-US" sz="3200" b="1" dirty="0" smtClean="0"/>
              <a:t>• </a:t>
            </a:r>
            <a:r>
              <a:rPr lang="en-US" sz="3200" b="1" dirty="0"/>
              <a:t>characters </a:t>
            </a:r>
            <a:endParaRPr lang="et-EE" sz="3200" b="1" dirty="0" smtClean="0"/>
          </a:p>
          <a:p>
            <a:r>
              <a:rPr lang="en-US" sz="2800" dirty="0" smtClean="0"/>
              <a:t>• </a:t>
            </a:r>
            <a:r>
              <a:rPr lang="en-US" sz="2800" u="sng" dirty="0"/>
              <a:t>Complex types </a:t>
            </a:r>
            <a:endParaRPr lang="et-EE" sz="2800" u="sng" dirty="0" smtClean="0"/>
          </a:p>
          <a:p>
            <a:r>
              <a:rPr lang="en-US" sz="2800" b="1" i="0" dirty="0" smtClean="0"/>
              <a:t>• </a:t>
            </a:r>
            <a:r>
              <a:rPr lang="en-US" sz="2800" b="1" i="0" dirty="0"/>
              <a:t>arrays </a:t>
            </a:r>
            <a:endParaRPr lang="et-EE" sz="2800" b="1" i="0" dirty="0" smtClean="0"/>
          </a:p>
          <a:p>
            <a:r>
              <a:rPr lang="et-EE" sz="2800" b="1" i="0" dirty="0"/>
              <a:t> </a:t>
            </a:r>
            <a:r>
              <a:rPr lang="et-EE" sz="2800" b="1" i="0" dirty="0" smtClean="0"/>
              <a:t>                                  </a:t>
            </a:r>
            <a:r>
              <a:rPr lang="en-US" sz="2800" b="1" i="0" dirty="0" smtClean="0"/>
              <a:t>• strings </a:t>
            </a:r>
            <a:r>
              <a:rPr lang="en-US" sz="2800" b="1" i="0" dirty="0"/>
              <a:t>(array of characters) </a:t>
            </a:r>
            <a:endParaRPr lang="et-EE" sz="2800" b="1" i="0" dirty="0"/>
          </a:p>
          <a:p>
            <a:r>
              <a:rPr lang="et-EE" sz="2800" dirty="0" smtClean="0"/>
              <a:t>                    </a:t>
            </a:r>
            <a:r>
              <a:rPr lang="en-US" sz="2800" dirty="0" smtClean="0"/>
              <a:t>• </a:t>
            </a:r>
            <a:r>
              <a:rPr lang="en-US" sz="2800" dirty="0"/>
              <a:t>records / structures </a:t>
            </a:r>
            <a:r>
              <a:rPr lang="et-EE" sz="2800" dirty="0" smtClean="0"/>
              <a:t>   </a:t>
            </a:r>
            <a:endParaRPr lang="et-EE" sz="2800" dirty="0"/>
          </a:p>
        </p:txBody>
      </p:sp>
    </p:spTree>
    <p:extLst>
      <p:ext uri="{BB962C8B-B14F-4D97-AF65-F5344CB8AC3E}">
        <p14:creationId xmlns:p14="http://schemas.microsoft.com/office/powerpoint/2010/main" val="203922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439122" cy="5816977"/>
          </a:xfrm>
          <a:prstGeom prst="rect">
            <a:avLst/>
          </a:prstGeom>
          <a:noFill/>
        </p:spPr>
        <p:txBody>
          <a:bodyPr wrap="square" rtlCol="0">
            <a:spAutoFit/>
          </a:bodyPr>
          <a:lstStyle/>
          <a:p>
            <a:r>
              <a:rPr lang="en-US" sz="3600" b="1" i="0" dirty="0"/>
              <a:t>Range of unsigned </a:t>
            </a:r>
            <a:r>
              <a:rPr lang="en-US" sz="3600" b="1" i="0" dirty="0" smtClean="0"/>
              <a:t>integers</a:t>
            </a:r>
            <a:endParaRPr lang="et-EE" sz="3600" b="1" i="0" dirty="0" smtClean="0"/>
          </a:p>
          <a:p>
            <a:r>
              <a:rPr lang="en-US" dirty="0" smtClean="0"/>
              <a:t> </a:t>
            </a:r>
            <a:r>
              <a:rPr lang="en-US" sz="2800" dirty="0"/>
              <a:t>• When defining variables one must keep in mind what is the maximum permitted value for that variable type </a:t>
            </a:r>
            <a:endParaRPr lang="et-EE" sz="2800" dirty="0"/>
          </a:p>
          <a:p>
            <a:r>
              <a:rPr lang="en-US" sz="2800" dirty="0" smtClean="0"/>
              <a:t>• </a:t>
            </a:r>
            <a:r>
              <a:rPr lang="en-US" sz="2800" dirty="0"/>
              <a:t>1 byte / 8 bits. C type: unsigned char. Range 0 .. 255 </a:t>
            </a:r>
            <a:endParaRPr lang="et-EE" sz="2800" dirty="0" smtClean="0"/>
          </a:p>
          <a:p>
            <a:r>
              <a:rPr lang="et-EE" sz="2800" dirty="0" smtClean="0"/>
              <a:t>             </a:t>
            </a:r>
            <a:r>
              <a:rPr lang="en-US" sz="2800" dirty="0" smtClean="0"/>
              <a:t>• </a:t>
            </a:r>
            <a:r>
              <a:rPr lang="en-US" sz="2800" dirty="0"/>
              <a:t>2 bytes / 16 bits. C type: unsigned short </a:t>
            </a:r>
            <a:r>
              <a:rPr lang="en-US" sz="2800" dirty="0" err="1"/>
              <a:t>int</a:t>
            </a:r>
            <a:r>
              <a:rPr lang="en-US" sz="2800" dirty="0"/>
              <a:t> (unsigned short). Range 0 .. 65535 </a:t>
            </a:r>
            <a:endParaRPr lang="et-EE" sz="2800" dirty="0" smtClean="0"/>
          </a:p>
          <a:p>
            <a:r>
              <a:rPr lang="et-EE" sz="2800" dirty="0" smtClean="0"/>
              <a:t>         </a:t>
            </a:r>
            <a:r>
              <a:rPr lang="en-US" sz="2800" dirty="0" smtClean="0"/>
              <a:t>• </a:t>
            </a:r>
            <a:r>
              <a:rPr lang="en-US" sz="2800" dirty="0"/>
              <a:t>4 bytes / 32 bits. C type: unsigned long </a:t>
            </a:r>
            <a:r>
              <a:rPr lang="en-US" sz="2800" dirty="0" err="1"/>
              <a:t>int</a:t>
            </a:r>
            <a:r>
              <a:rPr lang="en-US" sz="2800" dirty="0"/>
              <a:t> (unsigned long, unsigned </a:t>
            </a:r>
            <a:r>
              <a:rPr lang="en-US" sz="2800" dirty="0" err="1"/>
              <a:t>int</a:t>
            </a:r>
            <a:r>
              <a:rPr lang="en-US" sz="2800" dirty="0"/>
              <a:t>). Range 0 .. 4294967295 ~ 0 .. 4,29*109 </a:t>
            </a:r>
            <a:endParaRPr lang="et-EE" sz="2800" dirty="0" smtClean="0"/>
          </a:p>
          <a:p>
            <a:r>
              <a:rPr lang="et-EE" sz="2800" dirty="0" smtClean="0"/>
              <a:t>           </a:t>
            </a:r>
            <a:r>
              <a:rPr lang="en-US" sz="2800" dirty="0" smtClean="0"/>
              <a:t>• </a:t>
            </a:r>
            <a:r>
              <a:rPr lang="en-US" sz="2800" dirty="0"/>
              <a:t>8 bytes / 64 bits. C type: unsigned long </a:t>
            </a:r>
            <a:r>
              <a:rPr lang="en-US" sz="2800" dirty="0" err="1"/>
              <a:t>long</a:t>
            </a:r>
            <a:r>
              <a:rPr lang="en-US" sz="2800" dirty="0"/>
              <a:t> </a:t>
            </a:r>
            <a:r>
              <a:rPr lang="en-US" sz="2800" dirty="0" err="1"/>
              <a:t>int</a:t>
            </a:r>
            <a:r>
              <a:rPr lang="en-US" sz="2800" dirty="0"/>
              <a:t> (unsigned long long). Range 0 .. 18446744073709551615 ~ 0 .. 18,4*1018 </a:t>
            </a:r>
            <a:endParaRPr lang="et-EE" sz="2800" dirty="0"/>
          </a:p>
        </p:txBody>
      </p:sp>
    </p:spTree>
    <p:extLst>
      <p:ext uri="{BB962C8B-B14F-4D97-AF65-F5344CB8AC3E}">
        <p14:creationId xmlns:p14="http://schemas.microsoft.com/office/powerpoint/2010/main" val="25222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136904" cy="6149376"/>
          </a:xfrm>
          <a:prstGeom prst="rect">
            <a:avLst/>
          </a:prstGeom>
          <a:noFill/>
        </p:spPr>
        <p:txBody>
          <a:bodyPr wrap="square" rtlCol="0">
            <a:spAutoFit/>
          </a:bodyPr>
          <a:lstStyle/>
          <a:p>
            <a:r>
              <a:rPr lang="en-US" sz="3200" b="1" i="0" dirty="0" smtClean="0"/>
              <a:t>What </a:t>
            </a:r>
            <a:r>
              <a:rPr lang="en-US" sz="3200" b="1" i="0" dirty="0"/>
              <a:t>happens when the value goes outside the permitted range</a:t>
            </a:r>
            <a:r>
              <a:rPr lang="en-US" sz="3200" b="1" i="0" dirty="0" smtClean="0"/>
              <a:t>?</a:t>
            </a:r>
            <a:endParaRPr lang="et-EE" sz="3200" b="1" i="0" dirty="0" smtClean="0"/>
          </a:p>
          <a:p>
            <a:endParaRPr lang="et-EE" sz="3200" b="1" i="0" dirty="0" smtClean="0"/>
          </a:p>
          <a:p>
            <a:r>
              <a:rPr lang="en-US" sz="3200" dirty="0" smtClean="0"/>
              <a:t> </a:t>
            </a:r>
            <a:r>
              <a:rPr lang="et-EE" sz="3200" dirty="0" smtClean="0"/>
              <a:t>    </a:t>
            </a:r>
            <a:r>
              <a:rPr lang="en-US" sz="3200" dirty="0" smtClean="0"/>
              <a:t>• </a:t>
            </a:r>
            <a:r>
              <a:rPr lang="en-US" sz="3200" dirty="0"/>
              <a:t>Example: adding 8-bit unsigned integers 1 and 255. </a:t>
            </a:r>
            <a:endParaRPr lang="et-EE" sz="3200" dirty="0"/>
          </a:p>
          <a:p>
            <a:r>
              <a:rPr lang="en-US" sz="3200" dirty="0" smtClean="0"/>
              <a:t>• </a:t>
            </a:r>
            <a:r>
              <a:rPr lang="en-US" sz="3200" dirty="0"/>
              <a:t>You get an overflow and the highest bit is lost</a:t>
            </a:r>
            <a:r>
              <a:rPr lang="en-US" sz="3200" dirty="0" smtClean="0"/>
              <a:t>.</a:t>
            </a:r>
            <a:endParaRPr lang="et-EE" sz="3200" dirty="0" smtClean="0"/>
          </a:p>
          <a:p>
            <a:r>
              <a:rPr lang="et-EE" sz="3200" dirty="0" smtClean="0"/>
              <a:t> </a:t>
            </a:r>
          </a:p>
          <a:p>
            <a:r>
              <a:rPr lang="et-EE" sz="3200" dirty="0" smtClean="0"/>
              <a:t>A=1 B=255 A+B=&gt;?</a:t>
            </a:r>
            <a:endParaRPr lang="et-EE" sz="3200" dirty="0"/>
          </a:p>
          <a:p>
            <a:r>
              <a:rPr lang="et-EE" sz="3200" dirty="0"/>
              <a:t> </a:t>
            </a:r>
            <a:r>
              <a:rPr lang="et-EE" sz="3200" dirty="0" smtClean="0"/>
              <a:t>            1 1 1 1 1 1 1 1  =&gt; 255 + 1</a:t>
            </a:r>
          </a:p>
          <a:p>
            <a:r>
              <a:rPr lang="et-EE" sz="3200" dirty="0" smtClean="0"/>
              <a:t>0 0 0 0 0 0 0 0 =&gt; 0</a:t>
            </a:r>
          </a:p>
          <a:p>
            <a:endParaRPr lang="et-EE" dirty="0"/>
          </a:p>
        </p:txBody>
      </p:sp>
    </p:spTree>
    <p:extLst>
      <p:ext uri="{BB962C8B-B14F-4D97-AF65-F5344CB8AC3E}">
        <p14:creationId xmlns:p14="http://schemas.microsoft.com/office/powerpoint/2010/main" val="13768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8532440" cy="5841599"/>
          </a:xfrm>
          <a:prstGeom prst="rect">
            <a:avLst/>
          </a:prstGeom>
          <a:noFill/>
        </p:spPr>
        <p:txBody>
          <a:bodyPr wrap="square" rtlCol="0">
            <a:spAutoFit/>
          </a:bodyPr>
          <a:lstStyle/>
          <a:p>
            <a:r>
              <a:rPr lang="et-EE" sz="3200" b="1" i="0" dirty="0" smtClean="0"/>
              <a:t>R</a:t>
            </a:r>
            <a:r>
              <a:rPr lang="en-US" sz="3200" b="1" i="0" dirty="0" err="1" smtClean="0"/>
              <a:t>ange</a:t>
            </a:r>
            <a:r>
              <a:rPr lang="en-US" sz="3200" b="1" i="0" dirty="0" smtClean="0"/>
              <a:t> </a:t>
            </a:r>
            <a:r>
              <a:rPr lang="en-US" sz="3200" b="1" i="0" dirty="0"/>
              <a:t>of signed </a:t>
            </a:r>
            <a:r>
              <a:rPr lang="en-US" sz="3200" b="1" i="0" dirty="0" smtClean="0"/>
              <a:t>integers</a:t>
            </a:r>
            <a:endParaRPr lang="et-EE" sz="3200" b="1" i="0" dirty="0" smtClean="0"/>
          </a:p>
          <a:p>
            <a:r>
              <a:rPr lang="en-US" sz="2800" dirty="0" smtClean="0"/>
              <a:t> </a:t>
            </a:r>
            <a:r>
              <a:rPr lang="en-US" sz="2800" dirty="0"/>
              <a:t>• Again the datatype determines the minimum and maximum permitted value. </a:t>
            </a:r>
            <a:endParaRPr lang="et-EE" sz="2800" dirty="0"/>
          </a:p>
          <a:p>
            <a:r>
              <a:rPr lang="en-US" sz="2800" dirty="0" smtClean="0"/>
              <a:t>• </a:t>
            </a:r>
            <a:r>
              <a:rPr lang="en-US" sz="2800" dirty="0"/>
              <a:t>1 byte / 8 bits. C type: char. Range -128 .. 127 </a:t>
            </a:r>
            <a:endParaRPr lang="et-EE" sz="2800" dirty="0" smtClean="0"/>
          </a:p>
          <a:p>
            <a:r>
              <a:rPr lang="et-EE" sz="2800" dirty="0" smtClean="0"/>
              <a:t>            </a:t>
            </a:r>
            <a:r>
              <a:rPr lang="en-US" sz="2800" dirty="0" smtClean="0"/>
              <a:t>• </a:t>
            </a:r>
            <a:r>
              <a:rPr lang="en-US" sz="2800" dirty="0"/>
              <a:t>2 bytes / 16 bits. C type: short </a:t>
            </a:r>
            <a:r>
              <a:rPr lang="en-US" sz="2800" dirty="0" err="1"/>
              <a:t>int</a:t>
            </a:r>
            <a:r>
              <a:rPr lang="en-US" sz="2800" dirty="0"/>
              <a:t> (short). Range -32768 .. 32767 </a:t>
            </a:r>
            <a:endParaRPr lang="et-EE" sz="2800" dirty="0"/>
          </a:p>
          <a:p>
            <a:r>
              <a:rPr lang="et-EE" sz="2800" dirty="0" smtClean="0"/>
              <a:t>     </a:t>
            </a:r>
            <a:r>
              <a:rPr lang="en-US" sz="2800" dirty="0" smtClean="0"/>
              <a:t>• </a:t>
            </a:r>
            <a:r>
              <a:rPr lang="en-US" sz="2800" dirty="0"/>
              <a:t>4 bytes / 32 bits. C type: long </a:t>
            </a:r>
            <a:r>
              <a:rPr lang="en-US" sz="2800" dirty="0" err="1"/>
              <a:t>int</a:t>
            </a:r>
            <a:r>
              <a:rPr lang="en-US" sz="2800" dirty="0"/>
              <a:t> (long, </a:t>
            </a:r>
            <a:r>
              <a:rPr lang="en-US" sz="2800" dirty="0" err="1"/>
              <a:t>int</a:t>
            </a:r>
            <a:r>
              <a:rPr lang="en-US" sz="2800" dirty="0"/>
              <a:t>). Range -2147483648 .. 2147483647 ~ -2.1*109 .. 2,1*109 </a:t>
            </a:r>
            <a:endParaRPr lang="et-EE" sz="2800" dirty="0" smtClean="0"/>
          </a:p>
          <a:p>
            <a:r>
              <a:rPr lang="et-EE" sz="2800" dirty="0" smtClean="0"/>
              <a:t>            </a:t>
            </a:r>
            <a:r>
              <a:rPr lang="en-US" sz="2800" dirty="0" smtClean="0"/>
              <a:t>• </a:t>
            </a:r>
            <a:r>
              <a:rPr lang="en-US" sz="2800" dirty="0"/>
              <a:t>8 bytes / 64 bits. C type: long </a:t>
            </a:r>
            <a:r>
              <a:rPr lang="en-US" sz="2800" dirty="0" err="1"/>
              <a:t>long</a:t>
            </a:r>
            <a:r>
              <a:rPr lang="en-US" sz="2800" dirty="0"/>
              <a:t> </a:t>
            </a:r>
            <a:r>
              <a:rPr lang="en-US" sz="2800" dirty="0" err="1"/>
              <a:t>int</a:t>
            </a:r>
            <a:r>
              <a:rPr lang="en-US" sz="2800" dirty="0"/>
              <a:t> (long long). </a:t>
            </a:r>
            <a:endParaRPr lang="et-EE" sz="2800" dirty="0" smtClean="0"/>
          </a:p>
          <a:p>
            <a:r>
              <a:rPr lang="et-EE" sz="2800" dirty="0"/>
              <a:t> </a:t>
            </a:r>
            <a:r>
              <a:rPr lang="et-EE" sz="2800" dirty="0" smtClean="0"/>
              <a:t>               </a:t>
            </a:r>
            <a:r>
              <a:rPr lang="en-US" sz="2800" dirty="0" smtClean="0"/>
              <a:t>Range </a:t>
            </a:r>
            <a:r>
              <a:rPr lang="en-US" sz="2800" dirty="0"/>
              <a:t>-9223372036854775808 .. 9223372036854775807 ~ -9,2*1018 .. 9,2*1018</a:t>
            </a:r>
            <a:endParaRPr lang="et-EE" sz="2800" dirty="0"/>
          </a:p>
        </p:txBody>
      </p:sp>
    </p:spTree>
    <p:extLst>
      <p:ext uri="{BB962C8B-B14F-4D97-AF65-F5344CB8AC3E}">
        <p14:creationId xmlns:p14="http://schemas.microsoft.com/office/powerpoint/2010/main" val="81968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676456" cy="5693866"/>
          </a:xfrm>
          <a:prstGeom prst="rect">
            <a:avLst/>
          </a:prstGeom>
          <a:noFill/>
        </p:spPr>
        <p:txBody>
          <a:bodyPr wrap="square" rtlCol="0">
            <a:spAutoFit/>
          </a:bodyPr>
          <a:lstStyle/>
          <a:p>
            <a:r>
              <a:rPr lang="et-EE" sz="2800" b="1" i="0" dirty="0"/>
              <a:t>Range and </a:t>
            </a:r>
            <a:r>
              <a:rPr lang="et-EE" sz="2800" b="1" i="0" dirty="0" err="1"/>
              <a:t>precision</a:t>
            </a:r>
            <a:r>
              <a:rPr lang="et-EE" sz="2800" b="1" i="0" dirty="0"/>
              <a:t> of </a:t>
            </a:r>
            <a:r>
              <a:rPr lang="et-EE" sz="2800" b="1" i="0" dirty="0" err="1"/>
              <a:t>floating</a:t>
            </a:r>
            <a:r>
              <a:rPr lang="et-EE" sz="2800" b="1" i="0" dirty="0"/>
              <a:t> </a:t>
            </a:r>
            <a:r>
              <a:rPr lang="et-EE" sz="2800" b="1" i="0" dirty="0" err="1"/>
              <a:t>point</a:t>
            </a:r>
            <a:r>
              <a:rPr lang="et-EE" sz="2800" b="1" i="0" dirty="0"/>
              <a:t> </a:t>
            </a:r>
            <a:r>
              <a:rPr lang="et-EE" sz="2800" b="1" i="0" dirty="0" err="1"/>
              <a:t>numbers</a:t>
            </a:r>
            <a:r>
              <a:rPr lang="et-EE" sz="2800" b="1" i="0" dirty="0"/>
              <a:t> </a:t>
            </a:r>
            <a:endParaRPr lang="et-EE" sz="2800" b="1" i="0" dirty="0" smtClean="0"/>
          </a:p>
          <a:p>
            <a:r>
              <a:rPr lang="et-EE" dirty="0" smtClean="0"/>
              <a:t> </a:t>
            </a:r>
            <a:r>
              <a:rPr lang="et-EE" dirty="0" err="1"/>
              <a:t>Floating</a:t>
            </a:r>
            <a:r>
              <a:rPr lang="et-EE" dirty="0"/>
              <a:t> </a:t>
            </a:r>
            <a:r>
              <a:rPr lang="et-EE" dirty="0" err="1"/>
              <a:t>point</a:t>
            </a:r>
            <a:r>
              <a:rPr lang="et-EE" dirty="0"/>
              <a:t> </a:t>
            </a:r>
            <a:r>
              <a:rPr lang="et-EE" dirty="0" err="1"/>
              <a:t>numbers</a:t>
            </a:r>
            <a:r>
              <a:rPr lang="et-EE" dirty="0"/>
              <a:t> </a:t>
            </a:r>
            <a:r>
              <a:rPr lang="et-EE" dirty="0" err="1"/>
              <a:t>have</a:t>
            </a:r>
            <a:r>
              <a:rPr lang="et-EE" dirty="0"/>
              <a:t> a </a:t>
            </a:r>
            <a:r>
              <a:rPr lang="et-EE" dirty="0" err="1"/>
              <a:t>huge</a:t>
            </a:r>
            <a:r>
              <a:rPr lang="et-EE" dirty="0"/>
              <a:t> range </a:t>
            </a:r>
            <a:r>
              <a:rPr lang="et-EE" dirty="0" err="1"/>
              <a:t>but</a:t>
            </a:r>
            <a:r>
              <a:rPr lang="et-EE" dirty="0"/>
              <a:t> </a:t>
            </a:r>
            <a:r>
              <a:rPr lang="et-EE" dirty="0" err="1"/>
              <a:t>limited</a:t>
            </a:r>
            <a:r>
              <a:rPr lang="et-EE" dirty="0"/>
              <a:t> </a:t>
            </a:r>
            <a:r>
              <a:rPr lang="et-EE" dirty="0" err="1"/>
              <a:t>precision</a:t>
            </a:r>
            <a:r>
              <a:rPr lang="et-EE" dirty="0"/>
              <a:t> </a:t>
            </a:r>
            <a:endParaRPr lang="et-EE" dirty="0" smtClean="0"/>
          </a:p>
          <a:p>
            <a:r>
              <a:rPr lang="et-EE" dirty="0"/>
              <a:t> </a:t>
            </a:r>
            <a:r>
              <a:rPr lang="et-EE" dirty="0" smtClean="0"/>
              <a:t>  • </a:t>
            </a:r>
            <a:r>
              <a:rPr lang="et-EE" dirty="0"/>
              <a:t>2 </a:t>
            </a:r>
            <a:r>
              <a:rPr lang="et-EE" dirty="0" err="1"/>
              <a:t>bytes</a:t>
            </a:r>
            <a:r>
              <a:rPr lang="et-EE" dirty="0"/>
              <a:t> / 16 </a:t>
            </a:r>
            <a:r>
              <a:rPr lang="et-EE" dirty="0" err="1"/>
              <a:t>bits</a:t>
            </a:r>
            <a:r>
              <a:rPr lang="et-EE" dirty="0"/>
              <a:t>. (</a:t>
            </a:r>
            <a:r>
              <a:rPr lang="et-EE" dirty="0" err="1"/>
              <a:t>Half</a:t>
            </a:r>
            <a:r>
              <a:rPr lang="et-EE" dirty="0"/>
              <a:t> </a:t>
            </a:r>
            <a:r>
              <a:rPr lang="et-EE" dirty="0" err="1"/>
              <a:t>precision</a:t>
            </a:r>
            <a:r>
              <a:rPr lang="et-EE" dirty="0"/>
              <a:t>) C </a:t>
            </a:r>
            <a:r>
              <a:rPr lang="et-EE" dirty="0" err="1"/>
              <a:t>does</a:t>
            </a:r>
            <a:r>
              <a:rPr lang="et-EE" dirty="0"/>
              <a:t> </a:t>
            </a:r>
            <a:r>
              <a:rPr lang="et-EE" dirty="0" err="1"/>
              <a:t>not</a:t>
            </a:r>
            <a:r>
              <a:rPr lang="et-EE" dirty="0"/>
              <a:t> </a:t>
            </a:r>
            <a:r>
              <a:rPr lang="et-EE" dirty="0" err="1"/>
              <a:t>have</a:t>
            </a:r>
            <a:r>
              <a:rPr lang="et-EE" dirty="0"/>
              <a:t> </a:t>
            </a:r>
            <a:r>
              <a:rPr lang="et-EE" dirty="0" err="1"/>
              <a:t>this</a:t>
            </a:r>
            <a:r>
              <a:rPr lang="et-EE" dirty="0"/>
              <a:t> </a:t>
            </a:r>
            <a:r>
              <a:rPr lang="et-EE" dirty="0" err="1"/>
              <a:t>type</a:t>
            </a:r>
            <a:r>
              <a:rPr lang="et-EE" dirty="0"/>
              <a:t>. </a:t>
            </a:r>
            <a:r>
              <a:rPr lang="et-EE" dirty="0" err="1"/>
              <a:t>Sign</a:t>
            </a:r>
            <a:r>
              <a:rPr lang="et-EE" dirty="0"/>
              <a:t> 1 </a:t>
            </a:r>
            <a:r>
              <a:rPr lang="et-EE" dirty="0" err="1"/>
              <a:t>bit</a:t>
            </a:r>
            <a:r>
              <a:rPr lang="et-EE" dirty="0"/>
              <a:t>, </a:t>
            </a:r>
            <a:r>
              <a:rPr lang="et-EE" dirty="0" err="1"/>
              <a:t>exponent</a:t>
            </a:r>
            <a:r>
              <a:rPr lang="et-EE" dirty="0"/>
              <a:t> 5 </a:t>
            </a:r>
            <a:r>
              <a:rPr lang="et-EE" dirty="0" err="1"/>
              <a:t>bits</a:t>
            </a:r>
            <a:r>
              <a:rPr lang="et-EE" dirty="0"/>
              <a:t>, </a:t>
            </a:r>
            <a:r>
              <a:rPr lang="et-EE" dirty="0" err="1"/>
              <a:t>mantissa</a:t>
            </a:r>
            <a:r>
              <a:rPr lang="et-EE" dirty="0"/>
              <a:t> 10 + 1 </a:t>
            </a:r>
            <a:r>
              <a:rPr lang="et-EE" dirty="0" err="1"/>
              <a:t>bits</a:t>
            </a:r>
            <a:r>
              <a:rPr lang="et-EE" dirty="0"/>
              <a:t> Range 10-5 .. 105, ~3 </a:t>
            </a:r>
            <a:r>
              <a:rPr lang="et-EE" dirty="0" err="1"/>
              <a:t>decimal</a:t>
            </a:r>
            <a:r>
              <a:rPr lang="et-EE" dirty="0"/>
              <a:t> </a:t>
            </a:r>
            <a:r>
              <a:rPr lang="et-EE" dirty="0" err="1"/>
              <a:t>places</a:t>
            </a:r>
            <a:r>
              <a:rPr lang="et-EE" dirty="0"/>
              <a:t> </a:t>
            </a:r>
          </a:p>
          <a:p>
            <a:r>
              <a:rPr lang="et-EE" dirty="0" smtClean="0"/>
              <a:t>• </a:t>
            </a:r>
            <a:r>
              <a:rPr lang="et-EE" dirty="0"/>
              <a:t>4 </a:t>
            </a:r>
            <a:r>
              <a:rPr lang="et-EE" dirty="0" err="1"/>
              <a:t>bytes</a:t>
            </a:r>
            <a:r>
              <a:rPr lang="et-EE" dirty="0"/>
              <a:t> / 32 </a:t>
            </a:r>
            <a:r>
              <a:rPr lang="et-EE" dirty="0" err="1"/>
              <a:t>bits</a:t>
            </a:r>
            <a:r>
              <a:rPr lang="et-EE" dirty="0"/>
              <a:t>. (</a:t>
            </a:r>
            <a:r>
              <a:rPr lang="et-EE" dirty="0" err="1"/>
              <a:t>Single</a:t>
            </a:r>
            <a:r>
              <a:rPr lang="et-EE" dirty="0"/>
              <a:t> </a:t>
            </a:r>
            <a:r>
              <a:rPr lang="et-EE" dirty="0" err="1"/>
              <a:t>precision</a:t>
            </a:r>
            <a:r>
              <a:rPr lang="et-EE" dirty="0"/>
              <a:t>) </a:t>
            </a:r>
            <a:r>
              <a:rPr lang="et-EE" b="1" dirty="0"/>
              <a:t>C </a:t>
            </a:r>
            <a:r>
              <a:rPr lang="et-EE" b="1" dirty="0" err="1"/>
              <a:t>type</a:t>
            </a:r>
            <a:r>
              <a:rPr lang="et-EE" b="1" dirty="0"/>
              <a:t>: </a:t>
            </a:r>
            <a:r>
              <a:rPr lang="et-EE" b="1" dirty="0" err="1"/>
              <a:t>float</a:t>
            </a:r>
            <a:r>
              <a:rPr lang="et-EE" dirty="0"/>
              <a:t>. </a:t>
            </a:r>
            <a:r>
              <a:rPr lang="et-EE" dirty="0" err="1" smtClean="0"/>
              <a:t>Sign</a:t>
            </a:r>
            <a:r>
              <a:rPr lang="et-EE" dirty="0" smtClean="0"/>
              <a:t> </a:t>
            </a:r>
            <a:r>
              <a:rPr lang="et-EE" dirty="0"/>
              <a:t>1 </a:t>
            </a:r>
            <a:r>
              <a:rPr lang="et-EE" dirty="0" err="1"/>
              <a:t>bit</a:t>
            </a:r>
            <a:r>
              <a:rPr lang="et-EE" dirty="0"/>
              <a:t>, </a:t>
            </a:r>
            <a:r>
              <a:rPr lang="et-EE" dirty="0" err="1"/>
              <a:t>exponent</a:t>
            </a:r>
            <a:r>
              <a:rPr lang="et-EE" dirty="0"/>
              <a:t> 8 </a:t>
            </a:r>
            <a:r>
              <a:rPr lang="et-EE" dirty="0" err="1"/>
              <a:t>bits</a:t>
            </a:r>
            <a:r>
              <a:rPr lang="et-EE" dirty="0"/>
              <a:t>, </a:t>
            </a:r>
            <a:r>
              <a:rPr lang="et-EE" dirty="0" err="1"/>
              <a:t>mantissa</a:t>
            </a:r>
            <a:r>
              <a:rPr lang="et-EE" dirty="0"/>
              <a:t> 23 + 1 </a:t>
            </a:r>
            <a:r>
              <a:rPr lang="et-EE" dirty="0" err="1"/>
              <a:t>bits</a:t>
            </a:r>
            <a:r>
              <a:rPr lang="et-EE" dirty="0"/>
              <a:t> Range 10-38 .. 1038, ~7 </a:t>
            </a:r>
            <a:r>
              <a:rPr lang="et-EE" dirty="0" err="1"/>
              <a:t>decimal</a:t>
            </a:r>
            <a:r>
              <a:rPr lang="et-EE" dirty="0"/>
              <a:t> </a:t>
            </a:r>
            <a:r>
              <a:rPr lang="et-EE" dirty="0" err="1"/>
              <a:t>places</a:t>
            </a:r>
            <a:r>
              <a:rPr lang="et-EE" dirty="0"/>
              <a:t> </a:t>
            </a:r>
            <a:endParaRPr lang="et-EE" dirty="0" smtClean="0"/>
          </a:p>
          <a:p>
            <a:r>
              <a:rPr lang="et-EE" dirty="0" smtClean="0"/>
              <a:t>• </a:t>
            </a:r>
            <a:r>
              <a:rPr lang="et-EE" dirty="0"/>
              <a:t>8 </a:t>
            </a:r>
            <a:r>
              <a:rPr lang="et-EE" dirty="0" err="1"/>
              <a:t>bytes</a:t>
            </a:r>
            <a:r>
              <a:rPr lang="et-EE" dirty="0"/>
              <a:t> / 64 </a:t>
            </a:r>
            <a:r>
              <a:rPr lang="et-EE" dirty="0" err="1"/>
              <a:t>bits</a:t>
            </a:r>
            <a:r>
              <a:rPr lang="et-EE" dirty="0"/>
              <a:t>. (</a:t>
            </a:r>
            <a:r>
              <a:rPr lang="et-EE" dirty="0" err="1"/>
              <a:t>Double</a:t>
            </a:r>
            <a:r>
              <a:rPr lang="et-EE" dirty="0"/>
              <a:t> </a:t>
            </a:r>
            <a:r>
              <a:rPr lang="et-EE" dirty="0" err="1"/>
              <a:t>precision</a:t>
            </a:r>
            <a:r>
              <a:rPr lang="et-EE" dirty="0"/>
              <a:t>) </a:t>
            </a:r>
            <a:r>
              <a:rPr lang="et-EE" b="1" dirty="0"/>
              <a:t>C </a:t>
            </a:r>
            <a:r>
              <a:rPr lang="et-EE" b="1" dirty="0" err="1"/>
              <a:t>type</a:t>
            </a:r>
            <a:r>
              <a:rPr lang="et-EE" b="1" dirty="0"/>
              <a:t>: </a:t>
            </a:r>
            <a:r>
              <a:rPr lang="et-EE" b="1" dirty="0" err="1"/>
              <a:t>double</a:t>
            </a:r>
            <a:r>
              <a:rPr lang="et-EE" b="1" dirty="0"/>
              <a:t>. </a:t>
            </a:r>
            <a:r>
              <a:rPr lang="et-EE" dirty="0" err="1"/>
              <a:t>Sign</a:t>
            </a:r>
            <a:r>
              <a:rPr lang="et-EE" dirty="0"/>
              <a:t> 1 </a:t>
            </a:r>
            <a:r>
              <a:rPr lang="et-EE" dirty="0" err="1"/>
              <a:t>bit</a:t>
            </a:r>
            <a:r>
              <a:rPr lang="et-EE" dirty="0"/>
              <a:t>, </a:t>
            </a:r>
            <a:r>
              <a:rPr lang="et-EE" dirty="0" err="1"/>
              <a:t>exponent</a:t>
            </a:r>
            <a:r>
              <a:rPr lang="et-EE" dirty="0"/>
              <a:t> 11 </a:t>
            </a:r>
            <a:r>
              <a:rPr lang="et-EE" dirty="0" err="1"/>
              <a:t>bits</a:t>
            </a:r>
            <a:r>
              <a:rPr lang="et-EE" dirty="0"/>
              <a:t>, </a:t>
            </a:r>
            <a:r>
              <a:rPr lang="et-EE" dirty="0" err="1"/>
              <a:t>mantissa</a:t>
            </a:r>
            <a:r>
              <a:rPr lang="et-EE" dirty="0"/>
              <a:t> 52 + 1 </a:t>
            </a:r>
            <a:r>
              <a:rPr lang="et-EE" dirty="0" err="1"/>
              <a:t>bits</a:t>
            </a:r>
            <a:r>
              <a:rPr lang="et-EE" dirty="0"/>
              <a:t> Range 10-308 .. 10308 , ~16 </a:t>
            </a:r>
            <a:r>
              <a:rPr lang="et-EE" dirty="0" err="1"/>
              <a:t>decimal</a:t>
            </a:r>
            <a:r>
              <a:rPr lang="et-EE" dirty="0"/>
              <a:t> </a:t>
            </a:r>
            <a:r>
              <a:rPr lang="et-EE" dirty="0" err="1"/>
              <a:t>places</a:t>
            </a:r>
            <a:r>
              <a:rPr lang="et-EE" dirty="0"/>
              <a:t> </a:t>
            </a:r>
            <a:endParaRPr lang="et-EE" dirty="0" smtClean="0"/>
          </a:p>
          <a:p>
            <a:r>
              <a:rPr lang="et-EE" dirty="0" smtClean="0"/>
              <a:t>• </a:t>
            </a:r>
            <a:r>
              <a:rPr lang="et-EE" dirty="0"/>
              <a:t>10 </a:t>
            </a:r>
            <a:r>
              <a:rPr lang="et-EE" dirty="0" err="1"/>
              <a:t>bytes</a:t>
            </a:r>
            <a:r>
              <a:rPr lang="et-EE" dirty="0"/>
              <a:t> / 80 </a:t>
            </a:r>
            <a:r>
              <a:rPr lang="et-EE" dirty="0" err="1"/>
              <a:t>bits</a:t>
            </a:r>
            <a:r>
              <a:rPr lang="et-EE" dirty="0"/>
              <a:t>. (</a:t>
            </a:r>
            <a:r>
              <a:rPr lang="et-EE" dirty="0" err="1"/>
              <a:t>Extended</a:t>
            </a:r>
            <a:r>
              <a:rPr lang="et-EE" dirty="0"/>
              <a:t>) C </a:t>
            </a:r>
            <a:r>
              <a:rPr lang="et-EE" dirty="0" err="1"/>
              <a:t>type</a:t>
            </a:r>
            <a:r>
              <a:rPr lang="et-EE" dirty="0"/>
              <a:t>: </a:t>
            </a:r>
            <a:r>
              <a:rPr lang="et-EE" dirty="0" err="1"/>
              <a:t>long</a:t>
            </a:r>
            <a:r>
              <a:rPr lang="et-EE" dirty="0"/>
              <a:t> </a:t>
            </a:r>
            <a:r>
              <a:rPr lang="et-EE" dirty="0" err="1"/>
              <a:t>double</a:t>
            </a:r>
            <a:r>
              <a:rPr lang="et-EE" dirty="0"/>
              <a:t>. </a:t>
            </a:r>
            <a:r>
              <a:rPr lang="et-EE" dirty="0" err="1"/>
              <a:t>Sign</a:t>
            </a:r>
            <a:r>
              <a:rPr lang="et-EE" dirty="0"/>
              <a:t> 1 </a:t>
            </a:r>
            <a:r>
              <a:rPr lang="et-EE" dirty="0" err="1"/>
              <a:t>bit</a:t>
            </a:r>
            <a:r>
              <a:rPr lang="et-EE" dirty="0"/>
              <a:t>, </a:t>
            </a:r>
            <a:r>
              <a:rPr lang="et-EE" dirty="0" err="1"/>
              <a:t>exponent</a:t>
            </a:r>
            <a:r>
              <a:rPr lang="et-EE" dirty="0"/>
              <a:t> 15 </a:t>
            </a:r>
            <a:r>
              <a:rPr lang="et-EE" dirty="0" err="1"/>
              <a:t>bits</a:t>
            </a:r>
            <a:r>
              <a:rPr lang="et-EE" dirty="0"/>
              <a:t>, </a:t>
            </a:r>
            <a:r>
              <a:rPr lang="et-EE" dirty="0" err="1"/>
              <a:t>mantissa</a:t>
            </a:r>
            <a:r>
              <a:rPr lang="et-EE" dirty="0"/>
              <a:t> 63 + 1 </a:t>
            </a:r>
            <a:r>
              <a:rPr lang="et-EE" dirty="0" err="1"/>
              <a:t>bits</a:t>
            </a:r>
            <a:r>
              <a:rPr lang="et-EE" dirty="0"/>
              <a:t> Range 10-4932 .. 104932, ~19 </a:t>
            </a:r>
            <a:r>
              <a:rPr lang="et-EE" dirty="0" err="1"/>
              <a:t>decimal</a:t>
            </a:r>
            <a:r>
              <a:rPr lang="et-EE" dirty="0"/>
              <a:t> </a:t>
            </a:r>
            <a:r>
              <a:rPr lang="et-EE" dirty="0" err="1"/>
              <a:t>places</a:t>
            </a:r>
            <a:endParaRPr lang="et-EE" dirty="0"/>
          </a:p>
        </p:txBody>
      </p:sp>
    </p:spTree>
    <p:extLst>
      <p:ext uri="{BB962C8B-B14F-4D97-AF65-F5344CB8AC3E}">
        <p14:creationId xmlns:p14="http://schemas.microsoft.com/office/powerpoint/2010/main" val="95783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552" y="44624"/>
            <a:ext cx="9721080" cy="5964710"/>
          </a:xfrm>
          <a:prstGeom prst="rect">
            <a:avLst/>
          </a:prstGeom>
          <a:noFill/>
        </p:spPr>
        <p:txBody>
          <a:bodyPr wrap="square" rtlCol="0">
            <a:spAutoFit/>
          </a:bodyPr>
          <a:lstStyle/>
          <a:p>
            <a:r>
              <a:rPr lang="en-US" sz="3200" b="1" i="0" dirty="0" smtClean="0"/>
              <a:t>Characters</a:t>
            </a:r>
            <a:endParaRPr lang="et-EE" sz="3200" b="1" i="0" dirty="0" smtClean="0"/>
          </a:p>
          <a:p>
            <a:r>
              <a:rPr lang="en-US" b="1" dirty="0" smtClean="0"/>
              <a:t>  </a:t>
            </a:r>
            <a:r>
              <a:rPr lang="en-US" b="1" dirty="0"/>
              <a:t>ASCII standard uses 7 bits to encode upper and lowercase Latin letters, digits and punctuation. </a:t>
            </a:r>
            <a:endParaRPr lang="et-EE" b="1" dirty="0" smtClean="0"/>
          </a:p>
          <a:p>
            <a:r>
              <a:rPr lang="et-EE" sz="2800" dirty="0" smtClean="0"/>
              <a:t>  </a:t>
            </a:r>
            <a:r>
              <a:rPr lang="en-US" sz="2800" dirty="0" smtClean="0"/>
              <a:t>• </a:t>
            </a:r>
            <a:r>
              <a:rPr lang="en-US" sz="2800" dirty="0"/>
              <a:t>Character "1" is encoded with a value 49, "A" is 65, "a" is </a:t>
            </a:r>
            <a:r>
              <a:rPr lang="en-US" sz="2800" dirty="0" smtClean="0"/>
              <a:t>97</a:t>
            </a:r>
            <a:endParaRPr lang="et-EE" sz="2800" dirty="0" smtClean="0"/>
          </a:p>
          <a:p>
            <a:r>
              <a:rPr lang="en-US" sz="2800" dirty="0" smtClean="0"/>
              <a:t> • </a:t>
            </a:r>
            <a:r>
              <a:rPr lang="en-US" sz="2800" dirty="0"/>
              <a:t>C datatype is char, same as signed 8-bit </a:t>
            </a:r>
            <a:r>
              <a:rPr lang="en-US" sz="2800" dirty="0" smtClean="0"/>
              <a:t>integer</a:t>
            </a:r>
            <a:endParaRPr lang="et-EE" sz="2800" dirty="0" smtClean="0"/>
          </a:p>
          <a:p>
            <a:r>
              <a:rPr lang="en-US" sz="2800" dirty="0" smtClean="0"/>
              <a:t> </a:t>
            </a:r>
            <a:r>
              <a:rPr lang="en-US" sz="2800" dirty="0"/>
              <a:t>• A single character in C is surrounded by single quotation marks: 'A' </a:t>
            </a:r>
            <a:endParaRPr lang="et-EE" sz="2800" dirty="0" smtClean="0"/>
          </a:p>
          <a:p>
            <a:r>
              <a:rPr lang="en-US" sz="2800" dirty="0" smtClean="0"/>
              <a:t>• </a:t>
            </a:r>
            <a:r>
              <a:rPr lang="en-US" sz="2800" dirty="0"/>
              <a:t>Special symbols in C are escaped using backslash </a:t>
            </a:r>
            <a:endParaRPr lang="et-EE" sz="2800" dirty="0" smtClean="0"/>
          </a:p>
          <a:p>
            <a:r>
              <a:rPr lang="en-US" sz="2800" dirty="0" smtClean="0"/>
              <a:t>• </a:t>
            </a:r>
            <a:r>
              <a:rPr lang="en-US" sz="2800" dirty="0"/>
              <a:t>\n is a newline character </a:t>
            </a:r>
            <a:endParaRPr lang="et-EE" sz="2800" dirty="0" smtClean="0"/>
          </a:p>
          <a:p>
            <a:r>
              <a:rPr lang="en-US" sz="2800" dirty="0" smtClean="0"/>
              <a:t>• </a:t>
            </a:r>
            <a:r>
              <a:rPr lang="en-US" sz="2800" dirty="0"/>
              <a:t>\" is a quotation mark </a:t>
            </a:r>
            <a:endParaRPr lang="et-EE" sz="2800" dirty="0"/>
          </a:p>
          <a:p>
            <a:r>
              <a:rPr lang="en-US" sz="2800" dirty="0" smtClean="0"/>
              <a:t>• </a:t>
            </a:r>
            <a:r>
              <a:rPr lang="en-US" sz="2800" dirty="0"/>
              <a:t>\t is tab </a:t>
            </a:r>
            <a:endParaRPr lang="et-EE" sz="2800" dirty="0" smtClean="0"/>
          </a:p>
          <a:p>
            <a:r>
              <a:rPr lang="en-US" sz="2800" dirty="0" smtClean="0"/>
              <a:t>• </a:t>
            </a:r>
            <a:r>
              <a:rPr lang="en-US" sz="2800" dirty="0"/>
              <a:t>\\ is backslash itself</a:t>
            </a:r>
            <a:endParaRPr lang="et-EE" sz="2800" dirty="0"/>
          </a:p>
        </p:txBody>
      </p:sp>
    </p:spTree>
    <p:extLst>
      <p:ext uri="{BB962C8B-B14F-4D97-AF65-F5344CB8AC3E}">
        <p14:creationId xmlns:p14="http://schemas.microsoft.com/office/powerpoint/2010/main" val="202190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152180"/>
          </a:xfrm>
          <a:prstGeom prst="rect">
            <a:avLst/>
          </a:prstGeom>
          <a:noFill/>
        </p:spPr>
        <p:txBody>
          <a:bodyPr wrap="square" rtlCol="0">
            <a:spAutoFit/>
          </a:bodyPr>
          <a:lstStyle/>
          <a:p>
            <a:r>
              <a:rPr lang="en-US" sz="3200" b="1" i="0" dirty="0"/>
              <a:t>Declaring </a:t>
            </a:r>
            <a:r>
              <a:rPr lang="en-US" sz="3200" b="1" i="0" dirty="0" smtClean="0"/>
              <a:t>variables</a:t>
            </a:r>
            <a:endParaRPr lang="et-EE" sz="3200" b="1" i="0" dirty="0" smtClean="0"/>
          </a:p>
          <a:p>
            <a:r>
              <a:rPr lang="en-US" sz="2800" b="1" dirty="0" smtClean="0"/>
              <a:t> In </a:t>
            </a:r>
            <a:r>
              <a:rPr lang="en-US" sz="2800" b="1" dirty="0"/>
              <a:t>C every variable must be declared and </a:t>
            </a:r>
            <a:r>
              <a:rPr lang="en-US" sz="2800" b="1" dirty="0" smtClean="0"/>
              <a:t>associated</a:t>
            </a:r>
            <a:endParaRPr lang="et-EE" sz="2800" b="1" dirty="0" smtClean="0"/>
          </a:p>
          <a:p>
            <a:r>
              <a:rPr lang="en-US" sz="2800" b="1" dirty="0" smtClean="0"/>
              <a:t> </a:t>
            </a:r>
            <a:r>
              <a:rPr lang="en-US" sz="2800" b="1" dirty="0"/>
              <a:t>with a data </a:t>
            </a:r>
            <a:r>
              <a:rPr lang="en-US" sz="2800" b="1" dirty="0" smtClean="0"/>
              <a:t>type</a:t>
            </a:r>
            <a:endParaRPr lang="et-EE" sz="2800" b="1" dirty="0" smtClean="0"/>
          </a:p>
          <a:p>
            <a:r>
              <a:rPr lang="en-US" sz="2800" dirty="0" smtClean="0"/>
              <a:t> </a:t>
            </a:r>
            <a:r>
              <a:rPr lang="en-US" sz="2800" dirty="0"/>
              <a:t>• The data type could consist of multiple words </a:t>
            </a:r>
            <a:endParaRPr lang="et-EE" sz="2800" dirty="0" smtClean="0"/>
          </a:p>
          <a:p>
            <a:r>
              <a:rPr lang="en-US" sz="2800" dirty="0" smtClean="0"/>
              <a:t>(</a:t>
            </a:r>
            <a:r>
              <a:rPr lang="en-US" sz="2800" dirty="0"/>
              <a:t>unsigned long integer</a:t>
            </a:r>
            <a:r>
              <a:rPr lang="en-US" sz="2800" dirty="0" smtClean="0"/>
              <a:t>)</a:t>
            </a:r>
            <a:endParaRPr lang="et-EE" sz="2800" dirty="0" smtClean="0"/>
          </a:p>
          <a:p>
            <a:r>
              <a:rPr lang="en-US" sz="2800" dirty="0" smtClean="0"/>
              <a:t> </a:t>
            </a:r>
            <a:r>
              <a:rPr lang="en-US" sz="2800" dirty="0"/>
              <a:t>• Variable name must be a single word, starts with a letter, may contain letters, digits and underscore </a:t>
            </a:r>
            <a:endParaRPr lang="et-EE" sz="2800" dirty="0" smtClean="0"/>
          </a:p>
          <a:p>
            <a:r>
              <a:rPr lang="en-US" sz="2800" dirty="0" smtClean="0"/>
              <a:t>• </a:t>
            </a:r>
            <a:r>
              <a:rPr lang="en-US" sz="2800" dirty="0"/>
              <a:t>Variable may be initialized during declaration</a:t>
            </a:r>
            <a:r>
              <a:rPr lang="en-US" sz="2800" dirty="0" smtClean="0"/>
              <a:t>:</a:t>
            </a:r>
            <a:endParaRPr lang="et-EE" sz="2800" dirty="0" smtClean="0"/>
          </a:p>
          <a:p>
            <a:r>
              <a:rPr lang="en-US" sz="2800" dirty="0" smtClean="0"/>
              <a:t> </a:t>
            </a:r>
            <a:r>
              <a:rPr lang="en-US" sz="2800" dirty="0"/>
              <a:t>unsigned </a:t>
            </a:r>
            <a:r>
              <a:rPr lang="en-US" sz="2800" dirty="0" err="1"/>
              <a:t>int</a:t>
            </a:r>
            <a:r>
              <a:rPr lang="en-US" sz="2800" dirty="0"/>
              <a:t> a = 10, x, y</a:t>
            </a:r>
            <a:r>
              <a:rPr lang="en-US" sz="2800" dirty="0" smtClean="0"/>
              <a:t>;</a:t>
            </a:r>
            <a:endParaRPr lang="et-EE" sz="2800" dirty="0" smtClean="0"/>
          </a:p>
          <a:p>
            <a:r>
              <a:rPr lang="en-US" sz="2800" dirty="0" smtClean="0"/>
              <a:t> </a:t>
            </a:r>
            <a:r>
              <a:rPr lang="en-US" sz="2800" dirty="0"/>
              <a:t>float z;</a:t>
            </a:r>
            <a:endParaRPr lang="et-EE" sz="2800" dirty="0"/>
          </a:p>
        </p:txBody>
      </p:sp>
    </p:spTree>
    <p:extLst>
      <p:ext uri="{BB962C8B-B14F-4D97-AF65-F5344CB8AC3E}">
        <p14:creationId xmlns:p14="http://schemas.microsoft.com/office/powerpoint/2010/main" val="184454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8280920" cy="5312223"/>
          </a:xfrm>
          <a:prstGeom prst="rect">
            <a:avLst/>
          </a:prstGeom>
          <a:noFill/>
        </p:spPr>
        <p:txBody>
          <a:bodyPr wrap="square" rtlCol="0">
            <a:spAutoFit/>
          </a:bodyPr>
          <a:lstStyle/>
          <a:p>
            <a:r>
              <a:rPr lang="et-EE" dirty="0" smtClean="0"/>
              <a:t> </a:t>
            </a:r>
            <a:r>
              <a:rPr lang="en-US" dirty="0" smtClean="0"/>
              <a:t> </a:t>
            </a:r>
            <a:r>
              <a:rPr lang="en-US" sz="3200" b="1" i="0" dirty="0" smtClean="0"/>
              <a:t>Memory </a:t>
            </a:r>
            <a:r>
              <a:rPr lang="en-US" sz="3200" b="1" i="0" dirty="0"/>
              <a:t>is allocated for the variable </a:t>
            </a:r>
            <a:endParaRPr lang="et-EE" sz="3200" b="1" i="0" dirty="0" smtClean="0"/>
          </a:p>
          <a:p>
            <a:r>
              <a:rPr lang="en-US" dirty="0" smtClean="0"/>
              <a:t>• </a:t>
            </a:r>
            <a:r>
              <a:rPr lang="en-US" dirty="0"/>
              <a:t>Changing the value of the variable to a constant or a result of some </a:t>
            </a:r>
            <a:r>
              <a:rPr lang="en-US" dirty="0" err="1"/>
              <a:t>operatrion</a:t>
            </a:r>
            <a:r>
              <a:rPr lang="en-US" dirty="0"/>
              <a:t> is done with assignment </a:t>
            </a:r>
            <a:endParaRPr lang="et-EE" dirty="0" smtClean="0"/>
          </a:p>
          <a:p>
            <a:r>
              <a:rPr lang="en-US" dirty="0" err="1" smtClean="0"/>
              <a:t>variable_name</a:t>
            </a:r>
            <a:r>
              <a:rPr lang="en-US" dirty="0" smtClean="0"/>
              <a:t> </a:t>
            </a:r>
            <a:r>
              <a:rPr lang="en-US" dirty="0"/>
              <a:t>= 5; </a:t>
            </a:r>
            <a:endParaRPr lang="et-EE" dirty="0" smtClean="0"/>
          </a:p>
          <a:p>
            <a:r>
              <a:rPr lang="en-US" dirty="0" smtClean="0"/>
              <a:t>• </a:t>
            </a:r>
            <a:r>
              <a:rPr lang="en-US" dirty="0" err="1"/>
              <a:t>Asignment</a:t>
            </a:r>
            <a:r>
              <a:rPr lang="en-US" dirty="0"/>
              <a:t> is not commutative, </a:t>
            </a:r>
            <a:r>
              <a:rPr lang="en-US" dirty="0" err="1"/>
              <a:t>var</a:t>
            </a:r>
            <a:r>
              <a:rPr lang="en-US" dirty="0"/>
              <a:t> = 5 is not the same </a:t>
            </a:r>
            <a:r>
              <a:rPr lang="en-US" dirty="0" smtClean="0"/>
              <a:t>as</a:t>
            </a:r>
            <a:endParaRPr lang="et-EE" dirty="0" smtClean="0"/>
          </a:p>
          <a:p>
            <a:r>
              <a:rPr lang="en-US" dirty="0" smtClean="0"/>
              <a:t> </a:t>
            </a:r>
            <a:r>
              <a:rPr lang="en-US" dirty="0"/>
              <a:t>5 = </a:t>
            </a:r>
            <a:r>
              <a:rPr lang="en-US" dirty="0" err="1" smtClean="0"/>
              <a:t>var</a:t>
            </a:r>
            <a:r>
              <a:rPr lang="et-EE" dirty="0" smtClean="0"/>
              <a:t> NB!</a:t>
            </a:r>
          </a:p>
          <a:p>
            <a:r>
              <a:rPr lang="en-US" dirty="0" smtClean="0"/>
              <a:t> </a:t>
            </a:r>
            <a:r>
              <a:rPr lang="en-US" dirty="0"/>
              <a:t>• The variable that we want to assign to must be to the </a:t>
            </a:r>
            <a:endParaRPr lang="et-EE" dirty="0" smtClean="0"/>
          </a:p>
          <a:p>
            <a:r>
              <a:rPr lang="en-US" b="1" dirty="0" smtClean="0"/>
              <a:t>left </a:t>
            </a:r>
            <a:r>
              <a:rPr lang="en-US" b="1" dirty="0"/>
              <a:t>of the equal sign </a:t>
            </a:r>
            <a:endParaRPr lang="et-EE" b="1" dirty="0" smtClean="0"/>
          </a:p>
          <a:p>
            <a:r>
              <a:rPr lang="en-US" dirty="0" smtClean="0"/>
              <a:t>• </a:t>
            </a:r>
            <a:r>
              <a:rPr lang="en-US" dirty="0"/>
              <a:t>If the same variable is on both side of the equal sign then they are interpreted as the variable at different moments in time </a:t>
            </a:r>
            <a:r>
              <a:rPr lang="en-US" dirty="0" smtClean="0"/>
              <a:t> </a:t>
            </a:r>
            <a:endParaRPr lang="et-EE" dirty="0" smtClean="0"/>
          </a:p>
          <a:p>
            <a:r>
              <a:rPr lang="en-US" dirty="0" smtClean="0"/>
              <a:t>variable </a:t>
            </a:r>
            <a:r>
              <a:rPr lang="en-US" dirty="0"/>
              <a:t>= variable + 1 </a:t>
            </a:r>
            <a:endParaRPr lang="et-EE" dirty="0" smtClean="0"/>
          </a:p>
          <a:p>
            <a:r>
              <a:rPr lang="en-US" dirty="0" smtClean="0"/>
              <a:t>New </a:t>
            </a:r>
            <a:r>
              <a:rPr lang="en-US" dirty="0"/>
              <a:t>value </a:t>
            </a:r>
            <a:r>
              <a:rPr lang="et-EE" dirty="0" smtClean="0"/>
              <a:t>   </a:t>
            </a:r>
            <a:r>
              <a:rPr lang="en-US" dirty="0" smtClean="0"/>
              <a:t>Current </a:t>
            </a:r>
            <a:r>
              <a:rPr lang="en-US" dirty="0"/>
              <a:t>value </a:t>
            </a:r>
            <a:endParaRPr lang="et-EE" dirty="0"/>
          </a:p>
        </p:txBody>
      </p:sp>
    </p:spTree>
    <p:extLst>
      <p:ext uri="{BB962C8B-B14F-4D97-AF65-F5344CB8AC3E}">
        <p14:creationId xmlns:p14="http://schemas.microsoft.com/office/powerpoint/2010/main" val="71672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152180"/>
          </a:xfrm>
          <a:prstGeom prst="rect">
            <a:avLst/>
          </a:prstGeom>
          <a:noFill/>
        </p:spPr>
        <p:txBody>
          <a:bodyPr wrap="square" rtlCol="0">
            <a:spAutoFit/>
          </a:bodyPr>
          <a:lstStyle/>
          <a:p>
            <a:r>
              <a:rPr lang="en-US" sz="3200" b="1" i="0" dirty="0" smtClean="0"/>
              <a:t>Operators</a:t>
            </a:r>
            <a:endParaRPr lang="et-EE" sz="3200" b="1" i="0" dirty="0" smtClean="0"/>
          </a:p>
          <a:p>
            <a:r>
              <a:rPr lang="en-US" sz="2800" dirty="0" smtClean="0"/>
              <a:t> </a:t>
            </a:r>
            <a:r>
              <a:rPr lang="en-US" sz="2800" dirty="0"/>
              <a:t>• Operators can be separated as following</a:t>
            </a:r>
            <a:r>
              <a:rPr lang="en-US" sz="2800" dirty="0" smtClean="0"/>
              <a:t>:</a:t>
            </a:r>
            <a:endParaRPr lang="et-EE" sz="2800" dirty="0" smtClean="0"/>
          </a:p>
          <a:p>
            <a:r>
              <a:rPr lang="en-US" sz="2800" dirty="0" smtClean="0"/>
              <a:t> </a:t>
            </a:r>
            <a:r>
              <a:rPr lang="en-US" sz="2800" dirty="0"/>
              <a:t>• Arithmetic operators </a:t>
            </a:r>
            <a:endParaRPr lang="et-EE" sz="2800" dirty="0" smtClean="0"/>
          </a:p>
          <a:p>
            <a:r>
              <a:rPr lang="et-EE" sz="2800" dirty="0" smtClean="0"/>
              <a:t>       </a:t>
            </a:r>
            <a:r>
              <a:rPr lang="en-US" sz="2800" dirty="0" smtClean="0"/>
              <a:t>• </a:t>
            </a:r>
            <a:r>
              <a:rPr lang="en-US" sz="2800" dirty="0"/>
              <a:t>Addition, subtraction, </a:t>
            </a:r>
            <a:r>
              <a:rPr lang="en-US" sz="2800" dirty="0" err="1"/>
              <a:t>etc</a:t>
            </a:r>
            <a:r>
              <a:rPr lang="en-US" sz="2800" dirty="0"/>
              <a:t> </a:t>
            </a:r>
            <a:endParaRPr lang="et-EE" sz="2800" dirty="0" smtClean="0"/>
          </a:p>
          <a:p>
            <a:r>
              <a:rPr lang="et-EE" sz="2800" dirty="0" smtClean="0"/>
              <a:t>      </a:t>
            </a:r>
            <a:r>
              <a:rPr lang="en-US" sz="2800" dirty="0" smtClean="0"/>
              <a:t>• </a:t>
            </a:r>
            <a:r>
              <a:rPr lang="en-US" sz="2800" dirty="0"/>
              <a:t>Logic / bitwise operators </a:t>
            </a:r>
            <a:endParaRPr lang="et-EE" sz="2800" dirty="0" smtClean="0"/>
          </a:p>
          <a:p>
            <a:r>
              <a:rPr lang="en-US" sz="2800" dirty="0" smtClean="0"/>
              <a:t>• </a:t>
            </a:r>
            <a:r>
              <a:rPr lang="en-US" sz="2800" dirty="0"/>
              <a:t>Boole operations with bits, AND, OR but also shift </a:t>
            </a:r>
            <a:endParaRPr lang="et-EE" sz="2800" dirty="0" smtClean="0"/>
          </a:p>
          <a:p>
            <a:r>
              <a:rPr lang="et-EE" sz="2800" dirty="0" smtClean="0"/>
              <a:t>                    </a:t>
            </a:r>
            <a:r>
              <a:rPr lang="en-US" sz="2800" dirty="0" smtClean="0"/>
              <a:t>• </a:t>
            </a:r>
            <a:r>
              <a:rPr lang="en-US" sz="2800" dirty="0"/>
              <a:t>Boolean operators / comparison </a:t>
            </a:r>
            <a:endParaRPr lang="et-EE" sz="2800" dirty="0" smtClean="0"/>
          </a:p>
          <a:p>
            <a:r>
              <a:rPr lang="en-US" sz="2800" dirty="0" smtClean="0"/>
              <a:t>• </a:t>
            </a:r>
            <a:r>
              <a:rPr lang="en-US" sz="2800" dirty="0"/>
              <a:t>Is equal, is </a:t>
            </a:r>
            <a:r>
              <a:rPr lang="en-US" sz="2800" dirty="0" smtClean="0"/>
              <a:t>less</a:t>
            </a:r>
            <a:r>
              <a:rPr lang="et-EE" sz="2800" dirty="0" smtClean="0"/>
              <a:t>…..</a:t>
            </a:r>
          </a:p>
          <a:p>
            <a:r>
              <a:rPr lang="en-US" sz="2800" dirty="0" smtClean="0"/>
              <a:t> </a:t>
            </a:r>
            <a:r>
              <a:rPr lang="en-US" sz="2800" dirty="0"/>
              <a:t>• Operation needs to be assigned for anything to happen, "a + b" doesn't change the values of either a or b</a:t>
            </a:r>
            <a:r>
              <a:rPr lang="en-US" dirty="0"/>
              <a:t> </a:t>
            </a:r>
            <a:endParaRPr lang="et-EE" dirty="0"/>
          </a:p>
        </p:txBody>
      </p:sp>
    </p:spTree>
    <p:extLst>
      <p:ext uri="{BB962C8B-B14F-4D97-AF65-F5344CB8AC3E}">
        <p14:creationId xmlns:p14="http://schemas.microsoft.com/office/powerpoint/2010/main" val="1244942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60648"/>
            <a:ext cx="7416824" cy="4635115"/>
          </a:xfrm>
          <a:prstGeom prst="rect">
            <a:avLst/>
          </a:prstGeom>
          <a:noFill/>
        </p:spPr>
        <p:txBody>
          <a:bodyPr wrap="square" rtlCol="0">
            <a:spAutoFit/>
          </a:bodyPr>
          <a:lstStyle/>
          <a:p>
            <a:r>
              <a:rPr lang="en-US" sz="3200" b="1" i="0" dirty="0"/>
              <a:t>Arithmetic </a:t>
            </a:r>
            <a:r>
              <a:rPr lang="en-US" sz="3200" b="1" i="0" dirty="0" smtClean="0"/>
              <a:t>operators</a:t>
            </a:r>
            <a:endParaRPr lang="et-EE" sz="3200" b="1" i="0" dirty="0" smtClean="0"/>
          </a:p>
          <a:p>
            <a:r>
              <a:rPr lang="en-US" sz="2800" dirty="0" smtClean="0"/>
              <a:t> </a:t>
            </a:r>
            <a:r>
              <a:rPr lang="en-US" sz="2800" dirty="0"/>
              <a:t>• a + b // addition </a:t>
            </a:r>
            <a:endParaRPr lang="et-EE" sz="2800" dirty="0" smtClean="0"/>
          </a:p>
          <a:p>
            <a:r>
              <a:rPr lang="et-EE" sz="2800" dirty="0" smtClean="0"/>
              <a:t>   </a:t>
            </a:r>
            <a:r>
              <a:rPr lang="en-US" sz="2800" dirty="0" smtClean="0"/>
              <a:t>• </a:t>
            </a:r>
            <a:r>
              <a:rPr lang="en-US" sz="2800" dirty="0"/>
              <a:t>a - b // subtraction </a:t>
            </a:r>
            <a:endParaRPr lang="et-EE" sz="2800" dirty="0" smtClean="0"/>
          </a:p>
          <a:p>
            <a:r>
              <a:rPr lang="et-EE" sz="2800" dirty="0" smtClean="0"/>
              <a:t>        </a:t>
            </a:r>
            <a:r>
              <a:rPr lang="en-US" sz="2800" dirty="0" smtClean="0"/>
              <a:t>• </a:t>
            </a:r>
            <a:r>
              <a:rPr lang="en-US" sz="2800" dirty="0"/>
              <a:t>a * b // multiplication </a:t>
            </a:r>
            <a:endParaRPr lang="et-EE" sz="2800" dirty="0" smtClean="0"/>
          </a:p>
          <a:p>
            <a:r>
              <a:rPr lang="et-EE" sz="2800" dirty="0" smtClean="0"/>
              <a:t>  </a:t>
            </a:r>
            <a:r>
              <a:rPr lang="en-US" sz="2800" dirty="0" smtClean="0"/>
              <a:t>• </a:t>
            </a:r>
            <a:r>
              <a:rPr lang="en-US" sz="2800" dirty="0"/>
              <a:t>a / b // division </a:t>
            </a:r>
            <a:r>
              <a:rPr lang="et-EE" sz="2800" dirty="0" smtClean="0"/>
              <a:t>,</a:t>
            </a:r>
            <a:r>
              <a:rPr lang="et-EE" sz="2800" dirty="0"/>
              <a:t>t</a:t>
            </a:r>
            <a:r>
              <a:rPr lang="en-US" sz="2800" dirty="0" smtClean="0"/>
              <a:t>he </a:t>
            </a:r>
            <a:r>
              <a:rPr lang="en-US" sz="2800" dirty="0"/>
              <a:t>sign for division is not ":"! </a:t>
            </a:r>
            <a:endParaRPr lang="et-EE" sz="2800" dirty="0" smtClean="0"/>
          </a:p>
          <a:p>
            <a:r>
              <a:rPr lang="en-US" sz="2800" dirty="0" smtClean="0"/>
              <a:t>• </a:t>
            </a:r>
            <a:r>
              <a:rPr lang="en-US" sz="2800" dirty="0"/>
              <a:t>a % b // modulo, remainder of division Unary operators </a:t>
            </a:r>
            <a:endParaRPr lang="et-EE" sz="2800" dirty="0" smtClean="0"/>
          </a:p>
          <a:p>
            <a:r>
              <a:rPr lang="et-EE" sz="2800" dirty="0" smtClean="0"/>
              <a:t>   </a:t>
            </a:r>
            <a:r>
              <a:rPr lang="en-US" sz="2800" dirty="0" smtClean="0"/>
              <a:t>• </a:t>
            </a:r>
            <a:r>
              <a:rPr lang="en-US" sz="2800" dirty="0"/>
              <a:t>a++ // incrementing a by </a:t>
            </a:r>
            <a:r>
              <a:rPr lang="en-US" sz="2800" dirty="0" smtClean="0"/>
              <a:t>1</a:t>
            </a:r>
            <a:endParaRPr lang="et-EE" sz="2800" dirty="0" smtClean="0"/>
          </a:p>
          <a:p>
            <a:r>
              <a:rPr lang="en-US" sz="2800" dirty="0" smtClean="0"/>
              <a:t> </a:t>
            </a:r>
            <a:r>
              <a:rPr lang="en-US" sz="2800" dirty="0"/>
              <a:t>• a-- // decrementing a by 1 </a:t>
            </a:r>
            <a:endParaRPr lang="et-EE" sz="2800" dirty="0"/>
          </a:p>
        </p:txBody>
      </p:sp>
    </p:spTree>
    <p:extLst>
      <p:ext uri="{BB962C8B-B14F-4D97-AF65-F5344CB8AC3E}">
        <p14:creationId xmlns:p14="http://schemas.microsoft.com/office/powerpoint/2010/main" val="75172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To</a:t>
            </a:r>
            <a:r>
              <a:rPr lang="et-EE" dirty="0"/>
              <a:t> pass </a:t>
            </a:r>
            <a:r>
              <a:rPr lang="et-EE" dirty="0" err="1"/>
              <a:t>the</a:t>
            </a:r>
            <a:r>
              <a:rPr lang="et-EE" dirty="0"/>
              <a:t> </a:t>
            </a:r>
            <a:r>
              <a:rPr lang="et-EE" dirty="0" err="1"/>
              <a:t>exam</a:t>
            </a:r>
            <a:endParaRPr lang="et-EE" dirty="0"/>
          </a:p>
        </p:txBody>
      </p:sp>
      <p:sp>
        <p:nvSpPr>
          <p:cNvPr id="3" name="TextBox 2"/>
          <p:cNvSpPr txBox="1"/>
          <p:nvPr/>
        </p:nvSpPr>
        <p:spPr>
          <a:xfrm>
            <a:off x="755576" y="4100879"/>
            <a:ext cx="7560840" cy="1200329"/>
          </a:xfrm>
          <a:prstGeom prst="rect">
            <a:avLst/>
          </a:prstGeom>
          <a:noFill/>
        </p:spPr>
        <p:txBody>
          <a:bodyPr wrap="square" rtlCol="0">
            <a:spAutoFit/>
          </a:bodyPr>
          <a:lstStyle/>
          <a:p>
            <a:pPr>
              <a:spcBef>
                <a:spcPct val="0"/>
              </a:spcBef>
              <a:buFontTx/>
              <a:buNone/>
            </a:pPr>
            <a:r>
              <a:rPr lang="en-US" altLang="et-EE" dirty="0"/>
              <a:t>Individual </a:t>
            </a:r>
            <a:r>
              <a:rPr lang="en-US" altLang="et-EE" dirty="0" smtClean="0"/>
              <a:t>consultations</a:t>
            </a:r>
            <a:r>
              <a:rPr lang="et-EE" altLang="et-EE" dirty="0" smtClean="0"/>
              <a:t> </a:t>
            </a:r>
            <a:r>
              <a:rPr lang="et-EE" altLang="et-EE" dirty="0" err="1" smtClean="0"/>
              <a:t>every</a:t>
            </a:r>
            <a:r>
              <a:rPr lang="et-EE" altLang="et-EE" dirty="0" smtClean="0"/>
              <a:t> </a:t>
            </a:r>
            <a:r>
              <a:rPr lang="et-EE" altLang="et-EE" dirty="0" err="1" smtClean="0"/>
              <a:t>Thursday</a:t>
            </a:r>
            <a:r>
              <a:rPr lang="en-US" altLang="et-EE" dirty="0" smtClean="0"/>
              <a:t> </a:t>
            </a:r>
            <a:r>
              <a:rPr lang="en-US" altLang="et-EE" dirty="0"/>
              <a:t>from </a:t>
            </a:r>
            <a:r>
              <a:rPr lang="en-US" altLang="et-EE" dirty="0" smtClean="0"/>
              <a:t>14.09.202</a:t>
            </a:r>
            <a:r>
              <a:rPr lang="et-EE" altLang="et-EE" dirty="0" smtClean="0"/>
              <a:t>5</a:t>
            </a:r>
            <a:r>
              <a:rPr lang="en-US" altLang="et-EE" dirty="0" smtClean="0"/>
              <a:t> </a:t>
            </a:r>
            <a:r>
              <a:rPr lang="en-US" altLang="et-EE" dirty="0"/>
              <a:t>at </a:t>
            </a:r>
            <a:r>
              <a:rPr lang="en-US" altLang="et-EE" dirty="0" smtClean="0"/>
              <a:t>1</a:t>
            </a:r>
            <a:r>
              <a:rPr lang="et-EE" altLang="et-EE" dirty="0" smtClean="0"/>
              <a:t>4</a:t>
            </a:r>
            <a:r>
              <a:rPr lang="en-US" altLang="et-EE" dirty="0" smtClean="0"/>
              <a:t>.00-1</a:t>
            </a:r>
            <a:r>
              <a:rPr lang="et-EE" altLang="et-EE" dirty="0" smtClean="0"/>
              <a:t>8</a:t>
            </a:r>
            <a:r>
              <a:rPr lang="en-US" altLang="et-EE" dirty="0" smtClean="0"/>
              <a:t>.00</a:t>
            </a:r>
            <a:r>
              <a:rPr lang="en-US" altLang="et-EE" dirty="0"/>
              <a:t>; </a:t>
            </a:r>
            <a:r>
              <a:rPr lang="et-EE" altLang="et-EE" dirty="0" smtClean="0"/>
              <a:t> </a:t>
            </a:r>
            <a:r>
              <a:rPr lang="en-US" altLang="et-EE" dirty="0" smtClean="0"/>
              <a:t> </a:t>
            </a:r>
            <a:r>
              <a:rPr lang="en-US" altLang="et-EE" dirty="0"/>
              <a:t>U05 104 NB! 1 day before arrival by e-mail vladimir.viies@gmail.com</a:t>
            </a:r>
            <a:endParaRPr lang="sv-SE" altLang="et-EE" dirty="0"/>
          </a:p>
        </p:txBody>
      </p:sp>
      <p:sp>
        <p:nvSpPr>
          <p:cNvPr id="4" name="TextBox 3"/>
          <p:cNvSpPr txBox="1"/>
          <p:nvPr/>
        </p:nvSpPr>
        <p:spPr>
          <a:xfrm>
            <a:off x="755576" y="1844824"/>
            <a:ext cx="7560840" cy="1865126"/>
          </a:xfrm>
          <a:prstGeom prst="rect">
            <a:avLst/>
          </a:prstGeom>
          <a:noFill/>
        </p:spPr>
        <p:txBody>
          <a:bodyPr wrap="square" rtlCol="0">
            <a:spAutoFit/>
          </a:bodyPr>
          <a:lstStyle/>
          <a:p>
            <a:r>
              <a:rPr lang="et-EE" sz="3600" dirty="0" smtClean="0"/>
              <a:t>TEST 40p ;  CLASS WORKS 60p</a:t>
            </a:r>
          </a:p>
          <a:p>
            <a:r>
              <a:rPr lang="en-US" sz="3600" dirty="0" smtClean="0"/>
              <a:t>To pass the preliminary exam</a:t>
            </a:r>
            <a:r>
              <a:rPr lang="et-EE" sz="3600" dirty="0" smtClean="0"/>
              <a:t> 60p;To pass </a:t>
            </a:r>
            <a:r>
              <a:rPr lang="et-EE" sz="3600" dirty="0" err="1" smtClean="0"/>
              <a:t>the</a:t>
            </a:r>
            <a:r>
              <a:rPr lang="et-EE" sz="3600" dirty="0" smtClean="0"/>
              <a:t> </a:t>
            </a:r>
            <a:r>
              <a:rPr lang="et-EE" sz="3600" dirty="0" err="1" smtClean="0"/>
              <a:t>exam</a:t>
            </a:r>
            <a:r>
              <a:rPr lang="et-EE" sz="3600" dirty="0" smtClean="0"/>
              <a:t> 50p</a:t>
            </a:r>
            <a:endParaRPr lang="et-EE" sz="3600" dirty="0"/>
          </a:p>
        </p:txBody>
      </p:sp>
    </p:spTree>
    <p:extLst>
      <p:ext uri="{BB962C8B-B14F-4D97-AF65-F5344CB8AC3E}">
        <p14:creationId xmlns:p14="http://schemas.microsoft.com/office/powerpoint/2010/main" val="544111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4624"/>
            <a:ext cx="8208912" cy="5755422"/>
          </a:xfrm>
          <a:prstGeom prst="rect">
            <a:avLst/>
          </a:prstGeom>
          <a:noFill/>
        </p:spPr>
        <p:txBody>
          <a:bodyPr wrap="square" rtlCol="0">
            <a:spAutoFit/>
          </a:bodyPr>
          <a:lstStyle/>
          <a:p>
            <a:r>
              <a:rPr lang="en-US" sz="3200" b="1" i="0" dirty="0"/>
              <a:t>Boolean </a:t>
            </a:r>
            <a:r>
              <a:rPr lang="en-US" sz="3200" b="1" i="0" dirty="0" smtClean="0"/>
              <a:t>operators</a:t>
            </a:r>
            <a:endParaRPr lang="et-EE" sz="3200" b="1" i="0" dirty="0" smtClean="0"/>
          </a:p>
          <a:p>
            <a:r>
              <a:rPr lang="en-US" dirty="0" smtClean="0"/>
              <a:t> </a:t>
            </a:r>
            <a:r>
              <a:rPr lang="en-US" dirty="0"/>
              <a:t>• a == b // </a:t>
            </a:r>
            <a:r>
              <a:rPr lang="en-US" sz="1800" dirty="0"/>
              <a:t>Are a and b equal. Do NOT use single equal sign here</a:t>
            </a:r>
            <a:r>
              <a:rPr lang="en-US" sz="1800" dirty="0" smtClean="0"/>
              <a:t>!</a:t>
            </a:r>
            <a:endParaRPr lang="et-EE" sz="1800" dirty="0" smtClean="0"/>
          </a:p>
          <a:p>
            <a:r>
              <a:rPr lang="et-EE" dirty="0" smtClean="0"/>
              <a:t>           </a:t>
            </a:r>
            <a:r>
              <a:rPr lang="en-US" dirty="0" smtClean="0"/>
              <a:t> </a:t>
            </a:r>
            <a:r>
              <a:rPr lang="en-US" dirty="0"/>
              <a:t>• a != b // Are a and b not </a:t>
            </a:r>
            <a:r>
              <a:rPr lang="en-US" dirty="0" smtClean="0"/>
              <a:t>equal</a:t>
            </a:r>
            <a:endParaRPr lang="et-EE" dirty="0" smtClean="0"/>
          </a:p>
          <a:p>
            <a:r>
              <a:rPr lang="en-US" dirty="0" smtClean="0"/>
              <a:t> </a:t>
            </a:r>
            <a:r>
              <a:rPr lang="en-US" dirty="0"/>
              <a:t>• a &lt; b // Is a less than b </a:t>
            </a:r>
            <a:endParaRPr lang="et-EE" dirty="0" smtClean="0"/>
          </a:p>
          <a:p>
            <a:r>
              <a:rPr lang="et-EE" dirty="0" smtClean="0"/>
              <a:t>                     </a:t>
            </a:r>
            <a:r>
              <a:rPr lang="en-US" dirty="0" smtClean="0"/>
              <a:t>• </a:t>
            </a:r>
            <a:r>
              <a:rPr lang="en-US" dirty="0"/>
              <a:t>a &gt;= b // Is a greater or equal to b </a:t>
            </a:r>
            <a:endParaRPr lang="et-EE" dirty="0" smtClean="0"/>
          </a:p>
          <a:p>
            <a:r>
              <a:rPr lang="et-EE" dirty="0" smtClean="0"/>
              <a:t>         </a:t>
            </a:r>
            <a:r>
              <a:rPr lang="en-US" dirty="0" smtClean="0"/>
              <a:t>• </a:t>
            </a:r>
            <a:r>
              <a:rPr lang="en-US" dirty="0"/>
              <a:t>a &gt; b // Is a greater than b </a:t>
            </a:r>
            <a:endParaRPr lang="et-EE" dirty="0" smtClean="0"/>
          </a:p>
          <a:p>
            <a:r>
              <a:rPr lang="en-US" dirty="0" smtClean="0"/>
              <a:t>• </a:t>
            </a:r>
            <a:r>
              <a:rPr lang="en-US" dirty="0"/>
              <a:t>a &lt;= b // Is a less or equal to b Composite </a:t>
            </a:r>
            <a:r>
              <a:rPr lang="en-US" dirty="0" smtClean="0"/>
              <a:t>operators</a:t>
            </a:r>
            <a:endParaRPr lang="et-EE" dirty="0" smtClean="0"/>
          </a:p>
          <a:p>
            <a:r>
              <a:rPr lang="en-US" dirty="0" smtClean="0"/>
              <a:t> </a:t>
            </a:r>
            <a:r>
              <a:rPr lang="en-US" dirty="0"/>
              <a:t>• (a &lt; b) </a:t>
            </a:r>
            <a:r>
              <a:rPr lang="en-US" b="1" dirty="0"/>
              <a:t>&amp;&amp; </a:t>
            </a:r>
            <a:r>
              <a:rPr lang="en-US" dirty="0"/>
              <a:t>(c &lt; d) // </a:t>
            </a:r>
            <a:r>
              <a:rPr lang="en-US" sz="2000" b="1" dirty="0"/>
              <a:t>Are</a:t>
            </a:r>
            <a:r>
              <a:rPr lang="en-US" dirty="0"/>
              <a:t> </a:t>
            </a:r>
            <a:r>
              <a:rPr lang="en-US" sz="2000" b="1" dirty="0"/>
              <a:t>both conditions true (AND) </a:t>
            </a:r>
            <a:endParaRPr lang="et-EE" sz="2000" b="1" dirty="0" smtClean="0"/>
          </a:p>
          <a:p>
            <a:r>
              <a:rPr lang="et-EE" dirty="0" smtClean="0"/>
              <a:t>         </a:t>
            </a:r>
            <a:r>
              <a:rPr lang="en-US" dirty="0" smtClean="0"/>
              <a:t>• </a:t>
            </a:r>
            <a:r>
              <a:rPr lang="en-US" dirty="0"/>
              <a:t>(a &lt; b) </a:t>
            </a:r>
            <a:r>
              <a:rPr lang="en-US" b="1" dirty="0"/>
              <a:t>||</a:t>
            </a:r>
            <a:r>
              <a:rPr lang="en-US" dirty="0"/>
              <a:t> (c &lt; d) // </a:t>
            </a:r>
            <a:r>
              <a:rPr lang="en-US" sz="2000" b="1" dirty="0"/>
              <a:t>Is at least one of the conditions true (OR) </a:t>
            </a:r>
            <a:endParaRPr lang="et-EE" sz="2000" b="1" dirty="0" smtClean="0"/>
          </a:p>
          <a:p>
            <a:r>
              <a:rPr lang="en-US" dirty="0" smtClean="0"/>
              <a:t>• </a:t>
            </a:r>
            <a:r>
              <a:rPr lang="en-US" dirty="0"/>
              <a:t>!(a == b) // Is the condition not true (INVERSION) </a:t>
            </a:r>
            <a:endParaRPr lang="et-EE" dirty="0" smtClean="0"/>
          </a:p>
          <a:p>
            <a:r>
              <a:rPr lang="en-US" sz="2000" b="1" dirty="0" smtClean="0"/>
              <a:t>Boolean </a:t>
            </a:r>
            <a:r>
              <a:rPr lang="en-US" sz="2000" b="1" dirty="0"/>
              <a:t>operators return zero or </a:t>
            </a:r>
            <a:r>
              <a:rPr lang="en-US" sz="2000" b="1" dirty="0" smtClean="0"/>
              <a:t>one</a:t>
            </a:r>
            <a:r>
              <a:rPr lang="et-EE" sz="2000" b="1" dirty="0" smtClean="0"/>
              <a:t>!</a:t>
            </a:r>
            <a:r>
              <a:rPr lang="en-US" sz="2000" b="1" dirty="0" smtClean="0"/>
              <a:t> </a:t>
            </a:r>
            <a:r>
              <a:rPr lang="en-US" sz="2000" b="1" dirty="0"/>
              <a:t>However, in C language a condition is considered true if it is not zero. </a:t>
            </a:r>
            <a:r>
              <a:rPr lang="en-US" b="1" dirty="0"/>
              <a:t>if(a) is the same as if(a != 0</a:t>
            </a:r>
            <a:r>
              <a:rPr lang="en-US" b="1" dirty="0" smtClean="0"/>
              <a:t>)</a:t>
            </a:r>
            <a:r>
              <a:rPr lang="en-US" b="1" dirty="0"/>
              <a:t> </a:t>
            </a:r>
            <a:r>
              <a:rPr lang="et-EE" dirty="0" smtClean="0"/>
              <a:t> </a:t>
            </a:r>
            <a:endParaRPr lang="et-EE" dirty="0"/>
          </a:p>
          <a:p>
            <a:endParaRPr lang="et-EE" dirty="0"/>
          </a:p>
        </p:txBody>
      </p:sp>
    </p:spTree>
    <p:extLst>
      <p:ext uri="{BB962C8B-B14F-4D97-AF65-F5344CB8AC3E}">
        <p14:creationId xmlns:p14="http://schemas.microsoft.com/office/powerpoint/2010/main" val="218897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7344816" cy="5324535"/>
          </a:xfrm>
          <a:prstGeom prst="rect">
            <a:avLst/>
          </a:prstGeom>
          <a:noFill/>
        </p:spPr>
        <p:txBody>
          <a:bodyPr wrap="square" rtlCol="0">
            <a:spAutoFit/>
          </a:bodyPr>
          <a:lstStyle/>
          <a:p>
            <a:r>
              <a:rPr lang="en-US" sz="3200" b="1" i="0" dirty="0"/>
              <a:t>Constants </a:t>
            </a:r>
            <a:r>
              <a:rPr lang="et-EE" sz="3200" dirty="0" smtClean="0"/>
              <a:t> </a:t>
            </a:r>
          </a:p>
          <a:p>
            <a:r>
              <a:rPr lang="en-US" sz="2800" dirty="0" smtClean="0"/>
              <a:t>• </a:t>
            </a:r>
            <a:r>
              <a:rPr lang="en-US" sz="2800" dirty="0"/>
              <a:t>Constants can be defined with a preprocessor directive #define </a:t>
            </a:r>
            <a:endParaRPr lang="et-EE" sz="2800" dirty="0" smtClean="0"/>
          </a:p>
          <a:p>
            <a:r>
              <a:rPr lang="en-US" sz="2800" dirty="0" smtClean="0"/>
              <a:t>• </a:t>
            </a:r>
            <a:r>
              <a:rPr lang="en-US" sz="2800" dirty="0"/>
              <a:t>Directives must be at the beginning of the </a:t>
            </a:r>
            <a:r>
              <a:rPr lang="en-US" sz="2800" dirty="0" smtClean="0"/>
              <a:t>line</a:t>
            </a:r>
            <a:endParaRPr lang="et-EE" sz="2800" dirty="0" smtClean="0"/>
          </a:p>
          <a:p>
            <a:r>
              <a:rPr lang="en-US" sz="2800" i="0" dirty="0" smtClean="0"/>
              <a:t> Example</a:t>
            </a:r>
            <a:r>
              <a:rPr lang="et-EE" sz="2800" dirty="0" smtClean="0"/>
              <a:t>:</a:t>
            </a:r>
            <a:r>
              <a:rPr lang="en-US" sz="2800" dirty="0" smtClean="0"/>
              <a:t> #</a:t>
            </a:r>
            <a:r>
              <a:rPr lang="en-US" sz="2800" dirty="0"/>
              <a:t>define STEP 8 </a:t>
            </a:r>
            <a:endParaRPr lang="et-EE" sz="2800" dirty="0" smtClean="0"/>
          </a:p>
          <a:p>
            <a:r>
              <a:rPr lang="en-US" sz="2800" dirty="0" smtClean="0"/>
              <a:t>• </a:t>
            </a:r>
            <a:r>
              <a:rPr lang="en-US" sz="2800" dirty="0"/>
              <a:t>Preprocessor replaces all such constants in the code with their value before compiling, therefore it isn't slower than writing these constant values everywhere yourself but now you can replace them all with a single edit </a:t>
            </a:r>
            <a:endParaRPr lang="et-EE" sz="2800" dirty="0" smtClean="0"/>
          </a:p>
          <a:p>
            <a:r>
              <a:rPr lang="et-EE" sz="2800" dirty="0" smtClean="0"/>
              <a:t> </a:t>
            </a:r>
            <a:endParaRPr lang="et-EE" sz="2800" dirty="0"/>
          </a:p>
        </p:txBody>
      </p:sp>
    </p:spTree>
    <p:extLst>
      <p:ext uri="{BB962C8B-B14F-4D97-AF65-F5344CB8AC3E}">
        <p14:creationId xmlns:p14="http://schemas.microsoft.com/office/powerpoint/2010/main" val="294467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20880" cy="4782848"/>
          </a:xfrm>
          <a:prstGeom prst="rect">
            <a:avLst/>
          </a:prstGeom>
          <a:noFill/>
        </p:spPr>
        <p:txBody>
          <a:bodyPr wrap="square" rtlCol="0">
            <a:spAutoFit/>
          </a:bodyPr>
          <a:lstStyle/>
          <a:p>
            <a:r>
              <a:rPr lang="en-US" sz="3200" b="1" i="0" dirty="0"/>
              <a:t>Blanks and address operator </a:t>
            </a:r>
            <a:endParaRPr lang="et-EE" sz="3200" b="1" i="0" dirty="0" smtClean="0"/>
          </a:p>
          <a:p>
            <a:r>
              <a:rPr lang="en-US" dirty="0" smtClean="0"/>
              <a:t>• </a:t>
            </a:r>
            <a:r>
              <a:rPr lang="en-US" dirty="0"/>
              <a:t>%d – signed decimal </a:t>
            </a:r>
            <a:endParaRPr lang="et-EE" dirty="0" smtClean="0"/>
          </a:p>
          <a:p>
            <a:r>
              <a:rPr lang="et-EE" dirty="0" smtClean="0"/>
              <a:t>                    </a:t>
            </a:r>
            <a:r>
              <a:rPr lang="en-US" dirty="0" smtClean="0"/>
              <a:t>• </a:t>
            </a:r>
            <a:r>
              <a:rPr lang="en-US" dirty="0"/>
              <a:t>%f </a:t>
            </a:r>
            <a:r>
              <a:rPr lang="et-EE" dirty="0"/>
              <a:t> </a:t>
            </a:r>
            <a:r>
              <a:rPr lang="en-US" dirty="0" smtClean="0"/>
              <a:t> </a:t>
            </a:r>
            <a:r>
              <a:rPr lang="en-US" dirty="0"/>
              <a:t>%g – float type real </a:t>
            </a:r>
            <a:r>
              <a:rPr lang="en-US" dirty="0" smtClean="0"/>
              <a:t>number</a:t>
            </a:r>
            <a:endParaRPr lang="et-EE" dirty="0" smtClean="0"/>
          </a:p>
          <a:p>
            <a:r>
              <a:rPr lang="en-US" dirty="0" smtClean="0"/>
              <a:t> </a:t>
            </a:r>
            <a:r>
              <a:rPr lang="en-US" dirty="0"/>
              <a:t>• %</a:t>
            </a:r>
            <a:r>
              <a:rPr lang="en-US" dirty="0" err="1"/>
              <a:t>lg</a:t>
            </a:r>
            <a:r>
              <a:rPr lang="en-US" dirty="0"/>
              <a:t> – double type real number (must be used when reading) </a:t>
            </a:r>
            <a:endParaRPr lang="et-EE" dirty="0" smtClean="0"/>
          </a:p>
          <a:p>
            <a:r>
              <a:rPr lang="en-US" dirty="0" smtClean="0"/>
              <a:t>• </a:t>
            </a:r>
            <a:r>
              <a:rPr lang="en-US" dirty="0"/>
              <a:t>%c – single character </a:t>
            </a:r>
            <a:endParaRPr lang="et-EE" dirty="0" smtClean="0"/>
          </a:p>
          <a:p>
            <a:r>
              <a:rPr lang="en-US" b="1" dirty="0" smtClean="0"/>
              <a:t>• </a:t>
            </a:r>
            <a:r>
              <a:rPr lang="en-US" b="1" dirty="0"/>
              <a:t>&amp; – location of the following variable in </a:t>
            </a:r>
            <a:r>
              <a:rPr lang="en-US" b="1" dirty="0" smtClean="0"/>
              <a:t>memory</a:t>
            </a:r>
            <a:endParaRPr lang="et-EE" b="1" dirty="0" smtClean="0"/>
          </a:p>
          <a:p>
            <a:r>
              <a:rPr lang="en-US" dirty="0" smtClean="0"/>
              <a:t> </a:t>
            </a:r>
            <a:r>
              <a:rPr lang="en-US" sz="2800" dirty="0"/>
              <a:t>• Address operator must be used for simple data types like numbers and </a:t>
            </a:r>
            <a:r>
              <a:rPr lang="en-US" sz="2800" dirty="0" smtClean="0"/>
              <a:t>characters</a:t>
            </a:r>
            <a:endParaRPr lang="et-EE" sz="2800" dirty="0" smtClean="0"/>
          </a:p>
          <a:p>
            <a:r>
              <a:rPr lang="en-US" sz="2800" b="1" dirty="0" smtClean="0"/>
              <a:t> </a:t>
            </a:r>
            <a:r>
              <a:rPr lang="en-US" sz="2800" b="1" dirty="0" err="1"/>
              <a:t>int</a:t>
            </a:r>
            <a:r>
              <a:rPr lang="en-US" sz="2800" b="1" dirty="0"/>
              <a:t> a; double x; char c</a:t>
            </a:r>
            <a:r>
              <a:rPr lang="en-US" sz="2800" b="1" dirty="0" smtClean="0"/>
              <a:t>;</a:t>
            </a:r>
            <a:endParaRPr lang="et-EE" sz="2800" b="1" dirty="0" smtClean="0"/>
          </a:p>
          <a:p>
            <a:r>
              <a:rPr lang="en-US" sz="2800" b="1" dirty="0" smtClean="0"/>
              <a:t> </a:t>
            </a:r>
            <a:r>
              <a:rPr lang="en-US" sz="2800" b="1" dirty="0" err="1"/>
              <a:t>scanf</a:t>
            </a:r>
            <a:r>
              <a:rPr lang="en-US" sz="2800" b="1" dirty="0"/>
              <a:t>("%d %lf %c", &amp;a, &amp;x, &amp;c); </a:t>
            </a:r>
            <a:endParaRPr lang="et-EE" sz="2800" b="1" dirty="0"/>
          </a:p>
        </p:txBody>
      </p:sp>
    </p:spTree>
    <p:extLst>
      <p:ext uri="{BB962C8B-B14F-4D97-AF65-F5344CB8AC3E}">
        <p14:creationId xmlns:p14="http://schemas.microsoft.com/office/powerpoint/2010/main" val="42485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352928" cy="5102935"/>
          </a:xfrm>
          <a:prstGeom prst="rect">
            <a:avLst/>
          </a:prstGeom>
          <a:noFill/>
        </p:spPr>
        <p:txBody>
          <a:bodyPr wrap="square" rtlCol="0">
            <a:spAutoFit/>
          </a:bodyPr>
          <a:lstStyle/>
          <a:p>
            <a:r>
              <a:rPr lang="en-US" sz="2800" b="1" i="0" dirty="0"/>
              <a:t>Formatted text (defined in library </a:t>
            </a:r>
            <a:r>
              <a:rPr lang="en-US" sz="2800" b="1" i="0" dirty="0" err="1"/>
              <a:t>stdio.h</a:t>
            </a:r>
            <a:r>
              <a:rPr lang="en-US" sz="2800" b="1" i="0" dirty="0"/>
              <a:t>) </a:t>
            </a:r>
            <a:endParaRPr lang="et-EE" sz="2800" b="1" i="0" dirty="0" smtClean="0"/>
          </a:p>
          <a:p>
            <a:r>
              <a:rPr lang="en-US" b="1" u="sng" dirty="0" smtClean="0"/>
              <a:t>• </a:t>
            </a:r>
            <a:r>
              <a:rPr lang="en-US" b="1" u="sng" dirty="0"/>
              <a:t>There are functions in C for reading and writing formatted </a:t>
            </a:r>
            <a:r>
              <a:rPr lang="en-US" b="1" u="sng" dirty="0" smtClean="0"/>
              <a:t>text</a:t>
            </a:r>
            <a:endParaRPr lang="et-EE" b="1" u="sng" dirty="0" smtClean="0"/>
          </a:p>
          <a:p>
            <a:r>
              <a:rPr lang="en-US" dirty="0" smtClean="0"/>
              <a:t> </a:t>
            </a:r>
            <a:r>
              <a:rPr lang="en-US" sz="1800" dirty="0"/>
              <a:t>• The format is passed as a string constant where it is possible to define typed </a:t>
            </a:r>
            <a:r>
              <a:rPr lang="en-US" sz="1800" dirty="0" smtClean="0"/>
              <a:t>blanks</a:t>
            </a:r>
            <a:endParaRPr lang="et-EE" sz="1800" dirty="0" smtClean="0"/>
          </a:p>
          <a:p>
            <a:r>
              <a:rPr lang="en-US" sz="1800" dirty="0" smtClean="0"/>
              <a:t> </a:t>
            </a:r>
            <a:r>
              <a:rPr lang="en-US" sz="1800" dirty="0"/>
              <a:t>• The blanks are filled with values passed as additional parameters </a:t>
            </a:r>
            <a:endParaRPr lang="et-EE" sz="1800" dirty="0" smtClean="0"/>
          </a:p>
          <a:p>
            <a:r>
              <a:rPr lang="en-US" dirty="0" smtClean="0"/>
              <a:t>• </a:t>
            </a:r>
            <a:r>
              <a:rPr lang="en-US" dirty="0"/>
              <a:t>When reading, the blanks will be converted according to type and saved to the memory location of the variable </a:t>
            </a:r>
            <a:endParaRPr lang="et-EE" dirty="0" smtClean="0"/>
          </a:p>
          <a:p>
            <a:r>
              <a:rPr lang="en-US" dirty="0" smtClean="0"/>
              <a:t>• </a:t>
            </a:r>
            <a:r>
              <a:rPr lang="en-US" dirty="0"/>
              <a:t>Example: </a:t>
            </a:r>
            <a:r>
              <a:rPr lang="en-US" b="1" dirty="0" err="1"/>
              <a:t>printf</a:t>
            </a:r>
            <a:r>
              <a:rPr lang="en-US" b="1" dirty="0"/>
              <a:t>("Number: %d\n", a); </a:t>
            </a:r>
            <a:r>
              <a:rPr lang="en-US" sz="2000" i="0" dirty="0"/>
              <a:t>// Print decimal value of a </a:t>
            </a:r>
            <a:r>
              <a:rPr lang="en-US" b="1" dirty="0" err="1"/>
              <a:t>scanf</a:t>
            </a:r>
            <a:r>
              <a:rPr lang="en-US" b="1" dirty="0"/>
              <a:t>("</a:t>
            </a:r>
            <a:r>
              <a:rPr lang="en-US" b="1" dirty="0" err="1"/>
              <a:t>X%d</a:t>
            </a:r>
            <a:r>
              <a:rPr lang="en-US" b="1" dirty="0"/>
              <a:t> Y", &amp;b); </a:t>
            </a:r>
            <a:r>
              <a:rPr lang="en-US" sz="1800" dirty="0"/>
              <a:t>/* An example of expected input: "X26 Y", the value of 26 will be saved to the memory address of variable b, however if the format is incorrect (for example just "26") then nothing will be read*/ </a:t>
            </a:r>
            <a:endParaRPr lang="et-EE" sz="1800" dirty="0" smtClean="0"/>
          </a:p>
          <a:p>
            <a:r>
              <a:rPr lang="en-US" dirty="0" smtClean="0"/>
              <a:t>• </a:t>
            </a:r>
            <a:r>
              <a:rPr lang="en-US" dirty="0"/>
              <a:t>When reading data the format usually consists of just the </a:t>
            </a:r>
            <a:r>
              <a:rPr lang="en-US" dirty="0" smtClean="0"/>
              <a:t>blank </a:t>
            </a:r>
            <a:r>
              <a:rPr lang="en-US" dirty="0"/>
              <a:t>or blanks separated by spaces. There are some exceptions like time, date, </a:t>
            </a:r>
            <a:r>
              <a:rPr lang="en-US" dirty="0" err="1"/>
              <a:t>etc</a:t>
            </a:r>
            <a:endParaRPr lang="et-EE" dirty="0"/>
          </a:p>
        </p:txBody>
      </p:sp>
    </p:spTree>
    <p:extLst>
      <p:ext uri="{BB962C8B-B14F-4D97-AF65-F5344CB8AC3E}">
        <p14:creationId xmlns:p14="http://schemas.microsoft.com/office/powerpoint/2010/main" val="96513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84976" cy="5139869"/>
          </a:xfrm>
          <a:prstGeom prst="rect">
            <a:avLst/>
          </a:prstGeom>
          <a:noFill/>
        </p:spPr>
        <p:txBody>
          <a:bodyPr wrap="square" rtlCol="0">
            <a:spAutoFit/>
          </a:bodyPr>
          <a:lstStyle/>
          <a:p>
            <a:r>
              <a:rPr lang="et-EE" sz="3200" b="1" i="0" dirty="0"/>
              <a:t>C</a:t>
            </a:r>
            <a:r>
              <a:rPr lang="en-US" sz="3200" b="1" i="0" dirty="0" err="1" smtClean="0"/>
              <a:t>ommenting</a:t>
            </a:r>
            <a:r>
              <a:rPr lang="en-US" sz="3200" b="1" i="0" dirty="0" smtClean="0"/>
              <a:t> </a:t>
            </a:r>
            <a:r>
              <a:rPr lang="en-US" sz="3200" b="1" i="0" dirty="0"/>
              <a:t>the code </a:t>
            </a:r>
            <a:endParaRPr lang="et-EE" sz="3200" b="1" i="0" dirty="0" smtClean="0"/>
          </a:p>
          <a:p>
            <a:r>
              <a:rPr lang="en-US" dirty="0" smtClean="0"/>
              <a:t>• </a:t>
            </a:r>
            <a:r>
              <a:rPr lang="en-US" dirty="0"/>
              <a:t>Occasionally there might be some constants in the code for some specific values, for example distance between Earth and Moon </a:t>
            </a:r>
            <a:endParaRPr lang="et-EE" dirty="0" smtClean="0"/>
          </a:p>
          <a:p>
            <a:r>
              <a:rPr lang="en-US" sz="2000" dirty="0" smtClean="0"/>
              <a:t>• </a:t>
            </a:r>
            <a:r>
              <a:rPr lang="en-US" sz="2000" dirty="0"/>
              <a:t>Another person </a:t>
            </a:r>
            <a:r>
              <a:rPr lang="et-EE" sz="2000" dirty="0" smtClean="0"/>
              <a:t> </a:t>
            </a:r>
            <a:r>
              <a:rPr lang="en-US" sz="2000" dirty="0" smtClean="0"/>
              <a:t>may </a:t>
            </a:r>
            <a:r>
              <a:rPr lang="en-US" sz="2000" dirty="0"/>
              <a:t>not be able to figure out what that number means </a:t>
            </a:r>
            <a:endParaRPr lang="et-EE" sz="2000" dirty="0" smtClean="0"/>
          </a:p>
          <a:p>
            <a:r>
              <a:rPr lang="et-EE" dirty="0" smtClean="0"/>
              <a:t>     </a:t>
            </a:r>
            <a:r>
              <a:rPr lang="en-US" sz="2000" dirty="0" smtClean="0"/>
              <a:t>• </a:t>
            </a:r>
            <a:r>
              <a:rPr lang="en-US" sz="2000" dirty="0"/>
              <a:t>Therefore such numeric constants should be avoided or at least commented </a:t>
            </a:r>
            <a:endParaRPr lang="et-EE" sz="2000" dirty="0" smtClean="0"/>
          </a:p>
          <a:p>
            <a:endParaRPr lang="et-EE" sz="2800" i="0" dirty="0" smtClean="0"/>
          </a:p>
          <a:p>
            <a:r>
              <a:rPr lang="en-US" sz="2800" i="0" dirty="0" smtClean="0"/>
              <a:t>There </a:t>
            </a:r>
            <a:r>
              <a:rPr lang="en-US" sz="2800" i="0" dirty="0"/>
              <a:t>are two options for commenting </a:t>
            </a:r>
            <a:endParaRPr lang="et-EE" sz="2800" i="0" dirty="0" smtClean="0"/>
          </a:p>
          <a:p>
            <a:r>
              <a:rPr lang="en-US" sz="2800" dirty="0" smtClean="0"/>
              <a:t>• </a:t>
            </a:r>
            <a:r>
              <a:rPr lang="en-US" sz="2800" dirty="0"/>
              <a:t>// a comment </a:t>
            </a:r>
            <a:r>
              <a:rPr lang="en-US" sz="2800" dirty="0" err="1"/>
              <a:t>upto</a:t>
            </a:r>
            <a:r>
              <a:rPr lang="en-US" sz="2800" dirty="0"/>
              <a:t> the end of the line </a:t>
            </a:r>
            <a:endParaRPr lang="et-EE" sz="2800" dirty="0" smtClean="0"/>
          </a:p>
          <a:p>
            <a:r>
              <a:rPr lang="et-EE" sz="2800" dirty="0" smtClean="0"/>
              <a:t>                   </a:t>
            </a:r>
            <a:r>
              <a:rPr lang="en-US" sz="2800" dirty="0" smtClean="0"/>
              <a:t>• </a:t>
            </a:r>
            <a:r>
              <a:rPr lang="en-US" sz="2800" dirty="0"/>
              <a:t>/* a comment over multiple lines, very useful for disabling parts of the code, to end the multi-line comment use: */</a:t>
            </a:r>
            <a:endParaRPr lang="et-EE" sz="2800" dirty="0"/>
          </a:p>
        </p:txBody>
      </p:sp>
    </p:spTree>
    <p:extLst>
      <p:ext uri="{BB962C8B-B14F-4D97-AF65-F5344CB8AC3E}">
        <p14:creationId xmlns:p14="http://schemas.microsoft.com/office/powerpoint/2010/main" val="38915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0"/>
            <a:ext cx="7272808" cy="6026265"/>
          </a:xfrm>
          <a:prstGeom prst="rect">
            <a:avLst/>
          </a:prstGeom>
          <a:noFill/>
        </p:spPr>
        <p:txBody>
          <a:bodyPr wrap="square" rtlCol="0">
            <a:spAutoFit/>
          </a:bodyPr>
          <a:lstStyle/>
          <a:p>
            <a:r>
              <a:rPr lang="en-US" sz="3200" b="1" i="0" dirty="0"/>
              <a:t>Conditional </a:t>
            </a:r>
            <a:r>
              <a:rPr lang="en-US" sz="3200" b="1" i="0" dirty="0" smtClean="0"/>
              <a:t>statements</a:t>
            </a:r>
            <a:r>
              <a:rPr lang="et-EE" sz="3200" b="1" i="0" dirty="0" smtClean="0"/>
              <a:t> </a:t>
            </a:r>
          </a:p>
          <a:p>
            <a:r>
              <a:rPr lang="en-US" dirty="0" smtClean="0"/>
              <a:t>• </a:t>
            </a:r>
            <a:r>
              <a:rPr lang="et-EE" b="1" i="0" dirty="0"/>
              <a:t>i</a:t>
            </a:r>
            <a:r>
              <a:rPr lang="en-US" b="1" i="0" dirty="0" smtClean="0"/>
              <a:t>f </a:t>
            </a:r>
            <a:r>
              <a:rPr lang="en-US" dirty="0"/>
              <a:t>checks for the condition and carries out the </a:t>
            </a:r>
            <a:r>
              <a:rPr lang="en-US" b="1" dirty="0"/>
              <a:t>following statement or block of statements if the statement is true (not zero) </a:t>
            </a:r>
            <a:endParaRPr lang="et-EE" b="1" dirty="0" smtClean="0"/>
          </a:p>
          <a:p>
            <a:r>
              <a:rPr lang="en-US" dirty="0" smtClean="0"/>
              <a:t>• </a:t>
            </a:r>
            <a:r>
              <a:rPr lang="et-EE" b="1" dirty="0"/>
              <a:t>e</a:t>
            </a:r>
            <a:r>
              <a:rPr lang="en-US" b="1" dirty="0" err="1" smtClean="0"/>
              <a:t>lse</a:t>
            </a:r>
            <a:r>
              <a:rPr lang="en-US" b="1" dirty="0" smtClean="0"/>
              <a:t> </a:t>
            </a:r>
            <a:r>
              <a:rPr lang="en-US" dirty="0"/>
              <a:t>may be used to specify an action that should take place when the condition </a:t>
            </a:r>
            <a:r>
              <a:rPr lang="en-US" b="1" dirty="0"/>
              <a:t>is not </a:t>
            </a:r>
            <a:r>
              <a:rPr lang="en-US" b="1" dirty="0" smtClean="0"/>
              <a:t>true</a:t>
            </a:r>
            <a:endParaRPr lang="et-EE" b="1" dirty="0" smtClean="0"/>
          </a:p>
          <a:p>
            <a:r>
              <a:rPr lang="en-US" sz="2800" dirty="0" smtClean="0"/>
              <a:t> </a:t>
            </a:r>
            <a:r>
              <a:rPr lang="en-US" sz="2800" dirty="0"/>
              <a:t>• </a:t>
            </a:r>
            <a:r>
              <a:rPr lang="et-EE" sz="2800" b="1" i="0" dirty="0"/>
              <a:t>i</a:t>
            </a:r>
            <a:r>
              <a:rPr lang="en-US" sz="2800" b="1" i="0" dirty="0" smtClean="0"/>
              <a:t>f </a:t>
            </a:r>
            <a:r>
              <a:rPr lang="en-US" sz="2800" dirty="0"/>
              <a:t>there are several statements that need to be grouped together then brackets {} must be used. </a:t>
            </a:r>
            <a:r>
              <a:rPr lang="en-US" sz="2800" b="1" dirty="0"/>
              <a:t>if</a:t>
            </a:r>
            <a:r>
              <a:rPr lang="en-US" sz="2800" dirty="0"/>
              <a:t>(a &lt; b) </a:t>
            </a:r>
            <a:r>
              <a:rPr lang="en-US" sz="2800" dirty="0" err="1"/>
              <a:t>printf</a:t>
            </a:r>
            <a:r>
              <a:rPr lang="en-US" sz="2800" dirty="0"/>
              <a:t>("%d", a); //single statement </a:t>
            </a:r>
            <a:endParaRPr lang="et-EE" sz="2800" dirty="0" smtClean="0"/>
          </a:p>
          <a:p>
            <a:r>
              <a:rPr lang="en-US" sz="2800" b="1" dirty="0" smtClean="0"/>
              <a:t>else</a:t>
            </a:r>
            <a:r>
              <a:rPr lang="en-US" sz="2800" dirty="0"/>
              <a:t>{ //group of statements </a:t>
            </a:r>
            <a:endParaRPr lang="et-EE" sz="2800" dirty="0" smtClean="0"/>
          </a:p>
          <a:p>
            <a:r>
              <a:rPr lang="en-US" sz="2800" dirty="0" err="1" smtClean="0"/>
              <a:t>printf</a:t>
            </a:r>
            <a:r>
              <a:rPr lang="en-US" sz="2800" dirty="0"/>
              <a:t>("%d", b</a:t>
            </a:r>
            <a:r>
              <a:rPr lang="en-US" sz="2800" dirty="0" smtClean="0"/>
              <a:t>);// </a:t>
            </a:r>
            <a:r>
              <a:rPr lang="en-US" sz="2800" dirty="0" err="1"/>
              <a:t>stmt</a:t>
            </a:r>
            <a:r>
              <a:rPr lang="en-US" sz="2800" dirty="0"/>
              <a:t> 1 </a:t>
            </a:r>
            <a:endParaRPr lang="et-EE" sz="2800" dirty="0" smtClean="0"/>
          </a:p>
          <a:p>
            <a:r>
              <a:rPr lang="en-US" sz="2800" dirty="0" smtClean="0"/>
              <a:t>b </a:t>
            </a:r>
            <a:r>
              <a:rPr lang="en-US" sz="2800" dirty="0"/>
              <a:t>= 0</a:t>
            </a:r>
            <a:r>
              <a:rPr lang="en-US" sz="2800" dirty="0" smtClean="0"/>
              <a:t>; </a:t>
            </a:r>
            <a:r>
              <a:rPr lang="en-US" sz="2800" dirty="0"/>
              <a:t>// </a:t>
            </a:r>
            <a:r>
              <a:rPr lang="en-US" sz="2800" dirty="0" err="1" smtClean="0"/>
              <a:t>stmt</a:t>
            </a:r>
            <a:r>
              <a:rPr lang="en-US" sz="2800" dirty="0" smtClean="0"/>
              <a:t> 2</a:t>
            </a:r>
            <a:endParaRPr lang="et-EE" sz="2800" dirty="0" smtClean="0"/>
          </a:p>
          <a:p>
            <a:r>
              <a:rPr lang="en-US" sz="2800" dirty="0" smtClean="0"/>
              <a:t>} </a:t>
            </a:r>
            <a:r>
              <a:rPr lang="en-US" sz="2800" dirty="0"/>
              <a:t>// </a:t>
            </a:r>
            <a:r>
              <a:rPr lang="en-US" sz="2800" dirty="0" smtClean="0"/>
              <a:t>end </a:t>
            </a:r>
            <a:r>
              <a:rPr lang="en-US" sz="2800" dirty="0"/>
              <a:t>of group</a:t>
            </a:r>
            <a:endParaRPr lang="et-EE" sz="2800" dirty="0"/>
          </a:p>
        </p:txBody>
      </p:sp>
    </p:spTree>
    <p:extLst>
      <p:ext uri="{BB962C8B-B14F-4D97-AF65-F5344CB8AC3E}">
        <p14:creationId xmlns:p14="http://schemas.microsoft.com/office/powerpoint/2010/main" val="4042228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908720"/>
            <a:ext cx="5688632" cy="584775"/>
          </a:xfrm>
          <a:prstGeom prst="rect">
            <a:avLst/>
          </a:prstGeom>
          <a:noFill/>
        </p:spPr>
        <p:txBody>
          <a:bodyPr wrap="square" rtlCol="0">
            <a:spAutoFit/>
          </a:bodyPr>
          <a:lstStyle/>
          <a:p>
            <a:r>
              <a:rPr lang="et-EE" sz="3200" b="1" i="0" dirty="0" smtClean="0"/>
              <a:t>C  LOOPS</a:t>
            </a:r>
            <a:endParaRPr lang="et-EE" sz="3200" b="1" i="0" dirty="0"/>
          </a:p>
        </p:txBody>
      </p:sp>
      <p:sp>
        <p:nvSpPr>
          <p:cNvPr id="3" name="TextBox 2"/>
          <p:cNvSpPr txBox="1"/>
          <p:nvPr/>
        </p:nvSpPr>
        <p:spPr>
          <a:xfrm>
            <a:off x="611560" y="1772816"/>
            <a:ext cx="7920880" cy="4142673"/>
          </a:xfrm>
          <a:prstGeom prst="rect">
            <a:avLst/>
          </a:prstGeom>
          <a:noFill/>
        </p:spPr>
        <p:txBody>
          <a:bodyPr wrap="square" rtlCol="0">
            <a:spAutoFit/>
          </a:bodyPr>
          <a:lstStyle/>
          <a:p>
            <a:r>
              <a:rPr lang="et-EE" sz="2800" b="1" dirty="0" smtClean="0"/>
              <a:t>WHILE</a:t>
            </a:r>
          </a:p>
          <a:p>
            <a:r>
              <a:rPr lang="et-EE" sz="2800" dirty="0" smtClean="0"/>
              <a:t> </a:t>
            </a:r>
            <a:r>
              <a:rPr lang="en-US" sz="2800" b="1" dirty="0" smtClean="0"/>
              <a:t>while</a:t>
            </a:r>
            <a:r>
              <a:rPr lang="en-US" sz="2800" dirty="0" smtClean="0"/>
              <a:t>(a &lt; 10)</a:t>
            </a:r>
            <a:r>
              <a:rPr lang="en-US" sz="2800" b="1" dirty="0" smtClean="0"/>
              <a:t>{ </a:t>
            </a:r>
            <a:r>
              <a:rPr lang="en-US" sz="2800" dirty="0" smtClean="0"/>
              <a:t>// repeat if a &lt; 10 </a:t>
            </a:r>
            <a:r>
              <a:rPr lang="en-US" sz="2800" dirty="0" err="1" smtClean="0"/>
              <a:t>printf</a:t>
            </a:r>
            <a:r>
              <a:rPr lang="en-US" sz="2800" dirty="0" smtClean="0"/>
              <a:t>("%d\n", a);</a:t>
            </a:r>
            <a:endParaRPr lang="et-EE" sz="2800" dirty="0" smtClean="0"/>
          </a:p>
          <a:p>
            <a:r>
              <a:rPr lang="en-US" sz="2800" dirty="0" smtClean="0"/>
              <a:t> a = a + 1;</a:t>
            </a:r>
            <a:r>
              <a:rPr lang="et-EE" sz="2800" b="1" dirty="0" smtClean="0"/>
              <a:t>}</a:t>
            </a:r>
            <a:r>
              <a:rPr lang="en-US" sz="2800" dirty="0" smtClean="0"/>
              <a:t> // change the value of a</a:t>
            </a:r>
            <a:r>
              <a:rPr lang="et-EE" sz="2800" dirty="0" smtClean="0"/>
              <a:t> </a:t>
            </a:r>
          </a:p>
          <a:p>
            <a:r>
              <a:rPr lang="et-EE" sz="2800" b="1" dirty="0" smtClean="0"/>
              <a:t>DO WHILE</a:t>
            </a:r>
          </a:p>
          <a:p>
            <a:r>
              <a:rPr lang="it-IT" sz="2800" b="1" dirty="0"/>
              <a:t>do{</a:t>
            </a:r>
            <a:r>
              <a:rPr lang="it-IT" sz="2800" dirty="0"/>
              <a:t> printf</a:t>
            </a:r>
            <a:r>
              <a:rPr lang="it-IT" sz="2800" dirty="0" smtClean="0"/>
              <a:t>(„</a:t>
            </a:r>
            <a:r>
              <a:rPr lang="et-EE" sz="2800" dirty="0" err="1" smtClean="0"/>
              <a:t>insert</a:t>
            </a:r>
            <a:r>
              <a:rPr lang="it-IT" sz="2800" dirty="0" smtClean="0"/>
              <a:t> </a:t>
            </a:r>
            <a:r>
              <a:rPr lang="it-IT" sz="2800" dirty="0"/>
              <a:t>a: "); scanf("%d", &amp;a); </a:t>
            </a:r>
            <a:r>
              <a:rPr lang="it-IT" sz="2800" b="1" dirty="0" smtClean="0"/>
              <a:t>}</a:t>
            </a:r>
            <a:endParaRPr lang="et-EE" sz="2800" b="1" dirty="0" smtClean="0"/>
          </a:p>
          <a:p>
            <a:r>
              <a:rPr lang="it-IT" sz="2800" b="1" dirty="0" smtClean="0"/>
              <a:t>while</a:t>
            </a:r>
            <a:r>
              <a:rPr lang="it-IT" sz="2800" dirty="0" smtClean="0"/>
              <a:t>(a </a:t>
            </a:r>
            <a:r>
              <a:rPr lang="it-IT" sz="2800" dirty="0"/>
              <a:t>&lt;= 0</a:t>
            </a:r>
            <a:r>
              <a:rPr lang="it-IT" sz="2800" dirty="0" smtClean="0"/>
              <a:t>);</a:t>
            </a:r>
            <a:endParaRPr lang="et-EE" sz="2800" dirty="0" smtClean="0"/>
          </a:p>
          <a:p>
            <a:r>
              <a:rPr lang="et-EE" sz="2800" b="1" dirty="0" smtClean="0"/>
              <a:t>FOR</a:t>
            </a:r>
          </a:p>
          <a:p>
            <a:r>
              <a:rPr lang="nn-NO" sz="2800" b="1" dirty="0"/>
              <a:t>for</a:t>
            </a:r>
            <a:r>
              <a:rPr lang="nn-NO" sz="2800" dirty="0"/>
              <a:t>(</a:t>
            </a:r>
            <a:r>
              <a:rPr lang="nn-NO" sz="2800" b="1" dirty="0"/>
              <a:t>i </a:t>
            </a:r>
            <a:r>
              <a:rPr lang="nn-NO" sz="2800" dirty="0"/>
              <a:t>= 0; </a:t>
            </a:r>
            <a:r>
              <a:rPr lang="nn-NO" sz="2800" b="1" dirty="0"/>
              <a:t>i </a:t>
            </a:r>
            <a:r>
              <a:rPr lang="nn-NO" sz="2800" dirty="0"/>
              <a:t>&lt; 10; </a:t>
            </a:r>
            <a:r>
              <a:rPr lang="nn-NO" sz="2800" b="1" dirty="0"/>
              <a:t>i</a:t>
            </a:r>
            <a:r>
              <a:rPr lang="nn-NO" sz="2800" dirty="0"/>
              <a:t>++)</a:t>
            </a:r>
            <a:r>
              <a:rPr lang="nn-NO" sz="2800" b="1" dirty="0"/>
              <a:t>{</a:t>
            </a:r>
            <a:r>
              <a:rPr lang="nn-NO" sz="2800" dirty="0"/>
              <a:t> printf("%d\n", i); </a:t>
            </a:r>
            <a:r>
              <a:rPr lang="nn-NO" sz="2800" b="1" dirty="0"/>
              <a:t>}</a:t>
            </a:r>
            <a:endParaRPr lang="et-EE" sz="2800" b="1" dirty="0"/>
          </a:p>
        </p:txBody>
      </p:sp>
    </p:spTree>
    <p:extLst>
      <p:ext uri="{BB962C8B-B14F-4D97-AF65-F5344CB8AC3E}">
        <p14:creationId xmlns:p14="http://schemas.microsoft.com/office/powerpoint/2010/main" val="151783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60648"/>
            <a:ext cx="6624736" cy="5312223"/>
          </a:xfrm>
          <a:prstGeom prst="rect">
            <a:avLst/>
          </a:prstGeom>
          <a:noFill/>
        </p:spPr>
        <p:txBody>
          <a:bodyPr wrap="square" rtlCol="0">
            <a:spAutoFit/>
          </a:bodyPr>
          <a:lstStyle/>
          <a:p>
            <a:r>
              <a:rPr lang="en-US" sz="3200" b="1" i="0" dirty="0"/>
              <a:t>Main program </a:t>
            </a:r>
            <a:endParaRPr lang="et-EE" sz="3200" b="1" i="0" dirty="0" smtClean="0"/>
          </a:p>
          <a:p>
            <a:r>
              <a:rPr lang="en-US" dirty="0" smtClean="0"/>
              <a:t> </a:t>
            </a:r>
            <a:r>
              <a:rPr lang="en-US" i="0" dirty="0"/>
              <a:t>The main program is named </a:t>
            </a:r>
            <a:r>
              <a:rPr lang="en-US" b="1" i="0" dirty="0"/>
              <a:t>main</a:t>
            </a:r>
            <a:r>
              <a:rPr lang="en-US" i="0" dirty="0"/>
              <a:t> </a:t>
            </a:r>
            <a:endParaRPr lang="et-EE" i="0" dirty="0" smtClean="0"/>
          </a:p>
          <a:p>
            <a:r>
              <a:rPr lang="en-US" b="1" dirty="0" smtClean="0"/>
              <a:t>• </a:t>
            </a:r>
            <a:r>
              <a:rPr lang="en-US" b="1" dirty="0"/>
              <a:t>It is declared as a function: </a:t>
            </a:r>
            <a:r>
              <a:rPr lang="en-US" b="1" dirty="0" err="1"/>
              <a:t>int</a:t>
            </a:r>
            <a:r>
              <a:rPr lang="en-US" b="1" dirty="0"/>
              <a:t> main(void</a:t>
            </a:r>
            <a:r>
              <a:rPr lang="en-US" b="1" dirty="0" smtClean="0"/>
              <a:t>)</a:t>
            </a:r>
            <a:endParaRPr lang="et-EE" b="1" dirty="0" smtClean="0"/>
          </a:p>
          <a:p>
            <a:r>
              <a:rPr lang="en-US" b="1" dirty="0" smtClean="0"/>
              <a:t> </a:t>
            </a:r>
            <a:r>
              <a:rPr lang="en-US" b="1" dirty="0"/>
              <a:t>• </a:t>
            </a:r>
            <a:r>
              <a:rPr lang="en-US" b="1" dirty="0" err="1"/>
              <a:t>int</a:t>
            </a:r>
            <a:r>
              <a:rPr lang="en-US" b="1" dirty="0"/>
              <a:t> signifies that the function returns an integer value (to OS) </a:t>
            </a:r>
            <a:endParaRPr lang="et-EE" b="1" dirty="0" smtClean="0"/>
          </a:p>
          <a:p>
            <a:r>
              <a:rPr lang="en-US" b="1" dirty="0" smtClean="0"/>
              <a:t>• </a:t>
            </a:r>
            <a:r>
              <a:rPr lang="en-US" b="1" dirty="0"/>
              <a:t>The body of the function is between brackets { </a:t>
            </a:r>
            <a:r>
              <a:rPr lang="en-US" b="1" dirty="0" smtClean="0"/>
              <a:t>}</a:t>
            </a:r>
            <a:endParaRPr lang="et-EE" b="1" dirty="0" smtClean="0"/>
          </a:p>
          <a:p>
            <a:r>
              <a:rPr lang="en-US" b="1" i="0" dirty="0" smtClean="0"/>
              <a:t> </a:t>
            </a:r>
            <a:r>
              <a:rPr lang="en-US" b="1" i="0" dirty="0"/>
              <a:t>• The application starts execution from main </a:t>
            </a:r>
            <a:r>
              <a:rPr lang="en-US" dirty="0"/>
              <a:t>#</a:t>
            </a:r>
            <a:r>
              <a:rPr lang="en-US" dirty="0" smtClean="0"/>
              <a:t>include</a:t>
            </a:r>
            <a:r>
              <a:rPr lang="et-EE" dirty="0" smtClean="0"/>
              <a:t>&lt;</a:t>
            </a:r>
            <a:r>
              <a:rPr lang="et-EE" dirty="0" err="1" smtClean="0"/>
              <a:t>stdio.h</a:t>
            </a:r>
            <a:r>
              <a:rPr lang="et-EE" dirty="0" smtClean="0"/>
              <a:t>&gt;</a:t>
            </a:r>
            <a:r>
              <a:rPr lang="en-US" dirty="0" smtClean="0"/>
              <a:t> </a:t>
            </a:r>
            <a:r>
              <a:rPr lang="en-US" dirty="0"/>
              <a:t>//use library </a:t>
            </a:r>
            <a:r>
              <a:rPr lang="en-US" dirty="0" err="1"/>
              <a:t>stdio</a:t>
            </a:r>
            <a:r>
              <a:rPr lang="en-US" dirty="0"/>
              <a:t> (</a:t>
            </a:r>
            <a:r>
              <a:rPr lang="en-US" dirty="0" err="1"/>
              <a:t>printf</a:t>
            </a:r>
            <a:r>
              <a:rPr lang="en-US" dirty="0" smtClean="0"/>
              <a:t>)</a:t>
            </a:r>
            <a:endParaRPr lang="et-EE" dirty="0" smtClean="0"/>
          </a:p>
          <a:p>
            <a:r>
              <a:rPr lang="en-US" dirty="0" smtClean="0"/>
              <a:t> </a:t>
            </a:r>
            <a:r>
              <a:rPr lang="en-US" dirty="0" err="1"/>
              <a:t>int</a:t>
            </a:r>
            <a:r>
              <a:rPr lang="en-US" dirty="0"/>
              <a:t> main(void){ //main program </a:t>
            </a:r>
            <a:endParaRPr lang="et-EE" dirty="0" smtClean="0"/>
          </a:p>
          <a:p>
            <a:r>
              <a:rPr lang="en-US" dirty="0" err="1" smtClean="0"/>
              <a:t>printf</a:t>
            </a:r>
            <a:r>
              <a:rPr lang="en-US" dirty="0"/>
              <a:t>("hey\n"); //print a message </a:t>
            </a:r>
            <a:endParaRPr lang="et-EE" dirty="0" smtClean="0"/>
          </a:p>
          <a:p>
            <a:r>
              <a:rPr lang="en-US" dirty="0" smtClean="0"/>
              <a:t>return </a:t>
            </a:r>
            <a:r>
              <a:rPr lang="en-US" dirty="0"/>
              <a:t>0</a:t>
            </a:r>
            <a:r>
              <a:rPr lang="en-US" dirty="0" smtClean="0"/>
              <a:t>;</a:t>
            </a:r>
            <a:r>
              <a:rPr lang="en-US" dirty="0"/>
              <a:t> }</a:t>
            </a:r>
            <a:endParaRPr lang="et-EE" dirty="0" smtClean="0"/>
          </a:p>
          <a:p>
            <a:r>
              <a:rPr lang="en-US" dirty="0" smtClean="0"/>
              <a:t> </a:t>
            </a:r>
            <a:r>
              <a:rPr lang="en-US" dirty="0"/>
              <a:t>//exit from </a:t>
            </a:r>
            <a:r>
              <a:rPr lang="en-US" dirty="0" smtClean="0"/>
              <a:t>function</a:t>
            </a:r>
            <a:endParaRPr lang="et-EE" dirty="0"/>
          </a:p>
        </p:txBody>
      </p:sp>
    </p:spTree>
    <p:extLst>
      <p:ext uri="{BB962C8B-B14F-4D97-AF65-F5344CB8AC3E}">
        <p14:creationId xmlns:p14="http://schemas.microsoft.com/office/powerpoint/2010/main" val="3472363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7776864" cy="6186309"/>
          </a:xfrm>
          <a:prstGeom prst="rect">
            <a:avLst/>
          </a:prstGeom>
          <a:noFill/>
        </p:spPr>
        <p:txBody>
          <a:bodyPr wrap="square" rtlCol="0">
            <a:spAutoFit/>
          </a:bodyPr>
          <a:lstStyle/>
          <a:p>
            <a:r>
              <a:rPr lang="en-US" sz="3200" b="1" i="0" dirty="0"/>
              <a:t>While </a:t>
            </a:r>
            <a:r>
              <a:rPr lang="en-US" sz="3200" b="1" i="0" dirty="0" smtClean="0"/>
              <a:t>loop</a:t>
            </a:r>
            <a:endParaRPr lang="et-EE" sz="3200" b="1" i="0" dirty="0"/>
          </a:p>
          <a:p>
            <a:r>
              <a:rPr lang="en-US" dirty="0" smtClean="0"/>
              <a:t> </a:t>
            </a:r>
            <a:r>
              <a:rPr lang="en-US" sz="2800" dirty="0"/>
              <a:t>• While loop checks for the condition and repeats the subsequent statement (or body of the loop) while the condition is true </a:t>
            </a:r>
            <a:endParaRPr lang="et-EE" sz="2800" dirty="0" smtClean="0"/>
          </a:p>
          <a:p>
            <a:r>
              <a:rPr lang="et-EE" sz="2800" dirty="0" smtClean="0"/>
              <a:t>    </a:t>
            </a:r>
            <a:r>
              <a:rPr lang="en-US" sz="2800" dirty="0" smtClean="0"/>
              <a:t>• </a:t>
            </a:r>
            <a:r>
              <a:rPr lang="en-US" sz="2800" dirty="0"/>
              <a:t>Usually a block of statements follows the while statement, as one of the statements within it should change the condition</a:t>
            </a:r>
            <a:r>
              <a:rPr lang="en-US" sz="2800" dirty="0" smtClean="0"/>
              <a:t>.</a:t>
            </a:r>
            <a:endParaRPr lang="et-EE" sz="2800" dirty="0" smtClean="0"/>
          </a:p>
          <a:p>
            <a:r>
              <a:rPr lang="en-US" sz="2800" dirty="0" smtClean="0"/>
              <a:t> </a:t>
            </a:r>
            <a:r>
              <a:rPr lang="en-US" sz="2800" dirty="0"/>
              <a:t>• If the condition is not true when the while statement was reached for the first time then the body won't be executed even once while(a &lt; 10){ // repeat if a &lt; 10 </a:t>
            </a:r>
            <a:r>
              <a:rPr lang="en-US" sz="2800" dirty="0" err="1"/>
              <a:t>printf</a:t>
            </a:r>
            <a:r>
              <a:rPr lang="en-US" sz="2800" dirty="0"/>
              <a:t>("%d\n", a</a:t>
            </a:r>
            <a:r>
              <a:rPr lang="en-US" sz="2800" dirty="0" smtClean="0"/>
              <a:t>);</a:t>
            </a:r>
            <a:endParaRPr lang="et-EE" sz="2800" dirty="0" smtClean="0"/>
          </a:p>
          <a:p>
            <a:r>
              <a:rPr lang="en-US" sz="2800" dirty="0" smtClean="0"/>
              <a:t> </a:t>
            </a:r>
            <a:r>
              <a:rPr lang="en-US" sz="2800" dirty="0"/>
              <a:t>a = a + 1; // change the value of </a:t>
            </a:r>
            <a:r>
              <a:rPr lang="en-US" sz="2800" dirty="0" smtClean="0"/>
              <a:t>a</a:t>
            </a:r>
            <a:endParaRPr lang="et-EE" sz="2800" dirty="0" smtClean="0"/>
          </a:p>
          <a:p>
            <a:r>
              <a:rPr lang="et-EE" sz="2800" dirty="0"/>
              <a:t>}</a:t>
            </a:r>
          </a:p>
        </p:txBody>
      </p:sp>
    </p:spTree>
    <p:extLst>
      <p:ext uri="{BB962C8B-B14F-4D97-AF65-F5344CB8AC3E}">
        <p14:creationId xmlns:p14="http://schemas.microsoft.com/office/powerpoint/2010/main" val="3170800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04664"/>
            <a:ext cx="4824536" cy="461665"/>
          </a:xfrm>
          <a:prstGeom prst="rect">
            <a:avLst/>
          </a:prstGeom>
          <a:noFill/>
        </p:spPr>
        <p:txBody>
          <a:bodyPr wrap="square" rtlCol="0">
            <a:spAutoFit/>
          </a:bodyPr>
          <a:lstStyle/>
          <a:p>
            <a:r>
              <a:rPr lang="et-EE" b="1" u="sng" dirty="0" err="1"/>
              <a:t>Tasks</a:t>
            </a:r>
            <a:r>
              <a:rPr lang="et-EE" b="1" u="sng" dirty="0"/>
              <a:t> </a:t>
            </a:r>
            <a:r>
              <a:rPr lang="et-EE" b="1" u="sng" dirty="0" err="1"/>
              <a:t>for</a:t>
            </a:r>
            <a:r>
              <a:rPr lang="et-EE" b="1" u="sng" dirty="0"/>
              <a:t> </a:t>
            </a:r>
            <a:r>
              <a:rPr lang="et-EE" b="1" u="sng" dirty="0" err="1"/>
              <a:t>the</a:t>
            </a:r>
            <a:r>
              <a:rPr lang="et-EE" b="1" u="sng" dirty="0"/>
              <a:t> </a:t>
            </a:r>
            <a:r>
              <a:rPr lang="et-EE" b="1" u="sng" dirty="0" err="1"/>
              <a:t>first</a:t>
            </a:r>
            <a:r>
              <a:rPr lang="et-EE" b="1" u="sng" dirty="0"/>
              <a:t> </a:t>
            </a:r>
            <a:r>
              <a:rPr lang="et-EE" b="1" u="sng" dirty="0" smtClean="0"/>
              <a:t>month2</a:t>
            </a:r>
            <a:endParaRPr lang="et-EE" dirty="0"/>
          </a:p>
        </p:txBody>
      </p:sp>
      <p:pic>
        <p:nvPicPr>
          <p:cNvPr id="4" name="Picture 3"/>
          <p:cNvPicPr>
            <a:picLocks noChangeAspect="1"/>
          </p:cNvPicPr>
          <p:nvPr/>
        </p:nvPicPr>
        <p:blipFill>
          <a:blip r:embed="rId2"/>
          <a:stretch>
            <a:fillRect/>
          </a:stretch>
        </p:blipFill>
        <p:spPr>
          <a:xfrm>
            <a:off x="370020" y="1412776"/>
            <a:ext cx="8796830" cy="3960440"/>
          </a:xfrm>
          <a:prstGeom prst="rect">
            <a:avLst/>
          </a:prstGeom>
        </p:spPr>
      </p:pic>
    </p:spTree>
    <p:extLst>
      <p:ext uri="{BB962C8B-B14F-4D97-AF65-F5344CB8AC3E}">
        <p14:creationId xmlns:p14="http://schemas.microsoft.com/office/powerpoint/2010/main" val="254410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81000"/>
            <a:ext cx="8928992" cy="455712"/>
          </a:xfrm>
        </p:spPr>
        <p:txBody>
          <a:bodyPr/>
          <a:lstStyle/>
          <a:p>
            <a:r>
              <a:rPr lang="en-US" sz="2400" dirty="0"/>
              <a:t>Lectures, tests and homework in the </a:t>
            </a:r>
            <a:r>
              <a:rPr lang="en-US" sz="2400" dirty="0" smtClean="0"/>
              <a:t> </a:t>
            </a:r>
            <a:r>
              <a:rPr lang="en-US" sz="2400" dirty="0"/>
              <a:t>PROGRAMMING I</a:t>
            </a:r>
            <a:endParaRPr lang="et-EE" sz="2400" dirty="0"/>
          </a:p>
        </p:txBody>
      </p:sp>
      <p:sp>
        <p:nvSpPr>
          <p:cNvPr id="3" name="TextBox 2"/>
          <p:cNvSpPr txBox="1"/>
          <p:nvPr/>
        </p:nvSpPr>
        <p:spPr>
          <a:xfrm>
            <a:off x="323528" y="1052736"/>
            <a:ext cx="7920880" cy="6149376"/>
          </a:xfrm>
          <a:prstGeom prst="rect">
            <a:avLst/>
          </a:prstGeom>
          <a:noFill/>
        </p:spPr>
        <p:txBody>
          <a:bodyPr wrap="square" rtlCol="0">
            <a:spAutoFit/>
          </a:bodyPr>
          <a:lstStyle/>
          <a:p>
            <a:r>
              <a:rPr lang="en-US" dirty="0"/>
              <a:t>1 Algorithm definition, language statements, UML, editors       </a:t>
            </a:r>
            <a:r>
              <a:rPr lang="en-US" dirty="0">
                <a:solidFill>
                  <a:srgbClr val="00B050"/>
                </a:solidFill>
              </a:rPr>
              <a:t>1. </a:t>
            </a:r>
            <a:r>
              <a:rPr lang="et-EE" dirty="0">
                <a:solidFill>
                  <a:srgbClr val="00B050"/>
                </a:solidFill>
              </a:rPr>
              <a:t>G</a:t>
            </a:r>
            <a:r>
              <a:rPr lang="en-US" dirty="0" err="1" smtClean="0">
                <a:solidFill>
                  <a:srgbClr val="00B050"/>
                </a:solidFill>
              </a:rPr>
              <a:t>ot</a:t>
            </a:r>
            <a:r>
              <a:rPr lang="en-US" dirty="0" smtClean="0">
                <a:solidFill>
                  <a:srgbClr val="00B050"/>
                </a:solidFill>
              </a:rPr>
              <a:t> </a:t>
            </a:r>
            <a:r>
              <a:rPr lang="et-EE" dirty="0" err="1" smtClean="0">
                <a:solidFill>
                  <a:srgbClr val="00B050"/>
                </a:solidFill>
              </a:rPr>
              <a:t>the</a:t>
            </a:r>
            <a:r>
              <a:rPr lang="en-US" dirty="0" smtClean="0">
                <a:solidFill>
                  <a:srgbClr val="00B050"/>
                </a:solidFill>
              </a:rPr>
              <a:t> homework</a:t>
            </a:r>
            <a:r>
              <a:rPr lang="et-EE" dirty="0" smtClean="0">
                <a:solidFill>
                  <a:srgbClr val="00B050"/>
                </a:solidFill>
              </a:rPr>
              <a:t> I</a:t>
            </a:r>
          </a:p>
          <a:p>
            <a:pPr marL="457200" indent="-457200">
              <a:buAutoNum type="arabicPlain" startAt="3"/>
            </a:pPr>
            <a:r>
              <a:rPr lang="en-US" dirty="0" smtClean="0"/>
              <a:t>Number </a:t>
            </a:r>
            <a:r>
              <a:rPr lang="en-US" dirty="0"/>
              <a:t>systems, conversions, possibility of </a:t>
            </a:r>
            <a:r>
              <a:rPr lang="et-EE" dirty="0" err="1" smtClean="0"/>
              <a:t>pre-exam</a:t>
            </a:r>
            <a:r>
              <a:rPr lang="et-EE" dirty="0" smtClean="0"/>
              <a:t>.</a:t>
            </a:r>
          </a:p>
          <a:p>
            <a:pPr marL="457200" indent="-457200">
              <a:buAutoNum type="arabicPlain" startAt="3"/>
            </a:pPr>
            <a:r>
              <a:rPr lang="en-US" dirty="0" smtClean="0"/>
              <a:t>   </a:t>
            </a:r>
            <a:r>
              <a:rPr lang="et-EE" dirty="0" smtClean="0"/>
              <a:t>A</a:t>
            </a:r>
            <a:r>
              <a:rPr lang="en-US" dirty="0" err="1" smtClean="0"/>
              <a:t>rrays</a:t>
            </a:r>
            <a:r>
              <a:rPr lang="en-US" dirty="0" smtClean="0"/>
              <a:t> </a:t>
            </a:r>
            <a:r>
              <a:rPr lang="en-US" dirty="0"/>
              <a:t>and indices, </a:t>
            </a:r>
            <a:r>
              <a:rPr lang="en-US" dirty="0" smtClean="0"/>
              <a:t>extremums</a:t>
            </a:r>
            <a:endParaRPr lang="et-EE" dirty="0" smtClean="0"/>
          </a:p>
          <a:p>
            <a:pPr marL="457200" indent="-457200">
              <a:buAutoNum type="arabicPlain" startAt="3"/>
            </a:pPr>
            <a:r>
              <a:rPr lang="et-EE" dirty="0" err="1" smtClean="0"/>
              <a:t>Text</a:t>
            </a:r>
            <a:r>
              <a:rPr lang="et-EE" dirty="0" smtClean="0"/>
              <a:t> </a:t>
            </a:r>
            <a:r>
              <a:rPr lang="et-EE" dirty="0" err="1" smtClean="0"/>
              <a:t>processing</a:t>
            </a:r>
            <a:endParaRPr lang="et-EE" dirty="0" smtClean="0"/>
          </a:p>
          <a:p>
            <a:r>
              <a:rPr lang="et-EE" dirty="0"/>
              <a:t>6</a:t>
            </a:r>
            <a:r>
              <a:rPr lang="et-EE" dirty="0" smtClean="0"/>
              <a:t> </a:t>
            </a:r>
            <a:r>
              <a:rPr lang="en-US" dirty="0" smtClean="0"/>
              <a:t>Bubble </a:t>
            </a:r>
            <a:r>
              <a:rPr lang="en-US" dirty="0"/>
              <a:t>sort, shell sort different tasks </a:t>
            </a:r>
            <a:r>
              <a:rPr lang="et-EE" dirty="0" smtClean="0"/>
              <a:t> </a:t>
            </a:r>
            <a:r>
              <a:rPr lang="en-US" dirty="0" smtClean="0"/>
              <a:t>I </a:t>
            </a:r>
            <a:r>
              <a:rPr lang="en-US" dirty="0"/>
              <a:t>homework </a:t>
            </a:r>
            <a:r>
              <a:rPr lang="en-US" dirty="0" smtClean="0"/>
              <a:t>OK</a:t>
            </a:r>
            <a:endParaRPr lang="et-EE" dirty="0" smtClean="0"/>
          </a:p>
          <a:p>
            <a:r>
              <a:rPr lang="et-EE" dirty="0" smtClean="0"/>
              <a:t>7 Test I</a:t>
            </a:r>
            <a:endParaRPr lang="et-EE" dirty="0"/>
          </a:p>
          <a:p>
            <a:r>
              <a:rPr lang="et-EE" dirty="0" smtClean="0"/>
              <a:t>8 </a:t>
            </a:r>
            <a:r>
              <a:rPr lang="en-US" dirty="0" smtClean="0"/>
              <a:t>Functions</a:t>
            </a:r>
            <a:r>
              <a:rPr lang="en-US" dirty="0"/>
              <a:t>, subroutines, parameters </a:t>
            </a:r>
            <a:r>
              <a:rPr lang="en-US" sz="1600" dirty="0" smtClean="0">
                <a:solidFill>
                  <a:srgbClr val="00B050"/>
                </a:solidFill>
              </a:rPr>
              <a:t>7.II </a:t>
            </a:r>
            <a:r>
              <a:rPr lang="en-US" sz="1600" dirty="0">
                <a:solidFill>
                  <a:srgbClr val="00B050"/>
                </a:solidFill>
              </a:rPr>
              <a:t>homework handed </a:t>
            </a:r>
            <a:r>
              <a:rPr lang="en-US" sz="1600" dirty="0" smtClean="0">
                <a:solidFill>
                  <a:srgbClr val="00B050"/>
                </a:solidFill>
              </a:rPr>
              <a:t>in</a:t>
            </a:r>
            <a:endParaRPr lang="et-EE" sz="1600" dirty="0" smtClean="0">
              <a:solidFill>
                <a:srgbClr val="00B050"/>
              </a:solidFill>
            </a:endParaRPr>
          </a:p>
          <a:p>
            <a:r>
              <a:rPr lang="et-EE" dirty="0" smtClean="0"/>
              <a:t>9 </a:t>
            </a:r>
            <a:r>
              <a:rPr lang="en-US" dirty="0" smtClean="0"/>
              <a:t>Compiling </a:t>
            </a:r>
            <a:r>
              <a:rPr lang="en-US" dirty="0"/>
              <a:t>a complete program in </a:t>
            </a:r>
            <a:r>
              <a:rPr lang="en-US" sz="1600" dirty="0"/>
              <a:t>C </a:t>
            </a:r>
            <a:r>
              <a:rPr lang="en-US" sz="1600" dirty="0" smtClean="0"/>
              <a:t>language </a:t>
            </a:r>
            <a:r>
              <a:rPr lang="en-US" sz="1600" dirty="0">
                <a:solidFill>
                  <a:srgbClr val="00B050"/>
                </a:solidFill>
              </a:rPr>
              <a:t>11.II homework </a:t>
            </a:r>
            <a:r>
              <a:rPr lang="en-US" sz="1600" dirty="0" smtClean="0">
                <a:solidFill>
                  <a:srgbClr val="00B050"/>
                </a:solidFill>
              </a:rPr>
              <a:t>OK</a:t>
            </a:r>
            <a:endParaRPr lang="et-EE" sz="1600" dirty="0" smtClean="0">
              <a:solidFill>
                <a:srgbClr val="00B050"/>
              </a:solidFill>
            </a:endParaRPr>
          </a:p>
          <a:p>
            <a:r>
              <a:rPr lang="et-EE" sz="1600" dirty="0" smtClean="0">
                <a:solidFill>
                  <a:srgbClr val="00B050"/>
                </a:solidFill>
              </a:rPr>
              <a:t>___________________________________________________________________</a:t>
            </a:r>
          </a:p>
          <a:p>
            <a:r>
              <a:rPr lang="et-EE" sz="1600" b="1" dirty="0" smtClean="0">
                <a:solidFill>
                  <a:srgbClr val="930042"/>
                </a:solidFill>
              </a:rPr>
              <a:t>7 test I  11 </a:t>
            </a:r>
            <a:r>
              <a:rPr lang="et-EE" sz="1600" b="1" dirty="0" smtClean="0">
                <a:solidFill>
                  <a:srgbClr val="930042"/>
                </a:solidFill>
              </a:rPr>
              <a:t>TEST  </a:t>
            </a:r>
            <a:r>
              <a:rPr lang="et-EE" sz="1600" b="1" dirty="0" smtClean="0">
                <a:solidFill>
                  <a:srgbClr val="930042"/>
                </a:solidFill>
              </a:rPr>
              <a:t>II         </a:t>
            </a:r>
            <a:r>
              <a:rPr lang="et-EE" sz="1600" b="1" dirty="0" smtClean="0"/>
              <a:t>12 FAILS         13 </a:t>
            </a:r>
            <a:r>
              <a:rPr lang="et-EE" sz="1600" b="1" dirty="0" err="1" smtClean="0"/>
              <a:t>Pre</a:t>
            </a:r>
            <a:r>
              <a:rPr lang="et-EE" sz="1600" b="1" dirty="0" smtClean="0"/>
              <a:t>-eksam</a:t>
            </a:r>
          </a:p>
          <a:p>
            <a:r>
              <a:rPr lang="et-EE" sz="1600" b="1" dirty="0" smtClean="0"/>
              <a:t>14 </a:t>
            </a:r>
            <a:r>
              <a:rPr lang="en-US" sz="1600" b="1" dirty="0"/>
              <a:t>Programming the </a:t>
            </a:r>
            <a:r>
              <a:rPr lang="et-EE" sz="1600" b="1" dirty="0" smtClean="0"/>
              <a:t>MK</a:t>
            </a:r>
          </a:p>
          <a:p>
            <a:r>
              <a:rPr lang="en-US" sz="1600" b="1" dirty="0" smtClean="0">
                <a:solidFill>
                  <a:srgbClr val="940143"/>
                </a:solidFill>
              </a:rPr>
              <a:t>15 </a:t>
            </a:r>
            <a:r>
              <a:rPr lang="en-US" sz="1600" b="1" dirty="0">
                <a:solidFill>
                  <a:srgbClr val="940143"/>
                </a:solidFill>
              </a:rPr>
              <a:t>NB! homework submission deadline</a:t>
            </a:r>
            <a:r>
              <a:rPr lang="en-US" sz="1600" b="1" dirty="0"/>
              <a:t>, homework </a:t>
            </a:r>
            <a:r>
              <a:rPr lang="en-US" sz="1600" b="1" dirty="0" smtClean="0"/>
              <a:t>protection</a:t>
            </a:r>
            <a:endParaRPr lang="et-EE" sz="1600" b="1" dirty="0" smtClean="0"/>
          </a:p>
          <a:p>
            <a:r>
              <a:rPr lang="en-US" sz="1600" b="1" dirty="0" smtClean="0"/>
              <a:t>16</a:t>
            </a:r>
            <a:r>
              <a:rPr lang="et-EE" sz="1600" b="1" dirty="0" smtClean="0"/>
              <a:t>          </a:t>
            </a:r>
            <a:r>
              <a:rPr lang="en-US" sz="1600" b="1" dirty="0" smtClean="0"/>
              <a:t> </a:t>
            </a:r>
            <a:r>
              <a:rPr lang="en-US" sz="1600" b="1" dirty="0"/>
              <a:t>Follow-up work, if necessary. Exam times in session</a:t>
            </a:r>
            <a:endParaRPr lang="et-EE" sz="1600" b="1" dirty="0" smtClean="0"/>
          </a:p>
          <a:p>
            <a:r>
              <a:rPr lang="et-EE" sz="1600" dirty="0" smtClean="0"/>
              <a:t> </a:t>
            </a:r>
            <a:endParaRPr lang="et-EE" dirty="0" smtClean="0"/>
          </a:p>
          <a:p>
            <a:pPr marL="457200" indent="-457200">
              <a:buAutoNum type="arabicPlain" startAt="12"/>
            </a:pPr>
            <a:endParaRPr lang="et-EE" dirty="0"/>
          </a:p>
        </p:txBody>
      </p:sp>
    </p:spTree>
    <p:extLst>
      <p:ext uri="{BB962C8B-B14F-4D97-AF65-F5344CB8AC3E}">
        <p14:creationId xmlns:p14="http://schemas.microsoft.com/office/powerpoint/2010/main" val="197078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836712"/>
            <a:ext cx="6840760" cy="1569660"/>
          </a:xfrm>
          <a:prstGeom prst="rect">
            <a:avLst/>
          </a:prstGeom>
          <a:noFill/>
        </p:spPr>
        <p:txBody>
          <a:bodyPr wrap="square" rtlCol="0">
            <a:spAutoFit/>
          </a:bodyPr>
          <a:lstStyle/>
          <a:p>
            <a:r>
              <a:rPr lang="en-US" dirty="0"/>
              <a:t>Multiple choices have advantages when there are at least three choices, preferably more. </a:t>
            </a:r>
            <a:r>
              <a:rPr lang="en-US" b="1" i="0" dirty="0"/>
              <a:t>switch(expression</a:t>
            </a:r>
            <a:r>
              <a:rPr lang="en-US" dirty="0"/>
              <a:t>){case value1: action1case value2: action2...default: </a:t>
            </a:r>
            <a:r>
              <a:rPr lang="en-US" dirty="0" err="1" smtClean="0"/>
              <a:t>actionx</a:t>
            </a:r>
            <a:r>
              <a:rPr lang="en-US" dirty="0"/>
              <a:t>}</a:t>
            </a:r>
            <a:endParaRPr lang="et-EE" dirty="0"/>
          </a:p>
        </p:txBody>
      </p:sp>
      <p:sp>
        <p:nvSpPr>
          <p:cNvPr id="3" name="TextBox 2"/>
          <p:cNvSpPr txBox="1"/>
          <p:nvPr/>
        </p:nvSpPr>
        <p:spPr>
          <a:xfrm>
            <a:off x="539552" y="2348880"/>
            <a:ext cx="8064896" cy="3785652"/>
          </a:xfrm>
          <a:prstGeom prst="rect">
            <a:avLst/>
          </a:prstGeom>
          <a:noFill/>
        </p:spPr>
        <p:txBody>
          <a:bodyPr wrap="square" rtlCol="0">
            <a:spAutoFit/>
          </a:bodyPr>
          <a:lstStyle/>
          <a:p>
            <a:r>
              <a:rPr lang="en-US" dirty="0"/>
              <a:t>According to the value of the expression, the "entry point" is selected, from which the execution of the activities starts. Statements are executed up to the closing parenthesis of the switch statement, unless otherwise indicated. In most cases, however, the logic of the program is such that at the end of almost every activity corresponding to the found value, an "exit point" is determined with a break statement, which ends the execution of the given language </a:t>
            </a:r>
            <a:r>
              <a:rPr lang="en-US" dirty="0" smtClean="0"/>
              <a:t>construction</a:t>
            </a:r>
            <a:r>
              <a:rPr lang="et-EE" dirty="0" smtClean="0"/>
              <a:t> </a:t>
            </a:r>
            <a:r>
              <a:rPr lang="en-US" dirty="0" smtClean="0"/>
              <a:t>.</a:t>
            </a:r>
            <a:r>
              <a:rPr lang="et-EE" dirty="0" smtClean="0"/>
              <a:t> </a:t>
            </a:r>
            <a:r>
              <a:rPr lang="en-US" b="1" dirty="0" smtClean="0"/>
              <a:t>Multiple </a:t>
            </a:r>
            <a:r>
              <a:rPr lang="en-US" b="1" dirty="0"/>
              <a:t>options are well suited for the realization of simple menus with numerical selection. </a:t>
            </a:r>
            <a:endParaRPr lang="et-EE" b="1" dirty="0"/>
          </a:p>
        </p:txBody>
      </p:sp>
    </p:spTree>
    <p:extLst>
      <p:ext uri="{BB962C8B-B14F-4D97-AF65-F5344CB8AC3E}">
        <p14:creationId xmlns:p14="http://schemas.microsoft.com/office/powerpoint/2010/main" val="426070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8760"/>
            <a:ext cx="9144000" cy="4967514"/>
          </a:xfrm>
          <a:prstGeom prst="rect">
            <a:avLst/>
          </a:prstGeom>
          <a:noFill/>
        </p:spPr>
        <p:txBody>
          <a:bodyPr wrap="square" rtlCol="0">
            <a:spAutoFit/>
          </a:bodyPr>
          <a:lstStyle/>
          <a:p>
            <a:r>
              <a:rPr lang="et-EE" dirty="0" err="1"/>
              <a:t>char</a:t>
            </a:r>
            <a:r>
              <a:rPr lang="et-EE" dirty="0"/>
              <a:t> </a:t>
            </a:r>
            <a:r>
              <a:rPr lang="et-EE" dirty="0" smtClean="0"/>
              <a:t>*</a:t>
            </a:r>
            <a:r>
              <a:rPr lang="et-EE" dirty="0" err="1" smtClean="0"/>
              <a:t>what</a:t>
            </a:r>
            <a:r>
              <a:rPr lang="et-EE" dirty="0" smtClean="0"/>
              <a:t>, </a:t>
            </a:r>
            <a:r>
              <a:rPr lang="et-EE" dirty="0" err="1" smtClean="0"/>
              <a:t>yes</a:t>
            </a:r>
            <a:r>
              <a:rPr lang="et-EE" dirty="0" smtClean="0"/>
              <a:t>, no, vastus;   </a:t>
            </a:r>
            <a:r>
              <a:rPr lang="en-GB" dirty="0" err="1" smtClean="0"/>
              <a:t>int</a:t>
            </a:r>
            <a:r>
              <a:rPr lang="en-GB" dirty="0" smtClean="0"/>
              <a:t> </a:t>
            </a:r>
            <a:r>
              <a:rPr lang="et-EE" dirty="0" smtClean="0"/>
              <a:t>lang</a:t>
            </a:r>
            <a:r>
              <a:rPr lang="en-GB" dirty="0" smtClean="0"/>
              <a:t>;</a:t>
            </a:r>
            <a:endParaRPr lang="et-EE" dirty="0"/>
          </a:p>
          <a:p>
            <a:r>
              <a:rPr lang="en-GB" sz="2000" dirty="0" err="1"/>
              <a:t>printf</a:t>
            </a:r>
            <a:r>
              <a:rPr lang="en-GB" sz="2000" dirty="0"/>
              <a:t>("1 - </a:t>
            </a:r>
            <a:r>
              <a:rPr lang="en-GB" sz="2000" dirty="0" err="1"/>
              <a:t>Eesti</a:t>
            </a:r>
            <a:r>
              <a:rPr lang="en-GB" sz="2000" dirty="0"/>
              <a:t>\n2 - English\n3 - </a:t>
            </a:r>
            <a:r>
              <a:rPr lang="en-GB" sz="2000" dirty="0" err="1"/>
              <a:t>Russki</a:t>
            </a:r>
            <a:r>
              <a:rPr lang="en-GB" sz="2000" dirty="0"/>
              <a:t>\n</a:t>
            </a:r>
            <a:r>
              <a:rPr lang="en-GB" sz="2000" dirty="0" smtClean="0"/>
              <a:t>");</a:t>
            </a:r>
            <a:r>
              <a:rPr lang="en-GB" sz="2000" dirty="0" err="1" smtClean="0"/>
              <a:t>scanf</a:t>
            </a:r>
            <a:r>
              <a:rPr lang="en-GB" sz="2000" dirty="0"/>
              <a:t>("%d", </a:t>
            </a:r>
            <a:r>
              <a:rPr lang="en-GB" sz="2000" dirty="0" smtClean="0"/>
              <a:t>&amp;</a:t>
            </a:r>
            <a:r>
              <a:rPr lang="et-EE" sz="2000" dirty="0" smtClean="0"/>
              <a:t>lang</a:t>
            </a:r>
            <a:r>
              <a:rPr lang="en-GB" sz="2000" dirty="0" smtClean="0"/>
              <a:t>);</a:t>
            </a:r>
            <a:endParaRPr lang="et-EE" sz="2000" dirty="0"/>
          </a:p>
          <a:p>
            <a:r>
              <a:rPr lang="fi-FI" sz="2000" dirty="0" smtClean="0"/>
              <a:t>switch(</a:t>
            </a:r>
            <a:r>
              <a:rPr lang="et-EE" sz="2000" dirty="0" smtClean="0"/>
              <a:t>lang</a:t>
            </a:r>
            <a:r>
              <a:rPr lang="fi-FI" sz="2000" dirty="0" smtClean="0"/>
              <a:t>){</a:t>
            </a:r>
            <a:endParaRPr lang="et-EE" sz="2000" dirty="0"/>
          </a:p>
          <a:p>
            <a:r>
              <a:rPr lang="et-EE" sz="2000" dirty="0"/>
              <a:t>   </a:t>
            </a:r>
            <a:r>
              <a:rPr lang="et-EE" sz="2000" dirty="0" smtClean="0"/>
              <a:t>               </a:t>
            </a:r>
            <a:r>
              <a:rPr lang="et-EE" sz="2000" dirty="0" err="1"/>
              <a:t>case</a:t>
            </a:r>
            <a:r>
              <a:rPr lang="et-EE" sz="2000" dirty="0"/>
              <a:t> 1 : </a:t>
            </a:r>
            <a:r>
              <a:rPr lang="et-EE" sz="2000" dirty="0" err="1" smtClean="0"/>
              <a:t>what</a:t>
            </a:r>
            <a:r>
              <a:rPr lang="et-EE" sz="2000" dirty="0" smtClean="0"/>
              <a:t>="</a:t>
            </a:r>
            <a:r>
              <a:rPr lang="et-EE" sz="2000" dirty="0"/>
              <a:t>Kas </a:t>
            </a:r>
            <a:r>
              <a:rPr lang="et-EE" sz="2000" dirty="0" err="1" smtClean="0"/>
              <a:t>jatkata</a:t>
            </a:r>
            <a:r>
              <a:rPr lang="et-EE" sz="2000" dirty="0" smtClean="0"/>
              <a:t>"; </a:t>
            </a:r>
            <a:r>
              <a:rPr lang="et-EE" sz="2000" dirty="0" err="1" smtClean="0"/>
              <a:t>yes</a:t>
            </a:r>
            <a:r>
              <a:rPr lang="et-EE" sz="2000" dirty="0" smtClean="0"/>
              <a:t>='J'; no='E'; </a:t>
            </a:r>
            <a:r>
              <a:rPr lang="et-EE" sz="2000" dirty="0" err="1" smtClean="0"/>
              <a:t>break</a:t>
            </a:r>
            <a:r>
              <a:rPr lang="et-EE" sz="2000" dirty="0" smtClean="0"/>
              <a:t>;</a:t>
            </a:r>
          </a:p>
          <a:p>
            <a:r>
              <a:rPr lang="en-GB" sz="2000" dirty="0" smtClean="0"/>
              <a:t>    </a:t>
            </a:r>
            <a:r>
              <a:rPr lang="et-EE" sz="2000" dirty="0" smtClean="0"/>
              <a:t>           </a:t>
            </a:r>
            <a:r>
              <a:rPr lang="en-GB" sz="2000" dirty="0" smtClean="0"/>
              <a:t>case </a:t>
            </a:r>
            <a:r>
              <a:rPr lang="en-GB" sz="2000" dirty="0"/>
              <a:t>2 : </a:t>
            </a:r>
            <a:r>
              <a:rPr lang="et-EE" sz="2000" dirty="0" err="1" smtClean="0"/>
              <a:t>what</a:t>
            </a:r>
            <a:r>
              <a:rPr lang="en-GB" sz="2000" dirty="0" smtClean="0"/>
              <a:t>="</a:t>
            </a:r>
            <a:r>
              <a:rPr lang="en-GB" sz="2000" dirty="0"/>
              <a:t>Continue"; </a:t>
            </a:r>
            <a:r>
              <a:rPr lang="et-EE" sz="2000" dirty="0" err="1" smtClean="0"/>
              <a:t>yes</a:t>
            </a:r>
            <a:r>
              <a:rPr lang="en-GB" sz="2000" dirty="0" smtClean="0"/>
              <a:t>=</a:t>
            </a:r>
            <a:r>
              <a:rPr lang="en-GB" sz="2000" dirty="0"/>
              <a:t>'Y'; </a:t>
            </a:r>
            <a:r>
              <a:rPr lang="et-EE" sz="2000" dirty="0" smtClean="0"/>
              <a:t>no</a:t>
            </a:r>
            <a:r>
              <a:rPr lang="en-GB" sz="2000" dirty="0" smtClean="0"/>
              <a:t>='N‘</a:t>
            </a:r>
            <a:r>
              <a:rPr lang="et-EE" sz="2000" dirty="0" smtClean="0"/>
              <a:t>;</a:t>
            </a:r>
            <a:r>
              <a:rPr lang="en-GB" sz="2000" dirty="0" smtClean="0"/>
              <a:t> </a:t>
            </a:r>
            <a:r>
              <a:rPr lang="fi-FI" sz="2000" dirty="0"/>
              <a:t>break;</a:t>
            </a:r>
            <a:endParaRPr lang="et-EE" sz="2000" dirty="0"/>
          </a:p>
          <a:p>
            <a:r>
              <a:rPr lang="fi-FI" sz="2000" dirty="0"/>
              <a:t>    case 3 : </a:t>
            </a:r>
            <a:r>
              <a:rPr lang="et-EE" sz="2000" dirty="0" err="1" smtClean="0"/>
              <a:t>what</a:t>
            </a:r>
            <a:r>
              <a:rPr lang="fi-FI" sz="2000" dirty="0" smtClean="0"/>
              <a:t>="</a:t>
            </a:r>
            <a:r>
              <a:rPr lang="fi-FI" sz="2000" dirty="0"/>
              <a:t>Prodolzat"; </a:t>
            </a:r>
            <a:r>
              <a:rPr lang="et-EE" sz="2000" dirty="0" err="1" smtClean="0"/>
              <a:t>yes</a:t>
            </a:r>
            <a:r>
              <a:rPr lang="fi-FI" sz="2000" dirty="0" smtClean="0"/>
              <a:t>=</a:t>
            </a:r>
            <a:r>
              <a:rPr lang="fi-FI" sz="2000" dirty="0"/>
              <a:t>'D'; </a:t>
            </a:r>
            <a:r>
              <a:rPr lang="et-EE" sz="2000" dirty="0" smtClean="0"/>
              <a:t>no</a:t>
            </a:r>
            <a:r>
              <a:rPr lang="fi-FI" sz="2000" dirty="0" smtClean="0"/>
              <a:t>=</a:t>
            </a:r>
            <a:r>
              <a:rPr lang="fi-FI" sz="2000" dirty="0"/>
              <a:t>'H</a:t>
            </a:r>
            <a:r>
              <a:rPr lang="fi-FI" sz="2000" dirty="0" smtClean="0"/>
              <a:t>'; </a:t>
            </a:r>
            <a:r>
              <a:rPr lang="fi-FI" sz="2000" dirty="0"/>
              <a:t>break;</a:t>
            </a:r>
            <a:endParaRPr lang="et-EE" sz="2000" dirty="0"/>
          </a:p>
          <a:p>
            <a:r>
              <a:rPr lang="et-EE" sz="2000" dirty="0"/>
              <a:t>  </a:t>
            </a:r>
            <a:r>
              <a:rPr lang="et-EE" sz="2000" dirty="0" smtClean="0"/>
              <a:t>//  </a:t>
            </a:r>
            <a:r>
              <a:rPr lang="et-EE" sz="2000" dirty="0" err="1"/>
              <a:t>default</a:t>
            </a:r>
            <a:r>
              <a:rPr lang="et-EE" sz="2000" dirty="0"/>
              <a:t> : </a:t>
            </a:r>
            <a:r>
              <a:rPr lang="et-EE" sz="2000" dirty="0" err="1" smtClean="0"/>
              <a:t>what</a:t>
            </a:r>
            <a:r>
              <a:rPr lang="et-EE" sz="2000" dirty="0" smtClean="0"/>
              <a:t>="???"; </a:t>
            </a:r>
            <a:r>
              <a:rPr lang="et-EE" sz="2000" dirty="0" err="1" smtClean="0"/>
              <a:t>yes</a:t>
            </a:r>
            <a:r>
              <a:rPr lang="et-EE" sz="2000" dirty="0" smtClean="0"/>
              <a:t>=</a:t>
            </a:r>
            <a:r>
              <a:rPr lang="et-EE" sz="2000" dirty="0"/>
              <a:t>'1'; </a:t>
            </a:r>
            <a:r>
              <a:rPr lang="et-EE" sz="2000" dirty="0" smtClean="0"/>
              <a:t>no=</a:t>
            </a:r>
            <a:r>
              <a:rPr lang="et-EE" sz="2000" dirty="0"/>
              <a:t>'0';}</a:t>
            </a:r>
          </a:p>
          <a:p>
            <a:r>
              <a:rPr lang="et-EE" sz="2000" dirty="0" err="1"/>
              <a:t>printf</a:t>
            </a:r>
            <a:r>
              <a:rPr lang="et-EE" sz="2000" dirty="0"/>
              <a:t>("%s? (%c/%c) &gt; ", </a:t>
            </a:r>
            <a:r>
              <a:rPr lang="et-EE" sz="2000" dirty="0" err="1" smtClean="0"/>
              <a:t>what</a:t>
            </a:r>
            <a:r>
              <a:rPr lang="et-EE" sz="2000" dirty="0" smtClean="0"/>
              <a:t>, </a:t>
            </a:r>
            <a:r>
              <a:rPr lang="et-EE" sz="2000" dirty="0" err="1" smtClean="0"/>
              <a:t>yes</a:t>
            </a:r>
            <a:r>
              <a:rPr lang="et-EE" sz="2000" dirty="0" smtClean="0"/>
              <a:t>, no);</a:t>
            </a:r>
            <a:r>
              <a:rPr lang="et-EE" dirty="0"/>
              <a:t> </a:t>
            </a:r>
          </a:p>
          <a:p>
            <a:r>
              <a:rPr lang="en-US" sz="2000" dirty="0"/>
              <a:t>If you enter one as the option answer, the screenshot will look like this</a:t>
            </a:r>
            <a:r>
              <a:rPr lang="et-EE" sz="2000" dirty="0" smtClean="0"/>
              <a:t>:</a:t>
            </a:r>
            <a:endParaRPr lang="et-EE" sz="2000" dirty="0"/>
          </a:p>
          <a:p>
            <a:r>
              <a:rPr lang="et-EE" sz="2000" dirty="0"/>
              <a:t> </a:t>
            </a:r>
            <a:r>
              <a:rPr lang="et-EE" sz="2000" dirty="0" smtClean="0"/>
              <a:t>1 </a:t>
            </a:r>
            <a:r>
              <a:rPr lang="et-EE" sz="2000" dirty="0"/>
              <a:t>- Eesti</a:t>
            </a:r>
          </a:p>
          <a:p>
            <a:r>
              <a:rPr lang="et-EE" sz="2000" dirty="0"/>
              <a:t> </a:t>
            </a:r>
            <a:r>
              <a:rPr lang="et-EE" sz="2000" dirty="0" smtClean="0"/>
              <a:t>   2 </a:t>
            </a:r>
            <a:r>
              <a:rPr lang="et-EE" sz="2000" dirty="0"/>
              <a:t>- </a:t>
            </a:r>
            <a:r>
              <a:rPr lang="et-EE" sz="2000" dirty="0" err="1"/>
              <a:t>English</a:t>
            </a:r>
            <a:endParaRPr lang="et-EE" sz="2000" dirty="0"/>
          </a:p>
          <a:p>
            <a:r>
              <a:rPr lang="et-EE" sz="2000" dirty="0"/>
              <a:t>3 – </a:t>
            </a:r>
            <a:r>
              <a:rPr lang="et-EE" sz="2000" dirty="0" err="1"/>
              <a:t>Russki</a:t>
            </a:r>
            <a:endParaRPr lang="et-EE" sz="2000" dirty="0"/>
          </a:p>
          <a:p>
            <a:r>
              <a:rPr lang="et-EE" sz="2000" dirty="0"/>
              <a:t>1</a:t>
            </a:r>
          </a:p>
        </p:txBody>
      </p:sp>
      <p:sp>
        <p:nvSpPr>
          <p:cNvPr id="3" name="TextBox 2"/>
          <p:cNvSpPr txBox="1"/>
          <p:nvPr/>
        </p:nvSpPr>
        <p:spPr>
          <a:xfrm>
            <a:off x="1763688" y="332656"/>
            <a:ext cx="6120680" cy="830997"/>
          </a:xfrm>
          <a:prstGeom prst="rect">
            <a:avLst/>
          </a:prstGeom>
          <a:noFill/>
        </p:spPr>
        <p:txBody>
          <a:bodyPr wrap="square" rtlCol="0">
            <a:spAutoFit/>
          </a:bodyPr>
          <a:lstStyle/>
          <a:p>
            <a:r>
              <a:rPr lang="en-US" i="0" dirty="0"/>
              <a:t>For example, the language used can be selected with the following program section</a:t>
            </a:r>
            <a:r>
              <a:rPr lang="en-US" dirty="0"/>
              <a:t>:</a:t>
            </a:r>
            <a:endParaRPr lang="et-EE" dirty="0"/>
          </a:p>
        </p:txBody>
      </p:sp>
    </p:spTree>
    <p:extLst>
      <p:ext uri="{BB962C8B-B14F-4D97-AF65-F5344CB8AC3E}">
        <p14:creationId xmlns:p14="http://schemas.microsoft.com/office/powerpoint/2010/main" val="872047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352928" cy="5176802"/>
          </a:xfrm>
          <a:prstGeom prst="rect">
            <a:avLst/>
          </a:prstGeom>
          <a:noFill/>
        </p:spPr>
        <p:txBody>
          <a:bodyPr wrap="square" rtlCol="0">
            <a:spAutoFit/>
          </a:bodyPr>
          <a:lstStyle/>
          <a:p>
            <a:r>
              <a:rPr lang="en-US" sz="3200" b="1" i="0" dirty="0" smtClean="0"/>
              <a:t>Libraries</a:t>
            </a:r>
            <a:endParaRPr lang="et-EE" sz="3200" b="1" i="0" dirty="0" smtClean="0"/>
          </a:p>
          <a:p>
            <a:r>
              <a:rPr lang="en-US" dirty="0" smtClean="0"/>
              <a:t> </a:t>
            </a:r>
            <a:r>
              <a:rPr lang="en-US" sz="2000" b="1" i="0" dirty="0"/>
              <a:t>• Library is a collection of functions, variables and constants, that can be added to your application </a:t>
            </a:r>
            <a:r>
              <a:rPr lang="et-EE" sz="2000" dirty="0" smtClean="0"/>
              <a:t> </a:t>
            </a:r>
          </a:p>
          <a:p>
            <a:r>
              <a:rPr lang="en-US" sz="2000" dirty="0" smtClean="0"/>
              <a:t> </a:t>
            </a:r>
            <a:r>
              <a:rPr lang="en-US" dirty="0"/>
              <a:t>• Preprocessor directive #include is needed to add a library </a:t>
            </a:r>
            <a:endParaRPr lang="et-EE" dirty="0" smtClean="0"/>
          </a:p>
          <a:p>
            <a:r>
              <a:rPr lang="en-US" dirty="0" smtClean="0"/>
              <a:t>• </a:t>
            </a:r>
            <a:r>
              <a:rPr lang="en-US" dirty="0"/>
              <a:t>Besides these functions there are</a:t>
            </a:r>
            <a:r>
              <a:rPr lang="en-US" dirty="0" smtClean="0"/>
              <a:t>:</a:t>
            </a:r>
            <a:endParaRPr lang="et-EE" dirty="0" smtClean="0"/>
          </a:p>
          <a:p>
            <a:r>
              <a:rPr lang="en-US" dirty="0" smtClean="0"/>
              <a:t> </a:t>
            </a:r>
            <a:r>
              <a:rPr lang="en-US" dirty="0"/>
              <a:t>• </a:t>
            </a:r>
            <a:r>
              <a:rPr lang="en-US" dirty="0" err="1"/>
              <a:t>fgets</a:t>
            </a:r>
            <a:r>
              <a:rPr lang="en-US" dirty="0"/>
              <a:t> – reads one row of text from a file (or terminal) </a:t>
            </a:r>
            <a:endParaRPr lang="et-EE" dirty="0" smtClean="0"/>
          </a:p>
          <a:p>
            <a:r>
              <a:rPr lang="en-US" dirty="0" smtClean="0"/>
              <a:t>• </a:t>
            </a:r>
            <a:r>
              <a:rPr lang="en-US" dirty="0" err="1"/>
              <a:t>fputs</a:t>
            </a:r>
            <a:r>
              <a:rPr lang="en-US" dirty="0"/>
              <a:t> – writes unformatted text to file (or terminal) </a:t>
            </a:r>
            <a:endParaRPr lang="et-EE" dirty="0" smtClean="0"/>
          </a:p>
          <a:p>
            <a:r>
              <a:rPr lang="en-US" dirty="0" smtClean="0"/>
              <a:t>• </a:t>
            </a:r>
            <a:r>
              <a:rPr lang="en-US" dirty="0" err="1"/>
              <a:t>fgetc</a:t>
            </a:r>
            <a:r>
              <a:rPr lang="en-US" dirty="0"/>
              <a:t> – reads a character from file (or terminal) </a:t>
            </a:r>
            <a:endParaRPr lang="et-EE" dirty="0" smtClean="0"/>
          </a:p>
          <a:p>
            <a:r>
              <a:rPr lang="en-US" dirty="0" smtClean="0"/>
              <a:t>• </a:t>
            </a:r>
            <a:r>
              <a:rPr lang="en-US" dirty="0" err="1"/>
              <a:t>fputc</a:t>
            </a:r>
            <a:r>
              <a:rPr lang="en-US" dirty="0"/>
              <a:t> – writes a character to file (or terminal) </a:t>
            </a:r>
            <a:endParaRPr lang="et-EE" dirty="0" smtClean="0"/>
          </a:p>
          <a:p>
            <a:r>
              <a:rPr lang="en-US" dirty="0" smtClean="0"/>
              <a:t>• </a:t>
            </a:r>
            <a:r>
              <a:rPr lang="en-US" dirty="0"/>
              <a:t>Besides this library we will use others for functions that manipulate text </a:t>
            </a:r>
            <a:r>
              <a:rPr lang="en-US" b="1" dirty="0"/>
              <a:t>(</a:t>
            </a:r>
            <a:r>
              <a:rPr lang="en-US" b="1" dirty="0" err="1"/>
              <a:t>string.h</a:t>
            </a:r>
            <a:r>
              <a:rPr lang="en-US" b="1" dirty="0"/>
              <a:t>), </a:t>
            </a:r>
            <a:r>
              <a:rPr lang="en-US" dirty="0"/>
              <a:t>for math functions </a:t>
            </a:r>
            <a:r>
              <a:rPr lang="en-US" b="1" dirty="0"/>
              <a:t>(</a:t>
            </a:r>
            <a:r>
              <a:rPr lang="en-US" b="1" dirty="0" err="1"/>
              <a:t>math.h</a:t>
            </a:r>
            <a:r>
              <a:rPr lang="en-US" b="1" dirty="0"/>
              <a:t>), </a:t>
            </a:r>
            <a:r>
              <a:rPr lang="en-US" dirty="0"/>
              <a:t>for random numbers, conversion and memory functions </a:t>
            </a:r>
            <a:r>
              <a:rPr lang="en-US" b="1" dirty="0"/>
              <a:t>(</a:t>
            </a:r>
            <a:r>
              <a:rPr lang="en-US" b="1" dirty="0" err="1" smtClean="0"/>
              <a:t>stdlib.h</a:t>
            </a:r>
            <a:r>
              <a:rPr lang="et-EE" b="1" dirty="0"/>
              <a:t>)</a:t>
            </a:r>
            <a:endParaRPr lang="en-US" b="1" dirty="0"/>
          </a:p>
        </p:txBody>
      </p:sp>
    </p:spTree>
    <p:extLst>
      <p:ext uri="{BB962C8B-B14F-4D97-AF65-F5344CB8AC3E}">
        <p14:creationId xmlns:p14="http://schemas.microsoft.com/office/powerpoint/2010/main" val="1438571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3960" y="269032"/>
            <a:ext cx="6408712" cy="5616624"/>
          </a:xfrm>
          <a:prstGeom prst="rect">
            <a:avLst/>
          </a:prstGeom>
          <a:noFill/>
        </p:spPr>
        <p:txBody>
          <a:bodyPr wrap="square" rtlCol="0">
            <a:spAutoFit/>
          </a:bodyPr>
          <a:lstStyle/>
          <a:p>
            <a:endParaRPr lang="et-EE" dirty="0"/>
          </a:p>
        </p:txBody>
      </p:sp>
      <p:sp>
        <p:nvSpPr>
          <p:cNvPr id="4" name="TextBox 3"/>
          <p:cNvSpPr txBox="1"/>
          <p:nvPr/>
        </p:nvSpPr>
        <p:spPr>
          <a:xfrm>
            <a:off x="395536" y="548680"/>
            <a:ext cx="8136904" cy="2209836"/>
          </a:xfrm>
          <a:prstGeom prst="rect">
            <a:avLst/>
          </a:prstGeom>
          <a:noFill/>
        </p:spPr>
        <p:txBody>
          <a:bodyPr wrap="square" rtlCol="0">
            <a:spAutoFit/>
          </a:bodyPr>
          <a:lstStyle/>
          <a:p>
            <a:r>
              <a:rPr lang="en-US" sz="3200" b="1" i="0" dirty="0"/>
              <a:t>Math library </a:t>
            </a:r>
            <a:r>
              <a:rPr lang="en-US" sz="3200" b="1" i="0" dirty="0" err="1"/>
              <a:t>math.h</a:t>
            </a:r>
            <a:r>
              <a:rPr lang="en-US" sz="3200" b="1" i="0" dirty="0"/>
              <a:t> </a:t>
            </a:r>
            <a:endParaRPr lang="et-EE" sz="3200" b="1" i="0" dirty="0" smtClean="0"/>
          </a:p>
          <a:p>
            <a:r>
              <a:rPr lang="en-US" dirty="0" smtClean="0"/>
              <a:t> </a:t>
            </a:r>
            <a:r>
              <a:rPr lang="en-US" dirty="0"/>
              <a:t>This library can be added to your application with: #</a:t>
            </a:r>
            <a:r>
              <a:rPr lang="en-US" dirty="0" smtClean="0"/>
              <a:t>include</a:t>
            </a:r>
            <a:endParaRPr lang="et-EE" dirty="0" smtClean="0"/>
          </a:p>
          <a:p>
            <a:r>
              <a:rPr lang="en-US" dirty="0" smtClean="0"/>
              <a:t>  </a:t>
            </a:r>
            <a:r>
              <a:rPr lang="en-US" dirty="0"/>
              <a:t>The one difference compared to other C libraries is that during compilation the library needs to be added again with </a:t>
            </a:r>
            <a:r>
              <a:rPr lang="en-US" b="1" dirty="0"/>
              <a:t>-lm: </a:t>
            </a:r>
            <a:r>
              <a:rPr lang="en-US" b="1" dirty="0" err="1"/>
              <a:t>gcc</a:t>
            </a:r>
            <a:r>
              <a:rPr lang="en-US" b="1" dirty="0"/>
              <a:t> task3.c -o task3 -Wall -lm</a:t>
            </a:r>
            <a:endParaRPr lang="et-EE" b="1" dirty="0"/>
          </a:p>
        </p:txBody>
      </p:sp>
      <p:sp>
        <p:nvSpPr>
          <p:cNvPr id="5" name="TextBox 4"/>
          <p:cNvSpPr txBox="1"/>
          <p:nvPr/>
        </p:nvSpPr>
        <p:spPr>
          <a:xfrm>
            <a:off x="763960" y="2924944"/>
            <a:ext cx="8128520" cy="3108543"/>
          </a:xfrm>
          <a:prstGeom prst="rect">
            <a:avLst/>
          </a:prstGeom>
          <a:noFill/>
        </p:spPr>
        <p:txBody>
          <a:bodyPr wrap="square" rtlCol="0">
            <a:spAutoFit/>
          </a:bodyPr>
          <a:lstStyle/>
          <a:p>
            <a:r>
              <a:rPr lang="et-EE" sz="2800" b="1" i="0" dirty="0" err="1"/>
              <a:t>Trigonometric</a:t>
            </a:r>
            <a:r>
              <a:rPr lang="et-EE" sz="2800" b="1" i="0" dirty="0"/>
              <a:t> </a:t>
            </a:r>
            <a:r>
              <a:rPr lang="et-EE" sz="2800" b="1" i="0" dirty="0" err="1"/>
              <a:t>functions</a:t>
            </a:r>
            <a:r>
              <a:rPr lang="et-EE" sz="2800" b="1" i="0" dirty="0"/>
              <a:t> </a:t>
            </a:r>
            <a:endParaRPr lang="et-EE" sz="2800" b="1" i="0" dirty="0" smtClean="0"/>
          </a:p>
          <a:p>
            <a:r>
              <a:rPr lang="et-EE" dirty="0" smtClean="0"/>
              <a:t>All </a:t>
            </a:r>
            <a:r>
              <a:rPr lang="et-EE" dirty="0" err="1"/>
              <a:t>these</a:t>
            </a:r>
            <a:r>
              <a:rPr lang="et-EE" dirty="0"/>
              <a:t> </a:t>
            </a:r>
            <a:r>
              <a:rPr lang="et-EE" dirty="0" err="1"/>
              <a:t>operate</a:t>
            </a:r>
            <a:r>
              <a:rPr lang="et-EE" dirty="0"/>
              <a:t> </a:t>
            </a:r>
            <a:r>
              <a:rPr lang="et-EE" dirty="0" err="1"/>
              <a:t>with</a:t>
            </a:r>
            <a:r>
              <a:rPr lang="et-EE" dirty="0"/>
              <a:t> </a:t>
            </a:r>
            <a:r>
              <a:rPr lang="et-EE" dirty="0" err="1"/>
              <a:t>values</a:t>
            </a:r>
            <a:r>
              <a:rPr lang="et-EE" dirty="0"/>
              <a:t> in </a:t>
            </a:r>
            <a:r>
              <a:rPr lang="et-EE" dirty="0" err="1"/>
              <a:t>radians</a:t>
            </a:r>
            <a:r>
              <a:rPr lang="et-EE" dirty="0"/>
              <a:t> and </a:t>
            </a:r>
            <a:r>
              <a:rPr lang="et-EE" dirty="0" err="1"/>
              <a:t>use</a:t>
            </a:r>
            <a:r>
              <a:rPr lang="et-EE" dirty="0"/>
              <a:t> </a:t>
            </a:r>
            <a:r>
              <a:rPr lang="et-EE" dirty="0" err="1"/>
              <a:t>floating</a:t>
            </a:r>
            <a:r>
              <a:rPr lang="et-EE" dirty="0"/>
              <a:t> </a:t>
            </a:r>
            <a:r>
              <a:rPr lang="et-EE" dirty="0" err="1"/>
              <a:t>point</a:t>
            </a:r>
            <a:r>
              <a:rPr lang="et-EE" dirty="0"/>
              <a:t> </a:t>
            </a:r>
            <a:r>
              <a:rPr lang="et-EE" dirty="0" err="1"/>
              <a:t>numbers</a:t>
            </a:r>
            <a:r>
              <a:rPr lang="et-EE" dirty="0"/>
              <a:t> </a:t>
            </a:r>
            <a:r>
              <a:rPr lang="et-EE" dirty="0" err="1"/>
              <a:t>for</a:t>
            </a:r>
            <a:r>
              <a:rPr lang="et-EE" dirty="0"/>
              <a:t> </a:t>
            </a:r>
            <a:r>
              <a:rPr lang="et-EE" dirty="0" err="1"/>
              <a:t>parameters</a:t>
            </a:r>
            <a:r>
              <a:rPr lang="et-EE" dirty="0"/>
              <a:t> and </a:t>
            </a:r>
            <a:r>
              <a:rPr lang="et-EE" dirty="0" err="1"/>
              <a:t>return</a:t>
            </a:r>
            <a:r>
              <a:rPr lang="et-EE" dirty="0"/>
              <a:t> </a:t>
            </a:r>
            <a:r>
              <a:rPr lang="et-EE" dirty="0" err="1"/>
              <a:t>values</a:t>
            </a:r>
            <a:r>
              <a:rPr lang="et-EE" dirty="0"/>
              <a:t> </a:t>
            </a:r>
            <a:endParaRPr lang="et-EE" dirty="0" smtClean="0"/>
          </a:p>
          <a:p>
            <a:r>
              <a:rPr lang="et-EE" dirty="0" smtClean="0"/>
              <a:t>• </a:t>
            </a:r>
            <a:r>
              <a:rPr lang="et-EE" dirty="0"/>
              <a:t>Main </a:t>
            </a:r>
            <a:r>
              <a:rPr lang="et-EE" dirty="0" err="1"/>
              <a:t>functions</a:t>
            </a:r>
            <a:r>
              <a:rPr lang="et-EE" dirty="0"/>
              <a:t>: </a:t>
            </a:r>
            <a:r>
              <a:rPr lang="et-EE" dirty="0" err="1"/>
              <a:t>sin</a:t>
            </a:r>
            <a:r>
              <a:rPr lang="et-EE" dirty="0"/>
              <a:t>(x), </a:t>
            </a:r>
            <a:r>
              <a:rPr lang="et-EE" dirty="0" err="1"/>
              <a:t>cos</a:t>
            </a:r>
            <a:r>
              <a:rPr lang="et-EE" dirty="0"/>
              <a:t>(x), </a:t>
            </a:r>
            <a:r>
              <a:rPr lang="et-EE" dirty="0" err="1"/>
              <a:t>tan</a:t>
            </a:r>
            <a:r>
              <a:rPr lang="et-EE" dirty="0"/>
              <a:t>(x</a:t>
            </a:r>
            <a:r>
              <a:rPr lang="et-EE" dirty="0" smtClean="0"/>
              <a:t>)</a:t>
            </a:r>
          </a:p>
          <a:p>
            <a:r>
              <a:rPr lang="et-EE" dirty="0" smtClean="0"/>
              <a:t> </a:t>
            </a:r>
            <a:r>
              <a:rPr lang="et-EE" dirty="0"/>
              <a:t>• </a:t>
            </a:r>
            <a:r>
              <a:rPr lang="et-EE" dirty="0" err="1"/>
              <a:t>Inverse</a:t>
            </a:r>
            <a:r>
              <a:rPr lang="et-EE" dirty="0"/>
              <a:t> </a:t>
            </a:r>
            <a:r>
              <a:rPr lang="et-EE" dirty="0" err="1"/>
              <a:t>functions</a:t>
            </a:r>
            <a:r>
              <a:rPr lang="et-EE" dirty="0"/>
              <a:t>: asin(x), </a:t>
            </a:r>
            <a:r>
              <a:rPr lang="et-EE" dirty="0" err="1"/>
              <a:t>acos</a:t>
            </a:r>
            <a:r>
              <a:rPr lang="et-EE" dirty="0"/>
              <a:t>(x), </a:t>
            </a:r>
            <a:r>
              <a:rPr lang="et-EE" dirty="0" err="1"/>
              <a:t>atan</a:t>
            </a:r>
            <a:r>
              <a:rPr lang="et-EE" dirty="0"/>
              <a:t>(x) </a:t>
            </a:r>
            <a:endParaRPr lang="et-EE" dirty="0" smtClean="0"/>
          </a:p>
          <a:p>
            <a:r>
              <a:rPr lang="et-EE" dirty="0" smtClean="0"/>
              <a:t>• </a:t>
            </a:r>
            <a:r>
              <a:rPr lang="et-EE" dirty="0" err="1"/>
              <a:t>Hyperbolic</a:t>
            </a:r>
            <a:r>
              <a:rPr lang="et-EE" dirty="0"/>
              <a:t> </a:t>
            </a:r>
            <a:r>
              <a:rPr lang="et-EE" dirty="0" err="1"/>
              <a:t>functions</a:t>
            </a:r>
            <a:r>
              <a:rPr lang="et-EE" dirty="0"/>
              <a:t>: </a:t>
            </a:r>
            <a:r>
              <a:rPr lang="et-EE" dirty="0" err="1"/>
              <a:t>sinh</a:t>
            </a:r>
            <a:r>
              <a:rPr lang="et-EE" dirty="0"/>
              <a:t>(x), </a:t>
            </a:r>
            <a:r>
              <a:rPr lang="et-EE" dirty="0" err="1"/>
              <a:t>cosh</a:t>
            </a:r>
            <a:r>
              <a:rPr lang="et-EE" dirty="0"/>
              <a:t>(x), </a:t>
            </a:r>
            <a:r>
              <a:rPr lang="et-EE" dirty="0" err="1"/>
              <a:t>tanh</a:t>
            </a:r>
            <a:r>
              <a:rPr lang="et-EE" dirty="0"/>
              <a:t>(x) </a:t>
            </a:r>
            <a:endParaRPr lang="et-EE" dirty="0" smtClean="0"/>
          </a:p>
          <a:p>
            <a:r>
              <a:rPr lang="et-EE" dirty="0" smtClean="0"/>
              <a:t>• </a:t>
            </a:r>
            <a:r>
              <a:rPr lang="et-EE" dirty="0" err="1"/>
              <a:t>The</a:t>
            </a:r>
            <a:r>
              <a:rPr lang="et-EE" dirty="0"/>
              <a:t> </a:t>
            </a:r>
            <a:r>
              <a:rPr lang="et-EE" dirty="0" err="1"/>
              <a:t>library</a:t>
            </a:r>
            <a:r>
              <a:rPr lang="et-EE" dirty="0"/>
              <a:t> </a:t>
            </a:r>
            <a:r>
              <a:rPr lang="et-EE" dirty="0" err="1"/>
              <a:t>includes</a:t>
            </a:r>
            <a:r>
              <a:rPr lang="et-EE" dirty="0"/>
              <a:t> a </a:t>
            </a:r>
            <a:r>
              <a:rPr lang="et-EE" dirty="0" err="1"/>
              <a:t>constant</a:t>
            </a:r>
            <a:r>
              <a:rPr lang="et-EE" dirty="0"/>
              <a:t> </a:t>
            </a:r>
            <a:r>
              <a:rPr lang="et-EE" dirty="0" err="1"/>
              <a:t>for</a:t>
            </a:r>
            <a:r>
              <a:rPr lang="et-EE" dirty="0"/>
              <a:t> 𝜋𝜋: M_PI</a:t>
            </a:r>
          </a:p>
        </p:txBody>
      </p:sp>
    </p:spTree>
    <p:extLst>
      <p:ext uri="{BB962C8B-B14F-4D97-AF65-F5344CB8AC3E}">
        <p14:creationId xmlns:p14="http://schemas.microsoft.com/office/powerpoint/2010/main" val="1305981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704"/>
            <a:ext cx="8748464" cy="5066002"/>
          </a:xfrm>
          <a:prstGeom prst="rect">
            <a:avLst/>
          </a:prstGeom>
          <a:noFill/>
        </p:spPr>
        <p:txBody>
          <a:bodyPr wrap="square" rtlCol="0">
            <a:spAutoFit/>
          </a:bodyPr>
          <a:lstStyle/>
          <a:p>
            <a:r>
              <a:rPr lang="en-US" sz="3200" b="1" i="0" dirty="0"/>
              <a:t>Exponent </a:t>
            </a:r>
            <a:r>
              <a:rPr lang="en-US" sz="3200" b="1" i="0" dirty="0" smtClean="0"/>
              <a:t>functions</a:t>
            </a:r>
            <a:endParaRPr lang="et-EE" sz="3200" b="1" i="0" dirty="0" smtClean="0"/>
          </a:p>
          <a:p>
            <a:r>
              <a:rPr lang="en-US" sz="2800" dirty="0" smtClean="0"/>
              <a:t> </a:t>
            </a:r>
            <a:r>
              <a:rPr lang="en-US" sz="2800" dirty="0"/>
              <a:t>• </a:t>
            </a:r>
            <a:r>
              <a:rPr lang="en-US" sz="2800" dirty="0" err="1"/>
              <a:t>exp</a:t>
            </a:r>
            <a:r>
              <a:rPr lang="en-US" sz="2800" dirty="0"/>
              <a:t>(x) – returns e to the power of </a:t>
            </a:r>
            <a:r>
              <a:rPr lang="en-US" sz="2800" dirty="0" smtClean="0"/>
              <a:t>x</a:t>
            </a:r>
            <a:endParaRPr lang="et-EE" sz="2800" dirty="0" smtClean="0"/>
          </a:p>
          <a:p>
            <a:r>
              <a:rPr lang="en-US" sz="2800" dirty="0" smtClean="0"/>
              <a:t> </a:t>
            </a:r>
            <a:r>
              <a:rPr lang="en-US" sz="2800" dirty="0"/>
              <a:t>• log(x) – returns natural logarithm of </a:t>
            </a:r>
            <a:r>
              <a:rPr lang="en-US" sz="2800" dirty="0" smtClean="0"/>
              <a:t>x</a:t>
            </a:r>
            <a:endParaRPr lang="et-EE" sz="2800" dirty="0" smtClean="0"/>
          </a:p>
          <a:p>
            <a:r>
              <a:rPr lang="en-US" sz="2800" dirty="0" smtClean="0"/>
              <a:t> </a:t>
            </a:r>
            <a:r>
              <a:rPr lang="en-US" sz="2800" dirty="0"/>
              <a:t>• log10(x) – returns common logarithm of </a:t>
            </a:r>
            <a:r>
              <a:rPr lang="en-US" sz="2800" dirty="0" smtClean="0"/>
              <a:t>x</a:t>
            </a:r>
            <a:endParaRPr lang="et-EE" sz="2800" dirty="0" smtClean="0"/>
          </a:p>
          <a:p>
            <a:r>
              <a:rPr lang="en-US" sz="2800" dirty="0" smtClean="0"/>
              <a:t> </a:t>
            </a:r>
            <a:r>
              <a:rPr lang="en-US" sz="2800" dirty="0"/>
              <a:t>• pow(x, y) – returns x to the power of y </a:t>
            </a:r>
            <a:endParaRPr lang="et-EE" sz="2800" dirty="0" smtClean="0"/>
          </a:p>
          <a:p>
            <a:r>
              <a:rPr lang="en-US" sz="2800" dirty="0" smtClean="0"/>
              <a:t>• </a:t>
            </a:r>
            <a:r>
              <a:rPr lang="en-US" sz="2800" dirty="0" err="1"/>
              <a:t>sqrt</a:t>
            </a:r>
            <a:r>
              <a:rPr lang="en-US" sz="2800" dirty="0"/>
              <a:t>(x) – returns square root of x </a:t>
            </a:r>
            <a:endParaRPr lang="et-EE" sz="2800" dirty="0" smtClean="0"/>
          </a:p>
          <a:p>
            <a:r>
              <a:rPr lang="en-US" sz="2800" dirty="0" smtClean="0"/>
              <a:t>• </a:t>
            </a:r>
            <a:r>
              <a:rPr lang="en-US" sz="2800" dirty="0"/>
              <a:t>Useful constant for e: </a:t>
            </a:r>
            <a:r>
              <a:rPr lang="en-US" sz="2800" dirty="0" smtClean="0"/>
              <a:t>M_E</a:t>
            </a:r>
            <a:endParaRPr lang="et-EE" sz="2800" dirty="0" smtClean="0"/>
          </a:p>
          <a:p>
            <a:r>
              <a:rPr lang="en-US" sz="2800" dirty="0" smtClean="0"/>
              <a:t> </a:t>
            </a:r>
            <a:r>
              <a:rPr lang="en-US" sz="2800" dirty="0"/>
              <a:t>• The power function pow()is not always necessary. For example for x2 it is much more optimal to use just multiplication: x*x</a:t>
            </a:r>
            <a:endParaRPr lang="et-EE" sz="2800" dirty="0"/>
          </a:p>
        </p:txBody>
      </p:sp>
    </p:spTree>
    <p:extLst>
      <p:ext uri="{BB962C8B-B14F-4D97-AF65-F5344CB8AC3E}">
        <p14:creationId xmlns:p14="http://schemas.microsoft.com/office/powerpoint/2010/main" val="934045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7344816" cy="5693866"/>
          </a:xfrm>
          <a:prstGeom prst="rect">
            <a:avLst/>
          </a:prstGeom>
          <a:noFill/>
        </p:spPr>
        <p:txBody>
          <a:bodyPr wrap="square" rtlCol="0">
            <a:spAutoFit/>
          </a:bodyPr>
          <a:lstStyle/>
          <a:p>
            <a:r>
              <a:rPr lang="en-US" sz="2800" dirty="0"/>
              <a:t>More </a:t>
            </a:r>
            <a:r>
              <a:rPr lang="en-US" sz="2800" dirty="0" smtClean="0"/>
              <a:t>functions</a:t>
            </a:r>
            <a:endParaRPr lang="et-EE" sz="2800" dirty="0" smtClean="0"/>
          </a:p>
          <a:p>
            <a:r>
              <a:rPr lang="en-US" sz="2800" dirty="0" smtClean="0"/>
              <a:t> </a:t>
            </a:r>
            <a:r>
              <a:rPr lang="en-US" sz="2800" dirty="0"/>
              <a:t>• </a:t>
            </a:r>
            <a:r>
              <a:rPr lang="en-US" sz="2800" dirty="0" err="1"/>
              <a:t>fabs</a:t>
            </a:r>
            <a:r>
              <a:rPr lang="en-US" sz="2800" dirty="0"/>
              <a:t>(x) – returns absolute value of x </a:t>
            </a:r>
            <a:endParaRPr lang="et-EE" sz="2800" dirty="0" smtClean="0"/>
          </a:p>
          <a:p>
            <a:r>
              <a:rPr lang="en-US" sz="2800" dirty="0" smtClean="0"/>
              <a:t>• </a:t>
            </a:r>
            <a:r>
              <a:rPr lang="en-US" sz="2800" dirty="0"/>
              <a:t>ceil(x) – rounds x to a higher value </a:t>
            </a:r>
            <a:endParaRPr lang="et-EE" sz="2800" dirty="0" smtClean="0"/>
          </a:p>
          <a:p>
            <a:r>
              <a:rPr lang="en-US" sz="2800" dirty="0" smtClean="0"/>
              <a:t>• </a:t>
            </a:r>
            <a:r>
              <a:rPr lang="en-US" sz="2800" dirty="0"/>
              <a:t>1.1 -&gt; 2.0 </a:t>
            </a:r>
            <a:endParaRPr lang="et-EE" sz="2800" dirty="0" smtClean="0"/>
          </a:p>
          <a:p>
            <a:r>
              <a:rPr lang="en-US" sz="2800" dirty="0" smtClean="0"/>
              <a:t>• </a:t>
            </a:r>
            <a:r>
              <a:rPr lang="en-US" sz="2800" dirty="0"/>
              <a:t>-1.9 -&gt; -1.0 </a:t>
            </a:r>
            <a:endParaRPr lang="et-EE" sz="2800" dirty="0" smtClean="0"/>
          </a:p>
          <a:p>
            <a:r>
              <a:rPr lang="en-US" sz="2800" dirty="0" smtClean="0"/>
              <a:t>• </a:t>
            </a:r>
            <a:r>
              <a:rPr lang="en-US" sz="2800" dirty="0"/>
              <a:t>floor(x) – rounds x to a lower value </a:t>
            </a:r>
            <a:endParaRPr lang="et-EE" sz="2800" dirty="0" smtClean="0"/>
          </a:p>
          <a:p>
            <a:r>
              <a:rPr lang="en-US" sz="2800" dirty="0" smtClean="0"/>
              <a:t>• </a:t>
            </a:r>
            <a:r>
              <a:rPr lang="en-US" sz="2800" dirty="0"/>
              <a:t>1.9 -&gt; 1.0 </a:t>
            </a:r>
            <a:endParaRPr lang="et-EE" sz="2800" dirty="0" smtClean="0"/>
          </a:p>
          <a:p>
            <a:r>
              <a:rPr lang="en-US" sz="2800" dirty="0" smtClean="0"/>
              <a:t>• </a:t>
            </a:r>
            <a:r>
              <a:rPr lang="en-US" sz="2800" dirty="0"/>
              <a:t>-1.1 -&gt; -2.0 </a:t>
            </a:r>
            <a:endParaRPr lang="et-EE" sz="2800" dirty="0" smtClean="0"/>
          </a:p>
          <a:p>
            <a:r>
              <a:rPr lang="en-US" sz="2800" dirty="0" smtClean="0"/>
              <a:t>• </a:t>
            </a:r>
            <a:r>
              <a:rPr lang="en-US" sz="2800" dirty="0"/>
              <a:t>round(x) – rounds x away from </a:t>
            </a:r>
            <a:r>
              <a:rPr lang="en-US" sz="2800" dirty="0" smtClean="0"/>
              <a:t>0</a:t>
            </a:r>
            <a:endParaRPr lang="et-EE" sz="2800" dirty="0" smtClean="0"/>
          </a:p>
          <a:p>
            <a:r>
              <a:rPr lang="en-US" sz="2800" dirty="0" smtClean="0"/>
              <a:t> </a:t>
            </a:r>
            <a:r>
              <a:rPr lang="en-US" sz="2800" dirty="0"/>
              <a:t>• 0.5 -&gt; 1.0 </a:t>
            </a:r>
            <a:endParaRPr lang="et-EE" sz="2800" dirty="0" smtClean="0"/>
          </a:p>
          <a:p>
            <a:r>
              <a:rPr lang="en-US" sz="2800" dirty="0" smtClean="0"/>
              <a:t>• </a:t>
            </a:r>
            <a:r>
              <a:rPr lang="en-US" sz="2800" dirty="0"/>
              <a:t>-0.5 -&gt; -1.0</a:t>
            </a:r>
            <a:endParaRPr lang="et-EE" sz="2800" dirty="0"/>
          </a:p>
        </p:txBody>
      </p:sp>
    </p:spTree>
    <p:extLst>
      <p:ext uri="{BB962C8B-B14F-4D97-AF65-F5344CB8AC3E}">
        <p14:creationId xmlns:p14="http://schemas.microsoft.com/office/powerpoint/2010/main" val="206365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8676456" cy="5336846"/>
          </a:xfrm>
          <a:prstGeom prst="rect">
            <a:avLst/>
          </a:prstGeom>
          <a:noFill/>
        </p:spPr>
        <p:txBody>
          <a:bodyPr wrap="square" rtlCol="0">
            <a:spAutoFit/>
          </a:bodyPr>
          <a:lstStyle/>
          <a:p>
            <a:r>
              <a:rPr lang="et-EE" dirty="0"/>
              <a:t>#</a:t>
            </a:r>
            <a:r>
              <a:rPr lang="et-EE" dirty="0" err="1"/>
              <a:t>include</a:t>
            </a:r>
            <a:r>
              <a:rPr lang="et-EE" dirty="0"/>
              <a:t> &lt;</a:t>
            </a:r>
            <a:r>
              <a:rPr lang="et-EE" dirty="0" err="1"/>
              <a:t>stdio.h</a:t>
            </a:r>
            <a:r>
              <a:rPr lang="et-EE" dirty="0" smtClean="0"/>
              <a:t>&gt; #</a:t>
            </a:r>
            <a:r>
              <a:rPr lang="et-EE" dirty="0" err="1"/>
              <a:t>define</a:t>
            </a:r>
            <a:r>
              <a:rPr lang="et-EE" dirty="0"/>
              <a:t> REGION </a:t>
            </a:r>
            <a:r>
              <a:rPr lang="et-EE" dirty="0" smtClean="0"/>
              <a:t>2#define </a:t>
            </a:r>
            <a:r>
              <a:rPr lang="et-EE" dirty="0"/>
              <a:t>STEP </a:t>
            </a:r>
            <a:r>
              <a:rPr lang="et-EE" dirty="0" smtClean="0"/>
              <a:t>0.25</a:t>
            </a:r>
          </a:p>
          <a:p>
            <a:r>
              <a:rPr lang="et-EE" dirty="0" err="1" smtClean="0"/>
              <a:t>int</a:t>
            </a:r>
            <a:r>
              <a:rPr lang="et-EE" dirty="0" smtClean="0"/>
              <a:t> </a:t>
            </a:r>
            <a:r>
              <a:rPr lang="et-EE" dirty="0" err="1"/>
              <a:t>main</a:t>
            </a:r>
            <a:r>
              <a:rPr lang="et-EE" dirty="0"/>
              <a:t>(</a:t>
            </a:r>
            <a:r>
              <a:rPr lang="et-EE" dirty="0" err="1"/>
              <a:t>void</a:t>
            </a:r>
            <a:r>
              <a:rPr lang="et-EE" dirty="0" smtClean="0"/>
              <a:t>){</a:t>
            </a:r>
            <a:r>
              <a:rPr lang="et-EE" dirty="0"/>
              <a:t> </a:t>
            </a:r>
            <a:r>
              <a:rPr lang="et-EE" dirty="0" err="1"/>
              <a:t>float</a:t>
            </a:r>
            <a:r>
              <a:rPr lang="et-EE" dirty="0"/>
              <a:t> a, b, c, E, x, y;</a:t>
            </a:r>
          </a:p>
          <a:p>
            <a:r>
              <a:rPr lang="et-EE" dirty="0"/>
              <a:t>    </a:t>
            </a:r>
            <a:r>
              <a:rPr lang="et-EE" dirty="0" err="1"/>
              <a:t>printf</a:t>
            </a:r>
            <a:r>
              <a:rPr lang="et-EE" dirty="0"/>
              <a:t>("</a:t>
            </a:r>
            <a:r>
              <a:rPr lang="et-EE" dirty="0" err="1"/>
              <a:t>This</a:t>
            </a:r>
            <a:r>
              <a:rPr lang="et-EE" dirty="0"/>
              <a:t> </a:t>
            </a:r>
            <a:r>
              <a:rPr lang="et-EE" dirty="0" err="1"/>
              <a:t>program</a:t>
            </a:r>
            <a:r>
              <a:rPr lang="et-EE" dirty="0"/>
              <a:t> print </a:t>
            </a:r>
            <a:r>
              <a:rPr lang="et-EE" dirty="0" err="1"/>
              <a:t>table</a:t>
            </a:r>
            <a:r>
              <a:rPr lang="et-EE" dirty="0"/>
              <a:t> of </a:t>
            </a:r>
            <a:r>
              <a:rPr lang="et-EE" dirty="0" err="1"/>
              <a:t>values</a:t>
            </a:r>
            <a:r>
              <a:rPr lang="et-EE" dirty="0"/>
              <a:t>\n");</a:t>
            </a:r>
          </a:p>
          <a:p>
            <a:r>
              <a:rPr lang="et-EE" dirty="0"/>
              <a:t>    </a:t>
            </a:r>
            <a:r>
              <a:rPr lang="et-EE" dirty="0" err="1"/>
              <a:t>printf</a:t>
            </a:r>
            <a:r>
              <a:rPr lang="et-EE" dirty="0"/>
              <a:t>("</a:t>
            </a:r>
            <a:r>
              <a:rPr lang="et-EE" dirty="0" err="1"/>
              <a:t>around</a:t>
            </a:r>
            <a:r>
              <a:rPr lang="et-EE" dirty="0"/>
              <a:t> </a:t>
            </a:r>
            <a:r>
              <a:rPr lang="et-EE" dirty="0" err="1"/>
              <a:t>extremum</a:t>
            </a:r>
            <a:r>
              <a:rPr lang="et-EE" dirty="0"/>
              <a:t> of </a:t>
            </a:r>
            <a:r>
              <a:rPr lang="et-EE" dirty="0" err="1"/>
              <a:t>quadratic</a:t>
            </a:r>
            <a:r>
              <a:rPr lang="et-EE" dirty="0"/>
              <a:t> </a:t>
            </a:r>
            <a:r>
              <a:rPr lang="et-EE" dirty="0" err="1"/>
              <a:t>function</a:t>
            </a:r>
            <a:r>
              <a:rPr lang="et-EE" dirty="0"/>
              <a:t>\n");</a:t>
            </a:r>
          </a:p>
          <a:p>
            <a:r>
              <a:rPr lang="et-EE" dirty="0"/>
              <a:t>    </a:t>
            </a:r>
            <a:r>
              <a:rPr lang="et-EE" i="0" dirty="0" err="1"/>
              <a:t>printf</a:t>
            </a:r>
            <a:r>
              <a:rPr lang="et-EE" i="0" dirty="0"/>
              <a:t>("</a:t>
            </a:r>
            <a:r>
              <a:rPr lang="et-EE" i="0" dirty="0" err="1"/>
              <a:t>Please</a:t>
            </a:r>
            <a:r>
              <a:rPr lang="et-EE" i="0" dirty="0"/>
              <a:t> </a:t>
            </a:r>
            <a:r>
              <a:rPr lang="et-EE" i="0" dirty="0" err="1"/>
              <a:t>enter</a:t>
            </a:r>
            <a:r>
              <a:rPr lang="et-EE" i="0" dirty="0"/>
              <a:t> </a:t>
            </a:r>
            <a:r>
              <a:rPr lang="et-EE" i="0" dirty="0" err="1"/>
              <a:t>coefficcients</a:t>
            </a:r>
            <a:r>
              <a:rPr lang="et-EE" i="0" dirty="0"/>
              <a:t> a b c: ");</a:t>
            </a:r>
          </a:p>
          <a:p>
            <a:r>
              <a:rPr lang="et-EE" i="0" dirty="0"/>
              <a:t>    </a:t>
            </a:r>
            <a:r>
              <a:rPr lang="et-EE" i="0" dirty="0" err="1"/>
              <a:t>scanf</a:t>
            </a:r>
            <a:r>
              <a:rPr lang="et-EE" i="0" dirty="0"/>
              <a:t>("%g %g %g", &amp;a, &amp;b, &amp;c);</a:t>
            </a:r>
          </a:p>
          <a:p>
            <a:r>
              <a:rPr lang="et-EE" dirty="0"/>
              <a:t>    E = </a:t>
            </a:r>
            <a:r>
              <a:rPr lang="et-EE" dirty="0" smtClean="0"/>
              <a:t>0; </a:t>
            </a:r>
            <a:r>
              <a:rPr lang="et-EE" dirty="0" err="1" smtClean="0"/>
              <a:t>if</a:t>
            </a:r>
            <a:r>
              <a:rPr lang="et-EE" dirty="0" smtClean="0"/>
              <a:t>(a </a:t>
            </a:r>
            <a:r>
              <a:rPr lang="et-EE" dirty="0"/>
              <a:t>!= </a:t>
            </a:r>
            <a:r>
              <a:rPr lang="et-EE" dirty="0" smtClean="0"/>
              <a:t>0) E </a:t>
            </a:r>
            <a:r>
              <a:rPr lang="et-EE" dirty="0"/>
              <a:t>= -b / (2 * a);</a:t>
            </a:r>
          </a:p>
          <a:p>
            <a:r>
              <a:rPr lang="et-EE" dirty="0"/>
              <a:t>  </a:t>
            </a:r>
            <a:r>
              <a:rPr lang="et-EE" i="0" dirty="0"/>
              <a:t>  </a:t>
            </a:r>
            <a:r>
              <a:rPr lang="et-EE" i="0" dirty="0" err="1"/>
              <a:t>for</a:t>
            </a:r>
            <a:r>
              <a:rPr lang="et-EE" i="0" dirty="0"/>
              <a:t>(x = E - REGION; x &lt; E + REGION; x = x + STEP</a:t>
            </a:r>
            <a:r>
              <a:rPr lang="et-EE" i="0" dirty="0" smtClean="0"/>
              <a:t>)</a:t>
            </a:r>
          </a:p>
          <a:p>
            <a:r>
              <a:rPr lang="et-EE" dirty="0" smtClean="0"/>
              <a:t>{</a:t>
            </a:r>
            <a:r>
              <a:rPr lang="et-EE" dirty="0"/>
              <a:t> y = a * x * x + b * x + c;</a:t>
            </a:r>
          </a:p>
          <a:p>
            <a:r>
              <a:rPr lang="et-EE" dirty="0"/>
              <a:t>        </a:t>
            </a:r>
            <a:r>
              <a:rPr lang="et-EE" dirty="0" err="1"/>
              <a:t>printf</a:t>
            </a:r>
            <a:r>
              <a:rPr lang="et-EE" dirty="0"/>
              <a:t>("%6.2f | %6.2f\n", x, y</a:t>
            </a:r>
            <a:r>
              <a:rPr lang="et-EE" dirty="0" smtClean="0"/>
              <a:t>);}</a:t>
            </a:r>
            <a:endParaRPr lang="et-EE" dirty="0"/>
          </a:p>
          <a:p>
            <a:r>
              <a:rPr lang="et-EE" dirty="0"/>
              <a:t>    </a:t>
            </a:r>
            <a:r>
              <a:rPr lang="et-EE" dirty="0" err="1"/>
              <a:t>return</a:t>
            </a:r>
            <a:r>
              <a:rPr lang="et-EE" dirty="0"/>
              <a:t> 0;</a:t>
            </a:r>
          </a:p>
          <a:p>
            <a:r>
              <a:rPr lang="et-EE" dirty="0"/>
              <a:t>}</a:t>
            </a:r>
          </a:p>
        </p:txBody>
      </p:sp>
    </p:spTree>
    <p:extLst>
      <p:ext uri="{BB962C8B-B14F-4D97-AF65-F5344CB8AC3E}">
        <p14:creationId xmlns:p14="http://schemas.microsoft.com/office/powerpoint/2010/main" val="1973835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784976" cy="4573560"/>
          </a:xfrm>
          <a:prstGeom prst="rect">
            <a:avLst/>
          </a:prstGeom>
          <a:noFill/>
        </p:spPr>
        <p:txBody>
          <a:bodyPr wrap="square" rtlCol="0">
            <a:spAutoFit/>
          </a:bodyPr>
          <a:lstStyle/>
          <a:p>
            <a:r>
              <a:rPr lang="en-US" sz="3200" b="1" i="0" dirty="0" smtClean="0"/>
              <a:t>Arrays</a:t>
            </a:r>
            <a:endParaRPr lang="et-EE" sz="3200" b="1" i="0" dirty="0" smtClean="0"/>
          </a:p>
          <a:p>
            <a:r>
              <a:rPr lang="en-US" dirty="0" smtClean="0"/>
              <a:t> </a:t>
            </a:r>
            <a:r>
              <a:rPr lang="en-US" dirty="0"/>
              <a:t>• When the task requires storing just a couple of values to be solved then the </a:t>
            </a:r>
            <a:r>
              <a:rPr lang="en-US" dirty="0" err="1"/>
              <a:t>corresponsing</a:t>
            </a:r>
            <a:r>
              <a:rPr lang="en-US" dirty="0"/>
              <a:t> variables can be declared separately. </a:t>
            </a:r>
            <a:endParaRPr lang="et-EE" dirty="0" smtClean="0"/>
          </a:p>
          <a:p>
            <a:r>
              <a:rPr lang="en-US" dirty="0" smtClean="0"/>
              <a:t>• </a:t>
            </a:r>
            <a:r>
              <a:rPr lang="en-US" dirty="0"/>
              <a:t>Once we have many values and we're not even sure how many might be needed, then grouping these values into a single unit makes it easier to operate on these. </a:t>
            </a:r>
            <a:endParaRPr lang="et-EE" dirty="0" smtClean="0"/>
          </a:p>
          <a:p>
            <a:r>
              <a:rPr lang="en-US" dirty="0" smtClean="0"/>
              <a:t>• </a:t>
            </a:r>
            <a:r>
              <a:rPr lang="en-US" dirty="0"/>
              <a:t>For example, last week's task was about a triangle formed by 3 points on an XY plane. Using 6 variables for storing the coordinates is not most optimal</a:t>
            </a:r>
            <a:r>
              <a:rPr lang="en-US" dirty="0" smtClean="0"/>
              <a:t>.</a:t>
            </a:r>
            <a:endParaRPr lang="et-EE" dirty="0" smtClean="0"/>
          </a:p>
          <a:p>
            <a:r>
              <a:rPr lang="en-US" dirty="0" smtClean="0"/>
              <a:t> </a:t>
            </a:r>
            <a:r>
              <a:rPr lang="en-US" dirty="0"/>
              <a:t>• In such a case it makes sense to use an array and an index to address the specific values.. </a:t>
            </a:r>
            <a:endParaRPr lang="et-EE" dirty="0"/>
          </a:p>
        </p:txBody>
      </p:sp>
    </p:spTree>
    <p:extLst>
      <p:ext uri="{BB962C8B-B14F-4D97-AF65-F5344CB8AC3E}">
        <p14:creationId xmlns:p14="http://schemas.microsoft.com/office/powerpoint/2010/main" val="581712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9036496" cy="4425827"/>
          </a:xfrm>
          <a:prstGeom prst="rect">
            <a:avLst/>
          </a:prstGeom>
          <a:noFill/>
        </p:spPr>
        <p:txBody>
          <a:bodyPr wrap="square" rtlCol="0">
            <a:spAutoFit/>
          </a:bodyPr>
          <a:lstStyle/>
          <a:p>
            <a:r>
              <a:rPr lang="en-US" sz="3200" b="1" dirty="0"/>
              <a:t>Creating </a:t>
            </a:r>
            <a:r>
              <a:rPr lang="en-US" sz="3200" b="1" i="0" dirty="0"/>
              <a:t>array</a:t>
            </a:r>
            <a:r>
              <a:rPr lang="en-US" sz="3200" b="1" dirty="0"/>
              <a:t> in C </a:t>
            </a:r>
            <a:endParaRPr lang="et-EE" sz="3200" b="1" dirty="0" smtClean="0"/>
          </a:p>
          <a:p>
            <a:r>
              <a:rPr lang="en-US" dirty="0" smtClean="0"/>
              <a:t>• </a:t>
            </a:r>
            <a:r>
              <a:rPr lang="en-US" dirty="0"/>
              <a:t>When creating an array, its length must be specified</a:t>
            </a:r>
            <a:r>
              <a:rPr lang="en-US" dirty="0" smtClean="0"/>
              <a:t>.</a:t>
            </a:r>
            <a:endParaRPr lang="et-EE" dirty="0" smtClean="0"/>
          </a:p>
          <a:p>
            <a:r>
              <a:rPr lang="en-US" dirty="0" smtClean="0"/>
              <a:t> </a:t>
            </a:r>
            <a:r>
              <a:rPr lang="en-US" dirty="0"/>
              <a:t>• C doesn't permit changing the array length (at least not without dynamic memory allocation but that's topic for Programming 2</a:t>
            </a:r>
            <a:r>
              <a:rPr lang="en-US" dirty="0" smtClean="0"/>
              <a:t>).</a:t>
            </a:r>
            <a:endParaRPr lang="et-EE" dirty="0" smtClean="0"/>
          </a:p>
          <a:p>
            <a:r>
              <a:rPr lang="en-US" dirty="0" smtClean="0"/>
              <a:t> </a:t>
            </a:r>
            <a:r>
              <a:rPr lang="en-US" dirty="0"/>
              <a:t>• The length of </a:t>
            </a:r>
            <a:r>
              <a:rPr lang="en-US" b="1" dirty="0"/>
              <a:t>array</a:t>
            </a:r>
            <a:r>
              <a:rPr lang="en-US" dirty="0"/>
              <a:t> is specified within square brackets: </a:t>
            </a:r>
            <a:r>
              <a:rPr lang="en-US" b="1" dirty="0"/>
              <a:t>[ </a:t>
            </a:r>
            <a:r>
              <a:rPr lang="en-US" b="1" dirty="0" smtClean="0"/>
              <a:t>]</a:t>
            </a:r>
            <a:endParaRPr lang="et-EE" b="1" dirty="0" smtClean="0"/>
          </a:p>
          <a:p>
            <a:r>
              <a:rPr lang="en-US" dirty="0" smtClean="0"/>
              <a:t> </a:t>
            </a:r>
            <a:r>
              <a:rPr lang="en-US" b="1" i="0" dirty="0" err="1"/>
              <a:t>int</a:t>
            </a:r>
            <a:r>
              <a:rPr lang="en-US" b="1" i="0" dirty="0"/>
              <a:t> </a:t>
            </a:r>
            <a:r>
              <a:rPr lang="en-US" b="1" i="0" dirty="0" err="1"/>
              <a:t>num</a:t>
            </a:r>
            <a:r>
              <a:rPr lang="en-US" b="1" i="0" dirty="0"/>
              <a:t>[10]; </a:t>
            </a:r>
            <a:r>
              <a:rPr lang="en-US" dirty="0"/>
              <a:t>//creates array </a:t>
            </a:r>
            <a:r>
              <a:rPr lang="en-US" dirty="0" err="1"/>
              <a:t>num</a:t>
            </a:r>
            <a:r>
              <a:rPr lang="en-US" dirty="0"/>
              <a:t> with 10 elements </a:t>
            </a:r>
            <a:endParaRPr lang="et-EE" dirty="0" smtClean="0"/>
          </a:p>
          <a:p>
            <a:r>
              <a:rPr lang="en-US" dirty="0" smtClean="0"/>
              <a:t>• </a:t>
            </a:r>
            <a:r>
              <a:rPr lang="en-US" dirty="0"/>
              <a:t>C allows providing a variable for array length, the value that the variable had at the time of creating the array will remain fixed</a:t>
            </a:r>
            <a:r>
              <a:rPr lang="en-US" dirty="0" smtClean="0"/>
              <a:t>:</a:t>
            </a:r>
            <a:endParaRPr lang="et-EE" dirty="0" smtClean="0"/>
          </a:p>
          <a:p>
            <a:r>
              <a:rPr lang="en-US" b="1" i="0" dirty="0" smtClean="0"/>
              <a:t> </a:t>
            </a:r>
            <a:r>
              <a:rPr lang="en-US" b="1" i="0" dirty="0" err="1"/>
              <a:t>int</a:t>
            </a:r>
            <a:r>
              <a:rPr lang="en-US" b="1" i="0" dirty="0"/>
              <a:t> n = 5; </a:t>
            </a:r>
            <a:r>
              <a:rPr lang="en-US" b="1" i="0" dirty="0" err="1"/>
              <a:t>int</a:t>
            </a:r>
            <a:r>
              <a:rPr lang="en-US" b="1" i="0" dirty="0"/>
              <a:t> M[n]; </a:t>
            </a:r>
            <a:r>
              <a:rPr lang="en-US" dirty="0"/>
              <a:t>//array is created with length 5 </a:t>
            </a:r>
            <a:endParaRPr lang="et-EE" dirty="0" smtClean="0"/>
          </a:p>
          <a:p>
            <a:r>
              <a:rPr lang="en-US" dirty="0" smtClean="0"/>
              <a:t>n </a:t>
            </a:r>
            <a:r>
              <a:rPr lang="en-US" dirty="0"/>
              <a:t>= 7; //array length doesn't change</a:t>
            </a:r>
            <a:endParaRPr lang="et-EE" dirty="0"/>
          </a:p>
        </p:txBody>
      </p:sp>
    </p:spTree>
    <p:extLst>
      <p:ext uri="{BB962C8B-B14F-4D97-AF65-F5344CB8AC3E}">
        <p14:creationId xmlns:p14="http://schemas.microsoft.com/office/powerpoint/2010/main" val="287948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8928992" cy="5250668"/>
          </a:xfrm>
          <a:prstGeom prst="rect">
            <a:avLst/>
          </a:prstGeom>
          <a:noFill/>
        </p:spPr>
        <p:txBody>
          <a:bodyPr wrap="square" rtlCol="0">
            <a:spAutoFit/>
          </a:bodyPr>
          <a:lstStyle/>
          <a:p>
            <a:r>
              <a:rPr lang="en-US" sz="3200" b="1" i="0" u="sng" dirty="0"/>
              <a:t>Accessing elements of an array </a:t>
            </a:r>
            <a:endParaRPr lang="et-EE" sz="3200" b="1" i="0" u="sng" dirty="0" smtClean="0"/>
          </a:p>
          <a:p>
            <a:r>
              <a:rPr lang="en-US" sz="2800" dirty="0" smtClean="0"/>
              <a:t>• </a:t>
            </a:r>
            <a:r>
              <a:rPr lang="en-US" sz="2800" dirty="0"/>
              <a:t>Each element has an index, this index value must be provided within square brackets when accessing the element. </a:t>
            </a:r>
            <a:endParaRPr lang="et-EE" sz="2800" dirty="0" smtClean="0"/>
          </a:p>
          <a:p>
            <a:r>
              <a:rPr lang="en-US" sz="2800" dirty="0" smtClean="0"/>
              <a:t>• </a:t>
            </a:r>
            <a:r>
              <a:rPr lang="en-US" sz="2800" dirty="0"/>
              <a:t>In C that index starts from 0, first element has index of 0. </a:t>
            </a:r>
            <a:endParaRPr lang="et-EE" sz="2800" dirty="0" smtClean="0"/>
          </a:p>
          <a:p>
            <a:r>
              <a:rPr lang="en-US" dirty="0" smtClean="0"/>
              <a:t>• </a:t>
            </a:r>
            <a:r>
              <a:rPr lang="en-US" dirty="0"/>
              <a:t>If the length of array is n, then last element has an index of n-1. </a:t>
            </a:r>
            <a:endParaRPr lang="et-EE" dirty="0" smtClean="0"/>
          </a:p>
          <a:p>
            <a:r>
              <a:rPr lang="en-US" sz="2800" dirty="0" smtClean="0"/>
              <a:t>• </a:t>
            </a:r>
            <a:r>
              <a:rPr lang="en-US" sz="2800" dirty="0"/>
              <a:t>Index can be a variable, usually an iterator. </a:t>
            </a:r>
            <a:endParaRPr lang="et-EE" sz="2800" dirty="0" smtClean="0"/>
          </a:p>
          <a:p>
            <a:r>
              <a:rPr lang="en-US" sz="2800" dirty="0" smtClean="0"/>
              <a:t>• </a:t>
            </a:r>
            <a:r>
              <a:rPr lang="en-US" sz="2800" dirty="0"/>
              <a:t>C doesn't check whether the bounds of an array have been exceeded, the programmer must track that themselves. </a:t>
            </a:r>
            <a:r>
              <a:rPr lang="en-US" sz="2800" dirty="0" err="1"/>
              <a:t>int</a:t>
            </a:r>
            <a:r>
              <a:rPr lang="en-US" sz="2800" dirty="0"/>
              <a:t> </a:t>
            </a:r>
            <a:r>
              <a:rPr lang="en-US" sz="2800" b="1" i="0" dirty="0" err="1"/>
              <a:t>num</a:t>
            </a:r>
            <a:r>
              <a:rPr lang="en-US" sz="2800" b="1" i="0" dirty="0"/>
              <a:t>[3] = {2, 3, 5}; </a:t>
            </a:r>
            <a:r>
              <a:rPr lang="en-US" sz="2800" dirty="0"/>
              <a:t>// initializing array </a:t>
            </a:r>
            <a:r>
              <a:rPr lang="en-US" sz="2800" dirty="0" err="1"/>
              <a:t>num</a:t>
            </a:r>
            <a:r>
              <a:rPr lang="en-US" sz="2800" dirty="0"/>
              <a:t>[1] = -1; // overwrite the second element </a:t>
            </a:r>
            <a:r>
              <a:rPr lang="en-US" sz="2800" dirty="0" err="1"/>
              <a:t>num</a:t>
            </a:r>
            <a:r>
              <a:rPr lang="en-US" sz="2800" dirty="0"/>
              <a:t>[7] = 0; // eighth element, out of bounds!</a:t>
            </a:r>
            <a:endParaRPr lang="et-EE" sz="2800" dirty="0"/>
          </a:p>
        </p:txBody>
      </p:sp>
    </p:spTree>
    <p:extLst>
      <p:ext uri="{BB962C8B-B14F-4D97-AF65-F5344CB8AC3E}">
        <p14:creationId xmlns:p14="http://schemas.microsoft.com/office/powerpoint/2010/main" val="335600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a:t>Algorithm realization, the language choice</a:t>
            </a:r>
            <a:endParaRPr lang="en-GB" sz="2800" dirty="0" smtClean="0"/>
          </a:p>
        </p:txBody>
      </p:sp>
      <p:sp>
        <p:nvSpPr>
          <p:cNvPr id="29699" name="Text Box 3"/>
          <p:cNvSpPr txBox="1">
            <a:spLocks noChangeArrowheads="1"/>
          </p:cNvSpPr>
          <p:nvPr/>
        </p:nvSpPr>
        <p:spPr bwMode="auto">
          <a:xfrm>
            <a:off x="3048000" y="2438400"/>
            <a:ext cx="4953000" cy="519113"/>
          </a:xfrm>
          <a:prstGeom prst="rect">
            <a:avLst/>
          </a:prstGeom>
          <a:noFill/>
          <a:ln w="9525">
            <a:noFill/>
            <a:miter lim="800000"/>
            <a:headEnd/>
            <a:tailEnd/>
          </a:ln>
        </p:spPr>
        <p:txBody>
          <a:bodyPr>
            <a:spAutoFit/>
          </a:bodyPr>
          <a:lstStyle/>
          <a:p>
            <a:pPr>
              <a:spcBef>
                <a:spcPct val="50000"/>
              </a:spcBef>
            </a:pPr>
            <a:r>
              <a:rPr lang="et-EE" sz="2800">
                <a:solidFill>
                  <a:srgbClr val="CC6600"/>
                </a:solidFill>
              </a:rPr>
              <a:t>Mis on algoritm?</a:t>
            </a:r>
            <a:endParaRPr lang="en-GB" sz="2800">
              <a:solidFill>
                <a:srgbClr val="CC6600"/>
              </a:solidFill>
            </a:endParaRPr>
          </a:p>
        </p:txBody>
      </p:sp>
      <p:pic>
        <p:nvPicPr>
          <p:cNvPr id="29700" name="Picture 3" descr="cis400langs.jpg"/>
          <p:cNvPicPr>
            <a:picLocks noChangeAspect="1"/>
          </p:cNvPicPr>
          <p:nvPr/>
        </p:nvPicPr>
        <p:blipFill>
          <a:blip r:embed="rId2"/>
          <a:srcRect/>
          <a:stretch>
            <a:fillRect/>
          </a:stretch>
        </p:blipFill>
        <p:spPr bwMode="auto">
          <a:xfrm>
            <a:off x="2667000" y="1404938"/>
            <a:ext cx="38100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496944" cy="4942892"/>
          </a:xfrm>
          <a:prstGeom prst="rect">
            <a:avLst/>
          </a:prstGeom>
          <a:noFill/>
        </p:spPr>
        <p:txBody>
          <a:bodyPr wrap="square" rtlCol="0">
            <a:spAutoFit/>
          </a:bodyPr>
          <a:lstStyle/>
          <a:p>
            <a:r>
              <a:rPr lang="en-US" sz="3200" b="1" i="0" dirty="0"/>
              <a:t>Length of an array </a:t>
            </a:r>
            <a:endParaRPr lang="et-EE" sz="3200" b="1" i="0" dirty="0" smtClean="0"/>
          </a:p>
          <a:p>
            <a:r>
              <a:rPr lang="en-US" dirty="0" smtClean="0"/>
              <a:t>• </a:t>
            </a:r>
            <a:r>
              <a:rPr lang="en-US" dirty="0"/>
              <a:t>A block of memory is reserved for the array, array variable points to the memory address where the array begins. </a:t>
            </a:r>
            <a:endParaRPr lang="et-EE" dirty="0" smtClean="0"/>
          </a:p>
          <a:p>
            <a:r>
              <a:rPr lang="en-US" dirty="0" smtClean="0"/>
              <a:t>• </a:t>
            </a:r>
            <a:r>
              <a:rPr lang="en-US" dirty="0"/>
              <a:t>When specifying index, the following operation is carried out: </a:t>
            </a:r>
            <a:r>
              <a:rPr lang="en-US" dirty="0" err="1"/>
              <a:t>Beginning_of_array</a:t>
            </a:r>
            <a:r>
              <a:rPr lang="en-US" dirty="0"/>
              <a:t> + Index * </a:t>
            </a:r>
            <a:r>
              <a:rPr lang="en-US" dirty="0" err="1"/>
              <a:t>Size_of_one_element</a:t>
            </a:r>
            <a:r>
              <a:rPr lang="en-US" dirty="0"/>
              <a:t> </a:t>
            </a:r>
            <a:endParaRPr lang="et-EE" dirty="0" smtClean="0"/>
          </a:p>
          <a:p>
            <a:r>
              <a:rPr lang="en-US" dirty="0" smtClean="0"/>
              <a:t>• </a:t>
            </a:r>
            <a:r>
              <a:rPr lang="en-US" dirty="0"/>
              <a:t>Since we currently can't change the length of array, it may be useful creating a larger array than needed and using just a portion of it </a:t>
            </a:r>
            <a:endParaRPr lang="et-EE" dirty="0" smtClean="0"/>
          </a:p>
          <a:p>
            <a:r>
              <a:rPr lang="en-US" dirty="0" smtClean="0"/>
              <a:t>• </a:t>
            </a:r>
            <a:r>
              <a:rPr lang="en-US" dirty="0"/>
              <a:t>The actual length must be stored in some additional variable #define MAX 100 </a:t>
            </a:r>
            <a:r>
              <a:rPr lang="en-US" dirty="0" err="1"/>
              <a:t>int</a:t>
            </a:r>
            <a:r>
              <a:rPr lang="en-US" dirty="0"/>
              <a:t> Array[MAX]; //array with 100 elements </a:t>
            </a:r>
            <a:r>
              <a:rPr lang="en-US" dirty="0" err="1"/>
              <a:t>int</a:t>
            </a:r>
            <a:r>
              <a:rPr lang="en-US" dirty="0"/>
              <a:t> n = 0; //how many elements have been used </a:t>
            </a:r>
            <a:r>
              <a:rPr lang="en-US" dirty="0" err="1"/>
              <a:t>scanf</a:t>
            </a:r>
            <a:r>
              <a:rPr lang="en-US" dirty="0"/>
              <a:t>("%d", &amp;</a:t>
            </a:r>
            <a:r>
              <a:rPr lang="en-US" dirty="0" err="1"/>
              <a:t>massiiv</a:t>
            </a:r>
            <a:r>
              <a:rPr lang="en-US" dirty="0"/>
              <a:t>[n]); //read first element n++; //one element is in use</a:t>
            </a:r>
            <a:endParaRPr lang="et-EE" dirty="0"/>
          </a:p>
        </p:txBody>
      </p:sp>
    </p:spTree>
    <p:extLst>
      <p:ext uri="{BB962C8B-B14F-4D97-AF65-F5344CB8AC3E}">
        <p14:creationId xmlns:p14="http://schemas.microsoft.com/office/powerpoint/2010/main" val="3593229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836712"/>
            <a:ext cx="8712968" cy="4752528"/>
          </a:xfrm>
          <a:prstGeom prst="rect">
            <a:avLst/>
          </a:prstGeom>
          <a:noFill/>
        </p:spPr>
        <p:txBody>
          <a:bodyPr wrap="square" rtlCol="0">
            <a:spAutoFit/>
          </a:bodyPr>
          <a:lstStyle/>
          <a:p>
            <a:r>
              <a:rPr lang="en-US" sz="2800" b="1" i="0" dirty="0"/>
              <a:t>Storing numbers in a computer </a:t>
            </a:r>
            <a:endParaRPr lang="et-EE" sz="2800" b="1" i="0" dirty="0" smtClean="0"/>
          </a:p>
          <a:p>
            <a:r>
              <a:rPr lang="en-US" dirty="0" smtClean="0"/>
              <a:t>• </a:t>
            </a:r>
            <a:r>
              <a:rPr lang="en-US" dirty="0"/>
              <a:t>We have already used integers and real numbers</a:t>
            </a:r>
            <a:r>
              <a:rPr lang="en-US" dirty="0" smtClean="0"/>
              <a:t>.</a:t>
            </a:r>
            <a:endParaRPr lang="et-EE" dirty="0" smtClean="0"/>
          </a:p>
          <a:p>
            <a:r>
              <a:rPr lang="en-US" dirty="0" smtClean="0"/>
              <a:t> </a:t>
            </a:r>
            <a:r>
              <a:rPr lang="en-US" dirty="0"/>
              <a:t>• When a number is on the screen or gets read from keyboard then it will be in text format – an array of characters. </a:t>
            </a:r>
            <a:endParaRPr lang="et-EE" dirty="0" smtClean="0"/>
          </a:p>
          <a:p>
            <a:r>
              <a:rPr lang="en-US" dirty="0" smtClean="0"/>
              <a:t>• </a:t>
            </a:r>
            <a:r>
              <a:rPr lang="en-US" dirty="0"/>
              <a:t>For various math tasks this array needs to be converted to binary format. </a:t>
            </a:r>
            <a:endParaRPr lang="et-EE" dirty="0" smtClean="0"/>
          </a:p>
          <a:p>
            <a:r>
              <a:rPr lang="en-US" dirty="0" smtClean="0"/>
              <a:t>• </a:t>
            </a:r>
            <a:r>
              <a:rPr lang="en-US" dirty="0"/>
              <a:t>We have also used functions such as </a:t>
            </a:r>
            <a:r>
              <a:rPr lang="en-US" dirty="0" err="1"/>
              <a:t>scanf</a:t>
            </a:r>
            <a:r>
              <a:rPr lang="en-US" dirty="0"/>
              <a:t> and </a:t>
            </a:r>
            <a:r>
              <a:rPr lang="en-US" dirty="0" err="1"/>
              <a:t>printf</a:t>
            </a:r>
            <a:r>
              <a:rPr lang="en-US" dirty="0"/>
              <a:t> that can do it. There are other functions such as </a:t>
            </a:r>
            <a:r>
              <a:rPr lang="en-US" dirty="0" err="1"/>
              <a:t>atoi</a:t>
            </a:r>
            <a:r>
              <a:rPr lang="en-US" dirty="0"/>
              <a:t>, </a:t>
            </a:r>
            <a:r>
              <a:rPr lang="en-US" dirty="0" err="1"/>
              <a:t>atof</a:t>
            </a:r>
            <a:r>
              <a:rPr lang="en-US" dirty="0"/>
              <a:t>, </a:t>
            </a:r>
            <a:r>
              <a:rPr lang="en-US" dirty="0" err="1"/>
              <a:t>strtol</a:t>
            </a:r>
            <a:r>
              <a:rPr lang="en-US" dirty="0"/>
              <a:t>, </a:t>
            </a:r>
            <a:r>
              <a:rPr lang="en-US" dirty="0" err="1"/>
              <a:t>strtof</a:t>
            </a:r>
            <a:r>
              <a:rPr lang="en-US" dirty="0" smtClean="0"/>
              <a:t>.</a:t>
            </a:r>
            <a:endParaRPr lang="et-EE" dirty="0" smtClean="0"/>
          </a:p>
          <a:p>
            <a:r>
              <a:rPr lang="en-US" dirty="0" smtClean="0"/>
              <a:t> </a:t>
            </a:r>
            <a:r>
              <a:rPr lang="en-US" dirty="0"/>
              <a:t>• But how do they work? How do they convert from one format to another</a:t>
            </a:r>
            <a:r>
              <a:rPr lang="en-US" dirty="0" smtClean="0"/>
              <a:t>?</a:t>
            </a:r>
            <a:endParaRPr lang="et-EE" dirty="0" smtClean="0"/>
          </a:p>
          <a:p>
            <a:r>
              <a:rPr lang="en-US" dirty="0" smtClean="0"/>
              <a:t> </a:t>
            </a:r>
            <a:r>
              <a:rPr lang="en-US" dirty="0"/>
              <a:t>• That brings us to the numeral systems.</a:t>
            </a:r>
            <a:endParaRPr lang="et-EE" dirty="0"/>
          </a:p>
        </p:txBody>
      </p:sp>
    </p:spTree>
    <p:extLst>
      <p:ext uri="{BB962C8B-B14F-4D97-AF65-F5344CB8AC3E}">
        <p14:creationId xmlns:p14="http://schemas.microsoft.com/office/powerpoint/2010/main" val="1429554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640960" cy="5262979"/>
          </a:xfrm>
          <a:prstGeom prst="rect">
            <a:avLst/>
          </a:prstGeom>
          <a:noFill/>
        </p:spPr>
        <p:txBody>
          <a:bodyPr wrap="square" rtlCol="0">
            <a:spAutoFit/>
          </a:bodyPr>
          <a:lstStyle/>
          <a:p>
            <a:r>
              <a:rPr lang="en-US" sz="2800" b="1" i="0" dirty="0"/>
              <a:t>Numeral systems </a:t>
            </a:r>
            <a:endParaRPr lang="et-EE" sz="2800" b="1" i="0" dirty="0" smtClean="0"/>
          </a:p>
          <a:p>
            <a:r>
              <a:rPr lang="en-US" dirty="0" smtClean="0"/>
              <a:t>• </a:t>
            </a:r>
            <a:r>
              <a:rPr lang="en-US" dirty="0"/>
              <a:t>In everyday use we have the decimal system – a positional numeral system with base 10. </a:t>
            </a:r>
            <a:endParaRPr lang="et-EE" dirty="0" smtClean="0"/>
          </a:p>
          <a:p>
            <a:r>
              <a:rPr lang="en-US" dirty="0" smtClean="0"/>
              <a:t>• </a:t>
            </a:r>
            <a:r>
              <a:rPr lang="en-US" dirty="0"/>
              <a:t>In a positional system, the positions correspond to powers of the base and the </a:t>
            </a:r>
            <a:r>
              <a:rPr lang="en-US" dirty="0" err="1"/>
              <a:t>numer</a:t>
            </a:r>
            <a:r>
              <a:rPr lang="en-US" dirty="0"/>
              <a:t> in that position is the coefficient, so the value of the number is going to be 𝑣𝑣 = ∑ 𝑎𝑎𝑖𝑖𝑏𝑏𝑖𝑖 where a is coefficient, b is base and </a:t>
            </a:r>
            <a:r>
              <a:rPr lang="en-US" dirty="0" err="1"/>
              <a:t>i</a:t>
            </a:r>
            <a:r>
              <a:rPr lang="en-US" dirty="0"/>
              <a:t> is position</a:t>
            </a:r>
            <a:r>
              <a:rPr lang="en-US" dirty="0" smtClean="0"/>
              <a:t>.</a:t>
            </a:r>
            <a:endParaRPr lang="et-EE" dirty="0" smtClean="0"/>
          </a:p>
          <a:p>
            <a:r>
              <a:rPr lang="en-US" dirty="0" smtClean="0"/>
              <a:t> </a:t>
            </a:r>
            <a:r>
              <a:rPr lang="en-US" dirty="0"/>
              <a:t>• For example 147.23 is 1·102 + 4·101 + 7·100 + 2·10-1 + 3·10-2 </a:t>
            </a:r>
            <a:endParaRPr lang="et-EE" dirty="0" smtClean="0"/>
          </a:p>
          <a:p>
            <a:r>
              <a:rPr lang="en-US" dirty="0" smtClean="0"/>
              <a:t>• </a:t>
            </a:r>
            <a:r>
              <a:rPr lang="en-US" dirty="0"/>
              <a:t>In decimal system the allowed coefficients are 0, 1, 2, 3, 4, 5, 6, 7, 8 and 9. </a:t>
            </a:r>
            <a:endParaRPr lang="et-EE" dirty="0" smtClean="0"/>
          </a:p>
          <a:p>
            <a:r>
              <a:rPr lang="en-US" dirty="0" smtClean="0"/>
              <a:t>• </a:t>
            </a:r>
            <a:r>
              <a:rPr lang="en-US" dirty="0"/>
              <a:t>There are also non-positional numeral systems. For example </a:t>
            </a:r>
            <a:r>
              <a:rPr lang="en-US" sz="2000" dirty="0"/>
              <a:t>Roman numerals. I is 1. II is however 2, not 11. Japanese system is also </a:t>
            </a:r>
            <a:r>
              <a:rPr lang="en-US" sz="2000" dirty="0" err="1"/>
              <a:t>nonpositional</a:t>
            </a:r>
            <a:r>
              <a:rPr lang="en-US" sz="2000" dirty="0"/>
              <a:t>: </a:t>
            </a:r>
            <a:r>
              <a:rPr lang="en-US" sz="2000" dirty="0" err="1"/>
              <a:t>三万三千三百三十三</a:t>
            </a:r>
            <a:r>
              <a:rPr lang="en-US" sz="2000" dirty="0"/>
              <a:t> is 33,333 but </a:t>
            </a:r>
            <a:r>
              <a:rPr lang="en-US" sz="2000" dirty="0" err="1"/>
              <a:t>三万三</a:t>
            </a:r>
            <a:r>
              <a:rPr lang="en-US" sz="2000" dirty="0"/>
              <a:t> is 30,003</a:t>
            </a:r>
            <a:r>
              <a:rPr lang="en-US" dirty="0"/>
              <a:t>.</a:t>
            </a:r>
            <a:endParaRPr lang="et-EE" dirty="0"/>
          </a:p>
        </p:txBody>
      </p:sp>
    </p:spTree>
    <p:extLst>
      <p:ext uri="{BB962C8B-B14F-4D97-AF65-F5344CB8AC3E}">
        <p14:creationId xmlns:p14="http://schemas.microsoft.com/office/powerpoint/2010/main" val="3006508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20689"/>
            <a:ext cx="8640960" cy="5262979"/>
          </a:xfrm>
          <a:prstGeom prst="rect">
            <a:avLst/>
          </a:prstGeom>
          <a:noFill/>
        </p:spPr>
        <p:txBody>
          <a:bodyPr wrap="square" rtlCol="0">
            <a:spAutoFit/>
          </a:bodyPr>
          <a:lstStyle/>
          <a:p>
            <a:r>
              <a:rPr lang="en-US" b="1" i="0" dirty="0"/>
              <a:t>Binary system </a:t>
            </a:r>
            <a:endParaRPr lang="et-EE" b="1" i="0" dirty="0" smtClean="0"/>
          </a:p>
          <a:p>
            <a:r>
              <a:rPr lang="en-US" dirty="0" smtClean="0"/>
              <a:t>• </a:t>
            </a:r>
            <a:r>
              <a:rPr lang="en-US" dirty="0"/>
              <a:t>Transistor is a device with two states, it can permit the current to pass or not. These states can be encoded with 1 and 0</a:t>
            </a:r>
            <a:r>
              <a:rPr lang="en-US" dirty="0" smtClean="0"/>
              <a:t>.</a:t>
            </a:r>
            <a:endParaRPr lang="et-EE" dirty="0" smtClean="0"/>
          </a:p>
          <a:p>
            <a:r>
              <a:rPr lang="en-US" dirty="0" smtClean="0"/>
              <a:t> </a:t>
            </a:r>
            <a:r>
              <a:rPr lang="en-US" dirty="0"/>
              <a:t>• Since the transistor is the basis of all computing technology, binary system is used in computers</a:t>
            </a:r>
            <a:r>
              <a:rPr lang="en-US" dirty="0" smtClean="0"/>
              <a:t>.</a:t>
            </a:r>
            <a:endParaRPr lang="et-EE" dirty="0" smtClean="0"/>
          </a:p>
          <a:p>
            <a:r>
              <a:rPr lang="en-US" dirty="0" smtClean="0"/>
              <a:t> </a:t>
            </a:r>
            <a:r>
              <a:rPr lang="en-US" dirty="0"/>
              <a:t>• The decimal number 147.23 is much longer in binary: 1001 0011.0011 1010 is 1·27 + 1·24 + 1·21 + 1·20 + 1·2-3 + 1·2-4 + 1·2-5 + 1·2-7 </a:t>
            </a:r>
            <a:endParaRPr lang="et-EE" dirty="0" smtClean="0"/>
          </a:p>
          <a:p>
            <a:r>
              <a:rPr lang="en-US" dirty="0" smtClean="0"/>
              <a:t>• </a:t>
            </a:r>
            <a:r>
              <a:rPr lang="en-US" dirty="0"/>
              <a:t>When we add these we get: 128 + 16 + 2 + 1 + 0.125 + 0.0625 + 0.03125 + 0.0078125 = 147.2265625, which isn't equal to 147.23-ga</a:t>
            </a:r>
            <a:r>
              <a:rPr lang="en-US" dirty="0" smtClean="0"/>
              <a:t>.</a:t>
            </a:r>
            <a:endParaRPr lang="et-EE" dirty="0" smtClean="0"/>
          </a:p>
          <a:p>
            <a:r>
              <a:rPr lang="en-US" dirty="0" smtClean="0"/>
              <a:t> </a:t>
            </a:r>
            <a:r>
              <a:rPr lang="en-US" dirty="0"/>
              <a:t>• Therefore comparing real numbers in a computer is dangerous, especially if one of them is a result of series of operations.</a:t>
            </a:r>
            <a:endParaRPr lang="et-EE" dirty="0"/>
          </a:p>
        </p:txBody>
      </p:sp>
    </p:spTree>
    <p:extLst>
      <p:ext uri="{BB962C8B-B14F-4D97-AF65-F5344CB8AC3E}">
        <p14:creationId xmlns:p14="http://schemas.microsoft.com/office/powerpoint/2010/main" val="2251140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528" y="476672"/>
            <a:ext cx="9001000" cy="4807470"/>
          </a:xfrm>
          <a:prstGeom prst="rect">
            <a:avLst/>
          </a:prstGeom>
          <a:noFill/>
        </p:spPr>
        <p:txBody>
          <a:bodyPr wrap="square" rtlCol="0">
            <a:spAutoFit/>
          </a:bodyPr>
          <a:lstStyle/>
          <a:p>
            <a:r>
              <a:rPr lang="en-US" sz="2800" b="1" i="0" dirty="0"/>
              <a:t>Number length in various systems </a:t>
            </a:r>
            <a:endParaRPr lang="et-EE" sz="2800" b="1" i="0" dirty="0" smtClean="0"/>
          </a:p>
          <a:p>
            <a:r>
              <a:rPr lang="en-US" dirty="0" smtClean="0"/>
              <a:t>• </a:t>
            </a:r>
            <a:r>
              <a:rPr lang="en-US" dirty="0"/>
              <a:t>In a binary system 147 was already 8 digits</a:t>
            </a:r>
            <a:r>
              <a:rPr lang="en-US" dirty="0" smtClean="0"/>
              <a:t>.</a:t>
            </a:r>
            <a:endParaRPr lang="et-EE" dirty="0" smtClean="0"/>
          </a:p>
          <a:p>
            <a:r>
              <a:rPr lang="en-US" dirty="0" smtClean="0"/>
              <a:t> </a:t>
            </a:r>
            <a:r>
              <a:rPr lang="en-US" dirty="0"/>
              <a:t>• It may seem that 2 is very </a:t>
            </a:r>
            <a:r>
              <a:rPr lang="en-US" dirty="0" err="1"/>
              <a:t>inefficcient</a:t>
            </a:r>
            <a:r>
              <a:rPr lang="en-US" dirty="0"/>
              <a:t> base</a:t>
            </a:r>
            <a:r>
              <a:rPr lang="en-US" dirty="0" smtClean="0"/>
              <a:t>.</a:t>
            </a:r>
            <a:endParaRPr lang="et-EE" dirty="0" smtClean="0"/>
          </a:p>
          <a:p>
            <a:r>
              <a:rPr lang="en-US" dirty="0" smtClean="0"/>
              <a:t> </a:t>
            </a:r>
            <a:r>
              <a:rPr lang="en-US" dirty="0"/>
              <a:t>• However the value of the positions grows exponentially and even with base 2, exponential function grows very fast. </a:t>
            </a:r>
            <a:endParaRPr lang="et-EE" dirty="0" smtClean="0"/>
          </a:p>
          <a:p>
            <a:r>
              <a:rPr lang="en-US" dirty="0" smtClean="0"/>
              <a:t>• </a:t>
            </a:r>
            <a:r>
              <a:rPr lang="en-US" dirty="0"/>
              <a:t>The number of digits grows logarithmically. </a:t>
            </a:r>
            <a:endParaRPr lang="et-EE" dirty="0" smtClean="0"/>
          </a:p>
          <a:p>
            <a:r>
              <a:rPr lang="en-US" dirty="0" smtClean="0"/>
              <a:t>• </a:t>
            </a:r>
            <a:r>
              <a:rPr lang="en-US" dirty="0"/>
              <a:t>To represent 1000 we need log21000 ≈ 10 bits</a:t>
            </a:r>
            <a:r>
              <a:rPr lang="en-US" dirty="0" smtClean="0"/>
              <a:t>.</a:t>
            </a:r>
            <a:endParaRPr lang="et-EE" dirty="0" smtClean="0"/>
          </a:p>
          <a:p>
            <a:r>
              <a:rPr lang="en-US" dirty="0" smtClean="0"/>
              <a:t> </a:t>
            </a:r>
            <a:r>
              <a:rPr lang="en-US" dirty="0"/>
              <a:t>• To represent 1,000,000 we need log21,000,000 ≈ 20 bits</a:t>
            </a:r>
            <a:r>
              <a:rPr lang="en-US" dirty="0" smtClean="0"/>
              <a:t>.</a:t>
            </a:r>
            <a:endParaRPr lang="et-EE" dirty="0" smtClean="0"/>
          </a:p>
          <a:p>
            <a:r>
              <a:rPr lang="en-US" dirty="0" smtClean="0"/>
              <a:t> </a:t>
            </a:r>
            <a:r>
              <a:rPr lang="en-US" dirty="0"/>
              <a:t>• </a:t>
            </a:r>
            <a:r>
              <a:rPr lang="en-US" dirty="0" err="1"/>
              <a:t>Generlly</a:t>
            </a:r>
            <a:r>
              <a:rPr lang="en-US" dirty="0"/>
              <a:t> one decimal place is ≈ 3.3 binary places and 10 binary places are ≈ 3 decimal places. </a:t>
            </a:r>
            <a:endParaRPr lang="et-EE" dirty="0" smtClean="0"/>
          </a:p>
          <a:p>
            <a:r>
              <a:rPr lang="en-US" dirty="0" smtClean="0"/>
              <a:t>• </a:t>
            </a:r>
            <a:r>
              <a:rPr lang="en-US" dirty="0"/>
              <a:t>64 bits is therefore ≈ 6*3 + 4/3.3 ≈ slightly over 19 decimal places.</a:t>
            </a:r>
            <a:endParaRPr lang="et-EE" dirty="0"/>
          </a:p>
        </p:txBody>
      </p:sp>
    </p:spTree>
    <p:extLst>
      <p:ext uri="{BB962C8B-B14F-4D97-AF65-F5344CB8AC3E}">
        <p14:creationId xmlns:p14="http://schemas.microsoft.com/office/powerpoint/2010/main" val="1619553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5841599"/>
          </a:xfrm>
          <a:prstGeom prst="rect">
            <a:avLst/>
          </a:prstGeom>
          <a:noFill/>
        </p:spPr>
        <p:txBody>
          <a:bodyPr wrap="square" rtlCol="0">
            <a:spAutoFit/>
          </a:bodyPr>
          <a:lstStyle/>
          <a:p>
            <a:r>
              <a:rPr lang="en-US" sz="2800" b="1" i="0" dirty="0"/>
              <a:t>Numeral systems with base larger than 10 </a:t>
            </a:r>
            <a:endParaRPr lang="et-EE" sz="2800" b="1" i="0" dirty="0" smtClean="0"/>
          </a:p>
          <a:p>
            <a:r>
              <a:rPr lang="en-US" dirty="0" smtClean="0"/>
              <a:t>• </a:t>
            </a:r>
            <a:r>
              <a:rPr lang="en-US" dirty="0"/>
              <a:t>We use following digits 0, 1, 2, 3, 4, 5, 6, 7, 8 ja </a:t>
            </a:r>
            <a:r>
              <a:rPr lang="en-US" dirty="0" smtClean="0"/>
              <a:t>9</a:t>
            </a:r>
            <a:endParaRPr lang="et-EE" dirty="0" smtClean="0"/>
          </a:p>
          <a:p>
            <a:r>
              <a:rPr lang="en-US" dirty="0" smtClean="0"/>
              <a:t> </a:t>
            </a:r>
            <a:r>
              <a:rPr lang="en-US" dirty="0"/>
              <a:t>• As long as the base of another numeral system is smaller than 10 we can use a subset of digits</a:t>
            </a:r>
            <a:r>
              <a:rPr lang="en-US" dirty="0" smtClean="0"/>
              <a:t>.</a:t>
            </a:r>
            <a:endParaRPr lang="et-EE" dirty="0" smtClean="0"/>
          </a:p>
          <a:p>
            <a:r>
              <a:rPr lang="en-US" dirty="0" smtClean="0"/>
              <a:t> </a:t>
            </a:r>
            <a:r>
              <a:rPr lang="en-US" dirty="0"/>
              <a:t>• When the base is larger than 10 then digits won't cover all coefficients any more</a:t>
            </a:r>
            <a:r>
              <a:rPr lang="en-US" dirty="0" smtClean="0"/>
              <a:t>.</a:t>
            </a:r>
            <a:endParaRPr lang="et-EE" dirty="0" smtClean="0"/>
          </a:p>
          <a:p>
            <a:r>
              <a:rPr lang="en-US" dirty="0" smtClean="0"/>
              <a:t> </a:t>
            </a:r>
            <a:r>
              <a:rPr lang="en-US" dirty="0"/>
              <a:t>• Then letters will be used and they can be encoded as follows: • A – 10 • B – 11 • etc.. </a:t>
            </a:r>
            <a:endParaRPr lang="et-EE" dirty="0" smtClean="0"/>
          </a:p>
          <a:p>
            <a:r>
              <a:rPr lang="en-US" dirty="0" smtClean="0"/>
              <a:t>• </a:t>
            </a:r>
            <a:r>
              <a:rPr lang="en-US" dirty="0"/>
              <a:t>For hexadecimal systems (base 16) the coefficients are 0..9 and A..F </a:t>
            </a:r>
            <a:endParaRPr lang="et-EE" dirty="0" smtClean="0"/>
          </a:p>
          <a:p>
            <a:r>
              <a:rPr lang="en-US" dirty="0" smtClean="0"/>
              <a:t>• </a:t>
            </a:r>
            <a:r>
              <a:rPr lang="en-US" dirty="0"/>
              <a:t>Hexadecimal system is quite common in computers because one byte corresponds to two symbols. </a:t>
            </a:r>
            <a:endParaRPr lang="et-EE" dirty="0" smtClean="0"/>
          </a:p>
          <a:p>
            <a:r>
              <a:rPr lang="en-US" dirty="0" smtClean="0"/>
              <a:t>• </a:t>
            </a:r>
            <a:r>
              <a:rPr lang="en-US" dirty="0"/>
              <a:t>Converting is very easy, 1 symbol becomes exactly 4 bits and vice versa</a:t>
            </a:r>
            <a:endParaRPr lang="et-EE" dirty="0"/>
          </a:p>
        </p:txBody>
      </p:sp>
    </p:spTree>
    <p:extLst>
      <p:ext uri="{BB962C8B-B14F-4D97-AF65-F5344CB8AC3E}">
        <p14:creationId xmlns:p14="http://schemas.microsoft.com/office/powerpoint/2010/main" val="2724524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964488" cy="4585871"/>
          </a:xfrm>
          <a:prstGeom prst="rect">
            <a:avLst/>
          </a:prstGeom>
          <a:noFill/>
        </p:spPr>
        <p:txBody>
          <a:bodyPr wrap="square" rtlCol="0">
            <a:spAutoFit/>
          </a:bodyPr>
          <a:lstStyle/>
          <a:p>
            <a:r>
              <a:rPr lang="en-US" sz="2800" b="1" i="0" dirty="0"/>
              <a:t>Reading integer of X-system </a:t>
            </a:r>
            <a:endParaRPr lang="et-EE" sz="2800" b="1" i="0" dirty="0" smtClean="0"/>
          </a:p>
          <a:p>
            <a:r>
              <a:rPr lang="en-US" dirty="0" smtClean="0"/>
              <a:t>• </a:t>
            </a:r>
            <a:r>
              <a:rPr lang="en-US" dirty="0"/>
              <a:t>When </a:t>
            </a:r>
            <a:r>
              <a:rPr lang="en-US" dirty="0" err="1"/>
              <a:t>readign</a:t>
            </a:r>
            <a:r>
              <a:rPr lang="en-US" dirty="0"/>
              <a:t> an integer we can start from the beginning or the end</a:t>
            </a:r>
            <a:r>
              <a:rPr lang="en-US" b="1" dirty="0" smtClean="0"/>
              <a:t>.</a:t>
            </a:r>
            <a:endParaRPr lang="et-EE" b="1" dirty="0" smtClean="0"/>
          </a:p>
          <a:p>
            <a:r>
              <a:rPr lang="en-US" b="1" dirty="0" smtClean="0"/>
              <a:t> </a:t>
            </a:r>
            <a:r>
              <a:rPr lang="en-US" b="1" dirty="0"/>
              <a:t>• From the beginning </a:t>
            </a:r>
            <a:endParaRPr lang="et-EE" b="1" dirty="0" smtClean="0"/>
          </a:p>
          <a:p>
            <a:r>
              <a:rPr lang="en-US" dirty="0" smtClean="0"/>
              <a:t>1</a:t>
            </a:r>
            <a:r>
              <a:rPr lang="en-US" dirty="0"/>
              <a:t>. Let's pick 0 for </a:t>
            </a:r>
            <a:r>
              <a:rPr lang="en-US" dirty="0" err="1"/>
              <a:t>total_value</a:t>
            </a:r>
            <a:r>
              <a:rPr lang="en-US" dirty="0"/>
              <a:t> 2. Multiply </a:t>
            </a:r>
            <a:r>
              <a:rPr lang="en-US" dirty="0" err="1"/>
              <a:t>total_value</a:t>
            </a:r>
            <a:r>
              <a:rPr lang="en-US" dirty="0"/>
              <a:t> with base 3. Add current coefficient to </a:t>
            </a:r>
            <a:r>
              <a:rPr lang="en-US" dirty="0" err="1"/>
              <a:t>total_value</a:t>
            </a:r>
            <a:r>
              <a:rPr lang="en-US" dirty="0"/>
              <a:t> 4. Move towards the end 5. If there are more coefficients then go to 2 else </a:t>
            </a:r>
            <a:r>
              <a:rPr lang="en-US" dirty="0" err="1"/>
              <a:t>total_value</a:t>
            </a:r>
            <a:r>
              <a:rPr lang="en-US" dirty="0"/>
              <a:t> has the </a:t>
            </a:r>
            <a:r>
              <a:rPr lang="en-US" dirty="0" smtClean="0"/>
              <a:t>value</a:t>
            </a:r>
            <a:endParaRPr lang="et-EE" dirty="0" smtClean="0"/>
          </a:p>
          <a:p>
            <a:r>
              <a:rPr lang="en-US" dirty="0" smtClean="0"/>
              <a:t> </a:t>
            </a:r>
            <a:r>
              <a:rPr lang="en-US" dirty="0"/>
              <a:t>• </a:t>
            </a:r>
            <a:r>
              <a:rPr lang="en-US" b="1" dirty="0"/>
              <a:t>From the end </a:t>
            </a:r>
            <a:endParaRPr lang="et-EE" b="1" dirty="0" smtClean="0"/>
          </a:p>
          <a:p>
            <a:r>
              <a:rPr lang="en-US" dirty="0" smtClean="0"/>
              <a:t>1</a:t>
            </a:r>
            <a:r>
              <a:rPr lang="en-US" dirty="0"/>
              <a:t>. Let's pick 0 for the </a:t>
            </a:r>
            <a:r>
              <a:rPr lang="en-US" dirty="0" err="1"/>
              <a:t>totoal_value</a:t>
            </a:r>
            <a:r>
              <a:rPr lang="en-US" dirty="0"/>
              <a:t> and 1 for </a:t>
            </a:r>
            <a:r>
              <a:rPr lang="en-US" dirty="0" err="1"/>
              <a:t>position_value</a:t>
            </a:r>
            <a:r>
              <a:rPr lang="en-US" dirty="0"/>
              <a:t> 2. Multiply the coefficient with </a:t>
            </a:r>
            <a:r>
              <a:rPr lang="en-US" dirty="0" err="1"/>
              <a:t>position_value</a:t>
            </a:r>
            <a:r>
              <a:rPr lang="en-US" dirty="0"/>
              <a:t> and add to </a:t>
            </a:r>
            <a:r>
              <a:rPr lang="en-US" dirty="0" err="1"/>
              <a:t>total_value</a:t>
            </a:r>
            <a:r>
              <a:rPr lang="en-US" dirty="0"/>
              <a:t> 3. Move towards the beginning and multiply the </a:t>
            </a:r>
            <a:r>
              <a:rPr lang="en-US" dirty="0" err="1"/>
              <a:t>position_value</a:t>
            </a:r>
            <a:r>
              <a:rPr lang="en-US" dirty="0"/>
              <a:t> with base 4. If there are more coefficients then go to 2 else </a:t>
            </a:r>
            <a:r>
              <a:rPr lang="en-US" dirty="0" err="1"/>
              <a:t>total_value</a:t>
            </a:r>
            <a:r>
              <a:rPr lang="en-US" dirty="0"/>
              <a:t> has the value</a:t>
            </a:r>
            <a:endParaRPr lang="et-EE" dirty="0"/>
          </a:p>
        </p:txBody>
      </p:sp>
    </p:spTree>
    <p:extLst>
      <p:ext uri="{BB962C8B-B14F-4D97-AF65-F5344CB8AC3E}">
        <p14:creationId xmlns:p14="http://schemas.microsoft.com/office/powerpoint/2010/main" val="1053000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848872" cy="4438138"/>
          </a:xfrm>
          <a:prstGeom prst="rect">
            <a:avLst/>
          </a:prstGeom>
          <a:noFill/>
        </p:spPr>
        <p:txBody>
          <a:bodyPr wrap="square" rtlCol="0">
            <a:spAutoFit/>
          </a:bodyPr>
          <a:lstStyle/>
          <a:p>
            <a:r>
              <a:rPr lang="en-US" sz="2800" b="1" i="0" dirty="0"/>
              <a:t>Reading fraction of </a:t>
            </a:r>
            <a:r>
              <a:rPr lang="en-US" sz="2800" b="1" i="0" dirty="0" smtClean="0"/>
              <a:t>X-system</a:t>
            </a:r>
            <a:endParaRPr lang="et-EE" sz="2800" b="1" i="0" dirty="0" smtClean="0"/>
          </a:p>
          <a:p>
            <a:endParaRPr lang="et-EE" sz="2800" b="1" i="0" dirty="0" smtClean="0"/>
          </a:p>
          <a:p>
            <a:r>
              <a:rPr lang="en-US" dirty="0" smtClean="0"/>
              <a:t> This </a:t>
            </a:r>
            <a:r>
              <a:rPr lang="en-US" dirty="0"/>
              <a:t>is always easier to </a:t>
            </a:r>
            <a:r>
              <a:rPr lang="en-US" b="1" dirty="0"/>
              <a:t>do from the beginning </a:t>
            </a:r>
            <a:endParaRPr lang="et-EE" b="1" dirty="0" smtClean="0"/>
          </a:p>
          <a:p>
            <a:pPr marL="457200" indent="-457200">
              <a:buAutoNum type="arabicPeriod"/>
            </a:pPr>
            <a:r>
              <a:rPr lang="en-US" dirty="0" smtClean="0"/>
              <a:t>Pick </a:t>
            </a:r>
            <a:r>
              <a:rPr lang="en-US" dirty="0"/>
              <a:t>0 for </a:t>
            </a:r>
            <a:r>
              <a:rPr lang="en-US" dirty="0" err="1"/>
              <a:t>total_value</a:t>
            </a:r>
            <a:r>
              <a:rPr lang="en-US" dirty="0"/>
              <a:t>, 1 / base for </a:t>
            </a:r>
            <a:r>
              <a:rPr lang="en-US" dirty="0" err="1" smtClean="0"/>
              <a:t>position_value</a:t>
            </a:r>
            <a:endParaRPr lang="et-EE" dirty="0" smtClean="0"/>
          </a:p>
          <a:p>
            <a:pPr marL="457200" indent="-457200">
              <a:buAutoNum type="arabicPeriod"/>
            </a:pPr>
            <a:endParaRPr lang="et-EE" dirty="0" smtClean="0"/>
          </a:p>
          <a:p>
            <a:r>
              <a:rPr lang="en-US" dirty="0" smtClean="0"/>
              <a:t> </a:t>
            </a:r>
            <a:r>
              <a:rPr lang="en-US" dirty="0"/>
              <a:t>2. Let's multiply current coefficient with </a:t>
            </a:r>
            <a:r>
              <a:rPr lang="en-US" dirty="0" err="1"/>
              <a:t>position_value</a:t>
            </a:r>
            <a:r>
              <a:rPr lang="en-US" dirty="0"/>
              <a:t> and add to </a:t>
            </a:r>
            <a:r>
              <a:rPr lang="en-US" dirty="0" err="1" smtClean="0"/>
              <a:t>total_value</a:t>
            </a:r>
            <a:endParaRPr lang="et-EE" dirty="0" smtClean="0"/>
          </a:p>
          <a:p>
            <a:r>
              <a:rPr lang="en-US" dirty="0" smtClean="0"/>
              <a:t> </a:t>
            </a:r>
            <a:r>
              <a:rPr lang="en-US" dirty="0"/>
              <a:t>3. Move towards the end and divide </a:t>
            </a:r>
            <a:r>
              <a:rPr lang="en-US" dirty="0" err="1"/>
              <a:t>position_value</a:t>
            </a:r>
            <a:r>
              <a:rPr lang="en-US" dirty="0"/>
              <a:t> by </a:t>
            </a:r>
            <a:r>
              <a:rPr lang="en-US" dirty="0" smtClean="0"/>
              <a:t>base</a:t>
            </a:r>
            <a:endParaRPr lang="et-EE" dirty="0" smtClean="0"/>
          </a:p>
          <a:p>
            <a:r>
              <a:rPr lang="en-US" dirty="0" smtClean="0"/>
              <a:t>4</a:t>
            </a:r>
            <a:r>
              <a:rPr lang="en-US" dirty="0"/>
              <a:t>. If there are more coefficients then go to 2, else </a:t>
            </a:r>
            <a:r>
              <a:rPr lang="en-US" dirty="0" err="1"/>
              <a:t>total_value</a:t>
            </a:r>
            <a:r>
              <a:rPr lang="en-US" dirty="0"/>
              <a:t> is the answer. </a:t>
            </a:r>
            <a:endParaRPr lang="et-EE" dirty="0"/>
          </a:p>
        </p:txBody>
      </p:sp>
    </p:spTree>
    <p:extLst>
      <p:ext uri="{BB962C8B-B14F-4D97-AF65-F5344CB8AC3E}">
        <p14:creationId xmlns:p14="http://schemas.microsoft.com/office/powerpoint/2010/main" val="1724075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908720"/>
            <a:ext cx="7056784" cy="4438138"/>
          </a:xfrm>
          <a:prstGeom prst="rect">
            <a:avLst/>
          </a:prstGeom>
          <a:noFill/>
        </p:spPr>
        <p:txBody>
          <a:bodyPr wrap="square" rtlCol="0">
            <a:spAutoFit/>
          </a:bodyPr>
          <a:lstStyle/>
          <a:p>
            <a:r>
              <a:rPr lang="en-US" sz="2800" b="1" i="0" dirty="0"/>
              <a:t>Writing integer in </a:t>
            </a:r>
            <a:r>
              <a:rPr lang="en-US" sz="2800" b="1" i="0" dirty="0" smtClean="0"/>
              <a:t>x-system</a:t>
            </a:r>
            <a:endParaRPr lang="et-EE" sz="2800" b="1" i="0" dirty="0" smtClean="0"/>
          </a:p>
          <a:p>
            <a:endParaRPr lang="et-EE" dirty="0" smtClean="0"/>
          </a:p>
          <a:p>
            <a:r>
              <a:rPr lang="en-US" dirty="0" smtClean="0"/>
              <a:t> It </a:t>
            </a:r>
            <a:r>
              <a:rPr lang="en-US" dirty="0"/>
              <a:t>is more efficient to do </a:t>
            </a:r>
            <a:r>
              <a:rPr lang="en-US" b="1" dirty="0"/>
              <a:t>it from the end </a:t>
            </a:r>
            <a:r>
              <a:rPr lang="en-US" dirty="0"/>
              <a:t>but then we get the coefficients in reversed order. </a:t>
            </a:r>
            <a:endParaRPr lang="et-EE" dirty="0" smtClean="0"/>
          </a:p>
          <a:p>
            <a:r>
              <a:rPr lang="en-US" dirty="0" smtClean="0"/>
              <a:t>1</a:t>
            </a:r>
            <a:r>
              <a:rPr lang="en-US" dirty="0"/>
              <a:t>. Move to beginning of array 2. Divide </a:t>
            </a:r>
            <a:r>
              <a:rPr lang="en-US" dirty="0" err="1"/>
              <a:t>source_number</a:t>
            </a:r>
            <a:r>
              <a:rPr lang="en-US" dirty="0"/>
              <a:t> by base and find the remainder 3. Store the remainder in array, move to next position in array 4. Divide </a:t>
            </a:r>
            <a:r>
              <a:rPr lang="en-US" dirty="0" err="1"/>
              <a:t>source_number</a:t>
            </a:r>
            <a:r>
              <a:rPr lang="en-US" dirty="0"/>
              <a:t> by base 5. if </a:t>
            </a:r>
            <a:r>
              <a:rPr lang="en-US" dirty="0" err="1"/>
              <a:t>source_number</a:t>
            </a:r>
            <a:r>
              <a:rPr lang="en-US" dirty="0"/>
              <a:t> &gt; 0, then go to 2 6. Move to previous position and print the coefficient 7. If we're not at the beginning of array then go to 6 else answer has been printed</a:t>
            </a:r>
            <a:endParaRPr lang="et-EE" dirty="0"/>
          </a:p>
        </p:txBody>
      </p:sp>
    </p:spTree>
    <p:extLst>
      <p:ext uri="{BB962C8B-B14F-4D97-AF65-F5344CB8AC3E}">
        <p14:creationId xmlns:p14="http://schemas.microsoft.com/office/powerpoint/2010/main" val="1770730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704856" cy="5102935"/>
          </a:xfrm>
          <a:prstGeom prst="rect">
            <a:avLst/>
          </a:prstGeom>
          <a:noFill/>
        </p:spPr>
        <p:txBody>
          <a:bodyPr wrap="square" rtlCol="0">
            <a:spAutoFit/>
          </a:bodyPr>
          <a:lstStyle/>
          <a:p>
            <a:r>
              <a:rPr lang="en-US" sz="2800" b="1" i="0" dirty="0"/>
              <a:t>Writing integer in x-system </a:t>
            </a:r>
            <a:endParaRPr lang="et-EE" sz="2800" b="1" i="0" dirty="0" smtClean="0"/>
          </a:p>
          <a:p>
            <a:r>
              <a:rPr lang="en-US" dirty="0" smtClean="0"/>
              <a:t>Also </a:t>
            </a:r>
            <a:r>
              <a:rPr lang="en-US" dirty="0"/>
              <a:t>possible to do from the </a:t>
            </a:r>
            <a:r>
              <a:rPr lang="en-US" dirty="0" err="1" smtClean="0"/>
              <a:t>beginnin</a:t>
            </a:r>
            <a:r>
              <a:rPr lang="et-EE" dirty="0" smtClean="0"/>
              <a:t>g</a:t>
            </a:r>
          </a:p>
          <a:p>
            <a:r>
              <a:rPr lang="en-US" dirty="0" smtClean="0"/>
              <a:t> </a:t>
            </a:r>
            <a:r>
              <a:rPr lang="en-US" dirty="0"/>
              <a:t>1. Set </a:t>
            </a:r>
            <a:r>
              <a:rPr lang="en-US" dirty="0" err="1"/>
              <a:t>position_value</a:t>
            </a:r>
            <a:r>
              <a:rPr lang="en-US" dirty="0"/>
              <a:t> to </a:t>
            </a:r>
            <a:r>
              <a:rPr lang="en-US" dirty="0" smtClean="0"/>
              <a:t>1</a:t>
            </a:r>
            <a:endParaRPr lang="et-EE" dirty="0" smtClean="0"/>
          </a:p>
          <a:p>
            <a:r>
              <a:rPr lang="en-US" dirty="0" smtClean="0"/>
              <a:t> </a:t>
            </a:r>
            <a:r>
              <a:rPr lang="en-US" dirty="0"/>
              <a:t>2. If </a:t>
            </a:r>
            <a:r>
              <a:rPr lang="en-US" dirty="0" err="1"/>
              <a:t>source_number</a:t>
            </a:r>
            <a:r>
              <a:rPr lang="en-US" dirty="0"/>
              <a:t> / </a:t>
            </a:r>
            <a:r>
              <a:rPr lang="en-US" dirty="0" err="1"/>
              <a:t>position_value</a:t>
            </a:r>
            <a:r>
              <a:rPr lang="en-US" dirty="0"/>
              <a:t> is greater than base then go to 3 else go to </a:t>
            </a:r>
            <a:r>
              <a:rPr lang="en-US" dirty="0" smtClean="0"/>
              <a:t>4</a:t>
            </a:r>
            <a:endParaRPr lang="et-EE" dirty="0" smtClean="0"/>
          </a:p>
          <a:p>
            <a:r>
              <a:rPr lang="en-US" dirty="0" smtClean="0"/>
              <a:t> </a:t>
            </a:r>
            <a:r>
              <a:rPr lang="en-US" dirty="0"/>
              <a:t>3. Multiply </a:t>
            </a:r>
            <a:r>
              <a:rPr lang="en-US" dirty="0" err="1"/>
              <a:t>position_value</a:t>
            </a:r>
            <a:r>
              <a:rPr lang="en-US" dirty="0"/>
              <a:t> by base and go to 2 </a:t>
            </a:r>
            <a:endParaRPr lang="et-EE" dirty="0" smtClean="0"/>
          </a:p>
          <a:p>
            <a:r>
              <a:rPr lang="en-US" dirty="0" smtClean="0"/>
              <a:t>4</a:t>
            </a:r>
            <a:r>
              <a:rPr lang="en-US" dirty="0"/>
              <a:t>. Find the coefficient by dividing </a:t>
            </a:r>
            <a:r>
              <a:rPr lang="en-US" dirty="0" err="1"/>
              <a:t>source_number</a:t>
            </a:r>
            <a:r>
              <a:rPr lang="en-US" dirty="0"/>
              <a:t> with </a:t>
            </a:r>
            <a:r>
              <a:rPr lang="en-US" dirty="0" err="1"/>
              <a:t>position_value</a:t>
            </a:r>
            <a:r>
              <a:rPr lang="en-US" dirty="0"/>
              <a:t>, print </a:t>
            </a:r>
            <a:r>
              <a:rPr lang="en-US" dirty="0" smtClean="0"/>
              <a:t>it</a:t>
            </a:r>
            <a:endParaRPr lang="et-EE" dirty="0" smtClean="0"/>
          </a:p>
          <a:p>
            <a:r>
              <a:rPr lang="en-US" dirty="0" smtClean="0"/>
              <a:t> </a:t>
            </a:r>
            <a:r>
              <a:rPr lang="en-US" dirty="0"/>
              <a:t>5. Subtract coefficient * </a:t>
            </a:r>
            <a:r>
              <a:rPr lang="en-US" dirty="0" err="1"/>
              <a:t>position_value</a:t>
            </a:r>
            <a:r>
              <a:rPr lang="en-US" dirty="0"/>
              <a:t> from </a:t>
            </a:r>
            <a:r>
              <a:rPr lang="en-US" dirty="0" err="1"/>
              <a:t>source_number</a:t>
            </a:r>
            <a:r>
              <a:rPr lang="en-US" dirty="0"/>
              <a:t> 6. Divide </a:t>
            </a:r>
            <a:r>
              <a:rPr lang="en-US" dirty="0" err="1"/>
              <a:t>position_value</a:t>
            </a:r>
            <a:r>
              <a:rPr lang="en-US" dirty="0"/>
              <a:t> by base. </a:t>
            </a:r>
            <a:endParaRPr lang="et-EE" dirty="0" smtClean="0"/>
          </a:p>
          <a:p>
            <a:r>
              <a:rPr lang="en-US" dirty="0" smtClean="0"/>
              <a:t>7</a:t>
            </a:r>
            <a:r>
              <a:rPr lang="en-US" dirty="0"/>
              <a:t>. If </a:t>
            </a:r>
            <a:r>
              <a:rPr lang="en-US" dirty="0" err="1"/>
              <a:t>position_value</a:t>
            </a:r>
            <a:r>
              <a:rPr lang="en-US" dirty="0"/>
              <a:t> &gt; 0 then go to 4 else answer has been printed</a:t>
            </a:r>
            <a:endParaRPr lang="et-EE" dirty="0"/>
          </a:p>
        </p:txBody>
      </p:sp>
    </p:spTree>
    <p:extLst>
      <p:ext uri="{BB962C8B-B14F-4D97-AF65-F5344CB8AC3E}">
        <p14:creationId xmlns:p14="http://schemas.microsoft.com/office/powerpoint/2010/main" val="312646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3" y="549275"/>
            <a:ext cx="783907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306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4704"/>
            <a:ext cx="8568952" cy="4807470"/>
          </a:xfrm>
          <a:prstGeom prst="rect">
            <a:avLst/>
          </a:prstGeom>
          <a:noFill/>
        </p:spPr>
        <p:txBody>
          <a:bodyPr wrap="square" rtlCol="0">
            <a:spAutoFit/>
          </a:bodyPr>
          <a:lstStyle/>
          <a:p>
            <a:r>
              <a:rPr lang="en-US" sz="2800" b="1" i="0" dirty="0"/>
              <a:t>Writing fraction in </a:t>
            </a:r>
            <a:r>
              <a:rPr lang="en-US" sz="2800" b="1" i="0" dirty="0" smtClean="0"/>
              <a:t>x-system</a:t>
            </a:r>
            <a:endParaRPr lang="et-EE" sz="2800" b="1" i="0" dirty="0" smtClean="0"/>
          </a:p>
          <a:p>
            <a:r>
              <a:rPr lang="en-US" dirty="0" smtClean="0"/>
              <a:t> </a:t>
            </a:r>
            <a:r>
              <a:rPr lang="en-US" dirty="0"/>
              <a:t>• This is better to do from the </a:t>
            </a:r>
            <a:r>
              <a:rPr lang="en-US" dirty="0" smtClean="0"/>
              <a:t>beginning</a:t>
            </a:r>
            <a:endParaRPr lang="et-EE" dirty="0" smtClean="0"/>
          </a:p>
          <a:p>
            <a:r>
              <a:rPr lang="en-US" dirty="0" smtClean="0"/>
              <a:t> </a:t>
            </a:r>
            <a:r>
              <a:rPr lang="en-US" dirty="0"/>
              <a:t>1. Print decimal </a:t>
            </a:r>
            <a:r>
              <a:rPr lang="en-US" dirty="0" smtClean="0"/>
              <a:t>symbol</a:t>
            </a:r>
            <a:endParaRPr lang="et-EE" dirty="0" smtClean="0"/>
          </a:p>
          <a:p>
            <a:r>
              <a:rPr lang="en-US" dirty="0" smtClean="0"/>
              <a:t> </a:t>
            </a:r>
            <a:r>
              <a:rPr lang="en-US" dirty="0"/>
              <a:t>2. Multiply </a:t>
            </a:r>
            <a:r>
              <a:rPr lang="en-US" dirty="0" err="1"/>
              <a:t>source_number</a:t>
            </a:r>
            <a:r>
              <a:rPr lang="en-US" dirty="0"/>
              <a:t> by base</a:t>
            </a:r>
            <a:r>
              <a:rPr lang="en-US" dirty="0" smtClean="0"/>
              <a:t>.</a:t>
            </a:r>
            <a:endParaRPr lang="et-EE" dirty="0" smtClean="0"/>
          </a:p>
          <a:p>
            <a:r>
              <a:rPr lang="en-US" dirty="0" smtClean="0"/>
              <a:t> </a:t>
            </a:r>
            <a:r>
              <a:rPr lang="en-US" dirty="0"/>
              <a:t>3. Print integer portion </a:t>
            </a:r>
            <a:endParaRPr lang="et-EE" dirty="0" smtClean="0"/>
          </a:p>
          <a:p>
            <a:r>
              <a:rPr lang="en-US" dirty="0" smtClean="0"/>
              <a:t>4</a:t>
            </a:r>
            <a:r>
              <a:rPr lang="en-US" dirty="0"/>
              <a:t>. Subtract integer portion from the number </a:t>
            </a:r>
            <a:endParaRPr lang="et-EE" dirty="0" smtClean="0"/>
          </a:p>
          <a:p>
            <a:r>
              <a:rPr lang="en-US" dirty="0" smtClean="0"/>
              <a:t>5</a:t>
            </a:r>
            <a:r>
              <a:rPr lang="en-US" dirty="0"/>
              <a:t>. If the </a:t>
            </a:r>
            <a:r>
              <a:rPr lang="en-US" dirty="0" err="1"/>
              <a:t>source_number</a:t>
            </a:r>
            <a:r>
              <a:rPr lang="en-US" dirty="0"/>
              <a:t> isn't 0 and we have room* then go to 2 else we're </a:t>
            </a:r>
            <a:r>
              <a:rPr lang="en-US" dirty="0" smtClean="0"/>
              <a:t>done</a:t>
            </a:r>
            <a:endParaRPr lang="et-EE" dirty="0" smtClean="0"/>
          </a:p>
          <a:p>
            <a:r>
              <a:rPr lang="en-US" dirty="0" smtClean="0"/>
              <a:t> </a:t>
            </a:r>
            <a:r>
              <a:rPr lang="en-US" dirty="0"/>
              <a:t>• Room signifies, how many "decimal places" we want </a:t>
            </a:r>
            <a:endParaRPr lang="et-EE" dirty="0" smtClean="0"/>
          </a:p>
          <a:p>
            <a:r>
              <a:rPr lang="en-US" dirty="0" smtClean="0"/>
              <a:t>• </a:t>
            </a:r>
            <a:r>
              <a:rPr lang="en-US" dirty="0"/>
              <a:t>For example printing 0.5 in a numeral system with base 3 the </a:t>
            </a:r>
            <a:r>
              <a:rPr lang="en-US" dirty="0" err="1"/>
              <a:t>source_number</a:t>
            </a:r>
            <a:r>
              <a:rPr lang="en-US" dirty="0"/>
              <a:t> will always remain non-zero.</a:t>
            </a:r>
            <a:endParaRPr lang="et-EE" dirty="0"/>
          </a:p>
        </p:txBody>
      </p:sp>
    </p:spTree>
    <p:extLst>
      <p:ext uri="{BB962C8B-B14F-4D97-AF65-F5344CB8AC3E}">
        <p14:creationId xmlns:p14="http://schemas.microsoft.com/office/powerpoint/2010/main" val="3280429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36496" cy="5767733"/>
          </a:xfrm>
          <a:prstGeom prst="rect">
            <a:avLst/>
          </a:prstGeom>
          <a:noFill/>
        </p:spPr>
        <p:txBody>
          <a:bodyPr wrap="square" rtlCol="0">
            <a:spAutoFit/>
          </a:bodyPr>
          <a:lstStyle/>
          <a:p>
            <a:r>
              <a:rPr lang="en-US" sz="2800" b="1" i="0" dirty="0"/>
              <a:t>Text (String) </a:t>
            </a:r>
            <a:endParaRPr lang="et-EE" sz="2800" b="1" i="0" dirty="0" smtClean="0"/>
          </a:p>
          <a:p>
            <a:r>
              <a:rPr lang="en-US" dirty="0" smtClean="0"/>
              <a:t>• </a:t>
            </a:r>
            <a:r>
              <a:rPr lang="en-US" dirty="0"/>
              <a:t>Text is an array of characters. </a:t>
            </a:r>
            <a:endParaRPr lang="et-EE" dirty="0" smtClean="0"/>
          </a:p>
          <a:p>
            <a:r>
              <a:rPr lang="en-US" dirty="0" smtClean="0"/>
              <a:t>• </a:t>
            </a:r>
            <a:r>
              <a:rPr lang="en-US" dirty="0"/>
              <a:t>Text length can vary significantly</a:t>
            </a:r>
            <a:r>
              <a:rPr lang="en-US" dirty="0" smtClean="0"/>
              <a:t>.</a:t>
            </a:r>
            <a:endParaRPr lang="et-EE" dirty="0" smtClean="0"/>
          </a:p>
          <a:p>
            <a:r>
              <a:rPr lang="en-US" dirty="0" smtClean="0"/>
              <a:t> </a:t>
            </a:r>
            <a:r>
              <a:rPr lang="en-US" dirty="0"/>
              <a:t>• There are two approaches for storing </a:t>
            </a:r>
            <a:r>
              <a:rPr lang="en-US" dirty="0" smtClean="0"/>
              <a:t>text</a:t>
            </a:r>
            <a:endParaRPr lang="et-EE" dirty="0" smtClean="0"/>
          </a:p>
          <a:p>
            <a:r>
              <a:rPr lang="en-US" dirty="0" smtClean="0"/>
              <a:t> </a:t>
            </a:r>
            <a:r>
              <a:rPr lang="en-US" dirty="0"/>
              <a:t>• text length stored in first byte (max length 255 characters) • text ends when a forbidden element is encountered '\0' </a:t>
            </a:r>
            <a:endParaRPr lang="et-EE" dirty="0" smtClean="0"/>
          </a:p>
          <a:p>
            <a:r>
              <a:rPr lang="en-US" dirty="0" smtClean="0"/>
              <a:t>• </a:t>
            </a:r>
            <a:r>
              <a:rPr lang="en-US" dirty="0"/>
              <a:t>C uses the second option, null-terminated string </a:t>
            </a:r>
            <a:endParaRPr lang="et-EE" dirty="0" smtClean="0"/>
          </a:p>
          <a:p>
            <a:r>
              <a:rPr lang="en-US" dirty="0" smtClean="0"/>
              <a:t> </a:t>
            </a:r>
            <a:r>
              <a:rPr lang="en-US" dirty="0"/>
              <a:t>When declaring a text variable then there must be enough room also for the terminating character. char name[4] = "John"; // This is incorrect, 5 characters are needed. char name[5] = "John"; // Correct size char name[] = "John"; // Let C determine the length itself </a:t>
            </a:r>
            <a:r>
              <a:rPr lang="en-US" dirty="0" smtClean="0"/>
              <a:t> </a:t>
            </a:r>
            <a:r>
              <a:rPr lang="en-US" dirty="0"/>
              <a:t>Text constants are within double quotation marks. 'A' is not the same as "A", in the second case two characters are needed: 'A' and '\0'. </a:t>
            </a:r>
            <a:r>
              <a:rPr lang="en-US" dirty="0" smtClean="0"/>
              <a:t> </a:t>
            </a:r>
            <a:r>
              <a:rPr lang="en-US" dirty="0"/>
              <a:t>Indexes are identical to other arrays</a:t>
            </a:r>
            <a:endParaRPr lang="et-EE" dirty="0"/>
          </a:p>
        </p:txBody>
      </p:sp>
    </p:spTree>
    <p:extLst>
      <p:ext uri="{BB962C8B-B14F-4D97-AF65-F5344CB8AC3E}">
        <p14:creationId xmlns:p14="http://schemas.microsoft.com/office/powerpoint/2010/main" val="798913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20" y="404664"/>
            <a:ext cx="9036496" cy="5127558"/>
          </a:xfrm>
          <a:prstGeom prst="rect">
            <a:avLst/>
          </a:prstGeom>
          <a:noFill/>
        </p:spPr>
        <p:txBody>
          <a:bodyPr wrap="square" rtlCol="0">
            <a:spAutoFit/>
          </a:bodyPr>
          <a:lstStyle/>
          <a:p>
            <a:r>
              <a:rPr lang="en-US" sz="2800" b="1" i="0" dirty="0"/>
              <a:t>Reading and writing formatted </a:t>
            </a:r>
            <a:r>
              <a:rPr lang="en-US" sz="2800" b="1" i="0" dirty="0" smtClean="0"/>
              <a:t>text</a:t>
            </a:r>
            <a:endParaRPr lang="et-EE" sz="2800" b="1" i="0" dirty="0" smtClean="0"/>
          </a:p>
          <a:p>
            <a:r>
              <a:rPr lang="en-US" dirty="0" smtClean="0"/>
              <a:t> </a:t>
            </a:r>
            <a:r>
              <a:rPr lang="en-US" dirty="0"/>
              <a:t>• We have already used functions for formatted text: </a:t>
            </a:r>
            <a:r>
              <a:rPr lang="en-US" dirty="0" err="1"/>
              <a:t>scanf</a:t>
            </a:r>
            <a:r>
              <a:rPr lang="en-US" dirty="0"/>
              <a:t> and </a:t>
            </a:r>
            <a:r>
              <a:rPr lang="en-US" dirty="0" err="1"/>
              <a:t>printf</a:t>
            </a:r>
            <a:r>
              <a:rPr lang="en-US" dirty="0"/>
              <a:t> functions. </a:t>
            </a:r>
            <a:endParaRPr lang="et-EE" dirty="0" smtClean="0"/>
          </a:p>
          <a:p>
            <a:r>
              <a:rPr lang="en-US" dirty="0" smtClean="0"/>
              <a:t>• </a:t>
            </a:r>
            <a:r>
              <a:rPr lang="en-US" dirty="0"/>
              <a:t>The format can imply conversion, let's say we have entered the following stream of </a:t>
            </a:r>
            <a:r>
              <a:rPr lang="en-US" dirty="0" err="1"/>
              <a:t>charactres</a:t>
            </a:r>
            <a:r>
              <a:rPr lang="en-US" dirty="0"/>
              <a:t>: '1', '3', '.', '5' and '\n' (Enter) </a:t>
            </a:r>
            <a:endParaRPr lang="et-EE" dirty="0" smtClean="0"/>
          </a:p>
          <a:p>
            <a:r>
              <a:rPr lang="en-US" sz="2000" dirty="0" smtClean="0"/>
              <a:t>• </a:t>
            </a:r>
            <a:r>
              <a:rPr lang="en-US" sz="2000" dirty="0"/>
              <a:t>if the format is "%g", then the input will be converted to real number </a:t>
            </a:r>
            <a:r>
              <a:rPr lang="en-US" sz="2000" dirty="0" smtClean="0"/>
              <a:t>13.5</a:t>
            </a:r>
            <a:endParaRPr lang="et-EE" sz="2000" dirty="0" smtClean="0"/>
          </a:p>
          <a:p>
            <a:r>
              <a:rPr lang="en-US" sz="2000" dirty="0" smtClean="0"/>
              <a:t> </a:t>
            </a:r>
            <a:r>
              <a:rPr lang="en-US" sz="2000" dirty="0"/>
              <a:t>• if the format is "%d", then the input will be converted to integer number 13 and ".5" will remain in the buffer</a:t>
            </a:r>
            <a:r>
              <a:rPr lang="en-US" sz="2000" dirty="0" smtClean="0"/>
              <a:t>.</a:t>
            </a:r>
            <a:endParaRPr lang="et-EE" sz="2000" dirty="0"/>
          </a:p>
          <a:p>
            <a:r>
              <a:rPr lang="en-US" sz="2000" dirty="0" smtClean="0"/>
              <a:t>• </a:t>
            </a:r>
            <a:r>
              <a:rPr lang="en-US" sz="2000" dirty="0"/>
              <a:t>if the format is "%s", then there is no conversion, text is stored as "13.5" </a:t>
            </a:r>
            <a:endParaRPr lang="et-EE" sz="2000" dirty="0" smtClean="0"/>
          </a:p>
          <a:p>
            <a:r>
              <a:rPr lang="en-US" dirty="0" smtClean="0"/>
              <a:t>• </a:t>
            </a:r>
            <a:r>
              <a:rPr lang="en-US" sz="2000" dirty="0"/>
              <a:t>if the format is "%c", then first symbol '1' will be read and "3.5" will remain in the buffer </a:t>
            </a:r>
            <a:endParaRPr lang="et-EE" sz="2000" dirty="0" smtClean="0"/>
          </a:p>
          <a:p>
            <a:r>
              <a:rPr lang="en-US" dirty="0" smtClean="0"/>
              <a:t>• </a:t>
            </a:r>
            <a:r>
              <a:rPr lang="en-US" dirty="0"/>
              <a:t>In all of these cases the newline character \n will also remain in the buffer.</a:t>
            </a:r>
            <a:endParaRPr lang="et-EE" dirty="0"/>
          </a:p>
        </p:txBody>
      </p:sp>
    </p:spTree>
    <p:extLst>
      <p:ext uri="{BB962C8B-B14F-4D97-AF65-F5344CB8AC3E}">
        <p14:creationId xmlns:p14="http://schemas.microsoft.com/office/powerpoint/2010/main" val="3651936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5324535"/>
          </a:xfrm>
          <a:prstGeom prst="rect">
            <a:avLst/>
          </a:prstGeom>
          <a:noFill/>
        </p:spPr>
        <p:txBody>
          <a:bodyPr wrap="square" rtlCol="0">
            <a:spAutoFit/>
          </a:bodyPr>
          <a:lstStyle/>
          <a:p>
            <a:r>
              <a:rPr lang="en-US" sz="2800" b="1" i="0" dirty="0"/>
              <a:t>Reading and writing unformatted text </a:t>
            </a:r>
            <a:endParaRPr lang="et-EE" sz="2800" b="1" i="0" dirty="0" smtClean="0"/>
          </a:p>
          <a:p>
            <a:r>
              <a:rPr lang="en-US" dirty="0" smtClean="0"/>
              <a:t>• </a:t>
            </a:r>
            <a:r>
              <a:rPr lang="en-US" dirty="0"/>
              <a:t>If we don't need conversion then functions that operate on stream are enough</a:t>
            </a:r>
            <a:r>
              <a:rPr lang="en-US" dirty="0" smtClean="0"/>
              <a:t>.</a:t>
            </a:r>
            <a:endParaRPr lang="et-EE" dirty="0" smtClean="0"/>
          </a:p>
          <a:p>
            <a:r>
              <a:rPr lang="en-US" dirty="0" smtClean="0"/>
              <a:t> </a:t>
            </a:r>
            <a:r>
              <a:rPr lang="en-US" dirty="0"/>
              <a:t>• </a:t>
            </a:r>
            <a:r>
              <a:rPr lang="en-US" dirty="0" err="1"/>
              <a:t>fgetc</a:t>
            </a:r>
            <a:r>
              <a:rPr lang="en-US" dirty="0"/>
              <a:t>(file) reads one character from stream, </a:t>
            </a:r>
            <a:r>
              <a:rPr lang="en-US" dirty="0" err="1"/>
              <a:t>fputc</a:t>
            </a:r>
            <a:r>
              <a:rPr lang="en-US" dirty="0"/>
              <a:t>(character, file) writes a character to file</a:t>
            </a:r>
            <a:r>
              <a:rPr lang="en-US" dirty="0" smtClean="0"/>
              <a:t>.</a:t>
            </a:r>
            <a:endParaRPr lang="et-EE" dirty="0" smtClean="0"/>
          </a:p>
          <a:p>
            <a:r>
              <a:rPr lang="en-US" dirty="0" smtClean="0"/>
              <a:t> </a:t>
            </a:r>
            <a:r>
              <a:rPr lang="en-US" dirty="0"/>
              <a:t>• </a:t>
            </a:r>
            <a:r>
              <a:rPr lang="en-US" dirty="0" err="1"/>
              <a:t>fgets</a:t>
            </a:r>
            <a:r>
              <a:rPr lang="en-US" dirty="0"/>
              <a:t>(text variable, max length, file) will read one row of text (including newline character) or max length-1 characters from stream, whichever comes first </a:t>
            </a:r>
            <a:endParaRPr lang="et-EE" dirty="0" smtClean="0"/>
          </a:p>
          <a:p>
            <a:r>
              <a:rPr lang="en-US" dirty="0" smtClean="0"/>
              <a:t>• </a:t>
            </a:r>
            <a:r>
              <a:rPr lang="en-US" dirty="0"/>
              <a:t>For example </a:t>
            </a:r>
            <a:r>
              <a:rPr lang="en-US" dirty="0" err="1"/>
              <a:t>fgets</a:t>
            </a:r>
            <a:r>
              <a:rPr lang="en-US" dirty="0"/>
              <a:t>(A, 10, </a:t>
            </a:r>
            <a:r>
              <a:rPr lang="en-US" dirty="0" err="1"/>
              <a:t>stdin</a:t>
            </a:r>
            <a:r>
              <a:rPr lang="en-US" dirty="0"/>
              <a:t>) reads </a:t>
            </a:r>
            <a:r>
              <a:rPr lang="en-US" dirty="0" err="1"/>
              <a:t>upto</a:t>
            </a:r>
            <a:r>
              <a:rPr lang="en-US" dirty="0"/>
              <a:t> 9 characters from terminal and stores them in text variable </a:t>
            </a:r>
            <a:r>
              <a:rPr lang="en-US" dirty="0" smtClean="0"/>
              <a:t>A</a:t>
            </a:r>
            <a:endParaRPr lang="et-EE" dirty="0" smtClean="0"/>
          </a:p>
          <a:p>
            <a:r>
              <a:rPr lang="en-US" dirty="0" smtClean="0"/>
              <a:t> </a:t>
            </a:r>
            <a:r>
              <a:rPr lang="en-US" dirty="0"/>
              <a:t>• </a:t>
            </a:r>
            <a:r>
              <a:rPr lang="en-US" dirty="0" err="1"/>
              <a:t>fputs</a:t>
            </a:r>
            <a:r>
              <a:rPr lang="en-US" dirty="0"/>
              <a:t>(text variable, file) writes the contents of A </a:t>
            </a:r>
            <a:r>
              <a:rPr lang="en-US" dirty="0" err="1"/>
              <a:t>upto</a:t>
            </a:r>
            <a:r>
              <a:rPr lang="en-US" dirty="0"/>
              <a:t> \0 character to file. • For example </a:t>
            </a:r>
            <a:r>
              <a:rPr lang="en-US" dirty="0" err="1"/>
              <a:t>fputs</a:t>
            </a:r>
            <a:r>
              <a:rPr lang="en-US" dirty="0"/>
              <a:t>(A, </a:t>
            </a:r>
            <a:r>
              <a:rPr lang="en-US" dirty="0" err="1"/>
              <a:t>stdout</a:t>
            </a:r>
            <a:r>
              <a:rPr lang="en-US" dirty="0"/>
              <a:t>) writes contents of A to terminal </a:t>
            </a:r>
            <a:r>
              <a:rPr lang="et-EE" dirty="0" smtClean="0"/>
              <a:t> </a:t>
            </a:r>
            <a:endParaRPr lang="et-EE" dirty="0"/>
          </a:p>
        </p:txBody>
      </p:sp>
    </p:spTree>
    <p:extLst>
      <p:ext uri="{BB962C8B-B14F-4D97-AF65-F5344CB8AC3E}">
        <p14:creationId xmlns:p14="http://schemas.microsoft.com/office/powerpoint/2010/main" val="1123268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496944" cy="3994940"/>
          </a:xfrm>
          <a:prstGeom prst="rect">
            <a:avLst/>
          </a:prstGeom>
          <a:noFill/>
        </p:spPr>
        <p:txBody>
          <a:bodyPr wrap="square" rtlCol="0">
            <a:spAutoFit/>
          </a:bodyPr>
          <a:lstStyle/>
          <a:p>
            <a:r>
              <a:rPr lang="en-US" sz="2800" b="1" i="0" dirty="0"/>
              <a:t>Library </a:t>
            </a:r>
            <a:r>
              <a:rPr lang="en-US" sz="2800" b="1" i="0" dirty="0" err="1"/>
              <a:t>string.h</a:t>
            </a:r>
            <a:r>
              <a:rPr lang="en-US" sz="2800" b="1" i="0" dirty="0"/>
              <a:t> </a:t>
            </a:r>
            <a:endParaRPr lang="et-EE" sz="2800" b="1" i="0" dirty="0" smtClean="0"/>
          </a:p>
          <a:p>
            <a:endParaRPr lang="et-EE" sz="2800" b="1" i="0" dirty="0" smtClean="0"/>
          </a:p>
          <a:p>
            <a:r>
              <a:rPr lang="en-US" dirty="0" smtClean="0"/>
              <a:t>• </a:t>
            </a:r>
            <a:r>
              <a:rPr lang="en-US" dirty="0"/>
              <a:t>Text and memory processing functions are located in library </a:t>
            </a:r>
            <a:r>
              <a:rPr lang="en-US" dirty="0" err="1" smtClean="0"/>
              <a:t>string.h</a:t>
            </a:r>
            <a:endParaRPr lang="et-EE" dirty="0" smtClean="0"/>
          </a:p>
          <a:p>
            <a:r>
              <a:rPr lang="en-US" dirty="0" smtClean="0"/>
              <a:t> </a:t>
            </a:r>
            <a:r>
              <a:rPr lang="en-US" dirty="0"/>
              <a:t>• Most useful ones would probably be</a:t>
            </a:r>
            <a:r>
              <a:rPr lang="en-US" dirty="0" smtClean="0"/>
              <a:t>:</a:t>
            </a:r>
            <a:endParaRPr lang="et-EE" dirty="0" smtClean="0"/>
          </a:p>
          <a:p>
            <a:r>
              <a:rPr lang="en-US" dirty="0" smtClean="0"/>
              <a:t> </a:t>
            </a:r>
            <a:r>
              <a:rPr lang="en-US" dirty="0"/>
              <a:t>• </a:t>
            </a:r>
            <a:r>
              <a:rPr lang="en-US" dirty="0" err="1"/>
              <a:t>strlen</a:t>
            </a:r>
            <a:r>
              <a:rPr lang="en-US" dirty="0"/>
              <a:t>(S) – </a:t>
            </a:r>
            <a:r>
              <a:rPr lang="en-US" dirty="0" err="1"/>
              <a:t>retruns</a:t>
            </a:r>
            <a:r>
              <a:rPr lang="en-US" dirty="0"/>
              <a:t> the length of S in bytes </a:t>
            </a:r>
            <a:endParaRPr lang="et-EE" dirty="0" smtClean="0"/>
          </a:p>
          <a:p>
            <a:r>
              <a:rPr lang="en-US" dirty="0" smtClean="0"/>
              <a:t>• </a:t>
            </a:r>
            <a:r>
              <a:rPr lang="en-US" dirty="0" err="1"/>
              <a:t>strcmp</a:t>
            </a:r>
            <a:r>
              <a:rPr lang="en-US" dirty="0"/>
              <a:t>(A, B) – compares strings A and B, returns 0 if they are identical </a:t>
            </a:r>
            <a:endParaRPr lang="et-EE" dirty="0" smtClean="0"/>
          </a:p>
          <a:p>
            <a:r>
              <a:rPr lang="en-US" dirty="0" smtClean="0"/>
              <a:t>• </a:t>
            </a:r>
            <a:r>
              <a:rPr lang="en-US" dirty="0" err="1"/>
              <a:t>strcpy</a:t>
            </a:r>
            <a:r>
              <a:rPr lang="en-US" dirty="0"/>
              <a:t>(A, B) – overwrites A with B </a:t>
            </a:r>
            <a:r>
              <a:rPr lang="et-EE" dirty="0" smtClean="0"/>
              <a:t> </a:t>
            </a:r>
            <a:endParaRPr lang="et-EE" dirty="0"/>
          </a:p>
        </p:txBody>
      </p:sp>
    </p:spTree>
    <p:extLst>
      <p:ext uri="{BB962C8B-B14F-4D97-AF65-F5344CB8AC3E}">
        <p14:creationId xmlns:p14="http://schemas.microsoft.com/office/powerpoint/2010/main" val="2210148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76672"/>
            <a:ext cx="8176964" cy="4290405"/>
          </a:xfrm>
          <a:prstGeom prst="rect">
            <a:avLst/>
          </a:prstGeom>
          <a:noFill/>
        </p:spPr>
        <p:txBody>
          <a:bodyPr wrap="square" rtlCol="0">
            <a:spAutoFit/>
          </a:bodyPr>
          <a:lstStyle/>
          <a:p>
            <a:r>
              <a:rPr lang="en-US" sz="2800" b="1" i="0" dirty="0"/>
              <a:t>Processing text a character at a </a:t>
            </a:r>
            <a:r>
              <a:rPr lang="en-US" sz="2800" b="1" i="0" dirty="0" smtClean="0"/>
              <a:t>time</a:t>
            </a:r>
            <a:endParaRPr lang="et-EE" sz="2800" b="1" i="0" dirty="0" smtClean="0"/>
          </a:p>
          <a:p>
            <a:r>
              <a:rPr lang="en-US" b="1" i="0" dirty="0" smtClean="0"/>
              <a:t> </a:t>
            </a:r>
            <a:endParaRPr lang="et-EE" b="1" i="0" dirty="0" smtClean="0"/>
          </a:p>
          <a:p>
            <a:r>
              <a:rPr lang="en-US" dirty="0" smtClean="0"/>
              <a:t>• </a:t>
            </a:r>
            <a:r>
              <a:rPr lang="en-US" dirty="0"/>
              <a:t>There are cases when we need to check all characters in a string (for example: find all vowels) </a:t>
            </a:r>
            <a:endParaRPr lang="et-EE" dirty="0" smtClean="0"/>
          </a:p>
          <a:p>
            <a:r>
              <a:rPr lang="en-US" dirty="0" smtClean="0"/>
              <a:t>• </a:t>
            </a:r>
            <a:r>
              <a:rPr lang="en-US" dirty="0"/>
              <a:t>This should be done using a loop </a:t>
            </a:r>
            <a:endParaRPr lang="et-EE" dirty="0" smtClean="0"/>
          </a:p>
          <a:p>
            <a:r>
              <a:rPr lang="en-US" dirty="0" smtClean="0"/>
              <a:t>• </a:t>
            </a:r>
            <a:r>
              <a:rPr lang="en-US" dirty="0"/>
              <a:t>One option is to use while or do-while loops and check if we've reached terminating character '\</a:t>
            </a:r>
            <a:r>
              <a:rPr lang="en-US" dirty="0" smtClean="0"/>
              <a:t>0‘</a:t>
            </a:r>
            <a:endParaRPr lang="et-EE" dirty="0" smtClean="0"/>
          </a:p>
          <a:p>
            <a:r>
              <a:rPr lang="en-US" dirty="0" smtClean="0"/>
              <a:t> </a:t>
            </a:r>
            <a:r>
              <a:rPr lang="en-US" dirty="0"/>
              <a:t>• For example: while(S[</a:t>
            </a:r>
            <a:r>
              <a:rPr lang="en-US" dirty="0" err="1"/>
              <a:t>i</a:t>
            </a:r>
            <a:r>
              <a:rPr lang="en-US" dirty="0"/>
              <a:t>] != '\0'){...} do{...}while(S[</a:t>
            </a:r>
            <a:r>
              <a:rPr lang="en-US" dirty="0" err="1"/>
              <a:t>i</a:t>
            </a:r>
            <a:r>
              <a:rPr lang="en-US" dirty="0"/>
              <a:t>] != '\0') </a:t>
            </a:r>
            <a:endParaRPr lang="et-EE" dirty="0" smtClean="0"/>
          </a:p>
          <a:p>
            <a:r>
              <a:rPr lang="en-US" dirty="0" smtClean="0"/>
              <a:t>• </a:t>
            </a:r>
            <a:r>
              <a:rPr lang="en-US" dirty="0" err="1"/>
              <a:t>Strlen</a:t>
            </a:r>
            <a:r>
              <a:rPr lang="en-US" dirty="0"/>
              <a:t> is more convenient but it will check for the length of string after each iteration: for(</a:t>
            </a:r>
            <a:r>
              <a:rPr lang="en-US" dirty="0" err="1"/>
              <a:t>i</a:t>
            </a:r>
            <a:r>
              <a:rPr lang="en-US" dirty="0"/>
              <a:t> = 0; </a:t>
            </a:r>
            <a:r>
              <a:rPr lang="en-US" dirty="0" err="1"/>
              <a:t>i</a:t>
            </a:r>
            <a:r>
              <a:rPr lang="en-US" dirty="0"/>
              <a:t> &lt; </a:t>
            </a:r>
            <a:r>
              <a:rPr lang="en-US" dirty="0" err="1"/>
              <a:t>strlen</a:t>
            </a:r>
            <a:r>
              <a:rPr lang="en-US" dirty="0"/>
              <a:t>(S); </a:t>
            </a:r>
            <a:r>
              <a:rPr lang="en-US" dirty="0" err="1"/>
              <a:t>i</a:t>
            </a:r>
            <a:r>
              <a:rPr lang="en-US" dirty="0"/>
              <a:t>++)</a:t>
            </a:r>
            <a:endParaRPr lang="et-EE" dirty="0"/>
          </a:p>
        </p:txBody>
      </p:sp>
    </p:spTree>
    <p:extLst>
      <p:ext uri="{BB962C8B-B14F-4D97-AF65-F5344CB8AC3E}">
        <p14:creationId xmlns:p14="http://schemas.microsoft.com/office/powerpoint/2010/main" val="3081730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80"/>
            <a:ext cx="8748464" cy="4508288"/>
          </a:xfrm>
          <a:prstGeom prst="rect">
            <a:avLst/>
          </a:prstGeom>
          <a:noFill/>
        </p:spPr>
        <p:txBody>
          <a:bodyPr wrap="square" rtlCol="0">
            <a:spAutoFit/>
          </a:bodyPr>
          <a:lstStyle/>
          <a:p>
            <a:r>
              <a:rPr lang="en-US" sz="2800" b="1" i="0" dirty="0"/>
              <a:t>Converting text (library </a:t>
            </a:r>
            <a:r>
              <a:rPr lang="en-US" sz="2800" b="1" i="0" dirty="0" err="1"/>
              <a:t>stdlib.h</a:t>
            </a:r>
            <a:r>
              <a:rPr lang="en-US" sz="2800" b="1" i="0" dirty="0" smtClean="0"/>
              <a:t>)</a:t>
            </a:r>
            <a:endParaRPr lang="et-EE" sz="2800" b="1" i="0" dirty="0" smtClean="0"/>
          </a:p>
          <a:p>
            <a:r>
              <a:rPr lang="en-US" dirty="0" smtClean="0"/>
              <a:t> </a:t>
            </a:r>
            <a:r>
              <a:rPr lang="en-US" dirty="0"/>
              <a:t>• Text can be converted using functions</a:t>
            </a:r>
            <a:r>
              <a:rPr lang="en-US" dirty="0" smtClean="0"/>
              <a:t>:</a:t>
            </a:r>
            <a:endParaRPr lang="et-EE" dirty="0" smtClean="0"/>
          </a:p>
          <a:p>
            <a:r>
              <a:rPr lang="en-US" dirty="0" smtClean="0"/>
              <a:t> </a:t>
            </a:r>
            <a:r>
              <a:rPr lang="en-US" dirty="0"/>
              <a:t>• </a:t>
            </a:r>
            <a:r>
              <a:rPr lang="en-US" dirty="0" err="1"/>
              <a:t>atoi</a:t>
            </a:r>
            <a:r>
              <a:rPr lang="en-US" dirty="0"/>
              <a:t>(text) – convert text to integer </a:t>
            </a:r>
            <a:endParaRPr lang="et-EE" dirty="0" smtClean="0"/>
          </a:p>
          <a:p>
            <a:r>
              <a:rPr lang="en-US" dirty="0" smtClean="0"/>
              <a:t>• </a:t>
            </a:r>
            <a:r>
              <a:rPr lang="en-US" dirty="0" err="1"/>
              <a:t>atof</a:t>
            </a:r>
            <a:r>
              <a:rPr lang="en-US" dirty="0"/>
              <a:t>(text) – convert text to real number </a:t>
            </a:r>
            <a:endParaRPr lang="et-EE" dirty="0" smtClean="0"/>
          </a:p>
          <a:p>
            <a:r>
              <a:rPr lang="en-US" dirty="0" smtClean="0"/>
              <a:t>• </a:t>
            </a:r>
            <a:r>
              <a:rPr lang="en-US" dirty="0"/>
              <a:t>If we are dealing with our own buffer where there is more data, then </a:t>
            </a:r>
            <a:r>
              <a:rPr lang="en-US" dirty="0" err="1"/>
              <a:t>strto</a:t>
            </a:r>
            <a:r>
              <a:rPr lang="en-US" dirty="0"/>
              <a:t>* functions can be used, as they return a pointer to yet unprocessed text </a:t>
            </a:r>
            <a:endParaRPr lang="et-EE" dirty="0" smtClean="0"/>
          </a:p>
          <a:p>
            <a:r>
              <a:rPr lang="en-US" dirty="0" smtClean="0"/>
              <a:t>• </a:t>
            </a:r>
            <a:r>
              <a:rPr lang="en-US" dirty="0" err="1"/>
              <a:t>strtol</a:t>
            </a:r>
            <a:r>
              <a:rPr lang="en-US" dirty="0"/>
              <a:t>(text, pointer, base) – convert to long </a:t>
            </a:r>
            <a:r>
              <a:rPr lang="en-US" dirty="0" smtClean="0"/>
              <a:t>integer</a:t>
            </a:r>
            <a:endParaRPr lang="et-EE" dirty="0" smtClean="0"/>
          </a:p>
          <a:p>
            <a:r>
              <a:rPr lang="en-US" dirty="0" smtClean="0"/>
              <a:t> </a:t>
            </a:r>
            <a:r>
              <a:rPr lang="en-US" dirty="0"/>
              <a:t>• </a:t>
            </a:r>
            <a:r>
              <a:rPr lang="en-US" dirty="0" err="1"/>
              <a:t>strtoul</a:t>
            </a:r>
            <a:r>
              <a:rPr lang="en-US" dirty="0"/>
              <a:t>(text, pointer, base) – convert to unsigned long </a:t>
            </a:r>
            <a:endParaRPr lang="et-EE" dirty="0" smtClean="0"/>
          </a:p>
          <a:p>
            <a:r>
              <a:rPr lang="en-US" dirty="0" smtClean="0"/>
              <a:t>• </a:t>
            </a:r>
            <a:r>
              <a:rPr lang="en-US" dirty="0" err="1"/>
              <a:t>strtod</a:t>
            </a:r>
            <a:r>
              <a:rPr lang="en-US" dirty="0"/>
              <a:t>(text, pointer, base) – convert to double</a:t>
            </a:r>
            <a:endParaRPr lang="et-EE" dirty="0"/>
          </a:p>
        </p:txBody>
      </p:sp>
    </p:spTree>
    <p:extLst>
      <p:ext uri="{BB962C8B-B14F-4D97-AF65-F5344CB8AC3E}">
        <p14:creationId xmlns:p14="http://schemas.microsoft.com/office/powerpoint/2010/main" val="1848645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496944" cy="4364272"/>
          </a:xfrm>
          <a:prstGeom prst="rect">
            <a:avLst/>
          </a:prstGeom>
          <a:noFill/>
        </p:spPr>
        <p:txBody>
          <a:bodyPr wrap="square" rtlCol="0">
            <a:spAutoFit/>
          </a:bodyPr>
          <a:lstStyle/>
          <a:p>
            <a:r>
              <a:rPr lang="en-US" sz="2800" b="1" i="0" dirty="0"/>
              <a:t>Text </a:t>
            </a:r>
            <a:r>
              <a:rPr lang="en-US" sz="2800" b="1" i="0" dirty="0" smtClean="0"/>
              <a:t>arrays</a:t>
            </a:r>
            <a:endParaRPr lang="et-EE" sz="2800" b="1" i="0" dirty="0" smtClean="0"/>
          </a:p>
          <a:p>
            <a:r>
              <a:rPr lang="en-US" dirty="0" smtClean="0"/>
              <a:t> </a:t>
            </a:r>
            <a:r>
              <a:rPr lang="en-US" dirty="0"/>
              <a:t>• Text is an array of characters. Text array is therefore a </a:t>
            </a:r>
            <a:r>
              <a:rPr lang="en-US" dirty="0" err="1"/>
              <a:t>twodimensional</a:t>
            </a:r>
            <a:r>
              <a:rPr lang="en-US" dirty="0"/>
              <a:t> array of characters</a:t>
            </a:r>
            <a:r>
              <a:rPr lang="en-US" dirty="0" smtClean="0"/>
              <a:t>.</a:t>
            </a:r>
            <a:endParaRPr lang="et-EE" dirty="0" smtClean="0"/>
          </a:p>
          <a:p>
            <a:r>
              <a:rPr lang="en-US" dirty="0" smtClean="0"/>
              <a:t> </a:t>
            </a:r>
            <a:r>
              <a:rPr lang="en-US" dirty="0"/>
              <a:t>• Usage is similar to other multidimensional arrays, however each row can be viewed separately. char names[100][30]; </a:t>
            </a:r>
            <a:endParaRPr lang="et-EE" dirty="0" smtClean="0"/>
          </a:p>
          <a:p>
            <a:r>
              <a:rPr lang="en-US" dirty="0" smtClean="0"/>
              <a:t>// </a:t>
            </a:r>
            <a:r>
              <a:rPr lang="en-US" dirty="0"/>
              <a:t>100 names of </a:t>
            </a:r>
            <a:r>
              <a:rPr lang="en-US" dirty="0" err="1"/>
              <a:t>upto</a:t>
            </a:r>
            <a:r>
              <a:rPr lang="en-US" dirty="0"/>
              <a:t> 29 characters </a:t>
            </a:r>
            <a:r>
              <a:rPr lang="en-US" dirty="0" err="1"/>
              <a:t>scanf</a:t>
            </a:r>
            <a:r>
              <a:rPr lang="en-US" dirty="0"/>
              <a:t>("%s", names[0</a:t>
            </a:r>
            <a:r>
              <a:rPr lang="en-US" dirty="0" smtClean="0"/>
              <a:t>]);</a:t>
            </a:r>
            <a:endParaRPr lang="et-EE" dirty="0" smtClean="0"/>
          </a:p>
          <a:p>
            <a:r>
              <a:rPr lang="en-US" dirty="0" smtClean="0"/>
              <a:t> </a:t>
            </a:r>
            <a:r>
              <a:rPr lang="en-US" dirty="0"/>
              <a:t>//read a name from terminal </a:t>
            </a:r>
            <a:r>
              <a:rPr lang="en-US" dirty="0" err="1"/>
              <a:t>strcpy</a:t>
            </a:r>
            <a:r>
              <a:rPr lang="en-US" dirty="0"/>
              <a:t>(names[5], "Janice"); </a:t>
            </a:r>
            <a:endParaRPr lang="et-EE" dirty="0" smtClean="0"/>
          </a:p>
          <a:p>
            <a:r>
              <a:rPr lang="en-US" dirty="0" smtClean="0"/>
              <a:t>//</a:t>
            </a:r>
            <a:r>
              <a:rPr lang="en-US" dirty="0"/>
              <a:t>replace sixth name with Janice names[5][3] = 'e'; </a:t>
            </a:r>
            <a:endParaRPr lang="et-EE" dirty="0" smtClean="0"/>
          </a:p>
          <a:p>
            <a:r>
              <a:rPr lang="en-US" dirty="0" smtClean="0"/>
              <a:t>// </a:t>
            </a:r>
            <a:r>
              <a:rPr lang="en-US" dirty="0"/>
              <a:t>replace fourth character with 'e' names[5][4] = 0</a:t>
            </a:r>
            <a:r>
              <a:rPr lang="en-US" dirty="0" smtClean="0"/>
              <a:t>;</a:t>
            </a:r>
            <a:endParaRPr lang="et-EE" smtClean="0"/>
          </a:p>
          <a:p>
            <a:r>
              <a:rPr lang="en-US" smtClean="0"/>
              <a:t> </a:t>
            </a:r>
            <a:r>
              <a:rPr lang="en-US" dirty="0"/>
              <a:t>// replace fifth with zero, names[5] is now "Jane"</a:t>
            </a:r>
            <a:endParaRPr lang="et-EE" dirty="0"/>
          </a:p>
        </p:txBody>
      </p:sp>
    </p:spTree>
    <p:extLst>
      <p:ext uri="{BB962C8B-B14F-4D97-AF65-F5344CB8AC3E}">
        <p14:creationId xmlns:p14="http://schemas.microsoft.com/office/powerpoint/2010/main" val="848189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t-EE" sz="2800" dirty="0" smtClean="0"/>
              <a:t>ALGORITHM </a:t>
            </a:r>
            <a:r>
              <a:rPr lang="et-EE" sz="2800" dirty="0"/>
              <a:t>CREATING 6</a:t>
            </a:r>
            <a:endParaRPr lang="en-GB" sz="2800" dirty="0" smtClean="0"/>
          </a:p>
        </p:txBody>
      </p:sp>
      <p:sp>
        <p:nvSpPr>
          <p:cNvPr id="33795" name="Text Box 3"/>
          <p:cNvSpPr txBox="1">
            <a:spLocks noChangeArrowheads="1"/>
          </p:cNvSpPr>
          <p:nvPr/>
        </p:nvSpPr>
        <p:spPr bwMode="auto">
          <a:xfrm>
            <a:off x="1066800" y="2348880"/>
            <a:ext cx="7086600" cy="519113"/>
          </a:xfrm>
          <a:prstGeom prst="rect">
            <a:avLst/>
          </a:prstGeom>
          <a:noFill/>
          <a:ln w="9525">
            <a:noFill/>
            <a:miter lim="800000"/>
            <a:headEnd/>
            <a:tailEnd/>
          </a:ln>
        </p:spPr>
        <p:txBody>
          <a:bodyPr>
            <a:spAutoFit/>
          </a:bodyPr>
          <a:lstStyle/>
          <a:p>
            <a:pPr>
              <a:spcBef>
                <a:spcPct val="50000"/>
              </a:spcBef>
            </a:pPr>
            <a:r>
              <a:rPr lang="et-EE" sz="2800" i="0" dirty="0" smtClean="0">
                <a:solidFill>
                  <a:srgbClr val="CC6600"/>
                </a:solidFill>
              </a:rPr>
              <a:t>Finding e</a:t>
            </a:r>
            <a:r>
              <a:rPr lang="en-US" sz="2800" i="0" dirty="0" err="1" smtClean="0">
                <a:solidFill>
                  <a:srgbClr val="CC6600"/>
                </a:solidFill>
              </a:rPr>
              <a:t>xtremes</a:t>
            </a:r>
            <a:r>
              <a:rPr lang="en-US" sz="2800" i="0" dirty="0">
                <a:solidFill>
                  <a:srgbClr val="CC6600"/>
                </a:solidFill>
              </a:rPr>
              <a:t>, and </a:t>
            </a:r>
            <a:r>
              <a:rPr lang="et-EE" sz="2800" i="0" dirty="0" smtClean="0">
                <a:solidFill>
                  <a:srgbClr val="CC6600"/>
                </a:solidFill>
              </a:rPr>
              <a:t>"</a:t>
            </a:r>
            <a:r>
              <a:rPr lang="en-US" sz="2800" i="0" dirty="0" smtClean="0">
                <a:solidFill>
                  <a:srgbClr val="CC6600"/>
                </a:solidFill>
              </a:rPr>
              <a:t>bubble</a:t>
            </a:r>
            <a:r>
              <a:rPr lang="et-EE" sz="2800" i="0" dirty="0" smtClean="0">
                <a:solidFill>
                  <a:srgbClr val="CC6600"/>
                </a:solidFill>
              </a:rPr>
              <a:t>sort"</a:t>
            </a:r>
            <a:r>
              <a:rPr lang="en-US" sz="2800" i="0" dirty="0" smtClean="0">
                <a:solidFill>
                  <a:srgbClr val="CC6600"/>
                </a:solidFill>
              </a:rPr>
              <a:t> </a:t>
            </a:r>
            <a:r>
              <a:rPr lang="en-US" sz="2800" i="0" dirty="0">
                <a:solidFill>
                  <a:srgbClr val="CC6600"/>
                </a:solidFill>
              </a:rPr>
              <a:t>method</a:t>
            </a:r>
            <a:endParaRPr lang="en-GB" sz="2800" i="0" dirty="0">
              <a:solidFill>
                <a:srgbClr val="CC66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304800"/>
          <a:ext cx="9525000" cy="7145338"/>
        </p:xfrm>
        <a:graphic>
          <a:graphicData uri="http://schemas.openxmlformats.org/presentationml/2006/ole">
            <mc:AlternateContent xmlns:mc="http://schemas.openxmlformats.org/markup-compatibility/2006">
              <mc:Choice xmlns:v="urn:schemas-microsoft-com:vml" Requires="v">
                <p:oleObj spid="_x0000_s12416" name="Slide" r:id="rId5" imgW="4572000" imgH="3429000" progId="PowerPoint.Slide.8">
                  <p:embed/>
                </p:oleObj>
              </mc:Choice>
              <mc:Fallback>
                <p:oleObj name="Slide" r:id="rId5" imgW="4572000" imgH="3429000" progId="PowerPoint.Slid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3"/>
          <p:cNvSpPr txBox="1">
            <a:spLocks noChangeArrowheads="1"/>
          </p:cNvSpPr>
          <p:nvPr/>
        </p:nvSpPr>
        <p:spPr bwMode="auto">
          <a:xfrm>
            <a:off x="1714500" y="246429"/>
            <a:ext cx="6629400" cy="519113"/>
          </a:xfrm>
          <a:prstGeom prst="rect">
            <a:avLst/>
          </a:prstGeom>
          <a:noFill/>
          <a:ln w="9525">
            <a:noFill/>
            <a:miter lim="800000"/>
            <a:headEnd/>
            <a:tailEnd/>
          </a:ln>
        </p:spPr>
        <p:txBody>
          <a:bodyPr>
            <a:spAutoFit/>
          </a:bodyPr>
          <a:lstStyle/>
          <a:p>
            <a:pPr>
              <a:spcBef>
                <a:spcPct val="50000"/>
              </a:spcBef>
            </a:pPr>
            <a:r>
              <a:rPr lang="et-EE" sz="2800" b="1" i="0" u="sng" dirty="0" smtClean="0">
                <a:solidFill>
                  <a:srgbClr val="CC6600"/>
                </a:solidFill>
              </a:rPr>
              <a:t>Extremes </a:t>
            </a:r>
            <a:r>
              <a:rPr lang="et-EE" sz="2800" b="1" i="0" u="sng" dirty="0">
                <a:solidFill>
                  <a:srgbClr val="CC6600"/>
                </a:solidFill>
              </a:rPr>
              <a:t>and sorting</a:t>
            </a:r>
            <a:endParaRPr lang="en-GB" sz="2800" b="1" i="0" u="sng" dirty="0">
              <a:solidFill>
                <a:srgbClr val="CC6600"/>
              </a:solidFill>
            </a:endParaRPr>
          </a:p>
        </p:txBody>
      </p:sp>
      <p:sp>
        <p:nvSpPr>
          <p:cNvPr id="12292" name="Text Box 4"/>
          <p:cNvSpPr txBox="1">
            <a:spLocks noChangeArrowheads="1"/>
          </p:cNvSpPr>
          <p:nvPr/>
        </p:nvSpPr>
        <p:spPr bwMode="auto">
          <a:xfrm>
            <a:off x="2057400" y="1219200"/>
            <a:ext cx="6781800" cy="1200329"/>
          </a:xfrm>
          <a:prstGeom prst="rect">
            <a:avLst/>
          </a:prstGeom>
          <a:noFill/>
          <a:ln w="9525">
            <a:noFill/>
            <a:miter lim="800000"/>
            <a:headEnd/>
            <a:tailEnd/>
          </a:ln>
        </p:spPr>
        <p:txBody>
          <a:bodyPr>
            <a:spAutoFit/>
          </a:bodyPr>
          <a:lstStyle/>
          <a:p>
            <a:pPr>
              <a:spcBef>
                <a:spcPct val="50000"/>
              </a:spcBef>
            </a:pPr>
            <a:r>
              <a:rPr lang="en-US" i="0" dirty="0"/>
              <a:t>One frequent task </a:t>
            </a:r>
            <a:r>
              <a:rPr lang="et-EE" i="0" dirty="0" smtClean="0"/>
              <a:t>when</a:t>
            </a:r>
            <a:r>
              <a:rPr lang="en-US" i="0" dirty="0" smtClean="0"/>
              <a:t> </a:t>
            </a:r>
            <a:r>
              <a:rPr lang="en-US" i="0" dirty="0"/>
              <a:t>processing </a:t>
            </a:r>
            <a:r>
              <a:rPr lang="en-US" i="0" dirty="0" smtClean="0"/>
              <a:t>data </a:t>
            </a:r>
            <a:r>
              <a:rPr lang="et-EE" i="0" dirty="0" smtClean="0"/>
              <a:t>is </a:t>
            </a:r>
            <a:r>
              <a:rPr lang="en-US" i="0" dirty="0" smtClean="0"/>
              <a:t>sorting</a:t>
            </a:r>
            <a:r>
              <a:rPr lang="et-EE" i="0" dirty="0"/>
              <a:t> </a:t>
            </a:r>
            <a:r>
              <a:rPr lang="et-EE" i="0" dirty="0" smtClean="0"/>
              <a:t>and f</a:t>
            </a:r>
            <a:r>
              <a:rPr lang="en-US" i="0" dirty="0" err="1" smtClean="0"/>
              <a:t>inding</a:t>
            </a:r>
            <a:r>
              <a:rPr lang="en-US" i="0" dirty="0" smtClean="0"/>
              <a:t> </a:t>
            </a:r>
            <a:r>
              <a:rPr lang="en-US" i="0" dirty="0"/>
              <a:t>the maximum and minimum </a:t>
            </a:r>
            <a:r>
              <a:rPr lang="en-US" i="0" dirty="0" smtClean="0"/>
              <a:t>values</a:t>
            </a:r>
            <a:r>
              <a:rPr lang="et-EE" i="0" dirty="0" smtClean="0"/>
              <a:t>. </a:t>
            </a:r>
            <a:r>
              <a:rPr lang="en-US" i="0" dirty="0" smtClean="0"/>
              <a:t>Such </a:t>
            </a:r>
            <a:r>
              <a:rPr lang="en-US" i="0" dirty="0"/>
              <a:t>tasks </a:t>
            </a:r>
            <a:r>
              <a:rPr lang="en-US" i="0" dirty="0" smtClean="0"/>
              <a:t>always </a:t>
            </a:r>
            <a:r>
              <a:rPr lang="et-EE" i="0" dirty="0" smtClean="0"/>
              <a:t>include</a:t>
            </a:r>
            <a:r>
              <a:rPr lang="en-US" i="0" dirty="0" smtClean="0"/>
              <a:t> </a:t>
            </a:r>
            <a:r>
              <a:rPr lang="en-US" i="0" dirty="0"/>
              <a:t>two activities</a:t>
            </a:r>
            <a:r>
              <a:rPr lang="et-EE" i="0" dirty="0" smtClean="0"/>
              <a:t>:</a:t>
            </a:r>
            <a:endParaRPr lang="en-GB" i="0" dirty="0"/>
          </a:p>
        </p:txBody>
      </p:sp>
      <p:sp>
        <p:nvSpPr>
          <p:cNvPr id="21509" name="Text Box 5" descr="5%"/>
          <p:cNvSpPr txBox="1">
            <a:spLocks noChangeArrowheads="1"/>
          </p:cNvSpPr>
          <p:nvPr/>
        </p:nvSpPr>
        <p:spPr bwMode="auto">
          <a:xfrm>
            <a:off x="2057400" y="3581400"/>
            <a:ext cx="2209800" cy="830263"/>
          </a:xfrm>
          <a:prstGeom prst="rect">
            <a:avLst/>
          </a:prstGeom>
          <a:pattFill prst="pct5">
            <a:fgClr>
              <a:srgbClr val="CC6600"/>
            </a:fgClr>
            <a:bgClr>
              <a:srgbClr val="FFFFFF"/>
            </a:bgClr>
          </a:pattFill>
          <a:ln w="9525">
            <a:noFill/>
            <a:miter lim="800000"/>
            <a:headEnd/>
            <a:tailEnd/>
          </a:ln>
        </p:spPr>
        <p:txBody>
          <a:bodyPr>
            <a:spAutoFit/>
          </a:bodyPr>
          <a:lstStyle/>
          <a:p>
            <a:pPr>
              <a:spcBef>
                <a:spcPct val="50000"/>
              </a:spcBef>
            </a:pPr>
            <a:r>
              <a:rPr lang="en-US" i="0" dirty="0"/>
              <a:t>Comparing the </a:t>
            </a:r>
            <a:r>
              <a:rPr lang="en-US" i="0" dirty="0" smtClean="0"/>
              <a:t>two</a:t>
            </a:r>
            <a:r>
              <a:rPr lang="et-EE" i="0" dirty="0" smtClean="0"/>
              <a:t> values</a:t>
            </a:r>
            <a:endParaRPr lang="en-GB" i="0" dirty="0"/>
          </a:p>
        </p:txBody>
      </p:sp>
      <p:sp>
        <p:nvSpPr>
          <p:cNvPr id="21510" name="Text Box 6" descr="10%"/>
          <p:cNvSpPr txBox="1">
            <a:spLocks noChangeArrowheads="1"/>
          </p:cNvSpPr>
          <p:nvPr/>
        </p:nvSpPr>
        <p:spPr bwMode="auto">
          <a:xfrm>
            <a:off x="5105400" y="3429000"/>
            <a:ext cx="3581400" cy="830997"/>
          </a:xfrm>
          <a:prstGeom prst="rect">
            <a:avLst/>
          </a:prstGeom>
          <a:pattFill prst="pct10">
            <a:fgClr>
              <a:schemeClr val="accent1"/>
            </a:fgClr>
            <a:bgClr>
              <a:schemeClr val="bg1"/>
            </a:bgClr>
          </a:pattFill>
          <a:ln w="9525">
            <a:noFill/>
            <a:miter lim="800000"/>
            <a:headEnd/>
            <a:tailEnd/>
          </a:ln>
        </p:spPr>
        <p:txBody>
          <a:bodyPr>
            <a:spAutoFit/>
          </a:bodyPr>
          <a:lstStyle/>
          <a:p>
            <a:pPr>
              <a:spcBef>
                <a:spcPct val="50000"/>
              </a:spcBef>
            </a:pPr>
            <a:r>
              <a:rPr lang="et-EE" i="0" dirty="0" smtClean="0"/>
              <a:t>“Exchanging </a:t>
            </a:r>
            <a:r>
              <a:rPr lang="et-EE" i="0" dirty="0"/>
              <a:t>places</a:t>
            </a:r>
            <a:r>
              <a:rPr lang="et-EE" i="0" dirty="0" smtClean="0"/>
              <a:t>” of two values</a:t>
            </a:r>
            <a:endParaRPr lang="en-GB" i="0" dirty="0"/>
          </a:p>
        </p:txBody>
      </p:sp>
      <p:sp>
        <p:nvSpPr>
          <p:cNvPr id="21511" name="Text Box 7" descr="10%"/>
          <p:cNvSpPr txBox="1">
            <a:spLocks noChangeArrowheads="1"/>
          </p:cNvSpPr>
          <p:nvPr/>
        </p:nvSpPr>
        <p:spPr bwMode="auto">
          <a:xfrm>
            <a:off x="1115616" y="4648200"/>
            <a:ext cx="7647384" cy="461665"/>
          </a:xfrm>
          <a:prstGeom prst="rect">
            <a:avLst/>
          </a:prstGeom>
          <a:pattFill prst="pct10">
            <a:fgClr>
              <a:schemeClr val="accent1"/>
            </a:fgClr>
            <a:bgClr>
              <a:schemeClr val="bg1"/>
            </a:bgClr>
          </a:pattFill>
          <a:ln w="9525">
            <a:noFill/>
            <a:miter lim="800000"/>
            <a:headEnd/>
            <a:tailEnd/>
          </a:ln>
        </p:spPr>
        <p:txBody>
          <a:bodyPr wrap="square">
            <a:spAutoFit/>
          </a:bodyPr>
          <a:lstStyle/>
          <a:p>
            <a:pPr>
              <a:spcBef>
                <a:spcPct val="50000"/>
              </a:spcBef>
            </a:pPr>
            <a:r>
              <a:rPr lang="en-US" i="0" dirty="0">
                <a:solidFill>
                  <a:srgbClr val="CC6600"/>
                </a:solidFill>
              </a:rPr>
              <a:t>The first </a:t>
            </a:r>
            <a:r>
              <a:rPr lang="en-US" i="0" dirty="0" smtClean="0">
                <a:solidFill>
                  <a:srgbClr val="CC6600"/>
                </a:solidFill>
              </a:rPr>
              <a:t>includes</a:t>
            </a:r>
            <a:r>
              <a:rPr lang="et-EE" i="0" dirty="0" smtClean="0">
                <a:solidFill>
                  <a:srgbClr val="CC6600"/>
                </a:solidFill>
              </a:rPr>
              <a:t> one</a:t>
            </a:r>
            <a:r>
              <a:rPr lang="en-US" i="0" dirty="0" smtClean="0">
                <a:solidFill>
                  <a:srgbClr val="CC6600"/>
                </a:solidFill>
              </a:rPr>
              <a:t> </a:t>
            </a:r>
            <a:r>
              <a:rPr lang="en-US" i="0" dirty="0" err="1" smtClean="0">
                <a:solidFill>
                  <a:srgbClr val="CC6600"/>
                </a:solidFill>
              </a:rPr>
              <a:t>activit</a:t>
            </a:r>
            <a:r>
              <a:rPr lang="et-EE" i="0" dirty="0" smtClean="0">
                <a:solidFill>
                  <a:srgbClr val="CC6600"/>
                </a:solidFill>
              </a:rPr>
              <a:t>y</a:t>
            </a:r>
            <a:r>
              <a:rPr lang="en-US" i="0" dirty="0" smtClean="0">
                <a:solidFill>
                  <a:srgbClr val="CC6600"/>
                </a:solidFill>
              </a:rPr>
              <a:t>,</a:t>
            </a:r>
            <a:r>
              <a:rPr lang="et-EE" i="0" dirty="0" smtClean="0">
                <a:solidFill>
                  <a:srgbClr val="CC6600"/>
                </a:solidFill>
              </a:rPr>
              <a:t> but the second</a:t>
            </a:r>
            <a:r>
              <a:rPr lang="en-US" i="0" dirty="0" smtClean="0">
                <a:solidFill>
                  <a:srgbClr val="CC6600"/>
                </a:solidFill>
              </a:rPr>
              <a:t> three </a:t>
            </a:r>
            <a:r>
              <a:rPr lang="et-EE" i="0" dirty="0" smtClean="0">
                <a:solidFill>
                  <a:srgbClr val="CC6600"/>
                </a:solidFill>
              </a:rPr>
              <a:t>activities.</a:t>
            </a:r>
            <a:endParaRPr lang="en-GB" i="0" dirty="0">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box(out)">
                                      <p:cBhvr>
                                        <p:cTn id="7" dur="500"/>
                                        <p:tgtEl>
                                          <p:spTgt spid="2150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10">
                                            <p:txEl>
                                              <p:pRg st="0" end="0"/>
                                            </p:txEl>
                                          </p:spTgt>
                                        </p:tgtEl>
                                        <p:attrNameLst>
                                          <p:attrName>style.visibility</p:attrName>
                                        </p:attrNameLst>
                                      </p:cBhvr>
                                      <p:to>
                                        <p:strVal val="visible"/>
                                      </p:to>
                                    </p:set>
                                    <p:anim calcmode="lin" valueType="num">
                                      <p:cBhvr additive="base">
                                        <p:cTn id="12" dur="500" fill="hold"/>
                                        <p:tgtEl>
                                          <p:spTgt spid="2151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11">
                                            <p:txEl>
                                              <p:pRg st="0" end="0"/>
                                            </p:txEl>
                                          </p:spTgt>
                                        </p:tgtEl>
                                        <p:attrNameLst>
                                          <p:attrName>style.visibility</p:attrName>
                                        </p:attrNameLst>
                                      </p:cBhvr>
                                      <p:to>
                                        <p:strVal val="visible"/>
                                      </p:to>
                                    </p:set>
                                    <p:anim calcmode="lin" valueType="num">
                                      <p:cBhvr additive="base">
                                        <p:cTn id="18" dur="500" fill="hold"/>
                                        <p:tgtEl>
                                          <p:spTgt spid="215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5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P spid="21510" grpId="0" build="p" autoUpdateAnimBg="0"/>
      <p:bldP spid="2151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ext uri="{D42A27DB-BD31-4B8C-83A1-F6EECF244321}">
                <p14:modId xmlns:p14="http://schemas.microsoft.com/office/powerpoint/2010/main" val="2291480460"/>
              </p:ext>
            </p:extLst>
          </p:nvPr>
        </p:nvGraphicFramePr>
        <p:xfrm>
          <a:off x="-30957" y="-279400"/>
          <a:ext cx="9510713" cy="7137400"/>
        </p:xfrm>
        <a:graphic>
          <a:graphicData uri="http://schemas.openxmlformats.org/presentationml/2006/ole">
            <mc:AlternateContent xmlns:mc="http://schemas.openxmlformats.org/markup-compatibility/2006">
              <mc:Choice xmlns:v="urn:schemas-microsoft-com:vml" Requires="v">
                <p:oleObj spid="_x0000_s8318" name="Slide" r:id="rId4" imgW="4501860" imgH="3374080" progId="PowerPoint.Slide.8">
                  <p:embed/>
                </p:oleObj>
              </mc:Choice>
              <mc:Fallback>
                <p:oleObj name="Slide" r:id="rId4" imgW="4501860" imgH="3374080" progId="PowerPoint.Slide.8">
                  <p:embed/>
                  <p:pic>
                    <p:nvPicPr>
                      <p:cNvPr id="0" name="Object 2"/>
                      <p:cNvPicPr>
                        <a:picLocks noChangeAspect="1" noChangeArrowheads="1"/>
                      </p:cNvPicPr>
                      <p:nvPr/>
                    </p:nvPicPr>
                    <p:blipFill>
                      <a:blip r:embed="rId5"/>
                      <a:srcRect/>
                      <a:stretch>
                        <a:fillRect/>
                      </a:stretch>
                    </p:blipFill>
                    <p:spPr bwMode="auto">
                      <a:xfrm>
                        <a:off x="-30957" y="-279400"/>
                        <a:ext cx="9510713" cy="713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descr="Outlined diamond"/>
          <p:cNvSpPr txBox="1">
            <a:spLocks noChangeArrowheads="1"/>
          </p:cNvSpPr>
          <p:nvPr/>
        </p:nvSpPr>
        <p:spPr bwMode="auto">
          <a:xfrm>
            <a:off x="533400" y="3657600"/>
            <a:ext cx="1981200" cy="1015663"/>
          </a:xfrm>
          <a:prstGeom prst="rect">
            <a:avLst/>
          </a:prstGeom>
          <a:pattFill prst="openDmnd">
            <a:fgClr>
              <a:srgbClr val="CC6600"/>
            </a:fgClr>
            <a:bgClr>
              <a:srgbClr val="FFFFFF"/>
            </a:bgClr>
          </a:pattFill>
          <a:ln w="9525">
            <a:noFill/>
            <a:miter lim="800000"/>
            <a:headEnd/>
            <a:tailEnd/>
          </a:ln>
        </p:spPr>
        <p:txBody>
          <a:bodyPr>
            <a:spAutoFit/>
          </a:bodyPr>
          <a:lstStyle/>
          <a:p>
            <a:pPr>
              <a:spcBef>
                <a:spcPct val="50000"/>
              </a:spcBef>
            </a:pPr>
            <a:r>
              <a:rPr lang="et-EE" dirty="0"/>
              <a:t>DATA</a:t>
            </a:r>
          </a:p>
          <a:p>
            <a:pPr>
              <a:spcBef>
                <a:spcPct val="50000"/>
              </a:spcBef>
            </a:pPr>
            <a:r>
              <a:rPr lang="et-EE" dirty="0"/>
              <a:t>INPUT</a:t>
            </a:r>
            <a:endParaRPr lang="en-GB" dirty="0"/>
          </a:p>
        </p:txBody>
      </p:sp>
      <p:sp>
        <p:nvSpPr>
          <p:cNvPr id="19461" name="Text Box 5" descr="Diagonal brick"/>
          <p:cNvSpPr txBox="1">
            <a:spLocks noChangeArrowheads="1"/>
          </p:cNvSpPr>
          <p:nvPr/>
        </p:nvSpPr>
        <p:spPr bwMode="auto">
          <a:xfrm>
            <a:off x="3419872" y="3657600"/>
            <a:ext cx="2362200" cy="1015663"/>
          </a:xfrm>
          <a:prstGeom prst="rect">
            <a:avLst/>
          </a:prstGeom>
          <a:pattFill prst="diagBrick">
            <a:fgClr>
              <a:srgbClr val="CC6600"/>
            </a:fgClr>
            <a:bgClr>
              <a:srgbClr val="FFFFFF"/>
            </a:bgClr>
          </a:pattFill>
          <a:ln w="9525">
            <a:noFill/>
            <a:miter lim="800000"/>
            <a:headEnd/>
            <a:tailEnd/>
          </a:ln>
        </p:spPr>
        <p:txBody>
          <a:bodyPr>
            <a:spAutoFit/>
          </a:bodyPr>
          <a:lstStyle/>
          <a:p>
            <a:pPr>
              <a:spcBef>
                <a:spcPct val="50000"/>
              </a:spcBef>
            </a:pPr>
            <a:r>
              <a:rPr lang="et-EE" dirty="0"/>
              <a:t>DATA</a:t>
            </a:r>
          </a:p>
          <a:p>
            <a:pPr>
              <a:spcBef>
                <a:spcPct val="50000"/>
              </a:spcBef>
            </a:pPr>
            <a:r>
              <a:rPr lang="et-EE" dirty="0"/>
              <a:t>PROCESSING</a:t>
            </a:r>
            <a:endParaRPr lang="en-GB" dirty="0"/>
          </a:p>
        </p:txBody>
      </p:sp>
      <p:sp>
        <p:nvSpPr>
          <p:cNvPr id="19462" name="Text Box 6" descr="Large grid"/>
          <p:cNvSpPr txBox="1">
            <a:spLocks noChangeArrowheads="1"/>
          </p:cNvSpPr>
          <p:nvPr/>
        </p:nvSpPr>
        <p:spPr bwMode="auto">
          <a:xfrm>
            <a:off x="6400800" y="3733800"/>
            <a:ext cx="2133600" cy="1015663"/>
          </a:xfrm>
          <a:prstGeom prst="rect">
            <a:avLst/>
          </a:prstGeom>
          <a:pattFill prst="lgGrid">
            <a:fgClr>
              <a:srgbClr val="CC6600"/>
            </a:fgClr>
            <a:bgClr>
              <a:srgbClr val="FFFFFF"/>
            </a:bgClr>
          </a:pattFill>
          <a:ln w="9525">
            <a:noFill/>
            <a:miter lim="800000"/>
            <a:headEnd/>
            <a:tailEnd/>
          </a:ln>
        </p:spPr>
        <p:txBody>
          <a:bodyPr>
            <a:spAutoFit/>
          </a:bodyPr>
          <a:lstStyle/>
          <a:p>
            <a:pPr>
              <a:spcBef>
                <a:spcPct val="50000"/>
              </a:spcBef>
            </a:pPr>
            <a:r>
              <a:rPr lang="et-EE" dirty="0"/>
              <a:t>RESULTS</a:t>
            </a:r>
          </a:p>
          <a:p>
            <a:pPr>
              <a:spcBef>
                <a:spcPct val="50000"/>
              </a:spcBef>
            </a:pPr>
            <a:r>
              <a:rPr lang="et-EE" dirty="0"/>
              <a:t>OUTPUT</a:t>
            </a:r>
            <a:endParaRPr lang="en-GB" dirty="0"/>
          </a:p>
        </p:txBody>
      </p:sp>
      <p:sp>
        <p:nvSpPr>
          <p:cNvPr id="19463" name="Text Box 7" descr="5%"/>
          <p:cNvSpPr txBox="1">
            <a:spLocks noChangeArrowheads="1"/>
          </p:cNvSpPr>
          <p:nvPr/>
        </p:nvSpPr>
        <p:spPr bwMode="auto">
          <a:xfrm>
            <a:off x="762000" y="4953000"/>
            <a:ext cx="7924800" cy="457200"/>
          </a:xfrm>
          <a:prstGeom prst="rect">
            <a:avLst/>
          </a:prstGeom>
          <a:pattFill prst="pct5">
            <a:fgClr>
              <a:srgbClr val="CC6600"/>
            </a:fgClr>
            <a:bgClr>
              <a:srgbClr val="FFFFFF"/>
            </a:bgClr>
          </a:pattFill>
          <a:ln w="9525">
            <a:noFill/>
            <a:miter lim="800000"/>
            <a:headEnd/>
            <a:tailEnd/>
          </a:ln>
        </p:spPr>
        <p:txBody>
          <a:bodyPr>
            <a:spAutoFit/>
          </a:bodyPr>
          <a:lstStyle/>
          <a:p>
            <a:pPr>
              <a:spcBef>
                <a:spcPct val="50000"/>
              </a:spcBef>
            </a:pPr>
            <a:r>
              <a:rPr lang="en-US" dirty="0"/>
              <a:t>Structural approach is well suited to Jackson editor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1">
                                            <p:txEl>
                                              <p:pRg st="0" end="0"/>
                                            </p:txEl>
                                          </p:spTgt>
                                        </p:tgtEl>
                                        <p:attrNameLst>
                                          <p:attrName>style.visibility</p:attrName>
                                        </p:attrNameLst>
                                      </p:cBhvr>
                                      <p:to>
                                        <p:strVal val="visible"/>
                                      </p:to>
                                    </p:set>
                                    <p:anim calcmode="lin" valueType="num">
                                      <p:cBhvr additive="base">
                                        <p:cTn id="19" dur="500" fill="hold"/>
                                        <p:tgtEl>
                                          <p:spTgt spid="1946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1">
                                            <p:txEl>
                                              <p:pRg st="1" end="1"/>
                                            </p:txEl>
                                          </p:spTgt>
                                        </p:tgtEl>
                                        <p:attrNameLst>
                                          <p:attrName>style.visibility</p:attrName>
                                        </p:attrNameLst>
                                      </p:cBhvr>
                                      <p:to>
                                        <p:strVal val="visible"/>
                                      </p:to>
                                    </p:set>
                                    <p:anim calcmode="lin" valueType="num">
                                      <p:cBhvr additive="base">
                                        <p:cTn id="25" dur="500" fill="hold"/>
                                        <p:tgtEl>
                                          <p:spTgt spid="1946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2">
                                            <p:txEl>
                                              <p:pRg st="0" end="0"/>
                                            </p:txEl>
                                          </p:spTgt>
                                        </p:tgtEl>
                                        <p:attrNameLst>
                                          <p:attrName>style.visibility</p:attrName>
                                        </p:attrNameLst>
                                      </p:cBhvr>
                                      <p:to>
                                        <p:strVal val="visible"/>
                                      </p:to>
                                    </p:set>
                                    <p:anim calcmode="lin" valueType="num">
                                      <p:cBhvr additive="base">
                                        <p:cTn id="31" dur="500" fill="hold"/>
                                        <p:tgtEl>
                                          <p:spTgt spid="1946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2">
                                            <p:txEl>
                                              <p:pRg st="1" end="1"/>
                                            </p:txEl>
                                          </p:spTgt>
                                        </p:tgtEl>
                                        <p:attrNameLst>
                                          <p:attrName>style.visibility</p:attrName>
                                        </p:attrNameLst>
                                      </p:cBhvr>
                                      <p:to>
                                        <p:strVal val="visible"/>
                                      </p:to>
                                    </p:set>
                                    <p:anim calcmode="lin" valueType="num">
                                      <p:cBhvr additive="base">
                                        <p:cTn id="37" dur="500" fill="hold"/>
                                        <p:tgtEl>
                                          <p:spTgt spid="19462">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63">
                                            <p:txEl>
                                              <p:pRg st="0" end="0"/>
                                            </p:txEl>
                                          </p:spTgt>
                                        </p:tgtEl>
                                        <p:attrNameLst>
                                          <p:attrName>style.visibility</p:attrName>
                                        </p:attrNameLst>
                                      </p:cBhvr>
                                      <p:to>
                                        <p:strVal val="visible"/>
                                      </p:to>
                                    </p:set>
                                    <p:anim calcmode="lin" valueType="num">
                                      <p:cBhvr additive="base">
                                        <p:cTn id="43" dur="500" fill="hold"/>
                                        <p:tgtEl>
                                          <p:spTgt spid="1946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P spid="19461" grpId="0" build="p" autoUpdateAnimBg="0"/>
      <p:bldP spid="19462" grpId="0" build="p" autoUpdateAnimBg="0"/>
      <p:bldP spid="1946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ext uri="{D42A27DB-BD31-4B8C-83A1-F6EECF244321}">
                <p14:modId xmlns:p14="http://schemas.microsoft.com/office/powerpoint/2010/main" val="1939057242"/>
              </p:ext>
            </p:extLst>
          </p:nvPr>
        </p:nvGraphicFramePr>
        <p:xfrm>
          <a:off x="228600" y="304800"/>
          <a:ext cx="9023920" cy="6423025"/>
        </p:xfrm>
        <a:graphic>
          <a:graphicData uri="http://schemas.openxmlformats.org/presentationml/2006/ole">
            <mc:AlternateContent xmlns:mc="http://schemas.openxmlformats.org/markup-compatibility/2006">
              <mc:Choice xmlns:v="urn:schemas-microsoft-com:vml" Requires="v">
                <p:oleObj spid="_x0000_s13564" name="Slide" r:id="rId4" imgW="4162032" imgH="3121284" progId="PowerPoint.Slide.8">
                  <p:embed/>
                </p:oleObj>
              </mc:Choice>
              <mc:Fallback>
                <p:oleObj name="Slide" r:id="rId4" imgW="4162032" imgH="3121284" progId="PowerPoint.Slide.8">
                  <p:embed/>
                  <p:pic>
                    <p:nvPicPr>
                      <p:cNvPr id="0" name="Object 2"/>
                      <p:cNvPicPr>
                        <a:picLocks noChangeAspect="1" noChangeArrowheads="1"/>
                      </p:cNvPicPr>
                      <p:nvPr/>
                    </p:nvPicPr>
                    <p:blipFill>
                      <a:blip r:embed="rId5"/>
                      <a:srcRect/>
                      <a:stretch>
                        <a:fillRect/>
                      </a:stretch>
                    </p:blipFill>
                    <p:spPr bwMode="auto">
                      <a:xfrm>
                        <a:off x="228600" y="304800"/>
                        <a:ext cx="9023920" cy="6423025"/>
                      </a:xfrm>
                      <a:prstGeom prst="rect">
                        <a:avLst/>
                      </a:prstGeom>
                      <a:noFill/>
                      <a:ln>
                        <a:noFill/>
                      </a:ln>
                      <a:effectLst/>
                      <a:extLst/>
                    </p:spPr>
                  </p:pic>
                </p:oleObj>
              </mc:Fallback>
            </mc:AlternateContent>
          </a:graphicData>
        </a:graphic>
      </p:graphicFrame>
      <p:sp>
        <p:nvSpPr>
          <p:cNvPr id="13316" name="Text Box 3"/>
          <p:cNvSpPr txBox="1">
            <a:spLocks noChangeArrowheads="1"/>
          </p:cNvSpPr>
          <p:nvPr/>
        </p:nvSpPr>
        <p:spPr bwMode="auto">
          <a:xfrm>
            <a:off x="1752600" y="304800"/>
            <a:ext cx="6096000" cy="707886"/>
          </a:xfrm>
          <a:prstGeom prst="rect">
            <a:avLst/>
          </a:prstGeom>
          <a:noFill/>
          <a:ln w="9525">
            <a:noFill/>
            <a:miter lim="800000"/>
            <a:headEnd/>
            <a:tailEnd/>
          </a:ln>
        </p:spPr>
        <p:txBody>
          <a:bodyPr>
            <a:spAutoFit/>
          </a:bodyPr>
          <a:lstStyle/>
          <a:p>
            <a:pPr>
              <a:spcBef>
                <a:spcPct val="50000"/>
              </a:spcBef>
            </a:pPr>
            <a:r>
              <a:rPr lang="en-US" sz="2000" b="1" i="0" u="sng" dirty="0">
                <a:solidFill>
                  <a:srgbClr val="CC6600"/>
                </a:solidFill>
              </a:rPr>
              <a:t>A simple sorting algorithm, can also be used </a:t>
            </a:r>
            <a:r>
              <a:rPr lang="en-US" sz="2000" b="1" i="0" u="sng" dirty="0" smtClean="0">
                <a:solidFill>
                  <a:srgbClr val="CC6600"/>
                </a:solidFill>
              </a:rPr>
              <a:t>successfully</a:t>
            </a:r>
            <a:r>
              <a:rPr lang="et-EE" sz="2000" b="1" i="0" u="sng" dirty="0" smtClean="0">
                <a:solidFill>
                  <a:srgbClr val="CC6600"/>
                </a:solidFill>
              </a:rPr>
              <a:t> </a:t>
            </a:r>
            <a:r>
              <a:rPr lang="et-EE" sz="2000" b="1" i="0" u="sng" dirty="0">
                <a:solidFill>
                  <a:srgbClr val="CC6600"/>
                </a:solidFill>
              </a:rPr>
              <a:t>t</a:t>
            </a:r>
            <a:r>
              <a:rPr lang="en-US" sz="2000" b="1" i="0" u="sng" dirty="0" smtClean="0">
                <a:solidFill>
                  <a:srgbClr val="CC6600"/>
                </a:solidFill>
              </a:rPr>
              <a:t>o </a:t>
            </a:r>
            <a:r>
              <a:rPr lang="en-US" sz="2000" b="1" i="0" u="sng" dirty="0">
                <a:solidFill>
                  <a:srgbClr val="CC6600"/>
                </a:solidFill>
              </a:rPr>
              <a:t>find </a:t>
            </a:r>
            <a:r>
              <a:rPr lang="en-US" sz="2000" b="1" i="0" u="sng" dirty="0" smtClean="0">
                <a:solidFill>
                  <a:srgbClr val="CC6600"/>
                </a:solidFill>
              </a:rPr>
              <a:t>e</a:t>
            </a:r>
            <a:r>
              <a:rPr lang="et-EE" sz="2000" b="1" i="0" u="sng" dirty="0" smtClean="0">
                <a:solidFill>
                  <a:srgbClr val="CC6600"/>
                </a:solidFill>
              </a:rPr>
              <a:t>xtremes</a:t>
            </a:r>
            <a:endParaRPr lang="et-EE" sz="2000" b="1" i="0" u="sng" dirty="0">
              <a:solidFill>
                <a:srgbClr val="CC6600"/>
              </a:solidFill>
            </a:endParaRPr>
          </a:p>
        </p:txBody>
      </p:sp>
      <p:sp>
        <p:nvSpPr>
          <p:cNvPr id="11268" name="Text Box 4"/>
          <p:cNvSpPr txBox="1">
            <a:spLocks noChangeArrowheads="1"/>
          </p:cNvSpPr>
          <p:nvPr/>
        </p:nvSpPr>
        <p:spPr bwMode="auto">
          <a:xfrm>
            <a:off x="5486400" y="3519488"/>
            <a:ext cx="2133600" cy="366712"/>
          </a:xfrm>
          <a:prstGeom prst="rect">
            <a:avLst/>
          </a:prstGeom>
          <a:noFill/>
          <a:ln w="9525">
            <a:noFill/>
            <a:miter lim="800000"/>
            <a:headEnd/>
            <a:tailEnd/>
          </a:ln>
        </p:spPr>
        <p:txBody>
          <a:bodyPr>
            <a:spAutoFit/>
          </a:bodyPr>
          <a:lstStyle/>
          <a:p>
            <a:pPr>
              <a:spcBef>
                <a:spcPct val="50000"/>
              </a:spcBef>
            </a:pPr>
            <a:r>
              <a:rPr lang="et-EE" sz="1800" dirty="0"/>
              <a:t>&lt; </a:t>
            </a:r>
            <a:r>
              <a:rPr lang="et-EE" sz="1800" dirty="0" smtClean="0"/>
              <a:t>MAXIMUM</a:t>
            </a:r>
            <a:endParaRPr lang="en-GB" sz="1800" dirty="0"/>
          </a:p>
        </p:txBody>
      </p:sp>
      <p:sp>
        <p:nvSpPr>
          <p:cNvPr id="11269" name="Text Box 5"/>
          <p:cNvSpPr txBox="1">
            <a:spLocks noChangeArrowheads="1"/>
          </p:cNvSpPr>
          <p:nvPr/>
        </p:nvSpPr>
        <p:spPr bwMode="auto">
          <a:xfrm>
            <a:off x="5486400" y="4419600"/>
            <a:ext cx="3505200" cy="650875"/>
          </a:xfrm>
          <a:prstGeom prst="rect">
            <a:avLst/>
          </a:prstGeom>
          <a:noFill/>
          <a:ln w="9525">
            <a:solidFill>
              <a:schemeClr val="accent1"/>
            </a:solidFill>
            <a:miter lim="800000"/>
            <a:headEnd/>
            <a:tailEnd/>
          </a:ln>
        </p:spPr>
        <p:txBody>
          <a:bodyPr>
            <a:spAutoFit/>
          </a:bodyPr>
          <a:lstStyle/>
          <a:p>
            <a:pPr>
              <a:spcBef>
                <a:spcPct val="50000"/>
              </a:spcBef>
            </a:pPr>
            <a:r>
              <a:rPr lang="et-EE" sz="1800" i="0" dirty="0" smtClean="0"/>
              <a:t>Analogously </a:t>
            </a:r>
            <a:r>
              <a:rPr lang="et-EE" sz="1800" i="0" dirty="0"/>
              <a:t>can be </a:t>
            </a:r>
            <a:r>
              <a:rPr lang="et-EE" sz="1800" i="0" dirty="0" smtClean="0"/>
              <a:t>found MINIMUM</a:t>
            </a:r>
            <a:endParaRPr lang="en-GB" sz="1800" i="0" dirty="0"/>
          </a:p>
        </p:txBody>
      </p:sp>
      <p:graphicFrame>
        <p:nvGraphicFramePr>
          <p:cNvPr id="11270" name="Object 6"/>
          <p:cNvGraphicFramePr>
            <a:graphicFrameLocks noChangeAspect="1"/>
          </p:cNvGraphicFramePr>
          <p:nvPr>
            <p:extLst>
              <p:ext uri="{D42A27DB-BD31-4B8C-83A1-F6EECF244321}">
                <p14:modId xmlns:p14="http://schemas.microsoft.com/office/powerpoint/2010/main" val="634368756"/>
              </p:ext>
            </p:extLst>
          </p:nvPr>
        </p:nvGraphicFramePr>
        <p:xfrm>
          <a:off x="8100392" y="838200"/>
          <a:ext cx="288032" cy="875705"/>
        </p:xfrm>
        <a:graphic>
          <a:graphicData uri="http://schemas.openxmlformats.org/presentationml/2006/ole">
            <mc:AlternateContent xmlns:mc="http://schemas.openxmlformats.org/markup-compatibility/2006">
              <mc:Choice xmlns:v="urn:schemas-microsoft-com:vml" Requires="v">
                <p:oleObj spid="_x0000_s13565" name="Clip" r:id="rId6" imgW="1295640" imgH="3934080" progId="MS_ClipArt_Gallery.5">
                  <p:embed/>
                </p:oleObj>
              </mc:Choice>
              <mc:Fallback>
                <p:oleObj name="Clip" r:id="rId6" imgW="1295640" imgH="3934080" progId="MS_ClipArt_Gallery.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0392" y="838200"/>
                        <a:ext cx="288032" cy="875705"/>
                      </a:xfrm>
                      <a:prstGeom prst="rect">
                        <a:avLst/>
                      </a:prstGeom>
                      <a:noFill/>
                      <a:extLst/>
                    </p:spPr>
                  </p:pic>
                </p:oleObj>
              </mc:Fallback>
            </mc:AlternateContent>
          </a:graphicData>
        </a:graphic>
      </p:graphicFrame>
      <p:sp>
        <p:nvSpPr>
          <p:cNvPr id="8" name="TextBox 7"/>
          <p:cNvSpPr txBox="1"/>
          <p:nvPr/>
        </p:nvSpPr>
        <p:spPr>
          <a:xfrm>
            <a:off x="7317786" y="2150765"/>
            <a:ext cx="1368152" cy="1440160"/>
          </a:xfrm>
          <a:prstGeom prst="rect">
            <a:avLst/>
          </a:prstGeom>
          <a:noFill/>
        </p:spPr>
        <p:txBody>
          <a:bodyPr wrap="square" rtlCol="0">
            <a:spAutoFit/>
          </a:bodyPr>
          <a:lstStyle/>
          <a:p>
            <a:endParaRPr lang="et-EE" dirty="0"/>
          </a:p>
        </p:txBody>
      </p:sp>
      <p:sp>
        <p:nvSpPr>
          <p:cNvPr id="10" name="TextBox 9"/>
          <p:cNvSpPr txBox="1"/>
          <p:nvPr/>
        </p:nvSpPr>
        <p:spPr>
          <a:xfrm>
            <a:off x="7532712" y="2399705"/>
            <a:ext cx="1305626" cy="461665"/>
          </a:xfrm>
          <a:prstGeom prst="rect">
            <a:avLst/>
          </a:prstGeom>
          <a:noFill/>
        </p:spPr>
        <p:txBody>
          <a:bodyPr wrap="square" rtlCol="0">
            <a:spAutoFit/>
          </a:bodyPr>
          <a:lstStyle/>
          <a:p>
            <a:endParaRPr lang="et-EE" dirty="0"/>
          </a:p>
        </p:txBody>
      </p:sp>
      <p:sp>
        <p:nvSpPr>
          <p:cNvPr id="4" name="TextBox 3"/>
          <p:cNvSpPr txBox="1"/>
          <p:nvPr/>
        </p:nvSpPr>
        <p:spPr>
          <a:xfrm>
            <a:off x="7092281" y="1713905"/>
            <a:ext cx="2232248" cy="2209836"/>
          </a:xfrm>
          <a:prstGeom prst="rect">
            <a:avLst/>
          </a:prstGeom>
          <a:noFill/>
        </p:spPr>
        <p:txBody>
          <a:bodyPr wrap="square" rtlCol="0">
            <a:spAutoFit/>
          </a:bodyPr>
          <a:lstStyle/>
          <a:p>
            <a:r>
              <a:rPr lang="en-US" sz="1600" dirty="0"/>
              <a:t>The idea behind the </a:t>
            </a:r>
            <a:r>
              <a:rPr lang="en-US" sz="1600" dirty="0" smtClean="0"/>
              <a:t>method</a:t>
            </a:r>
            <a:endParaRPr lang="et-EE" sz="1600" dirty="0" smtClean="0"/>
          </a:p>
          <a:p>
            <a:r>
              <a:rPr lang="en-US" sz="1600" dirty="0" smtClean="0"/>
              <a:t> </a:t>
            </a:r>
            <a:r>
              <a:rPr lang="en-US" sz="1600" dirty="0"/>
              <a:t>is that larger </a:t>
            </a:r>
            <a:r>
              <a:rPr lang="en-US" sz="1600" dirty="0" smtClean="0"/>
              <a:t>values</a:t>
            </a:r>
            <a:endParaRPr lang="et-EE" sz="1600" dirty="0" smtClean="0"/>
          </a:p>
          <a:p>
            <a:r>
              <a:rPr lang="en-US" sz="1600" dirty="0" smtClean="0"/>
              <a:t> </a:t>
            </a:r>
            <a:r>
              <a:rPr lang="en-US" sz="1600" dirty="0"/>
              <a:t>​​just float to the </a:t>
            </a:r>
            <a:r>
              <a:rPr lang="en-US" sz="1600" dirty="0" smtClean="0"/>
              <a:t>end</a:t>
            </a:r>
            <a:endParaRPr lang="et-EE" sz="1600" dirty="0" smtClean="0"/>
          </a:p>
          <a:p>
            <a:r>
              <a:rPr lang="en-US" sz="1600" dirty="0" smtClean="0"/>
              <a:t> </a:t>
            </a:r>
            <a:r>
              <a:rPr lang="en-US" sz="1600" dirty="0"/>
              <a:t>of the sorted row</a:t>
            </a:r>
            <a:r>
              <a:rPr lang="en-US" sz="1600" dirty="0" smtClean="0"/>
              <a:t>.</a:t>
            </a:r>
            <a:endParaRPr lang="et-EE" sz="1600" dirty="0" smtClean="0"/>
          </a:p>
          <a:p>
            <a:r>
              <a:rPr lang="en-US" sz="1600" dirty="0" smtClean="0"/>
              <a:t> </a:t>
            </a:r>
            <a:r>
              <a:rPr lang="en-US" sz="1600" dirty="0"/>
              <a:t>The sorted row </a:t>
            </a:r>
            <a:r>
              <a:rPr lang="en-US" sz="1600" dirty="0" smtClean="0"/>
              <a:t>gets</a:t>
            </a:r>
            <a:endParaRPr lang="et-EE" sz="1600" dirty="0" smtClean="0"/>
          </a:p>
          <a:p>
            <a:r>
              <a:rPr lang="en-US" sz="1600" dirty="0" smtClean="0"/>
              <a:t> </a:t>
            </a:r>
            <a:r>
              <a:rPr lang="en-US" sz="1600" dirty="0"/>
              <a:t>shorter each time</a:t>
            </a:r>
            <a:r>
              <a:rPr lang="en-US" dirty="0"/>
              <a:t>.</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0-#ppt_w/2"/>
                                          </p:val>
                                        </p:tav>
                                        <p:tav tm="100000">
                                          <p:val>
                                            <p:strVal val="#ppt_x"/>
                                          </p:val>
                                        </p:tav>
                                      </p:tavLst>
                                    </p:anim>
                                    <p:anim calcmode="lin" valueType="num">
                                      <p:cBhvr additive="base">
                                        <p:cTn id="14" dur="500" fill="hold"/>
                                        <p:tgtEl>
                                          <p:spTgt spid="1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additive="base">
                                        <p:cTn id="19" dur="500" fill="hold"/>
                                        <p:tgtEl>
                                          <p:spTgt spid="11270"/>
                                        </p:tgtEl>
                                        <p:attrNameLst>
                                          <p:attrName>ppt_x</p:attrName>
                                        </p:attrNameLst>
                                      </p:cBhvr>
                                      <p:tavLst>
                                        <p:tav tm="0">
                                          <p:val>
                                            <p:strVal val="0-#ppt_w/2"/>
                                          </p:val>
                                        </p:tav>
                                        <p:tav tm="100000">
                                          <p:val>
                                            <p:strVal val="#ppt_x"/>
                                          </p:val>
                                        </p:tav>
                                      </p:tavLst>
                                    </p:anim>
                                    <p:anim calcmode="lin" valueType="num">
                                      <p:cBhvr additive="base">
                                        <p:cTn id="20" dur="5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P spid="11269"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t-EE" sz="2800" dirty="0" smtClean="0"/>
              <a:t>ALGORITHM CREATING 7</a:t>
            </a:r>
            <a:endParaRPr lang="en-GB" sz="2800" dirty="0" smtClean="0"/>
          </a:p>
        </p:txBody>
      </p:sp>
      <p:sp>
        <p:nvSpPr>
          <p:cNvPr id="34819" name="Text Box 3"/>
          <p:cNvSpPr txBox="1">
            <a:spLocks noChangeArrowheads="1"/>
          </p:cNvSpPr>
          <p:nvPr/>
        </p:nvSpPr>
        <p:spPr bwMode="auto">
          <a:xfrm>
            <a:off x="2071688" y="2711450"/>
            <a:ext cx="5500687" cy="646113"/>
          </a:xfrm>
          <a:prstGeom prst="rect">
            <a:avLst/>
          </a:prstGeom>
          <a:noFill/>
          <a:ln w="9525">
            <a:noFill/>
            <a:miter lim="800000"/>
            <a:headEnd/>
            <a:tailEnd/>
          </a:ln>
        </p:spPr>
        <p:txBody>
          <a:bodyPr>
            <a:spAutoFit/>
          </a:bodyPr>
          <a:lstStyle/>
          <a:p>
            <a:pPr>
              <a:spcBef>
                <a:spcPct val="50000"/>
              </a:spcBef>
            </a:pPr>
            <a:r>
              <a:rPr lang="et-EE" sz="3600" i="0" dirty="0" smtClean="0">
                <a:solidFill>
                  <a:srgbClr val="CC6600"/>
                </a:solidFill>
              </a:rPr>
              <a:t>Shell sort algorithm</a:t>
            </a:r>
            <a:endParaRPr lang="en-GB" sz="3600" i="0" dirty="0">
              <a:solidFill>
                <a:srgbClr val="CC66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0" y="207963"/>
          <a:ext cx="9144000" cy="6650037"/>
        </p:xfrm>
        <a:graphic>
          <a:graphicData uri="http://schemas.openxmlformats.org/presentationml/2006/ole">
            <mc:AlternateContent xmlns:mc="http://schemas.openxmlformats.org/markup-compatibility/2006">
              <mc:Choice xmlns:v="urn:schemas-microsoft-com:vml" Requires="v">
                <p:oleObj spid="_x0000_s14586" name="Slide" r:id="rId4" imgW="4467240" imgH="3349800" progId="PowerPoint.Slide.8">
                  <p:embed/>
                </p:oleObj>
              </mc:Choice>
              <mc:Fallback>
                <p:oleObj name="Slide" r:id="rId4" imgW="4467240" imgH="33498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7963"/>
                        <a:ext cx="9144000" cy="665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3" descr="5%"/>
          <p:cNvSpPr txBox="1">
            <a:spLocks noChangeArrowheads="1"/>
          </p:cNvSpPr>
          <p:nvPr/>
        </p:nvSpPr>
        <p:spPr bwMode="auto">
          <a:xfrm>
            <a:off x="1828800" y="152400"/>
            <a:ext cx="6781800" cy="931863"/>
          </a:xfrm>
          <a:prstGeom prst="rect">
            <a:avLst/>
          </a:prstGeom>
          <a:pattFill prst="pct5">
            <a:fgClr>
              <a:schemeClr val="accent1"/>
            </a:fgClr>
            <a:bgClr>
              <a:schemeClr val="bg1"/>
            </a:bgClr>
          </a:pattFill>
          <a:ln w="9525">
            <a:noFill/>
            <a:miter lim="800000"/>
            <a:headEnd/>
            <a:tailEnd/>
          </a:ln>
        </p:spPr>
        <p:txBody>
          <a:bodyPr>
            <a:spAutoFit/>
          </a:bodyPr>
          <a:lstStyle/>
          <a:p>
            <a:pPr>
              <a:spcBef>
                <a:spcPct val="50000"/>
              </a:spcBef>
            </a:pPr>
            <a:r>
              <a:rPr lang="et-EE" sz="2800" b="1" i="0" u="sng" dirty="0" smtClean="0">
                <a:solidFill>
                  <a:srgbClr val="CC6600"/>
                </a:solidFill>
              </a:rPr>
              <a:t>Shell sort algorithm </a:t>
            </a:r>
            <a:r>
              <a:rPr lang="et-EE" sz="2800" b="1" i="0" u="sng" dirty="0">
                <a:solidFill>
                  <a:srgbClr val="CC6600"/>
                </a:solidFill>
              </a:rPr>
              <a:t>(1)</a:t>
            </a:r>
          </a:p>
          <a:p>
            <a:pPr>
              <a:spcBef>
                <a:spcPct val="50000"/>
              </a:spcBef>
            </a:pPr>
            <a:r>
              <a:rPr lang="et-EE" sz="1800" dirty="0" smtClean="0"/>
              <a:t>(has less exchanges, presumes that data is partially sorted)</a:t>
            </a:r>
            <a:endParaRPr lang="en-GB" sz="1800" dirty="0"/>
          </a:p>
        </p:txBody>
      </p:sp>
      <p:graphicFrame>
        <p:nvGraphicFramePr>
          <p:cNvPr id="12292" name="Object 4"/>
          <p:cNvGraphicFramePr>
            <a:graphicFrameLocks noChangeAspect="1"/>
          </p:cNvGraphicFramePr>
          <p:nvPr/>
        </p:nvGraphicFramePr>
        <p:xfrm>
          <a:off x="7848600" y="3962400"/>
          <a:ext cx="708025" cy="1524000"/>
        </p:xfrm>
        <a:graphic>
          <a:graphicData uri="http://schemas.openxmlformats.org/presentationml/2006/ole">
            <mc:AlternateContent xmlns:mc="http://schemas.openxmlformats.org/markup-compatibility/2006">
              <mc:Choice xmlns:v="urn:schemas-microsoft-com:vml" Requires="v">
                <p:oleObj spid="_x0000_s14587" name="Clip" r:id="rId6" imgW="1857600" imgH="3995640" progId="MS_ClipArt_Gallery.5">
                  <p:embed/>
                </p:oleObj>
              </mc:Choice>
              <mc:Fallback>
                <p:oleObj name="Clip" r:id="rId6" imgW="1857600" imgH="3995640" progId="MS_ClipArt_Gallery.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3962400"/>
                        <a:ext cx="708025"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0-#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nvPr>
        </p:nvGraphicFramePr>
        <p:xfrm>
          <a:off x="487363" y="355600"/>
          <a:ext cx="8337550" cy="6257925"/>
        </p:xfrm>
        <a:graphic>
          <a:graphicData uri="http://schemas.openxmlformats.org/presentationml/2006/ole">
            <mc:AlternateContent xmlns:mc="http://schemas.openxmlformats.org/markup-compatibility/2006">
              <mc:Choice xmlns:v="urn:schemas-microsoft-com:vml" Requires="v">
                <p:oleObj spid="_x0000_s23686" name="Slide" r:id="rId5" imgW="3691044" imgH="2769210" progId="PowerPoint.Slide.8">
                  <p:embed/>
                </p:oleObj>
              </mc:Choice>
              <mc:Fallback>
                <p:oleObj name="Slide" r:id="rId5" imgW="3691044" imgH="2769210" progId="PowerPoint.Slide.8">
                  <p:embed/>
                  <p:pic>
                    <p:nvPicPr>
                      <p:cNvPr id="15362" name="Object 2"/>
                      <p:cNvPicPr>
                        <a:picLocks noChangeAspect="1" noChangeArrowheads="1"/>
                      </p:cNvPicPr>
                      <p:nvPr/>
                    </p:nvPicPr>
                    <p:blipFill>
                      <a:blip r:embed="rId6"/>
                      <a:srcRect/>
                      <a:stretch>
                        <a:fillRect/>
                      </a:stretch>
                    </p:blipFill>
                    <p:spPr bwMode="auto">
                      <a:xfrm>
                        <a:off x="487363" y="355600"/>
                        <a:ext cx="833755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Text Box 5" descr="10%"/>
          <p:cNvSpPr txBox="1">
            <a:spLocks noChangeArrowheads="1"/>
          </p:cNvSpPr>
          <p:nvPr/>
        </p:nvSpPr>
        <p:spPr bwMode="auto">
          <a:xfrm>
            <a:off x="3886200" y="4876800"/>
            <a:ext cx="3886200" cy="457200"/>
          </a:xfrm>
          <a:prstGeom prst="rect">
            <a:avLst/>
          </a:prstGeom>
          <a:pattFill prst="pct10">
            <a:fgClr>
              <a:srgbClr val="CC6600"/>
            </a:fgClr>
            <a:bgClr>
              <a:srgbClr val="FFFFFF"/>
            </a:bgClr>
          </a:pattFill>
          <a:ln w="9525">
            <a:noFill/>
            <a:miter lim="800000"/>
            <a:headEnd/>
            <a:tailEnd/>
          </a:ln>
        </p:spPr>
        <p:txBody>
          <a:bodyPr>
            <a:spAutoFit/>
          </a:bodyPr>
          <a:lstStyle/>
          <a:p>
            <a:pPr>
              <a:spcBef>
                <a:spcPct val="50000"/>
              </a:spcBef>
            </a:pPr>
            <a:endParaRPr lang="et-EE"/>
          </a:p>
        </p:txBody>
      </p:sp>
      <p:graphicFrame>
        <p:nvGraphicFramePr>
          <p:cNvPr id="4" name="Object 2"/>
          <p:cNvGraphicFramePr>
            <a:graphicFrameLocks noChangeAspect="1"/>
          </p:cNvGraphicFramePr>
          <p:nvPr>
            <p:extLst/>
          </p:nvPr>
        </p:nvGraphicFramePr>
        <p:xfrm>
          <a:off x="-381000" y="-287338"/>
          <a:ext cx="9525000" cy="7145338"/>
        </p:xfrm>
        <a:graphic>
          <a:graphicData uri="http://schemas.openxmlformats.org/presentationml/2006/ole">
            <mc:AlternateContent xmlns:mc="http://schemas.openxmlformats.org/markup-compatibility/2006">
              <mc:Choice xmlns:v="urn:schemas-microsoft-com:vml" Requires="v">
                <p:oleObj spid="_x0000_s23687" name="Slide" r:id="rId7" imgW="4088949" imgH="3066323" progId="PowerPoint.Slide.8">
                  <p:embed/>
                </p:oleObj>
              </mc:Choice>
              <mc:Fallback>
                <p:oleObj name="Slide" r:id="rId7" imgW="4088949" imgH="3066323" progId="PowerPoint.Slide.8">
                  <p:embed/>
                  <p:pic>
                    <p:nvPicPr>
                      <p:cNvPr id="16386" name="Object 2"/>
                      <p:cNvPicPr>
                        <a:picLocks noChangeAspect="1" noChangeArrowheads="1"/>
                      </p:cNvPicPr>
                      <p:nvPr/>
                    </p:nvPicPr>
                    <p:blipFill>
                      <a:blip r:embed="rId8"/>
                      <a:srcRect/>
                      <a:stretch>
                        <a:fillRect/>
                      </a:stretch>
                    </p:blipFill>
                    <p:spPr bwMode="auto">
                      <a:xfrm>
                        <a:off x="-381000" y="-287338"/>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285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additive="base">
                                        <p:cTn id="7"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extLst>
              <p:ext uri="{D42A27DB-BD31-4B8C-83A1-F6EECF244321}">
                <p14:modId xmlns:p14="http://schemas.microsoft.com/office/powerpoint/2010/main" val="4047463446"/>
              </p:ext>
            </p:extLst>
          </p:nvPr>
        </p:nvGraphicFramePr>
        <p:xfrm>
          <a:off x="0" y="7620"/>
          <a:ext cx="9183687" cy="6886575"/>
        </p:xfrm>
        <a:graphic>
          <a:graphicData uri="http://schemas.openxmlformats.org/presentationml/2006/ole">
            <mc:AlternateContent xmlns:mc="http://schemas.openxmlformats.org/markup-compatibility/2006">
              <mc:Choice xmlns:v="urn:schemas-microsoft-com:vml" Requires="v">
                <p:oleObj spid="_x0000_s18557" name="Slide" r:id="rId6" imgW="4044842" imgH="3032679" progId="PowerPoint.Slide.8">
                  <p:embed/>
                </p:oleObj>
              </mc:Choice>
              <mc:Fallback>
                <p:oleObj name="Slide" r:id="rId6" imgW="4044842" imgH="3032679" progId="PowerPoint.Slide.8">
                  <p:embed/>
                  <p:pic>
                    <p:nvPicPr>
                      <p:cNvPr id="0" name="Object 2"/>
                      <p:cNvPicPr>
                        <a:picLocks noChangeAspect="1" noChangeArrowheads="1"/>
                      </p:cNvPicPr>
                      <p:nvPr/>
                    </p:nvPicPr>
                    <p:blipFill>
                      <a:blip r:embed="rId7"/>
                      <a:srcRect/>
                      <a:stretch>
                        <a:fillRect/>
                      </a:stretch>
                    </p:blipFill>
                    <p:spPr bwMode="auto">
                      <a:xfrm>
                        <a:off x="0" y="7620"/>
                        <a:ext cx="9183687"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p:cNvSpPr txBox="1">
            <a:spLocks noChangeArrowheads="1"/>
          </p:cNvSpPr>
          <p:nvPr/>
        </p:nvSpPr>
        <p:spPr bwMode="auto">
          <a:xfrm>
            <a:off x="2590800" y="1066800"/>
            <a:ext cx="2209800" cy="523220"/>
          </a:xfrm>
          <a:prstGeom prst="rect">
            <a:avLst/>
          </a:prstGeom>
          <a:noFill/>
          <a:ln w="9525">
            <a:solidFill>
              <a:schemeClr val="tx2"/>
            </a:solidFill>
            <a:miter lim="800000"/>
            <a:headEnd/>
            <a:tailEnd/>
          </a:ln>
        </p:spPr>
        <p:txBody>
          <a:bodyPr>
            <a:spAutoFit/>
          </a:bodyPr>
          <a:lstStyle/>
          <a:p>
            <a:pPr>
              <a:spcBef>
                <a:spcPct val="50000"/>
              </a:spcBef>
            </a:pPr>
            <a:r>
              <a:rPr lang="et-EE" sz="1400" dirty="0" smtClean="0"/>
              <a:t>Output matrix row, on the basis of max element</a:t>
            </a:r>
            <a:endParaRPr lang="en-GB" sz="1400" dirty="0"/>
          </a:p>
        </p:txBody>
      </p:sp>
      <p:sp>
        <p:nvSpPr>
          <p:cNvPr id="23559" name="Text Box 7"/>
          <p:cNvSpPr txBox="1">
            <a:spLocks noChangeArrowheads="1"/>
          </p:cNvSpPr>
          <p:nvPr/>
        </p:nvSpPr>
        <p:spPr bwMode="auto">
          <a:xfrm>
            <a:off x="990600" y="2209800"/>
            <a:ext cx="1752600" cy="523220"/>
          </a:xfrm>
          <a:prstGeom prst="rect">
            <a:avLst/>
          </a:prstGeom>
          <a:noFill/>
          <a:ln w="9525">
            <a:solidFill>
              <a:schemeClr val="tx2"/>
            </a:solidFill>
            <a:miter lim="800000"/>
            <a:headEnd/>
            <a:tailEnd/>
          </a:ln>
        </p:spPr>
        <p:txBody>
          <a:bodyPr>
            <a:spAutoFit/>
          </a:bodyPr>
          <a:lstStyle/>
          <a:p>
            <a:pPr>
              <a:spcBef>
                <a:spcPct val="50000"/>
              </a:spcBef>
            </a:pPr>
            <a:r>
              <a:rPr lang="et-EE" sz="1400" dirty="0" smtClean="0"/>
              <a:t> Matrix input A(i,j</a:t>
            </a:r>
            <a:r>
              <a:rPr lang="et-EE" sz="1400" dirty="0"/>
              <a:t>) i,j=1..N</a:t>
            </a:r>
            <a:endParaRPr lang="en-GB" sz="1400" dirty="0"/>
          </a:p>
        </p:txBody>
      </p:sp>
      <p:sp>
        <p:nvSpPr>
          <p:cNvPr id="23560" name="Line 8"/>
          <p:cNvSpPr>
            <a:spLocks noChangeShapeType="1"/>
          </p:cNvSpPr>
          <p:nvPr/>
        </p:nvSpPr>
        <p:spPr bwMode="auto">
          <a:xfrm flipH="1">
            <a:off x="1752600" y="1600200"/>
            <a:ext cx="1143000" cy="609600"/>
          </a:xfrm>
          <a:prstGeom prst="line">
            <a:avLst/>
          </a:prstGeom>
          <a:noFill/>
          <a:ln w="9525">
            <a:solidFill>
              <a:schemeClr val="tx1"/>
            </a:solidFill>
            <a:round/>
            <a:headEnd/>
            <a:tailEnd/>
          </a:ln>
        </p:spPr>
        <p:txBody>
          <a:bodyPr/>
          <a:lstStyle/>
          <a:p>
            <a:endParaRPr lang="et-EE"/>
          </a:p>
        </p:txBody>
      </p:sp>
      <p:sp>
        <p:nvSpPr>
          <p:cNvPr id="23561" name="Text Box 9"/>
          <p:cNvSpPr txBox="1">
            <a:spLocks noChangeArrowheads="1"/>
          </p:cNvSpPr>
          <p:nvPr/>
        </p:nvSpPr>
        <p:spPr bwMode="auto">
          <a:xfrm>
            <a:off x="3276600" y="2209800"/>
            <a:ext cx="1219200" cy="738664"/>
          </a:xfrm>
          <a:prstGeom prst="rect">
            <a:avLst/>
          </a:prstGeom>
          <a:noFill/>
          <a:ln w="9525">
            <a:solidFill>
              <a:schemeClr val="tx2"/>
            </a:solidFill>
            <a:miter lim="800000"/>
            <a:headEnd/>
            <a:tailEnd/>
          </a:ln>
        </p:spPr>
        <p:txBody>
          <a:bodyPr>
            <a:spAutoFit/>
          </a:bodyPr>
          <a:lstStyle/>
          <a:p>
            <a:pPr>
              <a:spcBef>
                <a:spcPct val="50000"/>
              </a:spcBef>
            </a:pPr>
            <a:r>
              <a:rPr lang="et-EE" sz="1400" dirty="0"/>
              <a:t>Max A(i,J) </a:t>
            </a:r>
            <a:r>
              <a:rPr lang="et-EE" sz="1400" dirty="0" smtClean="0"/>
              <a:t>finding, </a:t>
            </a:r>
            <a:r>
              <a:rPr lang="et-EE" sz="1400" dirty="0"/>
              <a:t>max(i)</a:t>
            </a:r>
            <a:endParaRPr lang="en-GB" sz="1400" dirty="0"/>
          </a:p>
        </p:txBody>
      </p:sp>
      <p:sp>
        <p:nvSpPr>
          <p:cNvPr id="23562" name="Line 10"/>
          <p:cNvSpPr>
            <a:spLocks noChangeShapeType="1"/>
          </p:cNvSpPr>
          <p:nvPr/>
        </p:nvSpPr>
        <p:spPr bwMode="auto">
          <a:xfrm>
            <a:off x="3886200" y="1600200"/>
            <a:ext cx="0" cy="609600"/>
          </a:xfrm>
          <a:prstGeom prst="line">
            <a:avLst/>
          </a:prstGeom>
          <a:noFill/>
          <a:ln w="9525">
            <a:solidFill>
              <a:schemeClr val="tx1"/>
            </a:solidFill>
            <a:round/>
            <a:headEnd/>
            <a:tailEnd/>
          </a:ln>
        </p:spPr>
        <p:txBody>
          <a:bodyPr/>
          <a:lstStyle/>
          <a:p>
            <a:endParaRPr lang="et-EE"/>
          </a:p>
        </p:txBody>
      </p:sp>
      <p:sp>
        <p:nvSpPr>
          <p:cNvPr id="23564" name="Text Box 12"/>
          <p:cNvSpPr txBox="1">
            <a:spLocks noChangeArrowheads="1"/>
          </p:cNvSpPr>
          <p:nvPr/>
        </p:nvSpPr>
        <p:spPr bwMode="auto">
          <a:xfrm>
            <a:off x="4953000" y="2216150"/>
            <a:ext cx="1447800" cy="738664"/>
          </a:xfrm>
          <a:prstGeom prst="rect">
            <a:avLst/>
          </a:prstGeom>
          <a:noFill/>
          <a:ln w="9525">
            <a:solidFill>
              <a:schemeClr val="tx2"/>
            </a:solidFill>
            <a:miter lim="800000"/>
            <a:headEnd/>
            <a:tailEnd/>
          </a:ln>
        </p:spPr>
        <p:txBody>
          <a:bodyPr>
            <a:spAutoFit/>
          </a:bodyPr>
          <a:lstStyle/>
          <a:p>
            <a:pPr>
              <a:spcBef>
                <a:spcPct val="50000"/>
              </a:spcBef>
            </a:pPr>
            <a:r>
              <a:rPr lang="et-EE" sz="1400" dirty="0" smtClean="0">
                <a:solidFill>
                  <a:schemeClr val="tx2"/>
                </a:solidFill>
              </a:rPr>
              <a:t>Row separation on the base of </a:t>
            </a:r>
            <a:r>
              <a:rPr lang="et-EE" sz="1400" dirty="0">
                <a:solidFill>
                  <a:schemeClr val="tx2"/>
                </a:solidFill>
              </a:rPr>
              <a:t>max(i) </a:t>
            </a:r>
            <a:endParaRPr lang="en-GB" sz="1400" dirty="0">
              <a:solidFill>
                <a:schemeClr val="tx2"/>
              </a:solidFill>
            </a:endParaRPr>
          </a:p>
        </p:txBody>
      </p:sp>
      <p:sp>
        <p:nvSpPr>
          <p:cNvPr id="23565" name="Line 13"/>
          <p:cNvSpPr>
            <a:spLocks noChangeShapeType="1"/>
          </p:cNvSpPr>
          <p:nvPr/>
        </p:nvSpPr>
        <p:spPr bwMode="auto">
          <a:xfrm>
            <a:off x="4572000" y="1600200"/>
            <a:ext cx="1066800" cy="609600"/>
          </a:xfrm>
          <a:prstGeom prst="line">
            <a:avLst/>
          </a:prstGeom>
          <a:noFill/>
          <a:ln w="9525">
            <a:solidFill>
              <a:schemeClr val="tx1"/>
            </a:solidFill>
            <a:round/>
            <a:headEnd/>
            <a:tailEnd/>
          </a:ln>
        </p:spPr>
        <p:txBody>
          <a:bodyPr/>
          <a:lstStyle/>
          <a:p>
            <a:endParaRPr lang="et-EE"/>
          </a:p>
        </p:txBody>
      </p:sp>
      <p:pic>
        <p:nvPicPr>
          <p:cNvPr id="23566" name="Picture 14" descr="C:\Documents and Settings\vladimir\Desktop\sisse.gif.gif"/>
          <p:cNvPicPr>
            <a:picLocks noChangeAspect="1" noChangeArrowheads="1"/>
          </p:cNvPicPr>
          <p:nvPr/>
        </p:nvPicPr>
        <p:blipFill>
          <a:blip r:embed="rId8"/>
          <a:srcRect/>
          <a:stretch>
            <a:fillRect/>
          </a:stretch>
        </p:blipFill>
        <p:spPr bwMode="auto">
          <a:xfrm>
            <a:off x="381000" y="3352800"/>
            <a:ext cx="3733800" cy="2446338"/>
          </a:xfrm>
          <a:prstGeom prst="rect">
            <a:avLst/>
          </a:prstGeom>
          <a:noFill/>
          <a:ln w="9525">
            <a:noFill/>
            <a:miter lim="800000"/>
            <a:headEnd/>
            <a:tailEnd/>
          </a:ln>
        </p:spPr>
      </p:pic>
      <p:sp>
        <p:nvSpPr>
          <p:cNvPr id="23567" name="Line 15"/>
          <p:cNvSpPr>
            <a:spLocks noChangeShapeType="1"/>
          </p:cNvSpPr>
          <p:nvPr/>
        </p:nvSpPr>
        <p:spPr bwMode="auto">
          <a:xfrm>
            <a:off x="1981200" y="2895600"/>
            <a:ext cx="685800" cy="457200"/>
          </a:xfrm>
          <a:prstGeom prst="line">
            <a:avLst/>
          </a:prstGeom>
          <a:noFill/>
          <a:ln w="9525">
            <a:solidFill>
              <a:schemeClr val="tx1"/>
            </a:solidFill>
            <a:round/>
            <a:headEnd/>
            <a:tailEnd type="triangle" w="med" len="med"/>
          </a:ln>
        </p:spPr>
        <p:txBody>
          <a:bodyPr/>
          <a:lstStyle/>
          <a:p>
            <a:endParaRPr lang="et-EE"/>
          </a:p>
        </p:txBody>
      </p:sp>
      <p:pic>
        <p:nvPicPr>
          <p:cNvPr id="23568" name="Picture 16" descr="C:\Documents and Settings\vladimir\Desktop\maxi.gif.gif"/>
          <p:cNvPicPr>
            <a:picLocks noChangeAspect="1" noChangeArrowheads="1"/>
          </p:cNvPicPr>
          <p:nvPr/>
        </p:nvPicPr>
        <p:blipFill>
          <a:blip r:embed="rId9"/>
          <a:srcRect/>
          <a:stretch>
            <a:fillRect/>
          </a:stretch>
        </p:blipFill>
        <p:spPr bwMode="auto">
          <a:xfrm>
            <a:off x="3741420" y="3208020"/>
            <a:ext cx="3429000" cy="2874963"/>
          </a:xfrm>
          <a:prstGeom prst="rect">
            <a:avLst/>
          </a:prstGeom>
          <a:noFill/>
          <a:ln w="9525">
            <a:noFill/>
            <a:miter lim="800000"/>
            <a:headEnd/>
            <a:tailEnd/>
          </a:ln>
        </p:spPr>
      </p:pic>
      <p:sp>
        <p:nvSpPr>
          <p:cNvPr id="23569" name="Line 17"/>
          <p:cNvSpPr>
            <a:spLocks noChangeShapeType="1"/>
          </p:cNvSpPr>
          <p:nvPr/>
        </p:nvSpPr>
        <p:spPr bwMode="auto">
          <a:xfrm>
            <a:off x="4038600" y="2971800"/>
            <a:ext cx="1066800" cy="228600"/>
          </a:xfrm>
          <a:prstGeom prst="line">
            <a:avLst/>
          </a:prstGeom>
          <a:noFill/>
          <a:ln w="9525">
            <a:solidFill>
              <a:schemeClr val="tx1"/>
            </a:solidFill>
            <a:round/>
            <a:headEnd/>
            <a:tailEnd type="triangle" w="med" len="med"/>
          </a:ln>
        </p:spPr>
        <p:txBody>
          <a:bodyPr/>
          <a:lstStyle/>
          <a:p>
            <a:endParaRPr lang="et-EE"/>
          </a:p>
        </p:txBody>
      </p:sp>
      <p:pic>
        <p:nvPicPr>
          <p:cNvPr id="23570" name="Picture 18" descr="C:\Documents and Settings\vladimir\Desktop\vvv.gif.gif"/>
          <p:cNvPicPr>
            <a:picLocks noChangeArrowheads="1"/>
          </p:cNvPicPr>
          <p:nvPr/>
        </p:nvPicPr>
        <p:blipFill>
          <a:blip r:embed="rId10"/>
          <a:srcRect/>
          <a:stretch>
            <a:fillRect/>
          </a:stretch>
        </p:blipFill>
        <p:spPr bwMode="auto">
          <a:xfrm>
            <a:off x="7008336" y="617220"/>
            <a:ext cx="2428875" cy="2590800"/>
          </a:xfrm>
          <a:prstGeom prst="rect">
            <a:avLst/>
          </a:prstGeom>
          <a:noFill/>
          <a:ln w="9525">
            <a:noFill/>
            <a:miter lim="800000"/>
            <a:headEnd/>
            <a:tailEnd/>
          </a:ln>
        </p:spPr>
      </p:pic>
      <p:sp>
        <p:nvSpPr>
          <p:cNvPr id="23571" name="Line 19"/>
          <p:cNvSpPr>
            <a:spLocks noChangeShapeType="1"/>
          </p:cNvSpPr>
          <p:nvPr/>
        </p:nvSpPr>
        <p:spPr bwMode="auto">
          <a:xfrm flipV="1">
            <a:off x="6400800" y="2057400"/>
            <a:ext cx="609600" cy="457200"/>
          </a:xfrm>
          <a:prstGeom prst="line">
            <a:avLst/>
          </a:prstGeom>
          <a:noFill/>
          <a:ln w="9525">
            <a:solidFill>
              <a:schemeClr val="tx1"/>
            </a:solidFill>
            <a:round/>
            <a:headEnd/>
            <a:tailEnd type="triangle" w="med" len="med"/>
          </a:ln>
        </p:spPr>
        <p:txBody>
          <a:bodyPr/>
          <a:lstStyle/>
          <a:p>
            <a:endParaRPr lang="et-EE"/>
          </a:p>
        </p:txBody>
      </p:sp>
      <p:sp>
        <p:nvSpPr>
          <p:cNvPr id="23572" name="Text Box 20"/>
          <p:cNvSpPr txBox="1">
            <a:spLocks noChangeArrowheads="1"/>
          </p:cNvSpPr>
          <p:nvPr/>
        </p:nvSpPr>
        <p:spPr bwMode="auto">
          <a:xfrm>
            <a:off x="7246560" y="3501008"/>
            <a:ext cx="1905000" cy="1200329"/>
          </a:xfrm>
          <a:prstGeom prst="rect">
            <a:avLst/>
          </a:prstGeom>
          <a:noFill/>
          <a:ln w="9525">
            <a:solidFill>
              <a:srgbClr val="CC6600"/>
            </a:solidFill>
            <a:miter lim="800000"/>
            <a:headEnd/>
            <a:tailEnd/>
          </a:ln>
        </p:spPr>
        <p:txBody>
          <a:bodyPr>
            <a:spAutoFit/>
          </a:bodyPr>
          <a:lstStyle/>
          <a:p>
            <a:pPr>
              <a:spcBef>
                <a:spcPct val="50000"/>
              </a:spcBef>
            </a:pPr>
            <a:r>
              <a:rPr lang="en-US" sz="1800" i="0" dirty="0">
                <a:solidFill>
                  <a:srgbClr val="C00000"/>
                </a:solidFill>
              </a:rPr>
              <a:t>We </a:t>
            </a:r>
            <a:r>
              <a:rPr lang="en-US" sz="1800" i="0" dirty="0" smtClean="0">
                <a:solidFill>
                  <a:srgbClr val="C00000"/>
                </a:solidFill>
              </a:rPr>
              <a:t>s</a:t>
            </a:r>
            <a:r>
              <a:rPr lang="et-EE" sz="1800" i="0" dirty="0" smtClean="0">
                <a:solidFill>
                  <a:srgbClr val="C00000"/>
                </a:solidFill>
              </a:rPr>
              <a:t>eparate</a:t>
            </a:r>
            <a:r>
              <a:rPr lang="en-US" sz="1800" i="0" dirty="0" smtClean="0">
                <a:solidFill>
                  <a:srgbClr val="C00000"/>
                </a:solidFill>
              </a:rPr>
              <a:t> </a:t>
            </a:r>
            <a:r>
              <a:rPr lang="en-US" sz="1800" i="0" dirty="0">
                <a:solidFill>
                  <a:srgbClr val="C00000"/>
                </a:solidFill>
              </a:rPr>
              <a:t>the task </a:t>
            </a:r>
            <a:r>
              <a:rPr lang="et-EE" sz="1800" i="0" dirty="0" smtClean="0">
                <a:solidFill>
                  <a:srgbClr val="C00000"/>
                </a:solidFill>
              </a:rPr>
              <a:t>into</a:t>
            </a:r>
            <a:r>
              <a:rPr lang="en-US" sz="1800" i="0" dirty="0" smtClean="0">
                <a:solidFill>
                  <a:srgbClr val="C00000"/>
                </a:solidFill>
              </a:rPr>
              <a:t> sub-tasks </a:t>
            </a:r>
            <a:r>
              <a:rPr lang="en-US" sz="1800" i="0" dirty="0">
                <a:solidFill>
                  <a:srgbClr val="C00000"/>
                </a:solidFill>
              </a:rPr>
              <a:t>and solve them later</a:t>
            </a:r>
            <a:r>
              <a:rPr lang="et-EE" sz="1800" i="0" dirty="0" smtClean="0">
                <a:solidFill>
                  <a:srgbClr val="C00000"/>
                </a:solidFill>
              </a:rPr>
              <a:t>!</a:t>
            </a:r>
            <a:endParaRPr lang="en-GB" sz="1800" i="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 calcmode="lin" valueType="num">
                                      <p:cBhvr additive="base">
                                        <p:cTn id="7" dur="500" fill="hold"/>
                                        <p:tgtEl>
                                          <p:spTgt spid="2355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9">
                                            <p:txEl>
                                              <p:pRg st="0" end="0"/>
                                            </p:txEl>
                                          </p:spTgt>
                                        </p:tgtEl>
                                        <p:attrNameLst>
                                          <p:attrName>style.visibility</p:attrName>
                                        </p:attrNameLst>
                                      </p:cBhvr>
                                      <p:to>
                                        <p:strVal val="visible"/>
                                      </p:to>
                                    </p:set>
                                    <p:anim calcmode="lin" valueType="num">
                                      <p:cBhvr additive="base">
                                        <p:cTn id="13" dur="500" fill="hold"/>
                                        <p:tgtEl>
                                          <p:spTgt spid="2355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anim calcmode="lin" valueType="num">
                                      <p:cBhvr additive="base">
                                        <p:cTn id="19" dur="500" fill="hold"/>
                                        <p:tgtEl>
                                          <p:spTgt spid="23560"/>
                                        </p:tgtEl>
                                        <p:attrNameLst>
                                          <p:attrName>ppt_x</p:attrName>
                                        </p:attrNameLst>
                                      </p:cBhvr>
                                      <p:tavLst>
                                        <p:tav tm="0">
                                          <p:val>
                                            <p:strVal val="1+#ppt_w/2"/>
                                          </p:val>
                                        </p:tav>
                                        <p:tav tm="100000">
                                          <p:val>
                                            <p:strVal val="#ppt_x"/>
                                          </p:val>
                                        </p:tav>
                                      </p:tavLst>
                                    </p:anim>
                                    <p:anim calcmode="lin" valueType="num">
                                      <p:cBhvr additive="base">
                                        <p:cTn id="20" dur="500" fill="hold"/>
                                        <p:tgtEl>
                                          <p:spTgt spid="235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61">
                                            <p:txEl>
                                              <p:pRg st="0" end="0"/>
                                            </p:txEl>
                                          </p:spTgt>
                                        </p:tgtEl>
                                        <p:attrNameLst>
                                          <p:attrName>style.visibility</p:attrName>
                                        </p:attrNameLst>
                                      </p:cBhvr>
                                      <p:to>
                                        <p:strVal val="visible"/>
                                      </p:to>
                                    </p:set>
                                    <p:anim calcmode="lin" valueType="num">
                                      <p:cBhvr additive="base">
                                        <p:cTn id="25" dur="500" fill="hold"/>
                                        <p:tgtEl>
                                          <p:spTgt spid="2356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5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562"/>
                                        </p:tgtEl>
                                        <p:attrNameLst>
                                          <p:attrName>style.visibility</p:attrName>
                                        </p:attrNameLst>
                                      </p:cBhvr>
                                      <p:to>
                                        <p:strVal val="visible"/>
                                      </p:to>
                                    </p:set>
                                    <p:anim calcmode="lin" valueType="num">
                                      <p:cBhvr additive="base">
                                        <p:cTn id="31" dur="500" fill="hold"/>
                                        <p:tgtEl>
                                          <p:spTgt spid="23562"/>
                                        </p:tgtEl>
                                        <p:attrNameLst>
                                          <p:attrName>ppt_x</p:attrName>
                                        </p:attrNameLst>
                                      </p:cBhvr>
                                      <p:tavLst>
                                        <p:tav tm="0">
                                          <p:val>
                                            <p:strVal val="1+#ppt_w/2"/>
                                          </p:val>
                                        </p:tav>
                                        <p:tav tm="100000">
                                          <p:val>
                                            <p:strVal val="#ppt_x"/>
                                          </p:val>
                                        </p:tav>
                                      </p:tavLst>
                                    </p:anim>
                                    <p:anim calcmode="lin" valueType="num">
                                      <p:cBhvr additive="base">
                                        <p:cTn id="32" dur="500" fill="hold"/>
                                        <p:tgtEl>
                                          <p:spTgt spid="235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564">
                                            <p:txEl>
                                              <p:pRg st="0" end="0"/>
                                            </p:txEl>
                                          </p:spTgt>
                                        </p:tgtEl>
                                        <p:attrNameLst>
                                          <p:attrName>style.visibility</p:attrName>
                                        </p:attrNameLst>
                                      </p:cBhvr>
                                      <p:to>
                                        <p:strVal val="visible"/>
                                      </p:to>
                                    </p:set>
                                    <p:anim calcmode="lin" valueType="num">
                                      <p:cBhvr additive="base">
                                        <p:cTn id="37" dur="500" fill="hold"/>
                                        <p:tgtEl>
                                          <p:spTgt spid="2356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5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rbrak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565"/>
                                        </p:tgtEl>
                                        <p:attrNameLst>
                                          <p:attrName>style.visibility</p:attrName>
                                        </p:attrNameLst>
                                      </p:cBhvr>
                                      <p:to>
                                        <p:strVal val="visible"/>
                                      </p:to>
                                    </p:set>
                                    <p:anim calcmode="lin" valueType="num">
                                      <p:cBhvr additive="base">
                                        <p:cTn id="43" dur="500" fill="hold"/>
                                        <p:tgtEl>
                                          <p:spTgt spid="23565"/>
                                        </p:tgtEl>
                                        <p:attrNameLst>
                                          <p:attrName>ppt_x</p:attrName>
                                        </p:attrNameLst>
                                      </p:cBhvr>
                                      <p:tavLst>
                                        <p:tav tm="0">
                                          <p:val>
                                            <p:strVal val="1+#ppt_w/2"/>
                                          </p:val>
                                        </p:tav>
                                        <p:tav tm="100000">
                                          <p:val>
                                            <p:strVal val="#ppt_x"/>
                                          </p:val>
                                        </p:tav>
                                      </p:tavLst>
                                    </p:anim>
                                    <p:anim calcmode="lin" valueType="num">
                                      <p:cBhvr additive="base">
                                        <p:cTn id="44" dur="500" fill="hold"/>
                                        <p:tgtEl>
                                          <p:spTgt spid="235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arbrak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3566"/>
                                        </p:tgtEl>
                                        <p:attrNameLst>
                                          <p:attrName>style.visibility</p:attrName>
                                        </p:attrNameLst>
                                      </p:cBhvr>
                                      <p:to>
                                        <p:strVal val="visible"/>
                                      </p:to>
                                    </p:set>
                                    <p:anim calcmode="lin" valueType="num">
                                      <p:cBhvr additive="base">
                                        <p:cTn id="49" dur="500" fill="hold"/>
                                        <p:tgtEl>
                                          <p:spTgt spid="23566"/>
                                        </p:tgtEl>
                                        <p:attrNameLst>
                                          <p:attrName>ppt_x</p:attrName>
                                        </p:attrNameLst>
                                      </p:cBhvr>
                                      <p:tavLst>
                                        <p:tav tm="0">
                                          <p:val>
                                            <p:strVal val="1+#ppt_w/2"/>
                                          </p:val>
                                        </p:tav>
                                        <p:tav tm="100000">
                                          <p:val>
                                            <p:strVal val="#ppt_x"/>
                                          </p:val>
                                        </p:tav>
                                      </p:tavLst>
                                    </p:anim>
                                    <p:anim calcmode="lin" valueType="num">
                                      <p:cBhvr additive="base">
                                        <p:cTn id="50" dur="500" fill="hold"/>
                                        <p:tgtEl>
                                          <p:spTgt spid="235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arbrak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567"/>
                                        </p:tgtEl>
                                        <p:attrNameLst>
                                          <p:attrName>style.visibility</p:attrName>
                                        </p:attrNameLst>
                                      </p:cBhvr>
                                      <p:to>
                                        <p:strVal val="visible"/>
                                      </p:to>
                                    </p:set>
                                    <p:anim calcmode="lin" valueType="num">
                                      <p:cBhvr additive="base">
                                        <p:cTn id="55" dur="500" fill="hold"/>
                                        <p:tgtEl>
                                          <p:spTgt spid="23567"/>
                                        </p:tgtEl>
                                        <p:attrNameLst>
                                          <p:attrName>ppt_x</p:attrName>
                                        </p:attrNameLst>
                                      </p:cBhvr>
                                      <p:tavLst>
                                        <p:tav tm="0">
                                          <p:val>
                                            <p:strVal val="0-#ppt_w/2"/>
                                          </p:val>
                                        </p:tav>
                                        <p:tav tm="100000">
                                          <p:val>
                                            <p:strVal val="#ppt_x"/>
                                          </p:val>
                                        </p:tav>
                                      </p:tavLst>
                                    </p:anim>
                                    <p:anim calcmode="lin" valueType="num">
                                      <p:cBhvr additive="base">
                                        <p:cTn id="56" dur="500" fill="hold"/>
                                        <p:tgtEl>
                                          <p:spTgt spid="235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3568"/>
                                        </p:tgtEl>
                                        <p:attrNameLst>
                                          <p:attrName>style.visibility</p:attrName>
                                        </p:attrNameLst>
                                      </p:cBhvr>
                                      <p:to>
                                        <p:strVal val="visible"/>
                                      </p:to>
                                    </p:set>
                                    <p:anim calcmode="lin" valueType="num">
                                      <p:cBhvr additive="base">
                                        <p:cTn id="61" dur="500" fill="hold"/>
                                        <p:tgtEl>
                                          <p:spTgt spid="23568"/>
                                        </p:tgtEl>
                                        <p:attrNameLst>
                                          <p:attrName>ppt_x</p:attrName>
                                        </p:attrNameLst>
                                      </p:cBhvr>
                                      <p:tavLst>
                                        <p:tav tm="0">
                                          <p:val>
                                            <p:strVal val="0-#ppt_w/2"/>
                                          </p:val>
                                        </p:tav>
                                        <p:tav tm="100000">
                                          <p:val>
                                            <p:strVal val="#ppt_x"/>
                                          </p:val>
                                        </p:tav>
                                      </p:tavLst>
                                    </p:anim>
                                    <p:anim calcmode="lin" valueType="num">
                                      <p:cBhvr additive="base">
                                        <p:cTn id="62" dur="500" fill="hold"/>
                                        <p:tgtEl>
                                          <p:spTgt spid="235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569"/>
                                        </p:tgtEl>
                                        <p:attrNameLst>
                                          <p:attrName>style.visibility</p:attrName>
                                        </p:attrNameLst>
                                      </p:cBhvr>
                                      <p:to>
                                        <p:strVal val="visible"/>
                                      </p:to>
                                    </p:set>
                                    <p:anim calcmode="lin" valueType="num">
                                      <p:cBhvr additive="base">
                                        <p:cTn id="67" dur="500" fill="hold"/>
                                        <p:tgtEl>
                                          <p:spTgt spid="23569"/>
                                        </p:tgtEl>
                                        <p:attrNameLst>
                                          <p:attrName>ppt_x</p:attrName>
                                        </p:attrNameLst>
                                      </p:cBhvr>
                                      <p:tavLst>
                                        <p:tav tm="0">
                                          <p:val>
                                            <p:strVal val="0-#ppt_w/2"/>
                                          </p:val>
                                        </p:tav>
                                        <p:tav tm="100000">
                                          <p:val>
                                            <p:strVal val="#ppt_x"/>
                                          </p:val>
                                        </p:tav>
                                      </p:tavLst>
                                    </p:anim>
                                    <p:anim calcmode="lin" valueType="num">
                                      <p:cBhvr additive="base">
                                        <p:cTn id="68" dur="500" fill="hold"/>
                                        <p:tgtEl>
                                          <p:spTgt spid="235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23570"/>
                                        </p:tgtEl>
                                        <p:attrNameLst>
                                          <p:attrName>style.visibility</p:attrName>
                                        </p:attrNameLst>
                                      </p:cBhvr>
                                      <p:to>
                                        <p:strVal val="visible"/>
                                      </p:to>
                                    </p:set>
                                    <p:anim calcmode="lin" valueType="num">
                                      <p:cBhvr additive="base">
                                        <p:cTn id="73" dur="500" fill="hold"/>
                                        <p:tgtEl>
                                          <p:spTgt spid="23570"/>
                                        </p:tgtEl>
                                        <p:attrNameLst>
                                          <p:attrName>ppt_x</p:attrName>
                                        </p:attrNameLst>
                                      </p:cBhvr>
                                      <p:tavLst>
                                        <p:tav tm="0">
                                          <p:val>
                                            <p:strVal val="1+#ppt_w/2"/>
                                          </p:val>
                                        </p:tav>
                                        <p:tav tm="100000">
                                          <p:val>
                                            <p:strVal val="#ppt_x"/>
                                          </p:val>
                                        </p:tav>
                                      </p:tavLst>
                                    </p:anim>
                                    <p:anim calcmode="lin" valueType="num">
                                      <p:cBhvr additive="base">
                                        <p:cTn id="74" dur="500" fill="hold"/>
                                        <p:tgtEl>
                                          <p:spTgt spid="235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arbrak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3571"/>
                                        </p:tgtEl>
                                        <p:attrNameLst>
                                          <p:attrName>style.visibility</p:attrName>
                                        </p:attrNameLst>
                                      </p:cBhvr>
                                      <p:to>
                                        <p:strVal val="visible"/>
                                      </p:to>
                                    </p:set>
                                    <p:anim calcmode="lin" valueType="num">
                                      <p:cBhvr additive="base">
                                        <p:cTn id="79" dur="500" fill="hold"/>
                                        <p:tgtEl>
                                          <p:spTgt spid="23571"/>
                                        </p:tgtEl>
                                        <p:attrNameLst>
                                          <p:attrName>ppt_x</p:attrName>
                                        </p:attrNameLst>
                                      </p:cBhvr>
                                      <p:tavLst>
                                        <p:tav tm="0">
                                          <p:val>
                                            <p:strVal val="0-#ppt_w/2"/>
                                          </p:val>
                                        </p:tav>
                                        <p:tav tm="100000">
                                          <p:val>
                                            <p:strVal val="#ppt_x"/>
                                          </p:val>
                                        </p:tav>
                                      </p:tavLst>
                                    </p:anim>
                                    <p:anim calcmode="lin" valueType="num">
                                      <p:cBhvr additive="base">
                                        <p:cTn id="80" dur="500" fill="hold"/>
                                        <p:tgtEl>
                                          <p:spTgt spid="235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whoosh.wav"/>
                                        </p:tgtEl>
                                      </p:cMediaNode>
                                    </p:audio>
                                  </p:subTnLst>
                                </p:cTn>
                              </p:par>
                            </p:childTnLst>
                          </p:cTn>
                        </p:par>
                      </p:childTnLst>
                    </p:cTn>
                  </p:par>
                  <p:par>
                    <p:cTn id="81" fill="hold">
                      <p:stCondLst>
                        <p:cond delay="indefinite"/>
                      </p:stCondLst>
                      <p:childTnLst>
                        <p:par>
                          <p:cTn id="82" fill="hold">
                            <p:stCondLst>
                              <p:cond delay="0"/>
                            </p:stCondLst>
                            <p:childTnLst>
                              <p:par>
                                <p:cTn id="83" presetID="4" presetClass="entr" presetSubtype="32" fill="hold" grpId="0" nodeType="clickEffect">
                                  <p:stCondLst>
                                    <p:cond delay="0"/>
                                  </p:stCondLst>
                                  <p:childTnLst>
                                    <p:set>
                                      <p:cBhvr>
                                        <p:cTn id="84" dur="1" fill="hold">
                                          <p:stCondLst>
                                            <p:cond delay="0"/>
                                          </p:stCondLst>
                                        </p:cTn>
                                        <p:tgtEl>
                                          <p:spTgt spid="23572"/>
                                        </p:tgtEl>
                                        <p:attrNameLst>
                                          <p:attrName>style.visibility</p:attrName>
                                        </p:attrNameLst>
                                      </p:cBhvr>
                                      <p:to>
                                        <p:strVal val="visible"/>
                                      </p:to>
                                    </p:set>
                                    <p:animEffect transition="in" filter="box(out)">
                                      <p:cBhvr>
                                        <p:cTn id="85" dur="500"/>
                                        <p:tgtEl>
                                          <p:spTgt spid="23572"/>
                                        </p:tgtEl>
                                      </p:cBhvr>
                                    </p:animEffect>
                                  </p:childTnLst>
                                  <p:subTnLst>
                                    <p:audio>
                                      <p:cMediaNode>
                                        <p:cTn display="0" masterRel="sameClick">
                                          <p:stCondLst>
                                            <p:cond evt="begin" delay="0">
                                              <p:tn val="8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autoUpdateAnimBg="0"/>
      <p:bldP spid="23559" grpId="0" build="p" autoUpdateAnimBg="0"/>
      <p:bldP spid="23560" grpId="0" animBg="1"/>
      <p:bldP spid="23561" grpId="0" build="p" autoUpdateAnimBg="0"/>
      <p:bldP spid="23562" grpId="0" animBg="1"/>
      <p:bldP spid="23564" grpId="0" build="p" autoUpdateAnimBg="0"/>
      <p:bldP spid="23565" grpId="0" animBg="1"/>
      <p:bldP spid="23567" grpId="0" animBg="1"/>
      <p:bldP spid="23569" grpId="0" animBg="1"/>
      <p:bldP spid="23571" grpId="0" animBg="1"/>
      <p:bldP spid="23572"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609600" y="457200"/>
          <a:ext cx="8305800" cy="6197600"/>
        </p:xfrm>
        <a:graphic>
          <a:graphicData uri="http://schemas.openxmlformats.org/presentationml/2006/ole">
            <mc:AlternateContent xmlns:mc="http://schemas.openxmlformats.org/markup-compatibility/2006">
              <mc:Choice xmlns:v="urn:schemas-microsoft-com:vml" Requires="v">
                <p:oleObj spid="_x0000_s20732" name="Slide" r:id="rId3" imgW="4510080" imgH="3382920" progId="PowerPoint.Slide.8">
                  <p:embed/>
                </p:oleObj>
              </mc:Choice>
              <mc:Fallback>
                <p:oleObj name="Slide" r:id="rId3" imgW="4510080" imgH="338292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1014059607"/>
              </p:ext>
            </p:extLst>
          </p:nvPr>
        </p:nvGraphicFramePr>
        <p:xfrm>
          <a:off x="484188" y="342900"/>
          <a:ext cx="8272462" cy="6178550"/>
        </p:xfrm>
        <a:graphic>
          <a:graphicData uri="http://schemas.openxmlformats.org/presentationml/2006/ole">
            <mc:AlternateContent xmlns:mc="http://schemas.openxmlformats.org/markup-compatibility/2006">
              <mc:Choice xmlns:v="urn:schemas-microsoft-com:vml" Requires="v">
                <p:oleObj spid="_x0000_s20733" name="Slide" r:id="rId5" imgW="4043343" imgH="3032874" progId="PowerPoint.Slide.8">
                  <p:embed/>
                </p:oleObj>
              </mc:Choice>
              <mc:Fallback>
                <p:oleObj name="Slide" r:id="rId5" imgW="4043343" imgH="3032874" progId="PowerPoint.Slide.8">
                  <p:embed/>
                  <p:pic>
                    <p:nvPicPr>
                      <p:cNvPr id="0" name="Object 3"/>
                      <p:cNvPicPr>
                        <a:picLocks noChangeAspect="1" noChangeArrowheads="1"/>
                      </p:cNvPicPr>
                      <p:nvPr/>
                    </p:nvPicPr>
                    <p:blipFill>
                      <a:blip r:embed="rId6"/>
                      <a:srcRect/>
                      <a:stretch>
                        <a:fillRect/>
                      </a:stretch>
                    </p:blipFill>
                    <p:spPr bwMode="auto">
                      <a:xfrm>
                        <a:off x="484188" y="342900"/>
                        <a:ext cx="8272462"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ext uri="{D42A27DB-BD31-4B8C-83A1-F6EECF244321}">
                <p14:modId xmlns:p14="http://schemas.microsoft.com/office/powerpoint/2010/main" val="1773781338"/>
              </p:ext>
            </p:extLst>
          </p:nvPr>
        </p:nvGraphicFramePr>
        <p:xfrm>
          <a:off x="-77788" y="-198438"/>
          <a:ext cx="9272588" cy="6961188"/>
        </p:xfrm>
        <a:graphic>
          <a:graphicData uri="http://schemas.openxmlformats.org/presentationml/2006/ole">
            <mc:AlternateContent xmlns:mc="http://schemas.openxmlformats.org/markup-compatibility/2006">
              <mc:Choice xmlns:v="urn:schemas-microsoft-com:vml" Requires="v">
                <p:oleObj spid="_x0000_s21752" name="Slide" r:id="rId4" imgW="4020324" imgH="3014545" progId="PowerPoint.Slide.8">
                  <p:embed/>
                </p:oleObj>
              </mc:Choice>
              <mc:Fallback>
                <p:oleObj name="Slide" r:id="rId4" imgW="4020324" imgH="3014545" progId="PowerPoint.Slide.8">
                  <p:embed/>
                  <p:pic>
                    <p:nvPicPr>
                      <p:cNvPr id="0" name="Object 2"/>
                      <p:cNvPicPr>
                        <a:picLocks noChangeAspect="1" noChangeArrowheads="1"/>
                      </p:cNvPicPr>
                      <p:nvPr/>
                    </p:nvPicPr>
                    <p:blipFill>
                      <a:blip r:embed="rId5"/>
                      <a:srcRect/>
                      <a:stretch>
                        <a:fillRect/>
                      </a:stretch>
                    </p:blipFill>
                    <p:spPr bwMode="auto">
                      <a:xfrm>
                        <a:off x="-77788" y="-198438"/>
                        <a:ext cx="9272588" cy="69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7772400" y="152400"/>
          <a:ext cx="552450" cy="1676400"/>
        </p:xfrm>
        <a:graphic>
          <a:graphicData uri="http://schemas.openxmlformats.org/presentationml/2006/ole">
            <mc:AlternateContent xmlns:mc="http://schemas.openxmlformats.org/markup-compatibility/2006">
              <mc:Choice xmlns:v="urn:schemas-microsoft-com:vml" Requires="v">
                <p:oleObj spid="_x0000_s21753" name="Clip" r:id="rId6" imgW="1295640" imgH="3934080" progId="MS_ClipArt_Gallery.5">
                  <p:embed/>
                </p:oleObj>
              </mc:Choice>
              <mc:Fallback>
                <p:oleObj name="Clip" r:id="rId6" imgW="1295640" imgH="3934080"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52400"/>
                        <a:ext cx="55245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6120680" cy="5995487"/>
          </a:xfrm>
          <a:prstGeom prst="rect">
            <a:avLst/>
          </a:prstGeom>
          <a:noFill/>
        </p:spPr>
        <p:txBody>
          <a:bodyPr wrap="square" rtlCol="0">
            <a:spAutoFit/>
          </a:bodyPr>
          <a:lstStyle/>
          <a:p>
            <a:r>
              <a:rPr lang="et-EE" sz="1400" dirty="0" smtClean="0"/>
              <a:t>1.</a:t>
            </a:r>
            <a:r>
              <a:rPr lang="en-US" sz="1400" dirty="0" smtClean="0"/>
              <a:t>Algorithm </a:t>
            </a:r>
            <a:r>
              <a:rPr lang="en-US" sz="1400" dirty="0"/>
              <a:t>concept and presentation methods</a:t>
            </a:r>
            <a:r>
              <a:rPr lang="en-US" sz="1400" dirty="0" smtClean="0"/>
              <a:t>.</a:t>
            </a:r>
            <a:endParaRPr lang="et-EE" sz="1400" dirty="0" smtClean="0"/>
          </a:p>
          <a:p>
            <a:r>
              <a:rPr lang="en-US" sz="1400" dirty="0" smtClean="0"/>
              <a:t>2</a:t>
            </a:r>
            <a:r>
              <a:rPr lang="en-US" sz="1400" dirty="0"/>
              <a:t>. Number systems. Converting numbers from one number system to </a:t>
            </a:r>
            <a:r>
              <a:rPr lang="en-US" sz="1400" dirty="0" smtClean="0"/>
              <a:t>another</a:t>
            </a:r>
            <a:endParaRPr lang="et-EE" sz="1400" dirty="0"/>
          </a:p>
          <a:p>
            <a:r>
              <a:rPr lang="en-US" sz="1400" dirty="0" smtClean="0"/>
              <a:t>3</a:t>
            </a:r>
            <a:r>
              <a:rPr lang="en-US" sz="1400" dirty="0"/>
              <a:t>. Languages. The concept of an algorithmic language</a:t>
            </a:r>
            <a:r>
              <a:rPr lang="en-US" sz="1400" dirty="0" smtClean="0"/>
              <a:t>.</a:t>
            </a:r>
            <a:endParaRPr lang="et-EE" sz="1400" dirty="0" smtClean="0"/>
          </a:p>
          <a:p>
            <a:r>
              <a:rPr lang="en-US" sz="1400" dirty="0" smtClean="0"/>
              <a:t>4</a:t>
            </a:r>
            <a:r>
              <a:rPr lang="en-US" sz="1400" dirty="0"/>
              <a:t>. Translators, their types and gears</a:t>
            </a:r>
            <a:r>
              <a:rPr lang="en-US" sz="1400" dirty="0" smtClean="0"/>
              <a:t>.</a:t>
            </a:r>
            <a:endParaRPr lang="et-EE" sz="1400" dirty="0" smtClean="0"/>
          </a:p>
          <a:p>
            <a:r>
              <a:rPr lang="en-US" sz="1400" dirty="0" smtClean="0"/>
              <a:t>5</a:t>
            </a:r>
            <a:r>
              <a:rPr lang="en-US" sz="1400" dirty="0"/>
              <a:t>. Syntax diagrams to describe a language</a:t>
            </a:r>
            <a:r>
              <a:rPr lang="en-US" sz="1400" dirty="0" smtClean="0"/>
              <a:t>.</a:t>
            </a:r>
            <a:endParaRPr lang="et-EE" sz="1400" dirty="0" smtClean="0"/>
          </a:p>
          <a:p>
            <a:r>
              <a:rPr lang="en-US" sz="1400" dirty="0" smtClean="0"/>
              <a:t>6</a:t>
            </a:r>
            <a:r>
              <a:rPr lang="en-US" sz="1400" dirty="0"/>
              <a:t>. Program design strategies: top-down and </a:t>
            </a:r>
            <a:r>
              <a:rPr lang="en-US" sz="1400" dirty="0" smtClean="0"/>
              <a:t>bottom-up</a:t>
            </a:r>
            <a:endParaRPr lang="et-EE" sz="1400" dirty="0" smtClean="0"/>
          </a:p>
          <a:p>
            <a:r>
              <a:rPr lang="en-US" sz="1400" dirty="0" smtClean="0"/>
              <a:t>7</a:t>
            </a:r>
            <a:r>
              <a:rPr lang="en-US" sz="1400" dirty="0"/>
              <a:t>. The "life cycle" of the program on the computer. Debugging the </a:t>
            </a:r>
            <a:r>
              <a:rPr lang="en-US" sz="1400" dirty="0" err="1" smtClean="0"/>
              <a:t>programm</a:t>
            </a:r>
            <a:r>
              <a:rPr lang="et-EE" sz="1400" dirty="0" smtClean="0"/>
              <a:t>.</a:t>
            </a:r>
          </a:p>
          <a:p>
            <a:r>
              <a:rPr lang="en-US" sz="1400" dirty="0" smtClean="0"/>
              <a:t>8</a:t>
            </a:r>
            <a:r>
              <a:rPr lang="en-US" sz="1400" dirty="0"/>
              <a:t>. Characterization of the C language</a:t>
            </a:r>
            <a:r>
              <a:rPr lang="en-US" sz="1400" dirty="0" smtClean="0"/>
              <a:t>.</a:t>
            </a:r>
            <a:endParaRPr lang="et-EE" sz="1400" dirty="0" smtClean="0"/>
          </a:p>
          <a:p>
            <a:r>
              <a:rPr lang="en-US" sz="1400" dirty="0" smtClean="0"/>
              <a:t>9</a:t>
            </a:r>
            <a:r>
              <a:rPr lang="en-US" sz="1400" dirty="0"/>
              <a:t>. General structure of a C program</a:t>
            </a:r>
            <a:r>
              <a:rPr lang="en-US" sz="1400" dirty="0" smtClean="0"/>
              <a:t>.</a:t>
            </a:r>
            <a:endParaRPr lang="et-EE" sz="1400" dirty="0" smtClean="0"/>
          </a:p>
          <a:p>
            <a:r>
              <a:rPr lang="en-US" sz="1400" dirty="0" smtClean="0"/>
              <a:t>10</a:t>
            </a:r>
            <a:r>
              <a:rPr lang="en-US" sz="1400" dirty="0"/>
              <a:t>. Static memory allocation. Declarations</a:t>
            </a:r>
            <a:r>
              <a:rPr lang="en-US" sz="1400" dirty="0" smtClean="0"/>
              <a:t>.</a:t>
            </a:r>
            <a:endParaRPr lang="et-EE" sz="1400" dirty="0" smtClean="0"/>
          </a:p>
          <a:p>
            <a:r>
              <a:rPr lang="en-US" sz="1400" dirty="0" smtClean="0"/>
              <a:t>11</a:t>
            </a:r>
            <a:r>
              <a:rPr lang="en-US" sz="1400" dirty="0"/>
              <a:t>. Data types. Transition from one type to another</a:t>
            </a:r>
            <a:r>
              <a:rPr lang="en-US" sz="1400" dirty="0" smtClean="0"/>
              <a:t>.</a:t>
            </a:r>
            <a:endParaRPr lang="et-EE" sz="1400" dirty="0" smtClean="0"/>
          </a:p>
          <a:p>
            <a:r>
              <a:rPr lang="en-US" sz="1400" dirty="0" smtClean="0"/>
              <a:t>12</a:t>
            </a:r>
            <a:r>
              <a:rPr lang="en-US" sz="1400" dirty="0"/>
              <a:t>. Standard functions</a:t>
            </a:r>
            <a:r>
              <a:rPr lang="en-US" sz="1400" dirty="0" smtClean="0"/>
              <a:t>.</a:t>
            </a:r>
            <a:endParaRPr lang="et-EE" sz="1400" dirty="0" smtClean="0"/>
          </a:p>
          <a:p>
            <a:r>
              <a:rPr lang="en-US" sz="1400" dirty="0" smtClean="0"/>
              <a:t>13</a:t>
            </a:r>
            <a:r>
              <a:rPr lang="en-US" sz="1400" dirty="0"/>
              <a:t>. Actions and their priorities. Expression type</a:t>
            </a:r>
            <a:r>
              <a:rPr lang="en-US" sz="1400" dirty="0" smtClean="0"/>
              <a:t>.</a:t>
            </a:r>
            <a:endParaRPr lang="et-EE" sz="1400" dirty="0" smtClean="0"/>
          </a:p>
          <a:p>
            <a:r>
              <a:rPr lang="en-US" sz="1400" dirty="0" smtClean="0"/>
              <a:t>14</a:t>
            </a:r>
            <a:r>
              <a:rPr lang="en-US" sz="1400" dirty="0"/>
              <a:t>. Basic statements of the C language</a:t>
            </a:r>
            <a:r>
              <a:rPr lang="en-US" sz="1400" dirty="0" smtClean="0"/>
              <a:t>.</a:t>
            </a:r>
            <a:endParaRPr lang="et-EE" sz="1400" dirty="0" smtClean="0"/>
          </a:p>
          <a:p>
            <a:r>
              <a:rPr lang="en-US" sz="1400" dirty="0" smtClean="0"/>
              <a:t>15</a:t>
            </a:r>
            <a:r>
              <a:rPr lang="en-US" sz="1400" dirty="0"/>
              <a:t>. Program branching programming</a:t>
            </a:r>
            <a:r>
              <a:rPr lang="en-US" sz="1400" dirty="0" smtClean="0"/>
              <a:t>.</a:t>
            </a:r>
            <a:endParaRPr lang="et-EE" sz="1400" dirty="0" smtClean="0"/>
          </a:p>
          <a:p>
            <a:r>
              <a:rPr lang="en-US" sz="1400" dirty="0" smtClean="0"/>
              <a:t>16</a:t>
            </a:r>
            <a:r>
              <a:rPr lang="en-US" sz="1400" dirty="0"/>
              <a:t>. Programming iterations (cycles</a:t>
            </a:r>
            <a:r>
              <a:rPr lang="en-US" sz="1400" dirty="0" smtClean="0"/>
              <a:t>).</a:t>
            </a:r>
            <a:endParaRPr lang="et-EE" sz="1400" dirty="0" smtClean="0"/>
          </a:p>
          <a:p>
            <a:r>
              <a:rPr lang="en-US" sz="1400" dirty="0" smtClean="0"/>
              <a:t>17</a:t>
            </a:r>
            <a:r>
              <a:rPr lang="en-US" sz="1400" dirty="0"/>
              <a:t>. Signs and addresses</a:t>
            </a:r>
            <a:r>
              <a:rPr lang="en-US" sz="1400" dirty="0" smtClean="0"/>
              <a:t>.</a:t>
            </a:r>
            <a:endParaRPr lang="et-EE" sz="1400" dirty="0" smtClean="0"/>
          </a:p>
          <a:p>
            <a:r>
              <a:rPr lang="en-US" sz="1400" dirty="0" smtClean="0"/>
              <a:t>18</a:t>
            </a:r>
            <a:r>
              <a:rPr lang="en-US" sz="1400" dirty="0"/>
              <a:t>. Declaring arrays and operating with them</a:t>
            </a:r>
            <a:r>
              <a:rPr lang="en-US" sz="1400" dirty="0" smtClean="0"/>
              <a:t>.</a:t>
            </a:r>
            <a:endParaRPr lang="et-EE" sz="1400" dirty="0" smtClean="0"/>
          </a:p>
          <a:p>
            <a:r>
              <a:rPr lang="en-US" sz="1400" dirty="0" smtClean="0"/>
              <a:t>19</a:t>
            </a:r>
            <a:r>
              <a:rPr lang="en-US" sz="1400" dirty="0"/>
              <a:t>. Representing a two-dimensional array as one-dimensional and vice versa</a:t>
            </a:r>
            <a:r>
              <a:rPr lang="en-US" sz="1400" dirty="0" smtClean="0"/>
              <a:t>.</a:t>
            </a:r>
            <a:endParaRPr lang="et-EE" sz="1400" dirty="0" smtClean="0"/>
          </a:p>
          <a:p>
            <a:r>
              <a:rPr lang="en-US" sz="1400" dirty="0" smtClean="0"/>
              <a:t>20</a:t>
            </a:r>
            <a:r>
              <a:rPr lang="en-US" sz="1400" dirty="0"/>
              <a:t>. Array sorting </a:t>
            </a:r>
            <a:r>
              <a:rPr lang="en-US" sz="1400" dirty="0" smtClean="0"/>
              <a:t>algorithm</a:t>
            </a:r>
            <a:r>
              <a:rPr lang="et-EE" sz="1400" dirty="0" smtClean="0"/>
              <a:t>.</a:t>
            </a:r>
          </a:p>
          <a:p>
            <a:r>
              <a:rPr lang="en-US" sz="1400" dirty="0" smtClean="0"/>
              <a:t>21</a:t>
            </a:r>
            <a:r>
              <a:rPr lang="en-US" sz="1400" dirty="0"/>
              <a:t>. Functions as Subroutines. Local and global variables</a:t>
            </a:r>
            <a:r>
              <a:rPr lang="en-US" sz="1400" dirty="0" smtClean="0"/>
              <a:t>.</a:t>
            </a:r>
            <a:endParaRPr lang="et-EE" sz="1400" dirty="0" smtClean="0"/>
          </a:p>
          <a:p>
            <a:r>
              <a:rPr lang="en-US" sz="1400" dirty="0" smtClean="0"/>
              <a:t>22</a:t>
            </a:r>
            <a:r>
              <a:rPr lang="en-US" sz="1400" dirty="0"/>
              <a:t>. Declaring a function and addressing </a:t>
            </a:r>
            <a:r>
              <a:rPr lang="en-US" sz="1400" dirty="0" smtClean="0"/>
              <a:t>it</a:t>
            </a:r>
            <a:endParaRPr lang="et-EE" sz="1400" dirty="0" smtClean="0"/>
          </a:p>
          <a:p>
            <a:r>
              <a:rPr lang="en-US" sz="1400" dirty="0" smtClean="0"/>
              <a:t>.</a:t>
            </a:r>
            <a:r>
              <a:rPr lang="en-US" sz="1400" dirty="0"/>
              <a:t>23. Declaring and Calling a Void Function.</a:t>
            </a:r>
            <a:endParaRPr lang="et-EE" sz="1400" dirty="0"/>
          </a:p>
        </p:txBody>
      </p:sp>
      <p:sp>
        <p:nvSpPr>
          <p:cNvPr id="4" name="TextBox 3"/>
          <p:cNvSpPr txBox="1"/>
          <p:nvPr/>
        </p:nvSpPr>
        <p:spPr>
          <a:xfrm>
            <a:off x="6884640" y="1277144"/>
            <a:ext cx="2016224" cy="3744416"/>
          </a:xfrm>
          <a:prstGeom prst="rect">
            <a:avLst/>
          </a:prstGeom>
          <a:noFill/>
        </p:spPr>
        <p:txBody>
          <a:bodyPr wrap="square" rtlCol="0">
            <a:spAutoFit/>
          </a:bodyPr>
          <a:lstStyle/>
          <a:p>
            <a:endParaRPr lang="et-EE" dirty="0"/>
          </a:p>
        </p:txBody>
      </p:sp>
      <p:sp>
        <p:nvSpPr>
          <p:cNvPr id="5" name="TextBox 4"/>
          <p:cNvSpPr txBox="1"/>
          <p:nvPr/>
        </p:nvSpPr>
        <p:spPr>
          <a:xfrm>
            <a:off x="6732240" y="1124744"/>
            <a:ext cx="2168624" cy="1865126"/>
          </a:xfrm>
          <a:prstGeom prst="rect">
            <a:avLst/>
          </a:prstGeom>
          <a:noFill/>
        </p:spPr>
        <p:txBody>
          <a:bodyPr wrap="square" rtlCol="0">
            <a:spAutoFit/>
          </a:bodyPr>
          <a:lstStyle/>
          <a:p>
            <a:r>
              <a:rPr lang="en-US" sz="1200" dirty="0"/>
              <a:t>24. Types, names and states of files. File buffer. Working with files</a:t>
            </a:r>
            <a:r>
              <a:rPr lang="en-US" sz="1200" dirty="0" smtClean="0"/>
              <a:t>.</a:t>
            </a:r>
            <a:endParaRPr lang="et-EE" sz="1200" dirty="0" smtClean="0"/>
          </a:p>
          <a:p>
            <a:r>
              <a:rPr lang="en-US" sz="1200" dirty="0" smtClean="0"/>
              <a:t>25</a:t>
            </a:r>
            <a:r>
              <a:rPr lang="en-US" sz="1200" dirty="0"/>
              <a:t>. File Sorting Algorithm</a:t>
            </a:r>
            <a:r>
              <a:rPr lang="en-US" sz="1200" dirty="0" smtClean="0"/>
              <a:t>.</a:t>
            </a:r>
            <a:endParaRPr lang="et-EE" sz="1200" dirty="0" smtClean="0"/>
          </a:p>
          <a:p>
            <a:r>
              <a:rPr lang="en-US" sz="1200" dirty="0" smtClean="0"/>
              <a:t>26</a:t>
            </a:r>
            <a:r>
              <a:rPr lang="en-US" sz="1200" dirty="0"/>
              <a:t>. External modules. Compilation together and separately</a:t>
            </a:r>
            <a:r>
              <a:rPr lang="en-US" sz="1200" dirty="0" smtClean="0"/>
              <a:t>.</a:t>
            </a:r>
            <a:endParaRPr lang="et-EE" sz="1200" dirty="0" smtClean="0"/>
          </a:p>
          <a:p>
            <a:r>
              <a:rPr lang="en-US" sz="1200" dirty="0" smtClean="0"/>
              <a:t>27</a:t>
            </a:r>
            <a:r>
              <a:rPr lang="en-US" sz="1200" dirty="0"/>
              <a:t>. Program Debugging. Error handling.</a:t>
            </a:r>
            <a:endParaRPr lang="et-EE" sz="1200" dirty="0"/>
          </a:p>
        </p:txBody>
      </p:sp>
      <p:sp>
        <p:nvSpPr>
          <p:cNvPr id="6" name="TextBox 5"/>
          <p:cNvSpPr txBox="1"/>
          <p:nvPr/>
        </p:nvSpPr>
        <p:spPr>
          <a:xfrm>
            <a:off x="6300192" y="188640"/>
            <a:ext cx="2600672" cy="830997"/>
          </a:xfrm>
          <a:prstGeom prst="rect">
            <a:avLst/>
          </a:prstGeom>
          <a:noFill/>
        </p:spPr>
        <p:txBody>
          <a:bodyPr wrap="square" rtlCol="0">
            <a:spAutoFit/>
          </a:bodyPr>
          <a:lstStyle/>
          <a:p>
            <a:r>
              <a:rPr lang="en-US" u="sng" dirty="0" smtClean="0"/>
              <a:t> </a:t>
            </a:r>
            <a:r>
              <a:rPr lang="et-EE" u="sng" dirty="0" smtClean="0"/>
              <a:t>Q</a:t>
            </a:r>
            <a:r>
              <a:rPr lang="en-US" u="sng" dirty="0" err="1" smtClean="0"/>
              <a:t>uestions</a:t>
            </a:r>
            <a:r>
              <a:rPr lang="en-US" u="sng" dirty="0" smtClean="0"/>
              <a:t> </a:t>
            </a:r>
            <a:r>
              <a:rPr lang="en-US" u="sng" dirty="0"/>
              <a:t>for the </a:t>
            </a:r>
            <a:r>
              <a:rPr lang="en-US" u="sng" dirty="0" smtClean="0"/>
              <a:t>exam</a:t>
            </a:r>
            <a:r>
              <a:rPr lang="et-EE" u="sng" dirty="0" smtClean="0"/>
              <a:t>IAX0583</a:t>
            </a:r>
            <a:endParaRPr lang="et-EE" u="sng" dirty="0"/>
          </a:p>
        </p:txBody>
      </p:sp>
    </p:spTree>
    <p:extLst>
      <p:ext uri="{BB962C8B-B14F-4D97-AF65-F5344CB8AC3E}">
        <p14:creationId xmlns:p14="http://schemas.microsoft.com/office/powerpoint/2010/main" val="61955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t-EE" sz="2800" dirty="0" smtClean="0"/>
              <a:t>ALGORITHM </a:t>
            </a:r>
            <a:r>
              <a:rPr lang="et-EE" sz="2800" dirty="0"/>
              <a:t>CREATING 5</a:t>
            </a:r>
            <a:endParaRPr lang="en-GB" sz="2800" dirty="0" smtClean="0"/>
          </a:p>
        </p:txBody>
      </p:sp>
      <p:sp>
        <p:nvSpPr>
          <p:cNvPr id="32771" name="Text Box 3"/>
          <p:cNvSpPr txBox="1">
            <a:spLocks noChangeArrowheads="1"/>
          </p:cNvSpPr>
          <p:nvPr/>
        </p:nvSpPr>
        <p:spPr bwMode="auto">
          <a:xfrm>
            <a:off x="1066800" y="2286000"/>
            <a:ext cx="7239000" cy="1169551"/>
          </a:xfrm>
          <a:prstGeom prst="rect">
            <a:avLst/>
          </a:prstGeom>
          <a:noFill/>
          <a:ln w="9525">
            <a:noFill/>
            <a:miter lim="800000"/>
            <a:headEnd/>
            <a:tailEnd/>
          </a:ln>
        </p:spPr>
        <p:txBody>
          <a:bodyPr>
            <a:spAutoFit/>
          </a:bodyPr>
          <a:lstStyle/>
          <a:p>
            <a:pPr>
              <a:spcBef>
                <a:spcPct val="50000"/>
              </a:spcBef>
            </a:pPr>
            <a:r>
              <a:rPr lang="et-EE" sz="2800" i="0" dirty="0">
                <a:solidFill>
                  <a:srgbClr val="930042"/>
                </a:solidFill>
              </a:rPr>
              <a:t>Algorithm graphical presentation </a:t>
            </a:r>
            <a:r>
              <a:rPr lang="et-EE" sz="2800" i="0" dirty="0" smtClean="0">
                <a:solidFill>
                  <a:srgbClr val="930042"/>
                </a:solidFill>
              </a:rPr>
              <a:t>tools 4</a:t>
            </a:r>
            <a:endParaRPr lang="et-EE" sz="2800" i="0" dirty="0">
              <a:solidFill>
                <a:srgbClr val="930042"/>
              </a:solidFill>
            </a:endParaRPr>
          </a:p>
          <a:p>
            <a:pPr>
              <a:spcBef>
                <a:spcPct val="50000"/>
              </a:spcBef>
            </a:pPr>
            <a:r>
              <a:rPr lang="et-EE" sz="2800" i="0" dirty="0" smtClean="0">
                <a:solidFill>
                  <a:srgbClr val="CC6600"/>
                </a:solidFill>
              </a:rPr>
              <a:t>(Using the </a:t>
            </a:r>
            <a:r>
              <a:rPr lang="et-EE" i="0" dirty="0" smtClean="0">
                <a:solidFill>
                  <a:srgbClr val="CC6600"/>
                </a:solidFill>
              </a:rPr>
              <a:t>UML activity diagram)</a:t>
            </a:r>
            <a:endParaRPr lang="en-GB" i="0" dirty="0">
              <a:solidFill>
                <a:srgbClr val="CC66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317694931"/>
              </p:ext>
            </p:extLst>
          </p:nvPr>
        </p:nvGraphicFramePr>
        <p:xfrm>
          <a:off x="-228600" y="-292100"/>
          <a:ext cx="9525000" cy="7150100"/>
        </p:xfrm>
        <a:graphic>
          <a:graphicData uri="http://schemas.openxmlformats.org/presentationml/2006/ole">
            <mc:AlternateContent xmlns:mc="http://schemas.openxmlformats.org/markup-compatibility/2006">
              <mc:Choice xmlns:v="urn:schemas-microsoft-com:vml" Requires="v">
                <p:oleObj spid="_x0000_s11514" name="Slide" r:id="rId4" imgW="4189366" imgH="3142488" progId="PowerPoint.Slide.8">
                  <p:embed/>
                </p:oleObj>
              </mc:Choice>
              <mc:Fallback>
                <p:oleObj name="Slide" r:id="rId4" imgW="4189366" imgH="3142488" progId="PowerPoint.Slide.8">
                  <p:embed/>
                  <p:pic>
                    <p:nvPicPr>
                      <p:cNvPr id="0" name="Object 2"/>
                      <p:cNvPicPr>
                        <a:picLocks noChangeAspect="1" noChangeArrowheads="1"/>
                      </p:cNvPicPr>
                      <p:nvPr/>
                    </p:nvPicPr>
                    <p:blipFill>
                      <a:blip r:embed="rId5"/>
                      <a:srcRect/>
                      <a:stretch>
                        <a:fillRect/>
                      </a:stretch>
                    </p:blipFill>
                    <p:spPr bwMode="auto">
                      <a:xfrm>
                        <a:off x="-228600" y="-292100"/>
                        <a:ext cx="9525000" cy="71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7772400" y="838200"/>
          <a:ext cx="452438" cy="1371600"/>
        </p:xfrm>
        <a:graphic>
          <a:graphicData uri="http://schemas.openxmlformats.org/presentationml/2006/ole">
            <mc:AlternateContent xmlns:mc="http://schemas.openxmlformats.org/markup-compatibility/2006">
              <mc:Choice xmlns:v="urn:schemas-microsoft-com:vml" Requires="v">
                <p:oleObj spid="_x0000_s11515" name="Clip" r:id="rId6" imgW="1295640" imgH="3934080" progId="MS_ClipArt_Gallery.5">
                  <p:embed/>
                </p:oleObj>
              </mc:Choice>
              <mc:Fallback>
                <p:oleObj name="Clip" r:id="rId6" imgW="1295640" imgH="3934080"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838200"/>
                        <a:ext cx="452438"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119" y="1917954"/>
            <a:ext cx="8533329" cy="3887310"/>
          </a:xfrm>
          <a:prstGeom prst="rect">
            <a:avLst/>
          </a:prstGeom>
        </p:spPr>
      </p:pic>
      <p:sp>
        <p:nvSpPr>
          <p:cNvPr id="4" name="TextBox 3"/>
          <p:cNvSpPr txBox="1"/>
          <p:nvPr/>
        </p:nvSpPr>
        <p:spPr>
          <a:xfrm>
            <a:off x="1331640" y="476672"/>
            <a:ext cx="6120680" cy="461665"/>
          </a:xfrm>
          <a:prstGeom prst="rect">
            <a:avLst/>
          </a:prstGeom>
          <a:noFill/>
        </p:spPr>
        <p:txBody>
          <a:bodyPr wrap="square" rtlCol="0">
            <a:spAutoFit/>
          </a:bodyPr>
          <a:lstStyle/>
          <a:p>
            <a:r>
              <a:rPr lang="et-EE" b="1" u="sng" dirty="0" err="1"/>
              <a:t>Tasks</a:t>
            </a:r>
            <a:r>
              <a:rPr lang="et-EE" b="1" u="sng" dirty="0"/>
              <a:t> </a:t>
            </a:r>
            <a:r>
              <a:rPr lang="et-EE" b="1" u="sng" dirty="0" err="1"/>
              <a:t>for</a:t>
            </a:r>
            <a:r>
              <a:rPr lang="et-EE" b="1" u="sng" dirty="0"/>
              <a:t> </a:t>
            </a:r>
            <a:r>
              <a:rPr lang="et-EE" b="1" u="sng" dirty="0" err="1"/>
              <a:t>the</a:t>
            </a:r>
            <a:r>
              <a:rPr lang="et-EE" b="1" u="sng" dirty="0"/>
              <a:t> </a:t>
            </a:r>
            <a:r>
              <a:rPr lang="et-EE" b="1" u="sng" dirty="0" err="1"/>
              <a:t>first</a:t>
            </a:r>
            <a:r>
              <a:rPr lang="et-EE" b="1" u="sng" dirty="0"/>
              <a:t> </a:t>
            </a:r>
            <a:r>
              <a:rPr lang="et-EE" b="1" u="sng" dirty="0" err="1" smtClean="0"/>
              <a:t>month</a:t>
            </a:r>
            <a:r>
              <a:rPr lang="et-EE" b="1" u="sng" dirty="0" smtClean="0"/>
              <a:t> 1</a:t>
            </a:r>
            <a:endParaRPr lang="et-EE" dirty="0"/>
          </a:p>
        </p:txBody>
      </p:sp>
    </p:spTree>
    <p:extLst>
      <p:ext uri="{BB962C8B-B14F-4D97-AF65-F5344CB8AC3E}">
        <p14:creationId xmlns:p14="http://schemas.microsoft.com/office/powerpoint/2010/main" val="1653968732"/>
      </p:ext>
    </p:extLst>
  </p:cSld>
  <p:clrMapOvr>
    <a:masterClrMapping/>
  </p:clrMapOvr>
</p:sld>
</file>

<file path=ppt/theme/theme1.xml><?xml version="1.0" encoding="utf-8"?>
<a:theme xmlns:a="http://schemas.openxmlformats.org/drawingml/2006/main" name="Office Theme">
  <a:themeElements>
    <a:clrScheme name="">
      <a:dk1>
        <a:srgbClr val="000000"/>
      </a:dk1>
      <a:lt1>
        <a:srgbClr val="DDDDDD"/>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2109</TotalTime>
  <Words>5928</Words>
  <Application>Microsoft Office PowerPoint</Application>
  <PresentationFormat>On-screen Show (4:3)</PresentationFormat>
  <Paragraphs>464</Paragraphs>
  <Slides>67</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67</vt:i4>
      </vt:variant>
    </vt:vector>
  </HeadingPairs>
  <TitlesOfParts>
    <vt:vector size="74" baseType="lpstr">
      <vt:lpstr>Arial</vt:lpstr>
      <vt:lpstr>Times New Roman</vt:lpstr>
      <vt:lpstr>Wingdings</vt:lpstr>
      <vt:lpstr>Office Theme</vt:lpstr>
      <vt:lpstr>Slide</vt:lpstr>
      <vt:lpstr>Clip</vt:lpstr>
      <vt:lpstr>Microsoft PowerPoint 97-2003 Slide</vt:lpstr>
      <vt:lpstr>Creating and implementing algorithms II</vt:lpstr>
      <vt:lpstr>To pass the exam</vt:lpstr>
      <vt:lpstr>Lectures, tests and homework in the  PROGRAMMING I</vt:lpstr>
      <vt:lpstr>Algorithm realization, the language choice</vt:lpstr>
      <vt:lpstr>PowerPoint Presentation</vt:lpstr>
      <vt:lpstr>PowerPoint Presentation</vt:lpstr>
      <vt:lpstr>ALGORITHM CREATING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ALGORITHM CREATING 6</vt:lpstr>
      <vt:lpstr>PowerPoint Presentation</vt:lpstr>
      <vt:lpstr>PowerPoint Presentation</vt:lpstr>
      <vt:lpstr>ALGORITHM CREATING 7</vt:lpstr>
      <vt:lpstr>PowerPoint Presentation</vt:lpstr>
      <vt:lpstr>PowerPoint Presentation</vt:lpstr>
      <vt:lpstr>PowerPoint Presentation</vt:lpstr>
      <vt:lpstr>PowerPoint Presentation</vt:lpstr>
      <vt:lpstr>PowerPoint Presentation</vt:lpstr>
      <vt:lpstr>PowerPoint Presentation</vt:lpstr>
    </vt:vector>
  </TitlesOfParts>
  <Company>TTU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TTU</dc:creator>
  <cp:lastModifiedBy>Vladimir Viies</cp:lastModifiedBy>
  <cp:revision>175</cp:revision>
  <dcterms:created xsi:type="dcterms:W3CDTF">2003-04-07T14:12:11Z</dcterms:created>
  <dcterms:modified xsi:type="dcterms:W3CDTF">2025-10-05T09:25:11Z</dcterms:modified>
</cp:coreProperties>
</file>