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3" r:id="rId10"/>
    <p:sldId id="265" r:id="rId11"/>
    <p:sldId id="266" r:id="rId12"/>
    <p:sldId id="267" r:id="rId13"/>
    <p:sldId id="270" r:id="rId14"/>
    <p:sldId id="271" r:id="rId15"/>
    <p:sldId id="272" r:id="rId16"/>
    <p:sldId id="274" r:id="rId17"/>
    <p:sldId id="268" r:id="rId18"/>
    <p:sldId id="275" r:id="rId19"/>
    <p:sldId id="269" r:id="rId20"/>
  </p:sldIdLst>
  <p:sldSz cx="12192000" cy="6858000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4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333" y="0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2ABF4EE7-5707-4571-9EF7-4DA1F4EE7FC5}" type="datetimeFigureOut">
              <a:rPr lang="et-EE" smtClean="0"/>
              <a:t>24.09.2025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333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DEDD2E94-BF2B-45FD-BDDD-07C319F8B51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789083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04B51-DF78-4E51-ACBE-A56241883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199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9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3182"/>
            <a:ext cx="10515600" cy="548829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43626" y="6356350"/>
            <a:ext cx="1010174" cy="365125"/>
          </a:xfrm>
        </p:spPr>
        <p:txBody>
          <a:bodyPr/>
          <a:lstStyle/>
          <a:p>
            <a:fld id="{B5E04B51-DF78-4E51-ACBE-A56241883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450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96283-86CC-4BBE-A105-0752FB968CA9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04B51-DF78-4E51-ACBE-A56241883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60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C </a:t>
            </a:r>
            <a:r>
              <a:rPr lang="et-EE" dirty="0" err="1" smtClean="0"/>
              <a:t>Short</a:t>
            </a:r>
            <a:r>
              <a:rPr lang="et-EE" dirty="0" smtClean="0"/>
              <a:t> </a:t>
            </a:r>
            <a:r>
              <a:rPr lang="et-EE" dirty="0" err="1" smtClean="0"/>
              <a:t>Overview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90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Operators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t-EE" smtClean="0"/>
              <a:t>Arithmetic</a:t>
            </a:r>
          </a:p>
          <a:p>
            <a:pPr lvl="1"/>
            <a:r>
              <a:rPr lang="et-EE">
                <a:latin typeface="Courier New" panose="02070309020205020404" pitchFamily="49" charset="0"/>
                <a:cs typeface="Courier New" panose="02070309020205020404" pitchFamily="49" charset="0"/>
              </a:rPr>
              <a:t>+, -, *, /, %, ++, --</a:t>
            </a:r>
          </a:p>
          <a:p>
            <a:r>
              <a:rPr lang="et-EE" smtClean="0"/>
              <a:t>Bitwise</a:t>
            </a:r>
          </a:p>
          <a:p>
            <a:pPr lvl="1"/>
            <a:r>
              <a:rPr lang="et-EE">
                <a:latin typeface="Courier New" panose="02070309020205020404" pitchFamily="49" charset="0"/>
                <a:cs typeface="Courier New" panose="02070309020205020404" pitchFamily="49" charset="0"/>
              </a:rPr>
              <a:t>~, &amp;, |, ^, &lt;&lt;, &gt;&gt;</a:t>
            </a:r>
          </a:p>
          <a:p>
            <a:r>
              <a:rPr lang="et-EE" smtClean="0"/>
              <a:t>Assignment</a:t>
            </a:r>
          </a:p>
          <a:p>
            <a:pPr lvl="1"/>
            <a:r>
              <a:rPr lang="et-EE">
                <a:latin typeface="Courier New" panose="02070309020205020404" pitchFamily="49" charset="0"/>
                <a:cs typeface="Courier New" panose="02070309020205020404" pitchFamily="49" charset="0"/>
              </a:rPr>
              <a:t>=, +=, -=, *=, /=, %=, &amp;=, |=, ^=, &lt;&lt;=, &gt;&gt;=</a:t>
            </a:r>
          </a:p>
          <a:p>
            <a:r>
              <a:rPr lang="et-EE" smtClean="0"/>
              <a:t>Boolean</a:t>
            </a:r>
          </a:p>
          <a:p>
            <a:pPr lvl="1"/>
            <a:r>
              <a:rPr lang="et-EE">
                <a:latin typeface="Courier New" panose="02070309020205020404" pitchFamily="49" charset="0"/>
                <a:cs typeface="Courier New" panose="02070309020205020404" pitchFamily="49" charset="0"/>
              </a:rPr>
              <a:t>!, &amp;&amp;, ||</a:t>
            </a:r>
          </a:p>
          <a:p>
            <a:r>
              <a:rPr lang="et-EE" smtClean="0"/>
              <a:t>Comparison</a:t>
            </a:r>
          </a:p>
          <a:p>
            <a:pPr lvl="1"/>
            <a:r>
              <a:rPr lang="et-EE">
                <a:latin typeface="Courier New" panose="02070309020205020404" pitchFamily="49" charset="0"/>
                <a:cs typeface="Courier New" panose="02070309020205020404" pitchFamily="49" charset="0"/>
              </a:rPr>
              <a:t>&lt;, &lt;=, &gt;, &gt;=, ==, !=</a:t>
            </a:r>
          </a:p>
          <a:p>
            <a:r>
              <a:rPr lang="et-EE" smtClean="0"/>
              <a:t>Reference and dereference</a:t>
            </a:r>
          </a:p>
          <a:p>
            <a:pPr lvl="1"/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&amp;, *, [ </a:t>
            </a:r>
            <a:r>
              <a:rPr 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endParaRPr lang="et-EE" smtClean="0"/>
          </a:p>
          <a:p>
            <a:r>
              <a:rPr lang="et-EE" smtClean="0"/>
              <a:t>Conditional</a:t>
            </a:r>
          </a:p>
          <a:p>
            <a:pPr lvl="1"/>
            <a:r>
              <a:rPr lang="et-EE" smtClean="0"/>
              <a:t>? :</a:t>
            </a:r>
          </a:p>
        </p:txBody>
      </p:sp>
    </p:spTree>
    <p:extLst>
      <p:ext uri="{BB962C8B-B14F-4D97-AF65-F5344CB8AC3E}">
        <p14:creationId xmlns:p14="http://schemas.microsoft.com/office/powerpoint/2010/main" val="41634505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Operator precedence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1417946"/>
              </p:ext>
            </p:extLst>
          </p:nvPr>
        </p:nvGraphicFramePr>
        <p:xfrm>
          <a:off x="838200" y="1233488"/>
          <a:ext cx="10515600" cy="53644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55334">
                  <a:extLst>
                    <a:ext uri="{9D8B030D-6E8A-4147-A177-3AD203B41FA5}">
                      <a16:colId xmlns:a16="http://schemas.microsoft.com/office/drawing/2014/main" val="3886940956"/>
                    </a:ext>
                  </a:extLst>
                </a:gridCol>
                <a:gridCol w="8560266">
                  <a:extLst>
                    <a:ext uri="{9D8B030D-6E8A-4147-A177-3AD203B41FA5}">
                      <a16:colId xmlns:a16="http://schemas.microsoft.com/office/drawing/2014/main" val="1467121897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r>
                        <a:rPr lang="et-EE" sz="1600" smtClean="0"/>
                        <a:t>Operator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sz="1600" smtClean="0"/>
                        <a:t>Type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41419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lang="et-EE" sz="1600" smtClean="0"/>
                        <a:t>()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sz="1600" smtClean="0"/>
                        <a:t>Parentheses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349745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lang="en-US" sz="1600" smtClean="0"/>
                        <a:t>!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sz="1600" smtClean="0"/>
                        <a:t>Logical NOT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55499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lang="en-US" sz="1600" smtClean="0"/>
                        <a:t>++ --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Increment</a:t>
                      </a:r>
                      <a:r>
                        <a:rPr lang="et-EE" sz="1600" smtClean="0"/>
                        <a:t>,</a:t>
                      </a:r>
                      <a:r>
                        <a:rPr lang="en-US" sz="1600" smtClean="0"/>
                        <a:t> decrement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657941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lang="en-US" sz="1600" smtClean="0"/>
                        <a:t>* / %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sz="1600" smtClean="0"/>
                        <a:t>Multiply, divide, remainder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647789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lang="en-US" sz="1600" smtClean="0"/>
                        <a:t>+ -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sz="1600" smtClean="0"/>
                        <a:t>Add, subtract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638919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lang="en-US" sz="1600" smtClean="0"/>
                        <a:t>&lt;&lt; &gt;&gt;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sz="1600" smtClean="0"/>
                        <a:t>Shift (multiply by 2,</a:t>
                      </a:r>
                      <a:r>
                        <a:rPr lang="et-EE" sz="1600" baseline="0" smtClean="0"/>
                        <a:t> divide by 2</a:t>
                      </a:r>
                      <a:r>
                        <a:rPr lang="et-EE" sz="1600" smtClean="0"/>
                        <a:t>)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894345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lang="en-US" sz="1600" smtClean="0"/>
                        <a:t>&lt; &gt; &lt;= &gt;=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sz="1600" smtClean="0"/>
                        <a:t>Less, greater,</a:t>
                      </a:r>
                      <a:r>
                        <a:rPr lang="et-EE" sz="1600" baseline="0" smtClean="0"/>
                        <a:t> less-equal, greater-equal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76961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lang="en-US" sz="1600" smtClean="0"/>
                        <a:t>== !=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sz="1600" smtClean="0"/>
                        <a:t>Equal,</a:t>
                      </a:r>
                      <a:r>
                        <a:rPr lang="et-EE" sz="1600" baseline="0" smtClean="0"/>
                        <a:t> not equal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41208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lang="en-US" sz="1600" smtClean="0"/>
                        <a:t>&amp;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Bitwise AND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461259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lang="et-EE" sz="1600" smtClean="0"/>
                        <a:t>^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Bitwise XOR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811500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lang="et-EE" sz="1600" smtClean="0"/>
                        <a:t>|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Bitwise OR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668341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lang="et-EE" sz="1600" smtClean="0"/>
                        <a:t>&amp;&amp;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Logical AND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842961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lang="et-EE" sz="1600" smtClean="0"/>
                        <a:t>||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Logical OR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30947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lang="en-US" sz="1600" smtClean="0"/>
                        <a:t>?: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sz="1600" smtClean="0"/>
                        <a:t>Conditional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111682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lang="et-EE" sz="1600" smtClean="0"/>
                        <a:t>=, ..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sz="1600" smtClean="0"/>
                        <a:t>Assignment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7778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22868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Statements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Conditional statements</a:t>
            </a:r>
          </a:p>
          <a:p>
            <a:pPr lvl="1"/>
            <a:r>
              <a:rPr lang="et-EE" smtClean="0"/>
              <a:t>if, else, switch, case, default</a:t>
            </a:r>
          </a:p>
          <a:p>
            <a:r>
              <a:rPr lang="et-EE" smtClean="0"/>
              <a:t>Loops</a:t>
            </a:r>
          </a:p>
          <a:p>
            <a:pPr lvl="1"/>
            <a:r>
              <a:rPr lang="et-EE" smtClean="0"/>
              <a:t>while, do, for, goto, break, continue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1620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If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if (expression) statement;</a:t>
            </a:r>
          </a:p>
          <a:p>
            <a:pPr marL="0" indent="0">
              <a:buNone/>
            </a:pPr>
            <a:r>
              <a:rPr lang="et-EE">
                <a:latin typeface="Courier New" panose="02070309020205020404" pitchFamily="49" charset="0"/>
                <a:cs typeface="Courier New" panose="02070309020205020404" pitchFamily="49" charset="0"/>
              </a:rPr>
              <a:t>if(a &lt; b)</a:t>
            </a:r>
          </a:p>
          <a:p>
            <a:pPr marL="0" indent="0">
              <a:buNone/>
            </a:pPr>
            <a:r>
              <a:rPr lang="et-EE">
                <a:latin typeface="Courier New" panose="02070309020205020404" pitchFamily="49" charset="0"/>
                <a:cs typeface="Courier New" panose="02070309020205020404" pitchFamily="49" charset="0"/>
              </a:rPr>
              <a:t>	x = a;</a:t>
            </a:r>
          </a:p>
          <a:p>
            <a:r>
              <a:rPr lang="et-EE" smtClean="0"/>
              <a:t>if (expression) statement; else statement;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if(a &lt; b)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	if(b &lt; c)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		x = c;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	x = a;</a:t>
            </a:r>
          </a:p>
        </p:txBody>
      </p:sp>
    </p:spTree>
    <p:extLst>
      <p:ext uri="{BB962C8B-B14F-4D97-AF65-F5344CB8AC3E}">
        <p14:creationId xmlns:p14="http://schemas.microsoft.com/office/powerpoint/2010/main" val="26122185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Switch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switch(a){ case value: statement; break; default: statement; }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switch(a</a:t>
            </a:r>
            <a:r>
              <a:rPr 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t-EE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	case 1: x = -1;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		break;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	case 2: y = 0;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	default: x = 1;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427301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While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t-EE" smtClean="0"/>
              <a:t>while(expression) statement;</a:t>
            </a:r>
          </a:p>
          <a:p>
            <a:r>
              <a:rPr lang="et-EE" smtClean="0"/>
              <a:t>do statement; while(expression);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while(i &lt; 10)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	i++;</a:t>
            </a:r>
          </a:p>
          <a:p>
            <a:pPr marL="0" indent="0">
              <a:buNone/>
            </a:pPr>
            <a:r>
              <a:rPr 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a 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= 5;</a:t>
            </a:r>
          </a:p>
          <a:p>
            <a:pPr marL="0" indent="0">
              <a:buNone/>
            </a:pPr>
            <a:r>
              <a:rPr 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while(a</a:t>
            </a:r>
            <a:r>
              <a:rPr lang="et-EE" smtClean="0">
                <a:latin typeface="Courier New" panose="02070309020205020404" pitchFamily="49" charset="0"/>
                <a:cs typeface="Courier New" panose="02070309020205020404" pitchFamily="49" charset="0"/>
              </a:rPr>
              <a:t> &gt; 0</a:t>
            </a:r>
            <a:r>
              <a:rPr 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	printf("%d\n", a);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	a--;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a 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= -1;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do{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	printf("%d\n", a);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	a--;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} while(a &gt; 0);</a:t>
            </a:r>
          </a:p>
        </p:txBody>
      </p:sp>
    </p:spTree>
    <p:extLst>
      <p:ext uri="{BB962C8B-B14F-4D97-AF65-F5344CB8AC3E}">
        <p14:creationId xmlns:p14="http://schemas.microsoft.com/office/powerpoint/2010/main" val="11843951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For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for(initialization; expression; statement) statement;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for(i = 0; i &lt; 10; i++)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	printf("%d\n", i</a:t>
            </a:r>
            <a:r>
              <a:rPr 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t-EE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i = 20;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for(; i; printf("%d\n", i--));</a:t>
            </a:r>
          </a:p>
        </p:txBody>
      </p:sp>
    </p:spTree>
    <p:extLst>
      <p:ext uri="{BB962C8B-B14F-4D97-AF65-F5344CB8AC3E}">
        <p14:creationId xmlns:p14="http://schemas.microsoft.com/office/powerpoint/2010/main" val="8064597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Functions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Function definition is similar to global identifier definition but identifier must be followed by parentheses</a:t>
            </a:r>
          </a:p>
          <a:p>
            <a:r>
              <a:rPr lang="et-EE" smtClean="0"/>
              <a:t>Parameters are passed by position, one way</a:t>
            </a:r>
          </a:p>
          <a:p>
            <a:r>
              <a:rPr lang="et-EE" smtClean="0"/>
              <a:t>At most single return value</a:t>
            </a:r>
          </a:p>
          <a:p>
            <a:r>
              <a:rPr lang="et-EE" smtClean="0"/>
              <a:t>To bypass these limitations pointers are used</a:t>
            </a:r>
          </a:p>
          <a:p>
            <a:r>
              <a:rPr lang="et-EE" smtClean="0"/>
              <a:t>A program must have main function</a:t>
            </a:r>
          </a:p>
          <a:p>
            <a:r>
              <a:rPr lang="et-EE" smtClean="0"/>
              <a:t>The return statement is used to return value and / or break program flow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2091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Example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int sum(int a, int b){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	int x = a + b;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	return x;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void switchIfSmaller(int *a, int *b){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	if(*a &gt;= *b)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		return;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	int x = *a;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	*a = *b;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	*b = x;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161982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Libraries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t-EE" smtClean="0"/>
              <a:t>stdio.h for input output functionality</a:t>
            </a:r>
          </a:p>
          <a:p>
            <a:pPr lvl="1"/>
            <a:r>
              <a:rPr lang="et-EE" smtClean="0"/>
              <a:t>printf, scanf, fgets, fopen, feof, fclose</a:t>
            </a:r>
          </a:p>
          <a:p>
            <a:pPr lvl="1"/>
            <a:r>
              <a:rPr lang="et-EE" smtClean="0"/>
              <a:t>FILE datatype</a:t>
            </a:r>
          </a:p>
          <a:p>
            <a:r>
              <a:rPr lang="et-EE" smtClean="0"/>
              <a:t>stdlib.h for conversion and memory management</a:t>
            </a:r>
          </a:p>
          <a:p>
            <a:pPr lvl="1"/>
            <a:r>
              <a:rPr lang="et-EE" smtClean="0"/>
              <a:t>atoi, atof, malloc, realloc, free, qsort, rand</a:t>
            </a:r>
          </a:p>
          <a:p>
            <a:pPr lvl="1"/>
            <a:r>
              <a:rPr lang="et-EE" smtClean="0"/>
              <a:t>NULL constant</a:t>
            </a:r>
          </a:p>
          <a:p>
            <a:r>
              <a:rPr lang="et-EE" smtClean="0"/>
              <a:t>string.h for string operations</a:t>
            </a:r>
          </a:p>
          <a:p>
            <a:pPr lvl="1"/>
            <a:r>
              <a:rPr lang="et-EE" smtClean="0"/>
              <a:t>strcmp, strcpy, strlen, memcpy, memset</a:t>
            </a:r>
          </a:p>
          <a:p>
            <a:r>
              <a:rPr lang="et-EE" smtClean="0"/>
              <a:t>math.h for math </a:t>
            </a:r>
          </a:p>
          <a:p>
            <a:pPr lvl="1"/>
            <a:r>
              <a:rPr lang="et-EE" smtClean="0"/>
              <a:t>cos, sin, tan, acos, asin, atan, exp, log, pow, sqrt, ceil, floor, fabs</a:t>
            </a:r>
          </a:p>
          <a:p>
            <a:r>
              <a:rPr lang="et-EE" smtClean="0"/>
              <a:t>time.h for date and time functions</a:t>
            </a:r>
          </a:p>
          <a:p>
            <a:pPr lvl="1"/>
            <a:r>
              <a:rPr lang="et-EE" smtClean="0"/>
              <a:t>time</a:t>
            </a:r>
          </a:p>
          <a:p>
            <a:pPr lvl="1"/>
            <a:r>
              <a:rPr lang="et-EE" smtClean="0"/>
              <a:t>struct tm datatype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597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Compilation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Code written in C doesn’t run directly but needs to be compiled</a:t>
            </a:r>
          </a:p>
          <a:p>
            <a:r>
              <a:rPr lang="et-EE" smtClean="0"/>
              <a:t>Code itself may be cross-platform but a compiled executable is not</a:t>
            </a:r>
          </a:p>
          <a:p>
            <a:r>
              <a:rPr lang="et-EE" smtClean="0"/>
              <a:t>Compilers supplied by hardware vendors, operating systems, etc</a:t>
            </a:r>
          </a:p>
          <a:p>
            <a:r>
              <a:rPr lang="et-EE" smtClean="0"/>
              <a:t>Compiler may be separate or integrated to IDE</a:t>
            </a:r>
          </a:p>
          <a:p>
            <a:r>
              <a:rPr lang="et-EE" smtClean="0"/>
              <a:t>Compiler workflow:</a:t>
            </a:r>
          </a:p>
          <a:p>
            <a:pPr lvl="1"/>
            <a:r>
              <a:rPr lang="et-EE" smtClean="0"/>
              <a:t>Code preprocessed for macro replacement, conditional compilation, source inclusion (preprocessor)</a:t>
            </a:r>
          </a:p>
          <a:p>
            <a:pPr lvl="1"/>
            <a:r>
              <a:rPr lang="et-EE" smtClean="0"/>
              <a:t>Preprocessed code compiled to object code (compiler)</a:t>
            </a:r>
          </a:p>
          <a:p>
            <a:pPr lvl="1"/>
            <a:r>
              <a:rPr lang="et-EE" smtClean="0"/>
              <a:t>Object code assembled to machine language (assembler)</a:t>
            </a:r>
          </a:p>
          <a:p>
            <a:pPr lvl="1"/>
            <a:r>
              <a:rPr lang="et-EE" smtClean="0"/>
              <a:t>Machine language packaged into an executable (linker)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123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C Standards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Classic</a:t>
            </a:r>
          </a:p>
          <a:p>
            <a:r>
              <a:rPr lang="et-EE" smtClean="0"/>
              <a:t>ANSI C (C89/C90)</a:t>
            </a:r>
          </a:p>
          <a:p>
            <a:r>
              <a:rPr lang="et-EE" smtClean="0"/>
              <a:t>C99</a:t>
            </a:r>
          </a:p>
          <a:p>
            <a:r>
              <a:rPr lang="et-EE" smtClean="0"/>
              <a:t>C11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38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C Syntax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Case-sensitive</a:t>
            </a:r>
          </a:p>
          <a:p>
            <a:r>
              <a:rPr lang="et-EE" smtClean="0"/>
              <a:t>Limited list of reserved words</a:t>
            </a:r>
          </a:p>
          <a:p>
            <a:r>
              <a:rPr lang="et-EE" smtClean="0"/>
              <a:t>Sparse notation using single characters</a:t>
            </a:r>
          </a:p>
          <a:p>
            <a:r>
              <a:rPr lang="et-EE" smtClean="0"/>
              <a:t>Nonessential functionality delegated to libraries</a:t>
            </a:r>
          </a:p>
          <a:p>
            <a:r>
              <a:rPr lang="et-EE" smtClean="0"/>
              <a:t>Short code but hard to read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2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Reserved words (C89)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Datatypes</a:t>
            </a:r>
          </a:p>
          <a:p>
            <a:pPr lvl="1"/>
            <a:r>
              <a:rPr lang="en-US"/>
              <a:t>char, double, enum, float, int, long, short, signed, struct, union, unsigned, void</a:t>
            </a:r>
            <a:endParaRPr lang="et-EE" smtClean="0"/>
          </a:p>
          <a:p>
            <a:r>
              <a:rPr lang="et-EE" smtClean="0"/>
              <a:t>Type related</a:t>
            </a:r>
          </a:p>
          <a:p>
            <a:pPr lvl="1"/>
            <a:r>
              <a:rPr lang="et-EE"/>
              <a:t>auto, const, extern, register, static, typedef, volatile</a:t>
            </a:r>
          </a:p>
          <a:p>
            <a:r>
              <a:rPr lang="et-EE" smtClean="0"/>
              <a:t>Statements</a:t>
            </a:r>
          </a:p>
          <a:p>
            <a:pPr lvl="1"/>
            <a:r>
              <a:rPr lang="en-US"/>
              <a:t>break, case, continue, default, do, else, for, goto, if, return, switch, while</a:t>
            </a:r>
            <a:endParaRPr lang="et-EE"/>
          </a:p>
          <a:p>
            <a:r>
              <a:rPr lang="et-EE" smtClean="0"/>
              <a:t>Other</a:t>
            </a:r>
          </a:p>
          <a:p>
            <a:pPr lvl="1"/>
            <a:r>
              <a:rPr lang="et-EE"/>
              <a:t>main, sizeof</a:t>
            </a:r>
          </a:p>
        </p:txBody>
      </p:sp>
    </p:spTree>
    <p:extLst>
      <p:ext uri="{BB962C8B-B14F-4D97-AF65-F5344CB8AC3E}">
        <p14:creationId xmlns:p14="http://schemas.microsoft.com/office/powerpoint/2010/main" val="1955166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Variables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Typed but support implicit type conversion</a:t>
            </a:r>
          </a:p>
          <a:p>
            <a:r>
              <a:rPr lang="et-EE" smtClean="0"/>
              <a:t>Defined as type followed by identifier</a:t>
            </a:r>
          </a:p>
          <a:p>
            <a:r>
              <a:rPr lang="et-EE" smtClean="0"/>
              <a:t>Identifiers consist of latin letters, numbers and underscore</a:t>
            </a:r>
          </a:p>
          <a:p>
            <a:r>
              <a:rPr lang="et-EE" smtClean="0"/>
              <a:t>Identifier must start with a lower-case or upper-case letter</a:t>
            </a:r>
          </a:p>
          <a:p>
            <a:r>
              <a:rPr lang="et-EE" smtClean="0"/>
              <a:t>Variable can be defined anywhere in code</a:t>
            </a:r>
          </a:p>
          <a:p>
            <a:r>
              <a:rPr lang="et-EE" smtClean="0"/>
              <a:t>By default the scope of the variable is limited to current block</a:t>
            </a:r>
          </a:p>
          <a:p>
            <a:r>
              <a:rPr lang="et-EE" smtClean="0"/>
              <a:t>If defined outside any block then it’s a global variable (try to avoid)</a:t>
            </a:r>
          </a:p>
          <a:p>
            <a:r>
              <a:rPr lang="et-EE" smtClean="0"/>
              <a:t>If identifier followed by [ ], then it’s an array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328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Built-in data types</a:t>
            </a:r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3000864"/>
              </p:ext>
            </p:extLst>
          </p:nvPr>
        </p:nvGraphicFramePr>
        <p:xfrm>
          <a:off x="838200" y="1233488"/>
          <a:ext cx="10515600" cy="4419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66394">
                  <a:extLst>
                    <a:ext uri="{9D8B030D-6E8A-4147-A177-3AD203B41FA5}">
                      <a16:colId xmlns:a16="http://schemas.microsoft.com/office/drawing/2014/main" val="1318232053"/>
                    </a:ext>
                  </a:extLst>
                </a:gridCol>
                <a:gridCol w="1174459">
                  <a:extLst>
                    <a:ext uri="{9D8B030D-6E8A-4147-A177-3AD203B41FA5}">
                      <a16:colId xmlns:a16="http://schemas.microsoft.com/office/drawing/2014/main" val="4168343832"/>
                    </a:ext>
                  </a:extLst>
                </a:gridCol>
                <a:gridCol w="6974747">
                  <a:extLst>
                    <a:ext uri="{9D8B030D-6E8A-4147-A177-3AD203B41FA5}">
                      <a16:colId xmlns:a16="http://schemas.microsoft.com/office/drawing/2014/main" val="2503010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t-EE" smtClean="0"/>
                        <a:t>Type name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smtClean="0"/>
                        <a:t>Size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smtClean="0"/>
                        <a:t>Value range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25783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smtClean="0"/>
                        <a:t>char, unsigned char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smtClean="0"/>
                        <a:t>8 bits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smtClean="0"/>
                        <a:t>-128</a:t>
                      </a:r>
                      <a:r>
                        <a:rPr lang="et-EE" baseline="0" smtClean="0"/>
                        <a:t> .. 127, 0 .. 255, ASCII characters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2179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smtClean="0"/>
                        <a:t>short, unsigned short,</a:t>
                      </a:r>
                    </a:p>
                    <a:p>
                      <a:r>
                        <a:rPr lang="et-EE" smtClean="0"/>
                        <a:t>short int, unsigned short int,</a:t>
                      </a:r>
                      <a:r>
                        <a:rPr lang="et-EE" baseline="0" smtClean="0"/>
                        <a:t> (int)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smtClean="0"/>
                        <a:t>16 bits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smtClean="0"/>
                        <a:t>-32,768 .. 32,767, 0 ..</a:t>
                      </a:r>
                      <a:r>
                        <a:rPr lang="et-EE" baseline="0" smtClean="0"/>
                        <a:t> 65,535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87702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smtClean="0"/>
                        <a:t>long int, unsigned long int, (int)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smtClean="0"/>
                        <a:t>32 bits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-2,147,483,648 </a:t>
                      </a:r>
                      <a:r>
                        <a:rPr lang="et-EE" sz="1800" b="0" i="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..</a:t>
                      </a:r>
                      <a:r>
                        <a:rPr lang="en-US" sz="1800" b="0" i="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2,147,483,647</a:t>
                      </a:r>
                      <a:r>
                        <a:rPr lang="et-EE" sz="1800" b="0" i="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0 .. </a:t>
                      </a:r>
                      <a:r>
                        <a:rPr lang="en-US" sz="1800" b="0" i="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4,294,967,295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2141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smtClean="0"/>
                        <a:t>long long int, unsigned long long</a:t>
                      </a:r>
                      <a:r>
                        <a:rPr lang="et-EE" baseline="0" smtClean="0"/>
                        <a:t> int, (long int)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smtClean="0"/>
                        <a:t>64 bits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-9</a:t>
                      </a:r>
                      <a:r>
                        <a:rPr lang="et-EE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223</a:t>
                      </a:r>
                      <a:r>
                        <a:rPr lang="et-EE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372</a:t>
                      </a:r>
                      <a:r>
                        <a:rPr lang="et-EE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036</a:t>
                      </a:r>
                      <a:r>
                        <a:rPr lang="et-EE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854</a:t>
                      </a:r>
                      <a:r>
                        <a:rPr lang="et-EE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775</a:t>
                      </a:r>
                      <a:r>
                        <a:rPr lang="et-EE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808</a:t>
                      </a:r>
                      <a:r>
                        <a:rPr lang="et-EE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.. 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et-EE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223</a:t>
                      </a:r>
                      <a:r>
                        <a:rPr lang="et-EE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372</a:t>
                      </a:r>
                      <a:r>
                        <a:rPr lang="et-EE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036</a:t>
                      </a:r>
                      <a:r>
                        <a:rPr lang="et-EE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854</a:t>
                      </a:r>
                      <a:r>
                        <a:rPr lang="et-EE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775</a:t>
                      </a:r>
                      <a:r>
                        <a:rPr lang="et-EE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r>
                        <a:rPr lang="et-EE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br>
                        <a:rPr lang="et-EE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t-EE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et-EE" sz="18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.. 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  <a:r>
                        <a:rPr lang="et-EE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446</a:t>
                      </a:r>
                      <a:r>
                        <a:rPr lang="et-EE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744</a:t>
                      </a:r>
                      <a:r>
                        <a:rPr lang="et-EE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073</a:t>
                      </a:r>
                      <a:r>
                        <a:rPr lang="et-EE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709</a:t>
                      </a:r>
                      <a:r>
                        <a:rPr lang="et-EE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551</a:t>
                      </a:r>
                      <a:r>
                        <a:rPr lang="et-EE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615</a:t>
                      </a:r>
                      <a:r>
                        <a:rPr lang="et-EE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33896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smtClean="0"/>
                        <a:t>float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smtClean="0"/>
                        <a:t>32 bits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1.1 × 10</a:t>
                      </a:r>
                      <a:r>
                        <a:rPr lang="en-US" baseline="30000" smtClean="0">
                          <a:effectLst/>
                        </a:rPr>
                        <a:t>−38</a:t>
                      </a:r>
                      <a:r>
                        <a:rPr lang="et-EE" smtClean="0"/>
                        <a:t> .. </a:t>
                      </a:r>
                      <a:r>
                        <a:rPr lang="en-US" smtClean="0"/>
                        <a:t>3.4 × 10</a:t>
                      </a:r>
                      <a:r>
                        <a:rPr lang="en-US" baseline="30000" smtClean="0">
                          <a:effectLst/>
                        </a:rPr>
                        <a:t>38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6902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smtClean="0"/>
                        <a:t>double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smtClean="0"/>
                        <a:t>64 bits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2.2</a:t>
                      </a:r>
                      <a:r>
                        <a:rPr lang="et-EE" sz="1800" b="0" i="0" kern="1200" baseline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x </a:t>
                      </a:r>
                      <a:r>
                        <a:rPr lang="en-US" sz="1800" b="0" i="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en-US" sz="1800" b="0" i="0" kern="1200" baseline="300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−308</a:t>
                      </a:r>
                      <a:r>
                        <a:rPr lang="et-EE" smtClean="0"/>
                        <a:t> ..</a:t>
                      </a:r>
                      <a:r>
                        <a:rPr lang="et-EE" baseline="0" smtClean="0"/>
                        <a:t> </a:t>
                      </a:r>
                      <a:r>
                        <a:rPr lang="en-US" sz="1800" b="0" i="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1.7</a:t>
                      </a:r>
                      <a:r>
                        <a:rPr lang="et-EE" sz="1800" b="0" i="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x </a:t>
                      </a:r>
                      <a:r>
                        <a:rPr lang="en-US" sz="1800" b="0" i="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en-US" sz="1800" b="0" i="0" kern="1200" baseline="300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308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437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smtClean="0"/>
                        <a:t>long double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smtClean="0"/>
                        <a:t>80 bits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3.4 </a:t>
                      </a:r>
                      <a:r>
                        <a:rPr lang="et-EE" sz="1800" b="0" i="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 </a:t>
                      </a:r>
                      <a:r>
                        <a:rPr lang="en-US" sz="1800" b="0" i="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en-US" sz="1800" b="0" i="0" kern="1200" baseline="300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-4932</a:t>
                      </a:r>
                      <a:r>
                        <a:rPr lang="en-US" sz="1800" b="0" i="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t-EE" sz="1800" b="0" i="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..</a:t>
                      </a:r>
                      <a:r>
                        <a:rPr lang="en-US" sz="1800" b="0" i="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1.1 </a:t>
                      </a:r>
                      <a:r>
                        <a:rPr lang="et-EE" sz="1800" b="0" i="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b="0" i="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10</a:t>
                      </a:r>
                      <a:r>
                        <a:rPr lang="en-US" sz="1800" b="0" i="0" kern="1200" baseline="300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4932</a:t>
                      </a:r>
                      <a:endParaRPr lang="en-US" baseline="30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1886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smtClean="0"/>
                        <a:t>void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smtClean="0"/>
                        <a:t>?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baseline="0" smtClean="0"/>
                        <a:t>?</a:t>
                      </a:r>
                      <a:endParaRPr lang="en-US" baseline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69646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406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Constants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Integer constants</a:t>
            </a:r>
          </a:p>
          <a:p>
            <a:pPr lvl="1"/>
            <a:r>
              <a:rPr lang="et-EE">
                <a:latin typeface="Courier New" panose="02070309020205020404" pitchFamily="49" charset="0"/>
                <a:cs typeface="Courier New" panose="02070309020205020404" pitchFamily="49" charset="0"/>
              </a:rPr>
              <a:t>12, 0x1F, 055 </a:t>
            </a:r>
            <a:r>
              <a:rPr lang="et-EE"/>
              <a:t>(decimal, hecadecimal, octal)</a:t>
            </a:r>
          </a:p>
          <a:p>
            <a:pPr lvl="1"/>
            <a:r>
              <a:rPr lang="et-EE" smtClean="0"/>
              <a:t>Stored as signed int unless specified otherwise (</a:t>
            </a:r>
            <a:r>
              <a:rPr lang="et-EE" smtClean="0">
                <a:latin typeface="Courier New" panose="02070309020205020404" pitchFamily="49" charset="0"/>
                <a:cs typeface="Courier New" panose="02070309020205020404" pitchFamily="49" charset="0"/>
              </a:rPr>
              <a:t>12l, 5u, 40ul</a:t>
            </a:r>
            <a:r>
              <a:rPr lang="et-EE" smtClean="0"/>
              <a:t>)</a:t>
            </a:r>
          </a:p>
          <a:p>
            <a:r>
              <a:rPr lang="et-EE" smtClean="0"/>
              <a:t>Floating point constants</a:t>
            </a:r>
          </a:p>
          <a:p>
            <a:pPr lvl="1"/>
            <a:r>
              <a:rPr lang="et-EE" smtClean="0">
                <a:latin typeface="Courier New" panose="02070309020205020404" pitchFamily="49" charset="0"/>
                <a:cs typeface="Courier New" panose="02070309020205020404" pitchFamily="49" charset="0"/>
              </a:rPr>
              <a:t>3.2, 14e3</a:t>
            </a:r>
          </a:p>
          <a:p>
            <a:pPr lvl="1"/>
            <a:r>
              <a:rPr lang="et-EE" smtClean="0"/>
              <a:t>Stored as double unless specified otherwise (</a:t>
            </a:r>
            <a:r>
              <a:rPr lang="et-EE" smtClean="0">
                <a:latin typeface="Courier New" panose="02070309020205020404" pitchFamily="49" charset="0"/>
                <a:cs typeface="Courier New" panose="02070309020205020404" pitchFamily="49" charset="0"/>
              </a:rPr>
              <a:t>1.4f, 2.7l</a:t>
            </a:r>
            <a:r>
              <a:rPr lang="et-EE" smtClean="0"/>
              <a:t>)</a:t>
            </a:r>
          </a:p>
          <a:p>
            <a:r>
              <a:rPr lang="et-EE" smtClean="0"/>
              <a:t>Characters</a:t>
            </a:r>
          </a:p>
          <a:p>
            <a:pPr lvl="1"/>
            <a:r>
              <a:rPr lang="et-EE">
                <a:latin typeface="Courier New" panose="02070309020205020404" pitchFamily="49" charset="0"/>
                <a:cs typeface="Courier New" panose="02070309020205020404" pitchFamily="49" charset="0"/>
              </a:rPr>
              <a:t>'a'</a:t>
            </a:r>
          </a:p>
          <a:p>
            <a:pPr lvl="1"/>
            <a:r>
              <a:rPr lang="et-EE" smtClean="0"/>
              <a:t>Stored as char</a:t>
            </a:r>
            <a:endParaRPr lang="et-EE"/>
          </a:p>
          <a:p>
            <a:r>
              <a:rPr lang="et-EE" smtClean="0"/>
              <a:t>Strings</a:t>
            </a:r>
          </a:p>
          <a:p>
            <a:pPr lvl="1"/>
            <a:r>
              <a:rPr lang="et-EE" smtClean="0">
                <a:latin typeface="Courier New" panose="02070309020205020404" pitchFamily="49" charset="0"/>
                <a:cs typeface="Courier New" panose="02070309020205020404" pitchFamily="49" charset="0"/>
              </a:rPr>
              <a:t>"a"</a:t>
            </a:r>
          </a:p>
          <a:p>
            <a:pPr lvl="1"/>
            <a:r>
              <a:rPr lang="et-EE" smtClean="0"/>
              <a:t>Stored as character array</a:t>
            </a:r>
          </a:p>
        </p:txBody>
      </p:sp>
    </p:spTree>
    <p:extLst>
      <p:ext uri="{BB962C8B-B14F-4D97-AF65-F5344CB8AC3E}">
        <p14:creationId xmlns:p14="http://schemas.microsoft.com/office/powerpoint/2010/main" val="1922366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Examples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int a; </a:t>
            </a:r>
            <a:r>
              <a:rPr lang="en-US"/>
              <a:t>// define 32 bit signed integer, value undetermined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long long unsigned int k = 0xFFFFFFFFFFFFFFFFul; </a:t>
            </a:r>
            <a:r>
              <a:rPr lang="en-US"/>
              <a:t>// define 64 bit unsigned integer and set to max value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float f = 3.4; </a:t>
            </a:r>
            <a:r>
              <a:rPr lang="en-US"/>
              <a:t>// define 32 bit float, assign value 3.4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f = 9 / 5; </a:t>
            </a:r>
            <a:r>
              <a:rPr lang="en-US"/>
              <a:t>// f gets value 1, since both operands are integers!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double x, y, z; </a:t>
            </a:r>
            <a:r>
              <a:rPr lang="en-US"/>
              <a:t>// define 3 variables at once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int M[2] = {1, 5}; </a:t>
            </a:r>
            <a:r>
              <a:rPr lang="en-US"/>
              <a:t>// define int array, set M[0] to 1, M[1] to 5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char S[] = "Hello"; </a:t>
            </a:r>
          </a:p>
          <a:p>
            <a:pPr marL="0" indent="0">
              <a:buNone/>
            </a:pPr>
            <a:r>
              <a:rPr lang="en-US"/>
              <a:t>// define character array big enough to hold string constant "Hello"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S[0] = 'J'; </a:t>
            </a:r>
            <a:r>
              <a:rPr lang="en-US"/>
              <a:t>// replace first character with 'J'</a:t>
            </a:r>
          </a:p>
        </p:txBody>
      </p:sp>
    </p:spTree>
    <p:extLst>
      <p:ext uri="{BB962C8B-B14F-4D97-AF65-F5344CB8AC3E}">
        <p14:creationId xmlns:p14="http://schemas.microsoft.com/office/powerpoint/2010/main" val="1662949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864</TotalTime>
  <Words>1182</Words>
  <Application>Microsoft Office PowerPoint</Application>
  <PresentationFormat>Widescreen</PresentationFormat>
  <Paragraphs>221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Courier New</vt:lpstr>
      <vt:lpstr>Office Theme</vt:lpstr>
      <vt:lpstr>C Short Overview</vt:lpstr>
      <vt:lpstr>Compilation</vt:lpstr>
      <vt:lpstr>C Standards</vt:lpstr>
      <vt:lpstr>C Syntax</vt:lpstr>
      <vt:lpstr>Reserved words (C89)</vt:lpstr>
      <vt:lpstr>Variables</vt:lpstr>
      <vt:lpstr>Built-in data types</vt:lpstr>
      <vt:lpstr>Constants</vt:lpstr>
      <vt:lpstr>Examples</vt:lpstr>
      <vt:lpstr>Operators</vt:lpstr>
      <vt:lpstr>Operator precedence</vt:lpstr>
      <vt:lpstr>Statements</vt:lpstr>
      <vt:lpstr>If</vt:lpstr>
      <vt:lpstr>Switch</vt:lpstr>
      <vt:lpstr>While</vt:lpstr>
      <vt:lpstr>For</vt:lpstr>
      <vt:lpstr>Functions</vt:lpstr>
      <vt:lpstr>Example</vt:lpstr>
      <vt:lpstr>Libraries</vt:lpstr>
    </vt:vector>
  </TitlesOfParts>
  <Company>TTÜ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PIC16F690 Assembly</dc:title>
  <dc:creator>Lembit Jürimägi</dc:creator>
  <cp:lastModifiedBy>Vladimir Viies</cp:lastModifiedBy>
  <cp:revision>51</cp:revision>
  <cp:lastPrinted>2025-09-24T08:47:30Z</cp:lastPrinted>
  <dcterms:created xsi:type="dcterms:W3CDTF">2017-09-18T08:04:47Z</dcterms:created>
  <dcterms:modified xsi:type="dcterms:W3CDTF">2025-09-24T09:20:33Z</dcterms:modified>
</cp:coreProperties>
</file>