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95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3" r:id="rId12"/>
    <p:sldId id="322" r:id="rId13"/>
    <p:sldId id="324" r:id="rId14"/>
    <p:sldId id="325" r:id="rId15"/>
    <p:sldId id="326" r:id="rId16"/>
    <p:sldId id="296" r:id="rId17"/>
    <p:sldId id="297" r:id="rId18"/>
    <p:sldId id="313" r:id="rId19"/>
    <p:sldId id="301" r:id="rId20"/>
    <p:sldId id="302" r:id="rId21"/>
    <p:sldId id="303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27.11.2023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069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58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27.11.2023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27.11.2023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27.11.2023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Ind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ex</a:t>
            </a:r>
            <a:r>
              <a:rPr lang="et-EE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files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9252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Usual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system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087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Library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related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operations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3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Library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organization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to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simplify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management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8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Access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lists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and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grouping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5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1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142852"/>
            <a:ext cx="6803136" cy="1152128"/>
          </a:xfrm>
        </p:spPr>
        <p:txBody>
          <a:bodyPr/>
          <a:lstStyle/>
          <a:p>
            <a:r>
              <a:rPr lang="et-EE" b="1" i="1" dirty="0" smtClean="0"/>
              <a:t> Opening the file</a:t>
            </a:r>
            <a:endParaRPr lang="et-EE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142984"/>
            <a:ext cx="7195128" cy="495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142984"/>
            <a:ext cx="737695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Pointers can also be used to read and write from a file</a:t>
            </a: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#include &lt;stdio.h&gt;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#include &lt;stdlib.h&gt;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int main (void)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{FILE *loe= fopen(“esimene.txt”, “</a:t>
            </a:r>
            <a:r>
              <a:rPr lang="et-EE" sz="2800" i="1" dirty="0" smtClean="0">
                <a:solidFill>
                  <a:srgbClr val="FF0000"/>
                </a:solidFill>
              </a:rPr>
              <a:t>r</a:t>
            </a:r>
            <a:r>
              <a:rPr lang="et-EE" sz="28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fprintf(loe, “The first sample”);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fclose(loe);	//</a:t>
            </a:r>
            <a:r>
              <a:rPr lang="en-US" sz="2800" i="1" dirty="0" smtClean="0"/>
              <a:t> belongs to every decent file job</a:t>
            </a:r>
            <a:endParaRPr lang="et-EE" sz="28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/*</a:t>
            </a:r>
            <a:r>
              <a:rPr lang="en-US" sz="2800" dirty="0" smtClean="0"/>
              <a:t>via</a:t>
            </a:r>
            <a:r>
              <a:rPr lang="et-EE" sz="2800" dirty="0" smtClean="0"/>
              <a:t> variable“loe” </a:t>
            </a:r>
            <a:r>
              <a:rPr lang="en-US" sz="2800" dirty="0" smtClean="0"/>
              <a:t>file can be opened   </a:t>
            </a:r>
            <a:r>
              <a:rPr lang="et-EE" sz="2800" dirty="0" smtClean="0"/>
              <a:t>esimene.txt </a:t>
            </a:r>
            <a:r>
              <a:rPr lang="en-US" sz="2800" dirty="0" smtClean="0"/>
              <a:t>for reading </a:t>
            </a:r>
            <a:r>
              <a:rPr lang="et-EE" sz="2800" dirty="0" smtClean="0"/>
              <a:t> – r, </a:t>
            </a:r>
            <a:r>
              <a:rPr lang="en-US" sz="2800" dirty="0" smtClean="0"/>
              <a:t>the text is read and the file is closed</a:t>
            </a: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 */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Reading from a 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stdio.h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stdlib.h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int</a:t>
            </a:r>
            <a:r>
              <a:rPr lang="en-GB" sz="2400" i="1" dirty="0" smtClean="0">
                <a:latin typeface="Arial Unicode MS" pitchFamily="34" charset="-128"/>
              </a:rPr>
              <a:t> main(void)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{ char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[128];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FILE *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=</a:t>
            </a:r>
            <a:r>
              <a:rPr lang="en-GB" sz="2400" i="1" dirty="0" err="1" smtClean="0">
                <a:latin typeface="Arial Unicode MS" pitchFamily="34" charset="-128"/>
              </a:rPr>
              <a:t>fopen</a:t>
            </a:r>
            <a:r>
              <a:rPr lang="en-GB" sz="2400" i="1" dirty="0" smtClean="0">
                <a:latin typeface="Arial Unicode MS" pitchFamily="34" charset="-128"/>
              </a:rPr>
              <a:t>("</a:t>
            </a:r>
            <a:r>
              <a:rPr lang="en-GB" sz="2400" i="1" dirty="0" err="1" smtClean="0">
                <a:latin typeface="Arial Unicode MS" pitchFamily="34" charset="-128"/>
              </a:rPr>
              <a:t>tervitus.txt</a:t>
            </a:r>
            <a:r>
              <a:rPr lang="en-GB" sz="2400" i="1" dirty="0" smtClean="0">
                <a:latin typeface="Arial Unicode MS" pitchFamily="34" charset="-128"/>
              </a:rPr>
              <a:t>", "r"); </a:t>
            </a:r>
            <a:r>
              <a:rPr lang="et-EE" sz="2400" i="1" dirty="0" smtClean="0">
                <a:latin typeface="Arial Unicode MS" pitchFamily="34" charset="-128"/>
              </a:rPr>
              <a:t>	// </a:t>
            </a:r>
            <a:r>
              <a:rPr lang="et-EE" sz="1600" i="1" dirty="0" smtClean="0">
                <a:latin typeface="Arial Unicode MS" pitchFamily="34" charset="-128"/>
              </a:rPr>
              <a:t>r - for reading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</a:t>
            </a:r>
            <a:r>
              <a:rPr lang="en-GB" sz="2400" i="1" dirty="0" smtClean="0">
                <a:latin typeface="Arial Unicode MS" pitchFamily="34" charset="-128"/>
              </a:rPr>
              <a:t>while(!</a:t>
            </a:r>
            <a:r>
              <a:rPr lang="en-GB" sz="2400" i="1" dirty="0" err="1" smtClean="0">
                <a:latin typeface="Arial Unicode MS" pitchFamily="34" charset="-128"/>
              </a:rPr>
              <a:t>feof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{ // </a:t>
            </a:r>
            <a:r>
              <a:rPr lang="en-GB" sz="2400" i="1" dirty="0" err="1" smtClean="0">
                <a:latin typeface="Arial Unicode MS" pitchFamily="34" charset="-128"/>
              </a:rPr>
              <a:t>fscanf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, 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//</a:t>
            </a:r>
            <a:r>
              <a:rPr lang="en-GB" sz="2400" i="1" dirty="0" err="1" smtClean="0">
                <a:latin typeface="Arial Unicode MS" pitchFamily="34" charset="-128"/>
              </a:rPr>
              <a:t>võtab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ühe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sõna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fgets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, 128, 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printf</a:t>
            </a:r>
            <a:r>
              <a:rPr lang="en-GB" sz="2400" i="1" dirty="0" smtClean="0">
                <a:latin typeface="Arial Unicode MS" pitchFamily="34" charset="-128"/>
              </a:rPr>
              <a:t>("%s",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}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fclose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return 1; }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>
                <a:latin typeface="Arial Unicode MS" pitchFamily="34" charset="-128"/>
              </a:rPr>
              <a:t>fsacnf</a:t>
            </a:r>
            <a:r>
              <a:rPr lang="en-US" sz="2400" i="1" dirty="0" smtClean="0">
                <a:latin typeface="Arial Unicode MS" pitchFamily="34" charset="-128"/>
              </a:rPr>
              <a:t> and </a:t>
            </a:r>
            <a:r>
              <a:rPr lang="en-US" sz="2400" i="1" dirty="0" err="1" smtClean="0">
                <a:latin typeface="Arial Unicode MS" pitchFamily="34" charset="-128"/>
              </a:rPr>
              <a:t>fgets</a:t>
            </a:r>
            <a:r>
              <a:rPr lang="en-US" sz="2400" i="1" dirty="0" smtClean="0">
                <a:latin typeface="Arial Unicode MS" pitchFamily="34" charset="-128"/>
              </a:rPr>
              <a:t> can both be used, but not simultaneously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t-EE" i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Writing a 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 I,II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 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357290" y="1214422"/>
            <a:ext cx="707236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As an example we had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w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fprintf(kirjuta,“</a:t>
            </a:r>
            <a:r>
              <a:rPr lang="et-EE" sz="2000" i="1" dirty="0" smtClean="0"/>
              <a:t>The first sample</a:t>
            </a:r>
            <a:r>
              <a:rPr lang="et-EE" sz="2400" i="1" dirty="0" smtClean="0"/>
              <a:t>”);//</a:t>
            </a:r>
            <a:r>
              <a:rPr lang="en-US" sz="2400" i="1" dirty="0" smtClean="0"/>
              <a:t> </a:t>
            </a:r>
            <a:r>
              <a:rPr lang="en-US" sz="1600" i="1" dirty="0" smtClean="0"/>
              <a:t>text to be printed in the file</a:t>
            </a:r>
            <a:endParaRPr lang="et-EE" sz="16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fclose(kirjuta);//</a:t>
            </a:r>
            <a:r>
              <a:rPr lang="en-US" sz="2400" i="1" dirty="0" smtClean="0"/>
              <a:t> </a:t>
            </a:r>
            <a:r>
              <a:rPr lang="en-US" sz="2000" i="1" dirty="0" smtClean="0"/>
              <a:t>belongs to every decent file job</a:t>
            </a:r>
            <a:endParaRPr lang="et-EE" sz="2000" i="1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NB!In</a:t>
            </a:r>
            <a:r>
              <a:rPr lang="en-US" sz="2400" dirty="0" smtClean="0"/>
              <a:t> the case of "w", the previous content is overwritten with each file opening !</a:t>
            </a:r>
            <a:endParaRPr lang="et-EE" sz="2400" dirty="0" smtClean="0"/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a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 “The first sample”);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NB!</a:t>
            </a:r>
            <a:r>
              <a:rPr lang="et-EE" sz="2400" dirty="0" smtClean="0"/>
              <a:t>“a”</a:t>
            </a:r>
            <a:r>
              <a:rPr lang="en-US" sz="2400" dirty="0" smtClean="0"/>
              <a:t> case, each opening and writing is appended to the existing file</a:t>
            </a:r>
            <a:r>
              <a:rPr lang="et-EE" sz="2400" dirty="0" smtClean="0"/>
              <a:t>.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25435" cy="1593868"/>
          </a:xfrm>
        </p:spPr>
        <p:txBody>
          <a:bodyPr/>
          <a:lstStyle/>
          <a:p>
            <a:r>
              <a:rPr lang="et-EE" dirty="0" smtClean="0"/>
              <a:t> </a:t>
            </a:r>
            <a:r>
              <a:rPr lang="en-US" dirty="0" smtClean="0"/>
              <a:t>Distribution of program text between different files</a:t>
            </a:r>
            <a:endParaRPr lang="et-E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3200" dirty="0" smtClean="0"/>
              <a:t>File</a:t>
            </a:r>
            <a:endParaRPr lang="et-E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FILES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</a:t>
            </a:r>
            <a:r>
              <a:rPr lang="et-EE" smtClean="0"/>
              <a:t>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r>
              <a:rPr lang="en-US" dirty="0" smtClean="0"/>
              <a:t>Distribution of program text between different files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676400"/>
            <a:ext cx="724378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1328" y="1484784"/>
            <a:ext cx="63768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certainly more useful to divide a larger program into sub-functions and divide them in turn between different files according to the topic. For example: the printout of several differently formed arrays would be useful to write as a separate </a:t>
            </a:r>
            <a:r>
              <a:rPr lang="en-US" sz="2800" dirty="0" err="1" smtClean="0"/>
              <a:t>subfunction</a:t>
            </a:r>
            <a:r>
              <a:rPr lang="en-US" sz="2800" dirty="0" smtClean="0"/>
              <a:t>. But why not as a separate file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834187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t-EE" dirty="0" smtClean="0"/>
              <a:t>xample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828800"/>
            <a:ext cx="72437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t-EE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1166843"/>
            <a:ext cx="7088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task is to form an array and print it on the screen;</a:t>
            </a:r>
          </a:p>
          <a:p>
            <a:r>
              <a:rPr lang="en-US" sz="2400" dirty="0" smtClean="0"/>
              <a:t>Swap the row and column of the array with the index value given as an integer by the </a:t>
            </a:r>
            <a:r>
              <a:rPr lang="en-US" sz="2400" dirty="0" err="1" smtClean="0"/>
              <a:t>user.Print</a:t>
            </a:r>
            <a:r>
              <a:rPr lang="en-US" sz="2400" dirty="0" smtClean="0"/>
              <a:t> to the screen each step that is done with the array.</a:t>
            </a:r>
          </a:p>
          <a:p>
            <a:r>
              <a:rPr lang="en-US" sz="2400" dirty="0" smtClean="0"/>
              <a:t>Undoubtedly, as a long program text, the whole code becomes too difficult to manage.</a:t>
            </a:r>
          </a:p>
          <a:p>
            <a:r>
              <a:rPr lang="en-US" sz="2400" dirty="0" smtClean="0"/>
              <a:t>To begin with, you must create a separate </a:t>
            </a:r>
            <a:r>
              <a:rPr lang="en-US" sz="2400" dirty="0" err="1" smtClean="0"/>
              <a:t>subfunction</a:t>
            </a:r>
            <a:r>
              <a:rPr lang="en-US" sz="2400" dirty="0" smtClean="0"/>
              <a:t> for printing to the screen, and then upload it to a separate file</a:t>
            </a:r>
            <a:r>
              <a:rPr lang="et-EE" sz="2400" dirty="0" smtClean="0"/>
              <a:t>.</a:t>
            </a:r>
          </a:p>
          <a:p>
            <a:endParaRPr lang="et-EE" sz="2400" dirty="0" smtClean="0"/>
          </a:p>
          <a:p>
            <a:pPr>
              <a:buFontTx/>
              <a:buNone/>
            </a:pPr>
            <a:r>
              <a:rPr lang="en-US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6874024" cy="542768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void </a:t>
            </a:r>
            <a:r>
              <a:rPr lang="en-GB" sz="2000" dirty="0" err="1" smtClean="0"/>
              <a:t>valjastus</a:t>
            </a:r>
            <a:r>
              <a:rPr lang="en-GB" sz="2000" dirty="0" smtClean="0"/>
              <a:t>(</a:t>
            </a:r>
            <a:r>
              <a:rPr lang="en-GB" sz="2000" dirty="0" err="1" smtClean="0"/>
              <a:t>int</a:t>
            </a:r>
            <a:r>
              <a:rPr lang="en-GB" sz="2000" dirty="0" smtClean="0"/>
              <a:t> n, </a:t>
            </a:r>
            <a:r>
              <a:rPr lang="en-GB" sz="2000" dirty="0" err="1" smtClean="0"/>
              <a:t>int</a:t>
            </a:r>
            <a:r>
              <a:rPr lang="en-GB" sz="2000" dirty="0" smtClean="0"/>
              <a:t> a[n][n])</a:t>
            </a:r>
            <a:r>
              <a:rPr lang="et-EE" sz="2000" dirty="0" smtClean="0"/>
              <a:t>	//</a:t>
            </a:r>
            <a:r>
              <a:rPr lang="en-US" sz="2000" dirty="0" err="1" smtClean="0"/>
              <a:t>subfunktion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n-GB" sz="2000" dirty="0" err="1" smtClean="0"/>
              <a:t>i,j</a:t>
            </a:r>
            <a:r>
              <a:rPr lang="en-GB" sz="2000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for(</a:t>
            </a:r>
            <a:r>
              <a:rPr lang="en-GB" sz="2000" dirty="0" err="1" smtClean="0"/>
              <a:t>i</a:t>
            </a:r>
            <a:r>
              <a:rPr lang="en-GB" sz="2000" dirty="0" smtClean="0"/>
              <a:t>=0;i&lt;</a:t>
            </a:r>
            <a:r>
              <a:rPr lang="en-GB" sz="2000" dirty="0" err="1" smtClean="0"/>
              <a:t>n;i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{for(j=0;j&lt;</a:t>
            </a:r>
            <a:r>
              <a:rPr lang="en-GB" sz="2000" dirty="0" err="1" smtClean="0"/>
              <a:t>n;j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{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 %d</a:t>
            </a:r>
            <a:r>
              <a:rPr lang="et-EE" sz="2000" dirty="0" smtClean="0"/>
              <a:t> </a:t>
            </a:r>
            <a:r>
              <a:rPr lang="en-GB" sz="2000" dirty="0" smtClean="0"/>
              <a:t> |",a[</a:t>
            </a:r>
            <a:r>
              <a:rPr lang="en-GB" sz="2000" dirty="0" err="1" smtClean="0"/>
              <a:t>i</a:t>
            </a:r>
            <a:r>
              <a:rPr lang="en-GB" sz="2000" dirty="0" smtClean="0"/>
              <a:t>][j]);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("\n");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}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 main(void)</a:t>
            </a:r>
            <a:r>
              <a:rPr lang="et-EE" sz="2000" dirty="0" smtClean="0"/>
              <a:t>			</a:t>
            </a:r>
            <a:r>
              <a:rPr lang="en-US" sz="2000" dirty="0" smtClean="0"/>
              <a:t> 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t-EE" sz="2000" dirty="0" smtClean="0"/>
              <a:t>i,j</a:t>
            </a:r>
            <a:r>
              <a:rPr lang="en-GB" sz="2000" dirty="0" smtClean="0"/>
              <a:t>;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.... 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return 0;</a:t>
            </a:r>
            <a:r>
              <a:rPr lang="et-EE" sz="2000" dirty="0" smtClean="0"/>
              <a:t>}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2544" y="357166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Step 0 from </a:t>
            </a:r>
            <a:r>
              <a:rPr lang="en-US" dirty="0" err="1" smtClean="0"/>
              <a:t>subfunction</a:t>
            </a:r>
            <a:r>
              <a:rPr lang="en-US" dirty="0" smtClean="0"/>
              <a:t> to file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Programmeerimine </a:t>
            </a:r>
            <a:r>
              <a:rPr lang="en-US" dirty="0" smtClean="0"/>
              <a:t>I,</a:t>
            </a:r>
            <a:r>
              <a:rPr lang="et-EE" dirty="0" smtClean="0"/>
              <a:t>II 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071546"/>
            <a:ext cx="7172348" cy="5024454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n-US" sz="1900" dirty="0" smtClean="0">
                <a:cs typeface="Times New Roman" pitchFamily="18" charset="0"/>
              </a:rPr>
              <a:t>Put all the text of the sub-function harness(</a:t>
            </a:r>
            <a:r>
              <a:rPr lang="en-US" sz="1900" dirty="0" err="1" smtClean="0">
                <a:cs typeface="Times New Roman" pitchFamily="18" charset="0"/>
              </a:rPr>
              <a:t>int</a:t>
            </a:r>
            <a:r>
              <a:rPr lang="en-US" sz="1900" dirty="0" smtClean="0">
                <a:cs typeface="Times New Roman" pitchFamily="18" charset="0"/>
              </a:rPr>
              <a:t> n, </a:t>
            </a:r>
            <a:r>
              <a:rPr lang="en-US" sz="1900" dirty="0" err="1" smtClean="0">
                <a:cs typeface="Times New Roman" pitchFamily="18" charset="0"/>
              </a:rPr>
              <a:t>int</a:t>
            </a:r>
            <a:r>
              <a:rPr lang="en-US" sz="1900" dirty="0" smtClean="0">
                <a:cs typeface="Times New Roman" pitchFamily="18" charset="0"/>
              </a:rPr>
              <a:t> a[n][n]) into a separate file called </a:t>
            </a:r>
            <a:r>
              <a:rPr lang="en-US" sz="1900" dirty="0" err="1" smtClean="0">
                <a:cs typeface="Times New Roman" pitchFamily="18" charset="0"/>
              </a:rPr>
              <a:t>harness.cAdd</a:t>
            </a:r>
            <a:r>
              <a:rPr lang="en-US" sz="1900" dirty="0" smtClean="0">
                <a:cs typeface="Times New Roman" pitchFamily="18" charset="0"/>
              </a:rPr>
              <a:t> the file to be added to the libraries of the main program.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1900" dirty="0" smtClean="0">
                <a:cs typeface="Times New Roman" pitchFamily="18" charset="0"/>
              </a:rPr>
              <a:t>Before:</a:t>
            </a:r>
            <a:endParaRPr lang="en-GB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After</a:t>
            </a:r>
            <a:r>
              <a:rPr lang="et-EE" sz="20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#include “valjastus.c </a:t>
            </a:r>
            <a:r>
              <a:rPr lang="et-EE" sz="1800" dirty="0" smtClean="0"/>
              <a:t>//</a:t>
            </a:r>
            <a:r>
              <a:rPr lang="en-US" sz="1800" dirty="0" smtClean="0"/>
              <a:t> the file you created with the </a:t>
            </a:r>
            <a:r>
              <a:rPr lang="en-US" sz="1800" dirty="0" err="1" smtClean="0"/>
              <a:t>subfunction</a:t>
            </a:r>
            <a:r>
              <a:rPr lang="en-US" sz="1800" dirty="0" smtClean="0"/>
              <a:t> </a:t>
            </a:r>
            <a:r>
              <a:rPr lang="et-EE" sz="1800" dirty="0" smtClean="0"/>
              <a:t>				</a:t>
            </a: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/>
              <a:t>valjastus(int n, int a[n][n]) </a:t>
            </a:r>
            <a:endParaRPr lang="en-GB" sz="2000" i="1" dirty="0" smtClean="0"/>
          </a:p>
          <a:p>
            <a:pPr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5716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 1 and 2 from </a:t>
            </a:r>
            <a:r>
              <a:rPr lang="en-US" dirty="0" err="1" smtClean="0"/>
              <a:t>subfunction</a:t>
            </a:r>
            <a:r>
              <a:rPr lang="en-US" dirty="0" smtClean="0"/>
              <a:t> to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Programmeerimine </a:t>
            </a:r>
            <a:r>
              <a:rPr lang="en-US" dirty="0" smtClean="0"/>
              <a:t> I,</a:t>
            </a:r>
            <a:r>
              <a:rPr lang="et-EE" dirty="0" smtClean="0"/>
              <a:t>II 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7029472" cy="4738702"/>
          </a:xfrm>
        </p:spPr>
        <p:txBody>
          <a:bodyPr/>
          <a:lstStyle/>
          <a:p>
            <a:r>
              <a:rPr lang="en-US" dirty="0" smtClean="0"/>
              <a:t>Compile, run, and verify program operation</a:t>
            </a:r>
            <a:r>
              <a:rPr lang="et-EE" dirty="0" smtClean="0"/>
              <a:t>.</a:t>
            </a:r>
          </a:p>
          <a:p>
            <a:r>
              <a:rPr lang="en-US" dirty="0" smtClean="0"/>
              <a:t>More little reminders:</a:t>
            </a:r>
          </a:p>
          <a:p>
            <a:r>
              <a:rPr lang="en-US" dirty="0" smtClean="0"/>
              <a:t>Once created, the printout of the array does not need to be copied again in the next </a:t>
            </a:r>
            <a:r>
              <a:rPr lang="en-US" dirty="0" err="1" smtClean="0"/>
              <a:t>program.It</a:t>
            </a:r>
            <a:r>
              <a:rPr lang="en-US" dirty="0" smtClean="0"/>
              <a:t> is enough to write a sentence to the libraries</a:t>
            </a:r>
            <a:endParaRPr lang="et-EE" dirty="0" smtClean="0"/>
          </a:p>
          <a:p>
            <a:pPr>
              <a:buFontTx/>
              <a:buNone/>
            </a:pPr>
            <a:r>
              <a:rPr lang="et-EE" i="1" dirty="0" smtClean="0"/>
              <a:t>#include “valjastus.c</a:t>
            </a:r>
            <a:r>
              <a:rPr lang="en-US" i="1" dirty="0" smtClean="0"/>
              <a:t> ” and it must be checked that this file to be added with a sub-function </a:t>
            </a:r>
            <a:r>
              <a:rPr lang="et-EE" i="1" dirty="0" smtClean="0"/>
              <a:t>valjastus()</a:t>
            </a:r>
            <a:r>
              <a:rPr lang="en-US" i="1" dirty="0" smtClean="0"/>
              <a:t> would be in the same directory as the new program.</a:t>
            </a:r>
            <a:endParaRPr lang="et-EE" sz="2000" dirty="0" smtClean="0"/>
          </a:p>
          <a:p>
            <a:pPr>
              <a:buFontTx/>
              <a:buNone/>
            </a:pPr>
            <a:r>
              <a:rPr lang="en-US" sz="1900" dirty="0" smtClean="0"/>
              <a:t>Good luck simplifying your work!</a:t>
            </a:r>
            <a:endParaRPr lang="en-GB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2544" y="571480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3 from </a:t>
            </a:r>
            <a:r>
              <a:rPr lang="en-US" sz="2800" dirty="0" err="1" smtClean="0"/>
              <a:t>subfunction</a:t>
            </a:r>
            <a:r>
              <a:rPr lang="en-US" sz="2800" dirty="0" smtClean="0"/>
              <a:t> to file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mooduli II !</a:t>
            </a:r>
          </a:p>
          <a:p>
            <a:r>
              <a:rPr lang="et-EE" sz="2400" dirty="0" smtClean="0">
                <a:solidFill>
                  <a:schemeClr val="bg1"/>
                </a:solidFill>
              </a:rPr>
              <a:t>Jätka aine omandamist  ja lahenda kodutööd !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err="1" smtClean="0"/>
              <a:t>File</a:t>
            </a:r>
            <a:r>
              <a:rPr lang="et-EE" sz="3200" dirty="0" smtClean="0"/>
              <a:t> </a:t>
            </a:r>
            <a:r>
              <a:rPr lang="et-EE" sz="3200" dirty="0" err="1" smtClean="0"/>
              <a:t>properties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6580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  <a:ea typeface="Verdana"/>
              </a:rPr>
              <a:t>Operations 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Verdana"/>
              </a:rPr>
              <a:t>with files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  <a:ea typeface="Verdana"/>
              </a:rPr>
              <a:t>Opening 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Verdana"/>
              </a:rPr>
              <a:t>the file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3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ile</a:t>
            </a:r>
            <a:r>
              <a:rPr lang="et-EE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types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5468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ile</a:t>
            </a:r>
            <a:r>
              <a:rPr lang="et-EE" sz="3200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Access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methods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9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Sequential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processing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39002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          </a:t>
            </a:r>
            <a:r>
              <a:rPr lang="et-EE" sz="2400" spc="-1" dirty="0" err="1" smtClean="0">
                <a:solidFill>
                  <a:srgbClr val="000000"/>
                </a:solidFill>
                <a:latin typeface="Arial"/>
                <a:ea typeface="Verdana"/>
              </a:rPr>
              <a:t>Direct</a:t>
            </a:r>
            <a:r>
              <a:rPr lang="et-EE" sz="24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400" spc="-1" dirty="0" err="1" smtClean="0">
                <a:solidFill>
                  <a:srgbClr val="000000"/>
                </a:solidFill>
                <a:latin typeface="Arial"/>
                <a:ea typeface="Verdana"/>
              </a:rPr>
              <a:t>accrss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990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1292</Words>
  <Application>Microsoft Office PowerPoint</Application>
  <PresentationFormat>On-screen Show (4:3)</PresentationFormat>
  <Paragraphs>202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Office Theme</vt:lpstr>
      <vt:lpstr>PowerPoint Presentation</vt:lpstr>
      <vt:lpstr>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Opening the file</vt:lpstr>
      <vt:lpstr>Reading from a file</vt:lpstr>
      <vt:lpstr>Writing a file</vt:lpstr>
      <vt:lpstr> Distribution of program text between different files</vt:lpstr>
      <vt:lpstr> Distribution of program text between different files</vt:lpstr>
      <vt:lpstr>Example 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107</cp:revision>
  <dcterms:created xsi:type="dcterms:W3CDTF">2011-01-05T14:05:55Z</dcterms:created>
  <dcterms:modified xsi:type="dcterms:W3CDTF">2023-11-27T11:06:07Z</dcterms:modified>
</cp:coreProperties>
</file>