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1" r:id="rId2"/>
    <p:sldId id="292" r:id="rId3"/>
    <p:sldId id="294" r:id="rId4"/>
    <p:sldId id="295" r:id="rId5"/>
    <p:sldId id="296" r:id="rId6"/>
    <p:sldId id="280" r:id="rId7"/>
    <p:sldId id="281" r:id="rId8"/>
    <p:sldId id="282" r:id="rId9"/>
    <p:sldId id="288" r:id="rId10"/>
    <p:sldId id="289" r:id="rId11"/>
    <p:sldId id="283" r:id="rId12"/>
    <p:sldId id="285" r:id="rId13"/>
    <p:sldId id="284" r:id="rId14"/>
    <p:sldId id="286" r:id="rId15"/>
    <p:sldId id="287" r:id="rId16"/>
  </p:sldIdLst>
  <p:sldSz cx="11520488" cy="71993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061" y="1178222"/>
            <a:ext cx="8640366" cy="2506427"/>
          </a:xfrm>
        </p:spPr>
        <p:txBody>
          <a:bodyPr anchor="b"/>
          <a:lstStyle>
            <a:lvl1pPr algn="ctr">
              <a:defRPr sz="566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061" y="3781306"/>
            <a:ext cx="8640366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08" indent="0" algn="ctr">
              <a:buNone/>
              <a:defRPr sz="1890"/>
            </a:lvl2pPr>
            <a:lvl3pPr marL="864017" indent="0" algn="ctr">
              <a:buNone/>
              <a:defRPr sz="1701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19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06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9999" y="360000"/>
            <a:ext cx="10800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9999" y="1619999"/>
            <a:ext cx="1080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5AABB-2BD6-407C-82BF-3BB14AFA2BA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9999" y="6660000"/>
            <a:ext cx="68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2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4" indent="-216004" algn="l" defTabSz="864017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1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021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29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037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Data types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Simple types</a:t>
            </a:r>
          </a:p>
          <a:p>
            <a:pPr lvl="1"/>
            <a:r>
              <a:rPr lang="et-EE" smtClean="0"/>
              <a:t>integers</a:t>
            </a:r>
          </a:p>
          <a:p>
            <a:pPr lvl="1"/>
            <a:r>
              <a:rPr lang="et-EE" smtClean="0"/>
              <a:t>real numbers</a:t>
            </a:r>
          </a:p>
          <a:p>
            <a:pPr lvl="1"/>
            <a:r>
              <a:rPr lang="et-EE" smtClean="0"/>
              <a:t>characters</a:t>
            </a:r>
          </a:p>
          <a:p>
            <a:endParaRPr lang="et-EE" smtClean="0"/>
          </a:p>
          <a:p>
            <a:r>
              <a:rPr lang="et-EE" smtClean="0"/>
              <a:t>Complex types</a:t>
            </a:r>
          </a:p>
          <a:p>
            <a:pPr lvl="1"/>
            <a:r>
              <a:rPr lang="et-EE" smtClean="0"/>
              <a:t>arrays</a:t>
            </a:r>
          </a:p>
          <a:p>
            <a:pPr lvl="1"/>
            <a:r>
              <a:rPr lang="et-EE" smtClean="0"/>
              <a:t>strings (array of characters) </a:t>
            </a:r>
          </a:p>
          <a:p>
            <a:pPr lvl="1"/>
            <a:r>
              <a:rPr lang="et-EE" smtClean="0"/>
              <a:t>records / structures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27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Numeral systems with base larger than 10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smtClean="0"/>
              <a:t>We use following digits 0, 1, 2, 3, 4, 5, 6, 7, 8 ja 9</a:t>
            </a:r>
          </a:p>
          <a:p>
            <a:r>
              <a:rPr lang="et-EE" smtClean="0"/>
              <a:t>As long as the base of another numeral system is smaller than 10 we can use a subset of digits.</a:t>
            </a:r>
          </a:p>
          <a:p>
            <a:r>
              <a:rPr lang="et-EE" smtClean="0"/>
              <a:t>When the base is larger than 10 then digits won't cover all coefficients any more.</a:t>
            </a:r>
          </a:p>
          <a:p>
            <a:r>
              <a:rPr lang="et-EE" smtClean="0"/>
              <a:t>Then letters will be used and they can be encoded as follows:</a:t>
            </a:r>
          </a:p>
          <a:p>
            <a:pPr lvl="1"/>
            <a:r>
              <a:rPr lang="et-EE" smtClean="0"/>
              <a:t>A – 10 </a:t>
            </a:r>
          </a:p>
          <a:p>
            <a:pPr lvl="1"/>
            <a:r>
              <a:rPr lang="et-EE" smtClean="0"/>
              <a:t>B – 11</a:t>
            </a:r>
          </a:p>
          <a:p>
            <a:pPr lvl="1"/>
            <a:r>
              <a:rPr lang="et-EE" smtClean="0"/>
              <a:t>etc..</a:t>
            </a:r>
            <a:endParaRPr lang="et-EE"/>
          </a:p>
          <a:p>
            <a:r>
              <a:rPr lang="et-EE" smtClean="0"/>
              <a:t>For hexadecimal systems (base 16) the coefficients are 0..9 and A..F</a:t>
            </a:r>
          </a:p>
          <a:p>
            <a:r>
              <a:rPr lang="et-EE" smtClean="0"/>
              <a:t>Hexadecimal system is quite common in computers because one byte corresponds to two symbols.</a:t>
            </a:r>
          </a:p>
          <a:p>
            <a:r>
              <a:rPr lang="et-EE" smtClean="0"/>
              <a:t>Converting is very easy, 1 symbol becomes exactly 4 bits and vice versa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49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Reading integer of X-system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mtClean="0"/>
              <a:t>When readign an integer we can start from the beginning or the end.</a:t>
            </a:r>
          </a:p>
          <a:p>
            <a:r>
              <a:rPr lang="et-EE" smtClean="0"/>
              <a:t>From the beginning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Let's pick 0 for total_value</a:t>
            </a:r>
            <a:endParaRPr lang="et-EE"/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Multiply total_value with base</a:t>
            </a:r>
            <a:endParaRPr lang="et-EE"/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Add current coefficient to total_value</a:t>
            </a:r>
            <a:endParaRPr lang="et-EE"/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Move towards the end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If there are more coefficients then go to 2 else total_value has the value</a:t>
            </a:r>
          </a:p>
          <a:p>
            <a:r>
              <a:rPr lang="et-EE" smtClean="0"/>
              <a:t>From the end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Let's pick 0 for the totoal_value and 1 for position_value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Multiply the coefficient with position_value and add to total_value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Move towards the beginning and multiply the position_value with base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If there are more coefficients then go to 2 else total_value has the value</a:t>
            </a:r>
          </a:p>
        </p:txBody>
      </p:sp>
    </p:spTree>
    <p:extLst>
      <p:ext uri="{BB962C8B-B14F-4D97-AF65-F5344CB8AC3E}">
        <p14:creationId xmlns:p14="http://schemas.microsoft.com/office/powerpoint/2010/main" val="3753429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mtClean="0"/>
              <a:t>Reading fraction of X-system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This is always easier to do from the beginning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Pick 0 for total_value, 1 / base for position_value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Let's multiply current coefficient with position_value and add to total_value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Move towards the end and divide position_value by base.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If there are more coefficients then go to 2, else total_value is the answer.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67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mtClean="0"/>
              <a:t>Writing integer in x-system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It is more efficient to do it from the end but then we get the coefficients in reversed order.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Move to beginning of array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Divide source_number by base and find the remainder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Store the remainder in array, move to next position in array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Divide source_number by base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if source_number &gt; 0, then go to 2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Move to previous position and print the coefficient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If we're not at the beginning of array then go to 6 else answer has been printed</a:t>
            </a:r>
          </a:p>
          <a:p>
            <a:endParaRPr lang="et-EE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09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/>
              <a:t>Writing integer in </a:t>
            </a:r>
            <a:r>
              <a:rPr lang="et-EE" smtClean="0"/>
              <a:t>x-system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Also possible to do from the beginning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Set position_value to 1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If source_number / position_value is greater than base then go to 3 else go to 4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Multiply position_value by base and go to 2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Find the coefficient by dividing source_number with position_value, print it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Subtract coefficient * position_value from source_number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Divide position_value by base.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If position_value &gt; 0 then go to 4 else answer has been printed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38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Writing fraction in x-system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This is better to do from the beginning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Print decimal symbol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Multiply source_number by base.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Print integer portion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Subtract integer portion from the number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If the source_number isn't 0 and we have room* then go to 2 else we're done</a:t>
            </a:r>
          </a:p>
          <a:p>
            <a:r>
              <a:rPr lang="et-EE" smtClean="0"/>
              <a:t>Room signifies, how many "decimal places" we want</a:t>
            </a:r>
          </a:p>
          <a:p>
            <a:r>
              <a:rPr lang="et-EE" smtClean="0"/>
              <a:t>For example printing 0.5 in a numeral system with base 3 the source_number will always remain non-zero.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66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Range of unsigned integers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mtClean="0"/>
              <a:t>When defining variables one must keep in mind what is the maximum permitted value for that variable type</a:t>
            </a:r>
          </a:p>
          <a:p>
            <a:r>
              <a:rPr lang="et-EE" smtClean="0"/>
              <a:t>1 byte / 8 bits. C type: unsigned char. </a:t>
            </a:r>
            <a:br>
              <a:rPr lang="et-EE" smtClean="0"/>
            </a:br>
            <a:r>
              <a:rPr lang="et-EE" smtClean="0"/>
              <a:t>Range 0 .. 255</a:t>
            </a:r>
          </a:p>
          <a:p>
            <a:r>
              <a:rPr lang="et-EE" smtClean="0"/>
              <a:t>2 bytes / 16 bits. C type: unsigned short int (unsigned short).</a:t>
            </a:r>
            <a:br>
              <a:rPr lang="et-EE" smtClean="0"/>
            </a:br>
            <a:r>
              <a:rPr lang="et-EE" smtClean="0"/>
              <a:t>Range 0 .. 65535</a:t>
            </a:r>
          </a:p>
          <a:p>
            <a:r>
              <a:rPr lang="et-EE" smtClean="0"/>
              <a:t>4 bytes / 32 bits. C type: unsigned long int (unsigned long, unsigned int).</a:t>
            </a:r>
            <a:br>
              <a:rPr lang="et-EE" smtClean="0"/>
            </a:br>
            <a:r>
              <a:rPr lang="et-EE" smtClean="0"/>
              <a:t>Range 0 .. 4294967295 ~ 0 .. 4,29*10</a:t>
            </a:r>
            <a:r>
              <a:rPr lang="et-EE" baseline="30000" smtClean="0"/>
              <a:t>9</a:t>
            </a:r>
          </a:p>
          <a:p>
            <a:r>
              <a:rPr lang="et-EE" smtClean="0"/>
              <a:t>8 bytes / 64 bits. C type: unsigned long long int (unsigned long long).</a:t>
            </a:r>
            <a:br>
              <a:rPr lang="et-EE" smtClean="0"/>
            </a:br>
            <a:r>
              <a:rPr lang="et-EE" smtClean="0"/>
              <a:t>Range 0 .. 18446744073709551615 ~ 0 .. 18,4*10</a:t>
            </a:r>
            <a:r>
              <a:rPr lang="et-EE" baseline="30000" smtClean="0"/>
              <a:t>18</a:t>
            </a:r>
            <a:endParaRPr lang="en-US" baseline="30000"/>
          </a:p>
        </p:txBody>
      </p:sp>
    </p:spTree>
    <p:extLst>
      <p:ext uri="{BB962C8B-B14F-4D97-AF65-F5344CB8AC3E}">
        <p14:creationId xmlns:p14="http://schemas.microsoft.com/office/powerpoint/2010/main" val="242257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9999" y="1619999"/>
            <a:ext cx="10800000" cy="4860000"/>
          </a:xfrm>
        </p:spPr>
        <p:txBody>
          <a:bodyPr/>
          <a:lstStyle/>
          <a:p>
            <a:r>
              <a:rPr lang="et-EE" dirty="0" err="1" smtClean="0"/>
              <a:t>What</a:t>
            </a:r>
            <a:r>
              <a:rPr lang="et-EE" dirty="0" smtClean="0"/>
              <a:t> </a:t>
            </a:r>
            <a:r>
              <a:rPr lang="et-EE" dirty="0" err="1" smtClean="0"/>
              <a:t>happens</a:t>
            </a:r>
            <a:r>
              <a:rPr lang="et-EE" dirty="0" smtClean="0"/>
              <a:t> </a:t>
            </a:r>
            <a:r>
              <a:rPr lang="et-EE" dirty="0" err="1" smtClean="0"/>
              <a:t>when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value</a:t>
            </a:r>
            <a:r>
              <a:rPr lang="et-EE" dirty="0" smtClean="0"/>
              <a:t> </a:t>
            </a:r>
            <a:r>
              <a:rPr lang="et-EE" dirty="0" err="1" smtClean="0"/>
              <a:t>goes</a:t>
            </a:r>
            <a:r>
              <a:rPr lang="et-EE" dirty="0" smtClean="0"/>
              <a:t> </a:t>
            </a:r>
            <a:r>
              <a:rPr lang="et-EE" dirty="0" err="1" smtClean="0"/>
              <a:t>outside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permitted</a:t>
            </a:r>
            <a:r>
              <a:rPr lang="et-EE" dirty="0" smtClean="0"/>
              <a:t> range?</a:t>
            </a:r>
          </a:p>
          <a:p>
            <a:r>
              <a:rPr lang="et-EE" dirty="0" err="1" smtClean="0"/>
              <a:t>Example</a:t>
            </a:r>
            <a:r>
              <a:rPr lang="et-EE" dirty="0" smtClean="0"/>
              <a:t>: </a:t>
            </a:r>
            <a:r>
              <a:rPr lang="et-EE" dirty="0" err="1" smtClean="0"/>
              <a:t>adding</a:t>
            </a:r>
            <a:r>
              <a:rPr lang="et-EE" dirty="0" smtClean="0"/>
              <a:t> 8-bit </a:t>
            </a:r>
            <a:r>
              <a:rPr lang="et-EE" dirty="0" err="1" smtClean="0"/>
              <a:t>unsigned</a:t>
            </a:r>
            <a:r>
              <a:rPr lang="et-EE" dirty="0" smtClean="0"/>
              <a:t> </a:t>
            </a:r>
            <a:r>
              <a:rPr lang="et-EE" dirty="0" err="1" smtClean="0"/>
              <a:t>integers</a:t>
            </a:r>
            <a:r>
              <a:rPr lang="et-EE" dirty="0" smtClean="0"/>
              <a:t> 1 and 255.</a:t>
            </a:r>
          </a:p>
          <a:p>
            <a:r>
              <a:rPr lang="et-EE" dirty="0" err="1" smtClean="0"/>
              <a:t>You</a:t>
            </a:r>
            <a:r>
              <a:rPr lang="et-EE" dirty="0" smtClean="0"/>
              <a:t> </a:t>
            </a:r>
            <a:r>
              <a:rPr lang="et-EE" dirty="0" err="1" smtClean="0"/>
              <a:t>get</a:t>
            </a:r>
            <a:r>
              <a:rPr lang="et-EE" dirty="0" smtClean="0"/>
              <a:t> </a:t>
            </a:r>
            <a:r>
              <a:rPr lang="et-EE" dirty="0" err="1" smtClean="0"/>
              <a:t>an</a:t>
            </a:r>
            <a:r>
              <a:rPr lang="et-EE" dirty="0" smtClean="0"/>
              <a:t> </a:t>
            </a:r>
            <a:r>
              <a:rPr lang="et-EE" dirty="0" err="1" smtClean="0"/>
              <a:t>overflow</a:t>
            </a:r>
            <a:r>
              <a:rPr lang="et-EE" dirty="0" smtClean="0"/>
              <a:t> and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highest</a:t>
            </a:r>
            <a:r>
              <a:rPr lang="et-EE" dirty="0" smtClean="0"/>
              <a:t> </a:t>
            </a:r>
            <a:r>
              <a:rPr lang="et-EE" dirty="0" err="1" smtClean="0"/>
              <a:t>bit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lost</a:t>
            </a:r>
            <a:r>
              <a:rPr lang="et-EE" dirty="0" smtClean="0"/>
              <a:t>.</a:t>
            </a:r>
          </a:p>
          <a:p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result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remainder</a:t>
            </a:r>
            <a:r>
              <a:rPr lang="et-EE" dirty="0" smtClean="0"/>
              <a:t> of </a:t>
            </a:r>
            <a:r>
              <a:rPr lang="et-EE" dirty="0" err="1" smtClean="0"/>
              <a:t>division</a:t>
            </a:r>
            <a:r>
              <a:rPr lang="et-EE" dirty="0" smtClean="0"/>
              <a:t> (</a:t>
            </a:r>
            <a:r>
              <a:rPr lang="et-EE" dirty="0" err="1" smtClean="0"/>
              <a:t>result</a:t>
            </a:r>
            <a:r>
              <a:rPr lang="et-EE" dirty="0" smtClean="0"/>
              <a:t> / 256)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Overflow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23298" y="4165676"/>
          <a:ext cx="4223766" cy="19023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667">
                  <a:extLst>
                    <a:ext uri="{9D8B030D-6E8A-4147-A177-3AD203B41FA5}">
                      <a16:colId xmlns:a16="http://schemas.microsoft.com/office/drawing/2014/main" val="329264004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704798041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19647828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31199751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216383457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657202423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698018770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474870882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703567187"/>
                    </a:ext>
                  </a:extLst>
                </a:gridCol>
                <a:gridCol w="213064">
                  <a:extLst>
                    <a:ext uri="{9D8B030D-6E8A-4147-A177-3AD203B41FA5}">
                      <a16:colId xmlns:a16="http://schemas.microsoft.com/office/drawing/2014/main" val="1151091347"/>
                    </a:ext>
                  </a:extLst>
                </a:gridCol>
                <a:gridCol w="557699">
                  <a:extLst>
                    <a:ext uri="{9D8B030D-6E8A-4147-A177-3AD203B41FA5}">
                      <a16:colId xmlns:a16="http://schemas.microsoft.com/office/drawing/2014/main" val="528782432"/>
                    </a:ext>
                  </a:extLst>
                </a:gridCol>
              </a:tblGrid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5083675"/>
                  </a:ext>
                </a:extLst>
              </a:tr>
              <a:tr h="342320">
                <a:tc rowSpan="2"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+</a:t>
                      </a:r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1</a:t>
                      </a:r>
                      <a:endParaRPr lang="en-US" sz="1700"/>
                    </a:p>
                  </a:txBody>
                  <a:tcPr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42259"/>
                  </a:ext>
                </a:extLst>
              </a:tr>
              <a:tr h="342320">
                <a:tc v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255</a:t>
                      </a:r>
                      <a:endParaRPr lang="en-US" sz="17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094435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</a:t>
                      </a:r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0</a:t>
                      </a:r>
                      <a:endParaRPr lang="en-US" sz="17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04190611"/>
                  </a:ext>
                </a:extLst>
              </a:tr>
              <a:tr h="165803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=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306520166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256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128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64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32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16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709635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864299" y="4165676"/>
          <a:ext cx="4223766" cy="19023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667">
                  <a:extLst>
                    <a:ext uri="{9D8B030D-6E8A-4147-A177-3AD203B41FA5}">
                      <a16:colId xmlns:a16="http://schemas.microsoft.com/office/drawing/2014/main" val="329264004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704798041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19647828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31199751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216383457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657202423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698018770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474870882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703567187"/>
                    </a:ext>
                  </a:extLst>
                </a:gridCol>
                <a:gridCol w="213064">
                  <a:extLst>
                    <a:ext uri="{9D8B030D-6E8A-4147-A177-3AD203B41FA5}">
                      <a16:colId xmlns:a16="http://schemas.microsoft.com/office/drawing/2014/main" val="1151091347"/>
                    </a:ext>
                  </a:extLst>
                </a:gridCol>
                <a:gridCol w="557699">
                  <a:extLst>
                    <a:ext uri="{9D8B030D-6E8A-4147-A177-3AD203B41FA5}">
                      <a16:colId xmlns:a16="http://schemas.microsoft.com/office/drawing/2014/main" val="528782432"/>
                    </a:ext>
                  </a:extLst>
                </a:gridCol>
              </a:tblGrid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5083675"/>
                  </a:ext>
                </a:extLst>
              </a:tr>
              <a:tr h="342320">
                <a:tc rowSpan="2"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+</a:t>
                      </a:r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57</a:t>
                      </a:r>
                      <a:endParaRPr lang="en-US" sz="1700"/>
                    </a:p>
                  </a:txBody>
                  <a:tcPr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42259"/>
                  </a:ext>
                </a:extLst>
              </a:tr>
              <a:tr h="342320">
                <a:tc v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240</a:t>
                      </a:r>
                      <a:endParaRPr lang="en-US" sz="17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094435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</a:t>
                      </a:r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41</a:t>
                      </a:r>
                      <a:endParaRPr lang="en-US" sz="17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04190611"/>
                  </a:ext>
                </a:extLst>
              </a:tr>
              <a:tr h="165803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=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306520166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256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128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64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32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16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7096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569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Range of signed integers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Again the datatype determines the minimum and maximum permitted value.</a:t>
            </a:r>
          </a:p>
          <a:p>
            <a:r>
              <a:rPr lang="et-EE" smtClean="0"/>
              <a:t>1 byte / 8 bits. C type: char. </a:t>
            </a:r>
            <a:br>
              <a:rPr lang="et-EE" smtClean="0"/>
            </a:br>
            <a:r>
              <a:rPr lang="et-EE" smtClean="0"/>
              <a:t>Range -128 .. 127</a:t>
            </a:r>
          </a:p>
          <a:p>
            <a:r>
              <a:rPr lang="et-EE" smtClean="0"/>
              <a:t>2 bytes / 16 bits. C type: short int (short).</a:t>
            </a:r>
            <a:br>
              <a:rPr lang="et-EE" smtClean="0"/>
            </a:br>
            <a:r>
              <a:rPr lang="et-EE" smtClean="0"/>
              <a:t>Range -32768 .. 32767</a:t>
            </a:r>
          </a:p>
          <a:p>
            <a:r>
              <a:rPr lang="et-EE" smtClean="0"/>
              <a:t>4 bytes / 32 bits. C type: long int (long, int).</a:t>
            </a:r>
            <a:br>
              <a:rPr lang="et-EE" smtClean="0"/>
            </a:br>
            <a:r>
              <a:rPr lang="et-EE" smtClean="0"/>
              <a:t>Range -2147483648 .. 2147483647 ~ -2.1*10</a:t>
            </a:r>
            <a:r>
              <a:rPr lang="et-EE" baseline="30000" smtClean="0"/>
              <a:t>9</a:t>
            </a:r>
            <a:r>
              <a:rPr lang="et-EE" smtClean="0"/>
              <a:t> .. 2,1*10</a:t>
            </a:r>
            <a:r>
              <a:rPr lang="et-EE" baseline="30000" smtClean="0"/>
              <a:t>9</a:t>
            </a:r>
          </a:p>
          <a:p>
            <a:r>
              <a:rPr lang="et-EE" smtClean="0"/>
              <a:t>8 bytes / 64 bits. C type: long long int (long long).</a:t>
            </a:r>
            <a:br>
              <a:rPr lang="et-EE" smtClean="0"/>
            </a:br>
            <a:r>
              <a:rPr lang="et-EE" smtClean="0"/>
              <a:t>Range -9223372036854775808 .. 9223372036854775807 </a:t>
            </a:r>
            <a:br>
              <a:rPr lang="et-EE" smtClean="0"/>
            </a:br>
            <a:r>
              <a:rPr lang="et-EE" smtClean="0"/>
              <a:t>~ -9,2*10</a:t>
            </a:r>
            <a:r>
              <a:rPr lang="et-EE" baseline="30000" smtClean="0"/>
              <a:t>18</a:t>
            </a:r>
            <a:r>
              <a:rPr lang="et-EE" smtClean="0"/>
              <a:t> .. 9,2*10</a:t>
            </a:r>
            <a:r>
              <a:rPr lang="et-EE" baseline="30000" smtClean="0"/>
              <a:t>18</a:t>
            </a:r>
            <a:endParaRPr lang="en-US" baseline="30000"/>
          </a:p>
        </p:txBody>
      </p:sp>
    </p:spTree>
    <p:extLst>
      <p:ext uri="{BB962C8B-B14F-4D97-AF65-F5344CB8AC3E}">
        <p14:creationId xmlns:p14="http://schemas.microsoft.com/office/powerpoint/2010/main" val="242895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Characters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mtClean="0"/>
              <a:t>ASCII standard uses 7 bits to encode upper and lowercase Latin letters, digits and punctuation.</a:t>
            </a:r>
          </a:p>
          <a:p>
            <a:r>
              <a:rPr lang="et-EE" smtClean="0"/>
              <a:t>Character "1" is encoded with a value 49, "A" is 65, "a" is 97</a:t>
            </a:r>
          </a:p>
          <a:p>
            <a:r>
              <a:rPr lang="et-EE" smtClean="0"/>
              <a:t>C datatype is char, same as signed 8-bit integer</a:t>
            </a:r>
          </a:p>
          <a:p>
            <a:r>
              <a:rPr lang="et-EE" smtClean="0"/>
              <a:t>A single character in C is surrounded by single quotation marks: 'A'</a:t>
            </a:r>
          </a:p>
          <a:p>
            <a:r>
              <a:rPr lang="et-EE" smtClean="0"/>
              <a:t>Special symbols in C are escaped using backslash</a:t>
            </a:r>
            <a:endParaRPr lang="et-EE"/>
          </a:p>
          <a:p>
            <a:pPr lvl="1"/>
            <a:r>
              <a:rPr lang="et-EE"/>
              <a:t>\n </a:t>
            </a:r>
            <a:r>
              <a:rPr lang="et-EE" smtClean="0"/>
              <a:t>is a newline character</a:t>
            </a:r>
            <a:endParaRPr lang="et-EE"/>
          </a:p>
          <a:p>
            <a:pPr lvl="1"/>
            <a:r>
              <a:rPr lang="et-EE" smtClean="0"/>
              <a:t>\" is a quotation mark</a:t>
            </a:r>
            <a:endParaRPr lang="et-EE"/>
          </a:p>
          <a:p>
            <a:pPr lvl="1"/>
            <a:r>
              <a:rPr lang="et-EE"/>
              <a:t>\t </a:t>
            </a:r>
            <a:r>
              <a:rPr lang="et-EE" smtClean="0"/>
              <a:t>is </a:t>
            </a:r>
            <a:r>
              <a:rPr lang="et-EE"/>
              <a:t>tab</a:t>
            </a:r>
          </a:p>
          <a:p>
            <a:pPr lvl="1"/>
            <a:r>
              <a:rPr lang="et-EE"/>
              <a:t>\\ </a:t>
            </a:r>
            <a:r>
              <a:rPr lang="et-EE" smtClean="0"/>
              <a:t>is backslash itself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3112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Storing numbers in a computer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We have already used integers and real numbers.</a:t>
            </a:r>
          </a:p>
          <a:p>
            <a:r>
              <a:rPr lang="et-EE" smtClean="0"/>
              <a:t>When a number is on the screen or gets read from keyboard then it will be in text format – an array of characters.</a:t>
            </a:r>
          </a:p>
          <a:p>
            <a:r>
              <a:rPr lang="et-EE" smtClean="0"/>
              <a:t>For various math tasks this array needs to be converted to binary format.</a:t>
            </a:r>
          </a:p>
          <a:p>
            <a:r>
              <a:rPr lang="et-EE" smtClean="0"/>
              <a:t>We have also used functions such as scanf and printf that can do it. There are other functions such as atoi, atof, strtol, strtof.</a:t>
            </a:r>
          </a:p>
          <a:p>
            <a:r>
              <a:rPr lang="et-EE" smtClean="0"/>
              <a:t>But how do they work? How do they convert from one format to another?</a:t>
            </a:r>
          </a:p>
          <a:p>
            <a:r>
              <a:rPr lang="et-EE" smtClean="0"/>
              <a:t>That brings us to the numeral systems.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5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Numeral systems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t-EE" smtClean="0"/>
                  <a:t>In everyday use we have the decimal system – a positional numeral system with base 10.</a:t>
                </a:r>
              </a:p>
              <a:p>
                <a:r>
                  <a:rPr lang="et-EE" smtClean="0"/>
                  <a:t>In a positional system, the positions correspond to powers of the base and the numer in that position is the coefficient, so the value of the number is going to be </a:t>
                </a:r>
                <a14:m>
                  <m:oMath xmlns:m="http://schemas.openxmlformats.org/officeDocument/2006/math">
                    <m:r>
                      <a:rPr lang="et-EE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t-E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t-E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t-E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t-E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t-E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p>
                          <m:sSupPr>
                            <m:ctrlPr>
                              <a:rPr lang="et-E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t-E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t-E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r>
                  <a:rPr lang="et-EE" smtClean="0"/>
                  <a:t> where a is coefficient, b is base and i is position.</a:t>
                </a:r>
              </a:p>
              <a:p>
                <a:r>
                  <a:rPr lang="et-EE"/>
                  <a:t>For example 147.23 is 1·10</a:t>
                </a:r>
                <a:r>
                  <a:rPr lang="et-EE" baseline="30000"/>
                  <a:t>2</a:t>
                </a:r>
                <a:r>
                  <a:rPr lang="et-EE"/>
                  <a:t> + 4·10</a:t>
                </a:r>
                <a:r>
                  <a:rPr lang="et-EE" baseline="30000"/>
                  <a:t>1</a:t>
                </a:r>
                <a:r>
                  <a:rPr lang="et-EE"/>
                  <a:t> + 7·10</a:t>
                </a:r>
                <a:r>
                  <a:rPr lang="et-EE" baseline="30000"/>
                  <a:t>0</a:t>
                </a:r>
                <a:r>
                  <a:rPr lang="et-EE"/>
                  <a:t> + 2·10</a:t>
                </a:r>
                <a:r>
                  <a:rPr lang="et-EE" baseline="30000"/>
                  <a:t>-1</a:t>
                </a:r>
                <a:r>
                  <a:rPr lang="et-EE"/>
                  <a:t> + 3·10</a:t>
                </a:r>
                <a:r>
                  <a:rPr lang="et-EE" baseline="30000"/>
                  <a:t>-2</a:t>
                </a:r>
                <a:endParaRPr lang="et-EE" smtClean="0"/>
              </a:p>
              <a:p>
                <a:r>
                  <a:rPr lang="et-EE" smtClean="0"/>
                  <a:t>In decimal system the allowed coefficients are 0, 1, 2, 3, 4, 5, 6, 7, 8 and 9. </a:t>
                </a:r>
              </a:p>
              <a:p>
                <a:r>
                  <a:rPr lang="et-EE" smtClean="0"/>
                  <a:t>There are also non-positional numeral systems. For example Roman numerals. I is 1. II is however 2, not 11. Japanese system is also non-positional: </a:t>
                </a:r>
                <a:r>
                  <a:rPr lang="ja-JP" altLang="en-US"/>
                  <a:t>三万三千三</a:t>
                </a:r>
                <a:r>
                  <a:rPr lang="ja-JP" altLang="en-US" smtClean="0"/>
                  <a:t>百三十三</a:t>
                </a:r>
                <a:r>
                  <a:rPr lang="et-EE" altLang="ja-JP" smtClean="0"/>
                  <a:t> is 33,333 but </a:t>
                </a:r>
                <a:r>
                  <a:rPr lang="ja-JP" altLang="en-US" smtClean="0"/>
                  <a:t>三万三</a:t>
                </a:r>
                <a:r>
                  <a:rPr lang="et-EE" altLang="ja-JP" smtClean="0"/>
                  <a:t> is 30,003.</a:t>
                </a:r>
                <a:endParaRPr lang="et-EE" smtClean="0"/>
              </a:p>
              <a:p>
                <a:endParaRPr lang="et-EE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3" t="-20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3291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Binary</a:t>
            </a:r>
            <a:r>
              <a:rPr lang="et-EE" dirty="0" smtClean="0"/>
              <a:t> </a:t>
            </a:r>
            <a:r>
              <a:rPr lang="et-EE" dirty="0" err="1" smtClean="0"/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/>
              <a:t>Transistor </a:t>
            </a:r>
            <a:r>
              <a:rPr lang="et-EE" dirty="0" err="1" smtClean="0"/>
              <a:t>is</a:t>
            </a:r>
            <a:r>
              <a:rPr lang="et-EE" dirty="0" smtClean="0"/>
              <a:t> a </a:t>
            </a:r>
            <a:r>
              <a:rPr lang="et-EE" dirty="0" err="1" smtClean="0"/>
              <a:t>device</a:t>
            </a:r>
            <a:r>
              <a:rPr lang="et-EE" dirty="0" smtClean="0"/>
              <a:t> </a:t>
            </a:r>
            <a:r>
              <a:rPr lang="et-EE" dirty="0" err="1" smtClean="0"/>
              <a:t>with</a:t>
            </a:r>
            <a:r>
              <a:rPr lang="et-EE" dirty="0" smtClean="0"/>
              <a:t> </a:t>
            </a:r>
            <a:r>
              <a:rPr lang="et-EE" dirty="0" err="1" smtClean="0"/>
              <a:t>two</a:t>
            </a:r>
            <a:r>
              <a:rPr lang="et-EE" dirty="0" smtClean="0"/>
              <a:t> </a:t>
            </a:r>
            <a:r>
              <a:rPr lang="et-EE" dirty="0" err="1" smtClean="0"/>
              <a:t>states</a:t>
            </a:r>
            <a:r>
              <a:rPr lang="et-EE" dirty="0" smtClean="0"/>
              <a:t>, </a:t>
            </a:r>
            <a:r>
              <a:rPr lang="et-EE" dirty="0" err="1" smtClean="0"/>
              <a:t>it</a:t>
            </a:r>
            <a:r>
              <a:rPr lang="et-EE" dirty="0" smtClean="0"/>
              <a:t> </a:t>
            </a:r>
            <a:r>
              <a:rPr lang="et-EE" dirty="0" err="1" smtClean="0"/>
              <a:t>can</a:t>
            </a:r>
            <a:r>
              <a:rPr lang="et-EE" dirty="0" smtClean="0"/>
              <a:t> </a:t>
            </a:r>
            <a:r>
              <a:rPr lang="et-EE" dirty="0" err="1" smtClean="0"/>
              <a:t>permit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current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pass </a:t>
            </a:r>
            <a:r>
              <a:rPr lang="et-EE" dirty="0" err="1" smtClean="0"/>
              <a:t>or</a:t>
            </a:r>
            <a:r>
              <a:rPr lang="et-EE" dirty="0" smtClean="0"/>
              <a:t> </a:t>
            </a:r>
            <a:r>
              <a:rPr lang="et-EE" dirty="0" err="1" smtClean="0"/>
              <a:t>not</a:t>
            </a:r>
            <a:r>
              <a:rPr lang="et-EE" dirty="0" smtClean="0"/>
              <a:t>. </a:t>
            </a:r>
            <a:r>
              <a:rPr lang="et-EE" dirty="0" err="1" smtClean="0"/>
              <a:t>These</a:t>
            </a:r>
            <a:r>
              <a:rPr lang="et-EE" dirty="0" smtClean="0"/>
              <a:t> </a:t>
            </a:r>
            <a:r>
              <a:rPr lang="et-EE" dirty="0" err="1" smtClean="0"/>
              <a:t>states</a:t>
            </a:r>
            <a:r>
              <a:rPr lang="et-EE" dirty="0" smtClean="0"/>
              <a:t> </a:t>
            </a:r>
            <a:r>
              <a:rPr lang="et-EE" dirty="0" err="1" smtClean="0"/>
              <a:t>can</a:t>
            </a:r>
            <a:r>
              <a:rPr lang="et-EE" dirty="0" smtClean="0"/>
              <a:t> </a:t>
            </a:r>
            <a:r>
              <a:rPr lang="et-EE" dirty="0" err="1" smtClean="0"/>
              <a:t>be</a:t>
            </a:r>
            <a:r>
              <a:rPr lang="et-EE" dirty="0" smtClean="0"/>
              <a:t> </a:t>
            </a:r>
            <a:r>
              <a:rPr lang="et-EE" dirty="0" err="1" smtClean="0"/>
              <a:t>encoded</a:t>
            </a:r>
            <a:r>
              <a:rPr lang="et-EE" dirty="0" smtClean="0"/>
              <a:t> </a:t>
            </a:r>
            <a:r>
              <a:rPr lang="et-EE" dirty="0" err="1" smtClean="0"/>
              <a:t>with</a:t>
            </a:r>
            <a:r>
              <a:rPr lang="et-EE" dirty="0" smtClean="0"/>
              <a:t> 1 and 0.</a:t>
            </a:r>
          </a:p>
          <a:p>
            <a:r>
              <a:rPr lang="et-EE" dirty="0" err="1" smtClean="0"/>
              <a:t>Since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transistor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basis</a:t>
            </a:r>
            <a:r>
              <a:rPr lang="et-EE" dirty="0" smtClean="0"/>
              <a:t> of all </a:t>
            </a:r>
            <a:r>
              <a:rPr lang="et-EE" dirty="0" err="1" smtClean="0"/>
              <a:t>computing</a:t>
            </a:r>
            <a:r>
              <a:rPr lang="et-EE" dirty="0" smtClean="0"/>
              <a:t> </a:t>
            </a:r>
            <a:r>
              <a:rPr lang="et-EE" dirty="0" err="1" smtClean="0"/>
              <a:t>technology</a:t>
            </a:r>
            <a:r>
              <a:rPr lang="et-EE" dirty="0" smtClean="0"/>
              <a:t>, </a:t>
            </a:r>
            <a:r>
              <a:rPr lang="et-EE" dirty="0" err="1" smtClean="0"/>
              <a:t>binary</a:t>
            </a:r>
            <a:r>
              <a:rPr lang="et-EE" dirty="0" smtClean="0"/>
              <a:t> </a:t>
            </a:r>
            <a:r>
              <a:rPr lang="et-EE" dirty="0" err="1" smtClean="0"/>
              <a:t>system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used</a:t>
            </a:r>
            <a:r>
              <a:rPr lang="et-EE" dirty="0" smtClean="0"/>
              <a:t> in </a:t>
            </a:r>
            <a:r>
              <a:rPr lang="et-EE" dirty="0" err="1" smtClean="0"/>
              <a:t>computers</a:t>
            </a:r>
            <a:r>
              <a:rPr lang="et-EE" dirty="0" smtClean="0"/>
              <a:t>.</a:t>
            </a:r>
          </a:p>
          <a:p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decimal</a:t>
            </a:r>
            <a:r>
              <a:rPr lang="et-EE" dirty="0"/>
              <a:t> number </a:t>
            </a:r>
            <a:r>
              <a:rPr lang="et-EE" dirty="0" smtClean="0"/>
              <a:t>147.23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much</a:t>
            </a:r>
            <a:r>
              <a:rPr lang="et-EE" dirty="0" smtClean="0"/>
              <a:t> </a:t>
            </a:r>
            <a:r>
              <a:rPr lang="et-EE" dirty="0" err="1" smtClean="0"/>
              <a:t>longer</a:t>
            </a:r>
            <a:r>
              <a:rPr lang="et-EE" dirty="0" smtClean="0"/>
              <a:t> in </a:t>
            </a:r>
            <a:r>
              <a:rPr lang="et-EE" dirty="0" err="1" smtClean="0"/>
              <a:t>binary</a:t>
            </a:r>
            <a:r>
              <a:rPr lang="et-EE" dirty="0" smtClean="0"/>
              <a:t>:</a:t>
            </a:r>
            <a:br>
              <a:rPr lang="et-EE" dirty="0" smtClean="0"/>
            </a:br>
            <a:r>
              <a:rPr lang="et-EE" dirty="0" smtClean="0"/>
              <a:t>1001 0011.0011 1010 </a:t>
            </a:r>
            <a:r>
              <a:rPr lang="et-EE" dirty="0" err="1" smtClean="0"/>
              <a:t>is</a:t>
            </a:r>
            <a:r>
              <a:rPr lang="et-EE" dirty="0" smtClean="0"/>
              <a:t> 1·2</a:t>
            </a:r>
            <a:r>
              <a:rPr lang="et-EE" baseline="30000" dirty="0" smtClean="0"/>
              <a:t>7</a:t>
            </a:r>
            <a:r>
              <a:rPr lang="et-EE" dirty="0" smtClean="0"/>
              <a:t> + 1·2</a:t>
            </a:r>
            <a:r>
              <a:rPr lang="et-EE" baseline="30000" dirty="0" smtClean="0"/>
              <a:t>4</a:t>
            </a:r>
            <a:r>
              <a:rPr lang="et-EE" dirty="0" smtClean="0"/>
              <a:t> + 1·2</a:t>
            </a:r>
            <a:r>
              <a:rPr lang="et-EE" baseline="30000" dirty="0" smtClean="0"/>
              <a:t>1</a:t>
            </a:r>
            <a:r>
              <a:rPr lang="et-EE" dirty="0" smtClean="0"/>
              <a:t> + 1·2</a:t>
            </a:r>
            <a:r>
              <a:rPr lang="et-EE" baseline="30000" dirty="0" smtClean="0"/>
              <a:t>0</a:t>
            </a:r>
            <a:r>
              <a:rPr lang="et-EE" dirty="0" smtClean="0"/>
              <a:t> + 1·2</a:t>
            </a:r>
            <a:r>
              <a:rPr lang="et-EE" baseline="30000" dirty="0" smtClean="0"/>
              <a:t>-3</a:t>
            </a:r>
            <a:r>
              <a:rPr lang="et-EE" dirty="0" smtClean="0"/>
              <a:t> + 1·2</a:t>
            </a:r>
            <a:r>
              <a:rPr lang="et-EE" baseline="30000" dirty="0" smtClean="0"/>
              <a:t>-4</a:t>
            </a:r>
            <a:r>
              <a:rPr lang="et-EE" dirty="0" smtClean="0"/>
              <a:t> + 1·2</a:t>
            </a:r>
            <a:r>
              <a:rPr lang="et-EE" baseline="30000" dirty="0" smtClean="0"/>
              <a:t>-5</a:t>
            </a:r>
            <a:r>
              <a:rPr lang="et-EE" dirty="0" smtClean="0"/>
              <a:t> + 1·2</a:t>
            </a:r>
            <a:r>
              <a:rPr lang="et-EE" baseline="30000" dirty="0" smtClean="0"/>
              <a:t>-7</a:t>
            </a:r>
            <a:r>
              <a:rPr lang="et-EE" dirty="0" smtClean="0"/>
              <a:t> </a:t>
            </a:r>
          </a:p>
          <a:p>
            <a:r>
              <a:rPr lang="et-EE" dirty="0" err="1" smtClean="0"/>
              <a:t>When</a:t>
            </a:r>
            <a:r>
              <a:rPr lang="et-EE" dirty="0" smtClean="0"/>
              <a:t> </a:t>
            </a:r>
            <a:r>
              <a:rPr lang="et-EE" dirty="0" err="1" smtClean="0"/>
              <a:t>we</a:t>
            </a:r>
            <a:r>
              <a:rPr lang="et-EE" dirty="0" smtClean="0"/>
              <a:t> </a:t>
            </a:r>
            <a:r>
              <a:rPr lang="et-EE" dirty="0" err="1" smtClean="0"/>
              <a:t>add</a:t>
            </a:r>
            <a:r>
              <a:rPr lang="et-EE" dirty="0" smtClean="0"/>
              <a:t> </a:t>
            </a:r>
            <a:r>
              <a:rPr lang="et-EE" dirty="0" err="1" smtClean="0"/>
              <a:t>these</a:t>
            </a:r>
            <a:r>
              <a:rPr lang="et-EE" dirty="0" smtClean="0"/>
              <a:t> </a:t>
            </a:r>
            <a:r>
              <a:rPr lang="et-EE" dirty="0" err="1" smtClean="0"/>
              <a:t>we</a:t>
            </a:r>
            <a:r>
              <a:rPr lang="et-EE" dirty="0" smtClean="0"/>
              <a:t> </a:t>
            </a:r>
            <a:r>
              <a:rPr lang="et-EE" dirty="0" err="1" smtClean="0"/>
              <a:t>get</a:t>
            </a:r>
            <a:r>
              <a:rPr lang="et-EE" dirty="0" smtClean="0"/>
              <a:t>: 128 + 16 + 2 + 1 + 0.125 + 0.0625 + 0.03125 + 0.0078125 = 147.2265625, </a:t>
            </a:r>
            <a:r>
              <a:rPr lang="et-EE" dirty="0" err="1" smtClean="0"/>
              <a:t>which</a:t>
            </a:r>
            <a:r>
              <a:rPr lang="et-EE" dirty="0" smtClean="0"/>
              <a:t> </a:t>
            </a:r>
            <a:r>
              <a:rPr lang="et-EE" dirty="0" err="1" smtClean="0"/>
              <a:t>isn't</a:t>
            </a:r>
            <a:r>
              <a:rPr lang="et-EE" dirty="0" smtClean="0"/>
              <a:t> </a:t>
            </a:r>
            <a:r>
              <a:rPr lang="et-EE" dirty="0" err="1" smtClean="0"/>
              <a:t>equal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147.23-ga.</a:t>
            </a:r>
          </a:p>
          <a:p>
            <a:r>
              <a:rPr lang="et-EE" dirty="0" err="1" smtClean="0"/>
              <a:t>Therefore</a:t>
            </a:r>
            <a:r>
              <a:rPr lang="et-EE" dirty="0" smtClean="0"/>
              <a:t> </a:t>
            </a:r>
            <a:r>
              <a:rPr lang="et-EE" dirty="0" err="1" smtClean="0"/>
              <a:t>comparing</a:t>
            </a:r>
            <a:r>
              <a:rPr lang="et-EE" dirty="0" smtClean="0"/>
              <a:t> real </a:t>
            </a:r>
            <a:r>
              <a:rPr lang="et-EE" dirty="0" err="1" smtClean="0"/>
              <a:t>numbers</a:t>
            </a:r>
            <a:r>
              <a:rPr lang="et-EE" dirty="0" smtClean="0"/>
              <a:t> in a </a:t>
            </a:r>
            <a:r>
              <a:rPr lang="et-EE" dirty="0" err="1" smtClean="0"/>
              <a:t>computer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dangerous</a:t>
            </a:r>
            <a:r>
              <a:rPr lang="et-EE" dirty="0" smtClean="0"/>
              <a:t>, </a:t>
            </a:r>
            <a:r>
              <a:rPr lang="et-EE" dirty="0" err="1" smtClean="0"/>
              <a:t>especially</a:t>
            </a:r>
            <a:r>
              <a:rPr lang="et-EE" dirty="0" smtClean="0"/>
              <a:t> </a:t>
            </a:r>
            <a:r>
              <a:rPr lang="et-EE" dirty="0" err="1" smtClean="0"/>
              <a:t>if</a:t>
            </a:r>
            <a:r>
              <a:rPr lang="et-EE" dirty="0" smtClean="0"/>
              <a:t> </a:t>
            </a:r>
            <a:r>
              <a:rPr lang="et-EE" dirty="0" err="1" smtClean="0"/>
              <a:t>one</a:t>
            </a:r>
            <a:r>
              <a:rPr lang="et-EE" dirty="0" smtClean="0"/>
              <a:t> of </a:t>
            </a:r>
            <a:r>
              <a:rPr lang="et-EE" dirty="0" err="1" smtClean="0"/>
              <a:t>them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a </a:t>
            </a:r>
            <a:r>
              <a:rPr lang="et-EE" dirty="0" err="1" smtClean="0"/>
              <a:t>result</a:t>
            </a:r>
            <a:r>
              <a:rPr lang="et-EE" dirty="0" smtClean="0"/>
              <a:t> of </a:t>
            </a:r>
            <a:r>
              <a:rPr lang="et-EE" dirty="0" err="1" smtClean="0"/>
              <a:t>series</a:t>
            </a:r>
            <a:r>
              <a:rPr lang="et-EE" dirty="0" smtClean="0"/>
              <a:t> of </a:t>
            </a:r>
            <a:r>
              <a:rPr lang="et-EE" dirty="0" err="1" smtClean="0"/>
              <a:t>operations</a:t>
            </a:r>
            <a:r>
              <a:rPr lang="et-EE" dirty="0" smtClean="0"/>
              <a:t>. In </a:t>
            </a:r>
            <a:r>
              <a:rPr lang="et-EE" dirty="0" err="1" smtClean="0"/>
              <a:t>this</a:t>
            </a:r>
            <a:r>
              <a:rPr lang="et-EE" dirty="0" smtClean="0"/>
              <a:t> </a:t>
            </a:r>
            <a:r>
              <a:rPr lang="et-EE" dirty="0" err="1" smtClean="0"/>
              <a:t>case</a:t>
            </a:r>
            <a:r>
              <a:rPr lang="et-EE" dirty="0" smtClean="0"/>
              <a:t> </a:t>
            </a:r>
            <a:r>
              <a:rPr lang="et-EE" dirty="0" err="1"/>
              <a:t>w</a:t>
            </a:r>
            <a:r>
              <a:rPr lang="et-EE" dirty="0" err="1" smtClean="0"/>
              <a:t>e</a:t>
            </a:r>
            <a:r>
              <a:rPr lang="et-EE" dirty="0" smtClean="0"/>
              <a:t> </a:t>
            </a:r>
            <a:r>
              <a:rPr lang="et-EE" dirty="0" err="1" smtClean="0"/>
              <a:t>can</a:t>
            </a:r>
            <a:r>
              <a:rPr lang="et-EE" dirty="0" smtClean="0"/>
              <a:t> </a:t>
            </a:r>
            <a:r>
              <a:rPr lang="et-EE" dirty="0" err="1" smtClean="0"/>
              <a:t>again</a:t>
            </a:r>
            <a:r>
              <a:rPr lang="et-EE" dirty="0" smtClean="0"/>
              <a:t> </a:t>
            </a:r>
            <a:r>
              <a:rPr lang="et-EE" dirty="0" err="1" smtClean="0"/>
              <a:t>use</a:t>
            </a:r>
            <a:r>
              <a:rPr lang="et-EE" dirty="0" smtClean="0"/>
              <a:t> </a:t>
            </a:r>
            <a:r>
              <a:rPr lang="et-EE" dirty="0" err="1"/>
              <a:t>t</a:t>
            </a:r>
            <a:r>
              <a:rPr lang="et-EE" dirty="0" err="1" smtClean="0"/>
              <a:t>he</a:t>
            </a:r>
            <a:r>
              <a:rPr lang="et-EE" dirty="0" smtClean="0"/>
              <a:t> </a:t>
            </a:r>
            <a:r>
              <a:rPr lang="et-EE" dirty="0" err="1" smtClean="0"/>
              <a:t>text</a:t>
            </a:r>
            <a:r>
              <a:rPr lang="et-E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56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Number length in various systems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In a </a:t>
            </a:r>
            <a:r>
              <a:rPr lang="et-EE" dirty="0" err="1" smtClean="0"/>
              <a:t>binary</a:t>
            </a:r>
            <a:r>
              <a:rPr lang="et-EE" dirty="0" smtClean="0"/>
              <a:t> </a:t>
            </a:r>
            <a:r>
              <a:rPr lang="et-EE" dirty="0" err="1" smtClean="0"/>
              <a:t>system</a:t>
            </a:r>
            <a:r>
              <a:rPr lang="et-EE" dirty="0" smtClean="0"/>
              <a:t> 147 </a:t>
            </a:r>
            <a:r>
              <a:rPr lang="et-EE" dirty="0" err="1" smtClean="0"/>
              <a:t>was</a:t>
            </a:r>
            <a:r>
              <a:rPr lang="et-EE" dirty="0" smtClean="0"/>
              <a:t> </a:t>
            </a:r>
            <a:r>
              <a:rPr lang="et-EE" dirty="0" err="1" smtClean="0"/>
              <a:t>already</a:t>
            </a:r>
            <a:r>
              <a:rPr lang="et-EE" dirty="0" smtClean="0"/>
              <a:t> 8 </a:t>
            </a:r>
            <a:r>
              <a:rPr lang="et-EE" dirty="0" err="1" smtClean="0"/>
              <a:t>digits</a:t>
            </a:r>
            <a:r>
              <a:rPr lang="et-EE" dirty="0" smtClean="0"/>
              <a:t>.</a:t>
            </a:r>
            <a:endParaRPr lang="et-EE" dirty="0"/>
          </a:p>
          <a:p>
            <a:r>
              <a:rPr lang="et-EE" dirty="0" err="1" smtClean="0"/>
              <a:t>It</a:t>
            </a:r>
            <a:r>
              <a:rPr lang="et-EE" dirty="0" smtClean="0"/>
              <a:t> </a:t>
            </a:r>
            <a:r>
              <a:rPr lang="et-EE" dirty="0" err="1" smtClean="0"/>
              <a:t>may</a:t>
            </a:r>
            <a:r>
              <a:rPr lang="et-EE" dirty="0" smtClean="0"/>
              <a:t> </a:t>
            </a:r>
            <a:r>
              <a:rPr lang="et-EE" dirty="0" err="1" smtClean="0"/>
              <a:t>seem</a:t>
            </a:r>
            <a:r>
              <a:rPr lang="et-EE" dirty="0" smtClean="0"/>
              <a:t> </a:t>
            </a:r>
            <a:r>
              <a:rPr lang="et-EE" dirty="0" err="1" smtClean="0"/>
              <a:t>that</a:t>
            </a:r>
            <a:r>
              <a:rPr lang="et-EE" dirty="0" smtClean="0"/>
              <a:t> 2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very</a:t>
            </a:r>
            <a:r>
              <a:rPr lang="et-EE" dirty="0" smtClean="0"/>
              <a:t> </a:t>
            </a:r>
            <a:r>
              <a:rPr lang="et-EE" dirty="0" err="1" smtClean="0"/>
              <a:t>inefficcient</a:t>
            </a:r>
            <a:r>
              <a:rPr lang="et-EE" dirty="0" smtClean="0"/>
              <a:t> </a:t>
            </a:r>
            <a:r>
              <a:rPr lang="et-EE" dirty="0" err="1" smtClean="0"/>
              <a:t>base</a:t>
            </a:r>
            <a:r>
              <a:rPr lang="et-EE" dirty="0" smtClean="0"/>
              <a:t>.</a:t>
            </a:r>
          </a:p>
          <a:p>
            <a:r>
              <a:rPr lang="et-EE" dirty="0" err="1" smtClean="0"/>
              <a:t>However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value</a:t>
            </a:r>
            <a:r>
              <a:rPr lang="et-EE" dirty="0" smtClean="0"/>
              <a:t> of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positions</a:t>
            </a:r>
            <a:r>
              <a:rPr lang="et-EE" dirty="0" smtClean="0"/>
              <a:t> </a:t>
            </a:r>
            <a:r>
              <a:rPr lang="et-EE" dirty="0" err="1" smtClean="0"/>
              <a:t>grows</a:t>
            </a:r>
            <a:r>
              <a:rPr lang="et-EE" dirty="0" smtClean="0"/>
              <a:t> </a:t>
            </a:r>
            <a:r>
              <a:rPr lang="et-EE" dirty="0" err="1" smtClean="0"/>
              <a:t>exponentially</a:t>
            </a:r>
            <a:r>
              <a:rPr lang="et-EE" dirty="0" smtClean="0"/>
              <a:t> and </a:t>
            </a:r>
            <a:r>
              <a:rPr lang="et-EE" dirty="0" err="1" smtClean="0"/>
              <a:t>even</a:t>
            </a:r>
            <a:r>
              <a:rPr lang="et-EE" dirty="0" smtClean="0"/>
              <a:t> </a:t>
            </a:r>
            <a:r>
              <a:rPr lang="et-EE" dirty="0" err="1" smtClean="0"/>
              <a:t>with</a:t>
            </a:r>
            <a:r>
              <a:rPr lang="et-EE" dirty="0" smtClean="0"/>
              <a:t> </a:t>
            </a:r>
            <a:r>
              <a:rPr lang="et-EE" dirty="0" err="1" smtClean="0"/>
              <a:t>base</a:t>
            </a:r>
            <a:r>
              <a:rPr lang="et-EE" dirty="0" smtClean="0"/>
              <a:t> 2, </a:t>
            </a:r>
            <a:r>
              <a:rPr lang="et-EE" dirty="0" err="1" smtClean="0"/>
              <a:t>exponential</a:t>
            </a:r>
            <a:r>
              <a:rPr lang="et-EE" dirty="0" smtClean="0"/>
              <a:t> </a:t>
            </a:r>
            <a:r>
              <a:rPr lang="et-EE" dirty="0" err="1" smtClean="0"/>
              <a:t>function</a:t>
            </a:r>
            <a:r>
              <a:rPr lang="et-EE" dirty="0" smtClean="0"/>
              <a:t> </a:t>
            </a:r>
            <a:r>
              <a:rPr lang="et-EE" dirty="0" err="1" smtClean="0"/>
              <a:t>grows</a:t>
            </a:r>
            <a:r>
              <a:rPr lang="et-EE" dirty="0" smtClean="0"/>
              <a:t> </a:t>
            </a:r>
            <a:r>
              <a:rPr lang="et-EE" dirty="0" err="1" smtClean="0"/>
              <a:t>very</a:t>
            </a:r>
            <a:r>
              <a:rPr lang="et-EE" dirty="0" smtClean="0"/>
              <a:t> </a:t>
            </a:r>
            <a:r>
              <a:rPr lang="et-EE" dirty="0" err="1" smtClean="0"/>
              <a:t>fast</a:t>
            </a:r>
            <a:r>
              <a:rPr lang="et-EE" dirty="0" smtClean="0"/>
              <a:t>.</a:t>
            </a:r>
          </a:p>
          <a:p>
            <a:r>
              <a:rPr lang="et-EE" dirty="0" err="1" smtClean="0"/>
              <a:t>The</a:t>
            </a:r>
            <a:r>
              <a:rPr lang="et-EE" dirty="0" smtClean="0"/>
              <a:t> number of </a:t>
            </a:r>
            <a:r>
              <a:rPr lang="et-EE" dirty="0" err="1" smtClean="0"/>
              <a:t>digits</a:t>
            </a:r>
            <a:r>
              <a:rPr lang="et-EE" dirty="0" smtClean="0"/>
              <a:t> </a:t>
            </a:r>
            <a:r>
              <a:rPr lang="et-EE" dirty="0" err="1" smtClean="0"/>
              <a:t>grows</a:t>
            </a:r>
            <a:r>
              <a:rPr lang="et-EE" dirty="0" smtClean="0"/>
              <a:t> </a:t>
            </a:r>
            <a:r>
              <a:rPr lang="et-EE" dirty="0" err="1" smtClean="0"/>
              <a:t>logarithmically</a:t>
            </a:r>
            <a:r>
              <a:rPr lang="et-EE" dirty="0" smtClean="0"/>
              <a:t>.</a:t>
            </a:r>
          </a:p>
          <a:p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represent</a:t>
            </a:r>
            <a:r>
              <a:rPr lang="et-EE" dirty="0" smtClean="0"/>
              <a:t> 1000 </a:t>
            </a:r>
            <a:r>
              <a:rPr lang="et-EE" dirty="0" err="1" smtClean="0"/>
              <a:t>we</a:t>
            </a:r>
            <a:r>
              <a:rPr lang="et-EE" dirty="0" smtClean="0"/>
              <a:t> need log</a:t>
            </a:r>
            <a:r>
              <a:rPr lang="et-EE" baseline="-25000" dirty="0" smtClean="0"/>
              <a:t>2</a:t>
            </a:r>
            <a:r>
              <a:rPr lang="et-EE" dirty="0" smtClean="0"/>
              <a:t>1000 ≈ 10 </a:t>
            </a:r>
            <a:r>
              <a:rPr lang="et-EE" dirty="0" err="1" smtClean="0"/>
              <a:t>bits</a:t>
            </a:r>
            <a:r>
              <a:rPr lang="et-EE" dirty="0" smtClean="0"/>
              <a:t>.</a:t>
            </a:r>
          </a:p>
          <a:p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represent</a:t>
            </a:r>
            <a:r>
              <a:rPr lang="et-EE" dirty="0" smtClean="0"/>
              <a:t> 1,000,000 </a:t>
            </a:r>
            <a:r>
              <a:rPr lang="et-EE" dirty="0" err="1" smtClean="0"/>
              <a:t>we</a:t>
            </a:r>
            <a:r>
              <a:rPr lang="et-EE" dirty="0" smtClean="0"/>
              <a:t> need log</a:t>
            </a:r>
            <a:r>
              <a:rPr lang="et-EE" baseline="-25000" dirty="0" smtClean="0"/>
              <a:t>2</a:t>
            </a:r>
            <a:r>
              <a:rPr lang="et-EE" dirty="0" smtClean="0"/>
              <a:t>1,000,000 </a:t>
            </a:r>
            <a:r>
              <a:rPr lang="et-EE" dirty="0"/>
              <a:t>≈ </a:t>
            </a:r>
            <a:r>
              <a:rPr lang="et-EE" dirty="0" smtClean="0"/>
              <a:t>20 </a:t>
            </a:r>
            <a:r>
              <a:rPr lang="et-EE" dirty="0" err="1" smtClean="0"/>
              <a:t>bits</a:t>
            </a:r>
            <a:r>
              <a:rPr lang="et-EE" dirty="0" smtClean="0"/>
              <a:t>.</a:t>
            </a:r>
          </a:p>
          <a:p>
            <a:r>
              <a:rPr lang="et-EE" dirty="0" err="1" smtClean="0"/>
              <a:t>Generally</a:t>
            </a:r>
            <a:r>
              <a:rPr lang="et-EE" dirty="0" smtClean="0"/>
              <a:t> </a:t>
            </a:r>
            <a:r>
              <a:rPr lang="et-EE" dirty="0" err="1" smtClean="0"/>
              <a:t>one</a:t>
            </a:r>
            <a:r>
              <a:rPr lang="et-EE" dirty="0" smtClean="0"/>
              <a:t> </a:t>
            </a:r>
            <a:r>
              <a:rPr lang="et-EE" dirty="0" err="1" smtClean="0"/>
              <a:t>decimal</a:t>
            </a:r>
            <a:r>
              <a:rPr lang="et-EE" dirty="0" smtClean="0"/>
              <a:t> </a:t>
            </a:r>
            <a:r>
              <a:rPr lang="et-EE" dirty="0" err="1" smtClean="0"/>
              <a:t>place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≈ 3.3 </a:t>
            </a:r>
            <a:r>
              <a:rPr lang="et-EE" dirty="0" err="1" smtClean="0"/>
              <a:t>binary</a:t>
            </a:r>
            <a:r>
              <a:rPr lang="et-EE" dirty="0" smtClean="0"/>
              <a:t> </a:t>
            </a:r>
            <a:r>
              <a:rPr lang="et-EE" dirty="0" err="1" smtClean="0"/>
              <a:t>places</a:t>
            </a:r>
            <a:r>
              <a:rPr lang="et-EE" dirty="0" smtClean="0"/>
              <a:t> and 10 </a:t>
            </a:r>
            <a:r>
              <a:rPr lang="et-EE" dirty="0" err="1" smtClean="0"/>
              <a:t>binary</a:t>
            </a:r>
            <a:r>
              <a:rPr lang="et-EE" dirty="0" smtClean="0"/>
              <a:t> </a:t>
            </a:r>
            <a:r>
              <a:rPr lang="et-EE" dirty="0" err="1" smtClean="0"/>
              <a:t>places</a:t>
            </a:r>
            <a:r>
              <a:rPr lang="et-EE" dirty="0" smtClean="0"/>
              <a:t> are ≈ 3 </a:t>
            </a:r>
            <a:r>
              <a:rPr lang="et-EE" dirty="0" err="1" smtClean="0"/>
              <a:t>decimal</a:t>
            </a:r>
            <a:r>
              <a:rPr lang="et-EE" dirty="0" smtClean="0"/>
              <a:t> </a:t>
            </a:r>
            <a:r>
              <a:rPr lang="et-EE" dirty="0" err="1" smtClean="0"/>
              <a:t>places</a:t>
            </a:r>
            <a:r>
              <a:rPr lang="et-EE" dirty="0" smtClean="0"/>
              <a:t>.</a:t>
            </a:r>
          </a:p>
          <a:p>
            <a:r>
              <a:rPr lang="et-EE" dirty="0" smtClean="0"/>
              <a:t>64 </a:t>
            </a:r>
            <a:r>
              <a:rPr lang="et-EE" dirty="0" err="1" smtClean="0"/>
              <a:t>bits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therefore</a:t>
            </a:r>
            <a:r>
              <a:rPr lang="et-EE" dirty="0" smtClean="0"/>
              <a:t> </a:t>
            </a:r>
            <a:r>
              <a:rPr lang="et-EE" dirty="0"/>
              <a:t>≈ </a:t>
            </a:r>
            <a:r>
              <a:rPr lang="et-EE" dirty="0" smtClean="0"/>
              <a:t>6*3 + 4/3.3</a:t>
            </a:r>
            <a:r>
              <a:rPr lang="et-EE" dirty="0"/>
              <a:t> ≈ </a:t>
            </a:r>
            <a:r>
              <a:rPr lang="et-EE" dirty="0" err="1" smtClean="0"/>
              <a:t>slightly</a:t>
            </a:r>
            <a:r>
              <a:rPr lang="et-EE" dirty="0" smtClean="0"/>
              <a:t> </a:t>
            </a:r>
            <a:r>
              <a:rPr lang="et-EE" dirty="0" err="1" smtClean="0"/>
              <a:t>over</a:t>
            </a:r>
            <a:r>
              <a:rPr lang="et-EE" dirty="0" smtClean="0"/>
              <a:t> 19 </a:t>
            </a:r>
            <a:r>
              <a:rPr lang="et-EE" dirty="0" err="1" smtClean="0"/>
              <a:t>decimal</a:t>
            </a:r>
            <a:r>
              <a:rPr lang="et-EE" dirty="0" smtClean="0"/>
              <a:t> </a:t>
            </a:r>
            <a:r>
              <a:rPr lang="et-EE" dirty="0" err="1" smtClean="0"/>
              <a:t>places</a:t>
            </a:r>
            <a:r>
              <a:rPr lang="et-E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575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17481</TotalTime>
  <Words>1533</Words>
  <Application>Microsoft Office PowerPoint</Application>
  <PresentationFormat>Custom</PresentationFormat>
  <Paragraphs>225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游ゴシック</vt:lpstr>
      <vt:lpstr>Arial</vt:lpstr>
      <vt:lpstr>Calibri</vt:lpstr>
      <vt:lpstr>Calibri Light</vt:lpstr>
      <vt:lpstr>Cambria Math</vt:lpstr>
      <vt:lpstr>Office Theme</vt:lpstr>
      <vt:lpstr>Data types</vt:lpstr>
      <vt:lpstr>Range of unsigned integers</vt:lpstr>
      <vt:lpstr>Overflow</vt:lpstr>
      <vt:lpstr>Range of signed integers</vt:lpstr>
      <vt:lpstr>Characters</vt:lpstr>
      <vt:lpstr>Storing numbers in a computer</vt:lpstr>
      <vt:lpstr>Numeral systems</vt:lpstr>
      <vt:lpstr>Binary system</vt:lpstr>
      <vt:lpstr>Number length in various systems</vt:lpstr>
      <vt:lpstr>Numeral systems with base larger than 10</vt:lpstr>
      <vt:lpstr>Reading integer of X-system</vt:lpstr>
      <vt:lpstr>Reading fraction of X-system</vt:lpstr>
      <vt:lpstr>Writing integer in x-system</vt:lpstr>
      <vt:lpstr>Writing integer in x-system</vt:lpstr>
      <vt:lpstr>Writing fraction in x-system</vt:lpstr>
    </vt:vector>
  </TitlesOfParts>
  <Company>TTÜ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Lembit Jürimägi</dc:creator>
  <cp:lastModifiedBy>Vladimir Viies</cp:lastModifiedBy>
  <cp:revision>125</cp:revision>
  <dcterms:created xsi:type="dcterms:W3CDTF">2020-02-25T00:08:50Z</dcterms:created>
  <dcterms:modified xsi:type="dcterms:W3CDTF">2022-10-17T07:22:10Z</dcterms:modified>
</cp:coreProperties>
</file>