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295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3" r:id="rId12"/>
    <p:sldId id="322" r:id="rId13"/>
    <p:sldId id="324" r:id="rId14"/>
    <p:sldId id="325" r:id="rId15"/>
    <p:sldId id="326" r:id="rId16"/>
    <p:sldId id="327" r:id="rId17"/>
    <p:sldId id="297" r:id="rId18"/>
    <p:sldId id="313" r:id="rId19"/>
    <p:sldId id="301" r:id="rId20"/>
    <p:sldId id="302" r:id="rId21"/>
    <p:sldId id="303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100" d="100"/>
          <a:sy n="100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18.11.2024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069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FC787-ACB5-4FF0-926D-DD47686C7DC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58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18.11.2024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18.11.2024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18.11.2024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18.11.2024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18.11.2024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18.11.2024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18.11.2024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18.11.2024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18.11.2024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18.11.2024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18.11.2024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Ind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ex</a:t>
            </a:r>
            <a:r>
              <a:rPr lang="et-EE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files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602" t="12044" r="812" b="12330"/>
          <a:stretch/>
        </p:blipFill>
        <p:spPr>
          <a:xfrm>
            <a:off x="1331640" y="1251000"/>
            <a:ext cx="7012800" cy="420588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9252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Usual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system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rcRect l="668" t="14791" r="439" b="14485"/>
          <a:stretch/>
        </p:blipFill>
        <p:spPr>
          <a:xfrm>
            <a:off x="1262160" y="1251000"/>
            <a:ext cx="6791760" cy="36421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087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Library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related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operations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Search for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Create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Delete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List a directory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Rename a file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3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66760" y="371520"/>
            <a:ext cx="77428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Library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organization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to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simplify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management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03640" y="1320840"/>
            <a:ext cx="5888160" cy="441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Efficiency – locating a file quickly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Naming – convenient to users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Two users can have same name for different files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The same file can have several different names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Grouping – logical grouping of files by properties, (e.g., all Java programs, all games, …)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8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Access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lists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and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grouping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331640" y="1251000"/>
            <a:ext cx="7127640" cy="323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Mode of access:  read, write, execute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Three classes of users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a)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owner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7	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1 1 1</a:t>
            </a:r>
            <a:r>
              <a:t/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b)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group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6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1 1 0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c)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public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4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0 0      Ask manager to create a group (unique name), say G, and add some users to the group.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For a particular file (say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game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) or subdirectory, define an appropriate access.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416760" y="4885200"/>
            <a:ext cx="594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owner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071960" y="4885200"/>
            <a:ext cx="570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815000" y="4885200"/>
            <a:ext cx="578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475080" y="5399280"/>
            <a:ext cx="638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chmod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107960" y="5399280"/>
            <a:ext cx="436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764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591440" y="5399280"/>
            <a:ext cx="561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game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8" name="Line 9"/>
          <p:cNvSpPr/>
          <p:nvPr/>
        </p:nvSpPr>
        <p:spPr>
          <a:xfrm>
            <a:off x="3736800" y="5065560"/>
            <a:ext cx="461880" cy="33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0"/>
          <p:cNvSpPr/>
          <p:nvPr/>
        </p:nvSpPr>
        <p:spPr>
          <a:xfrm>
            <a:off x="4343400" y="5108400"/>
            <a:ext cx="360" cy="27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1"/>
          <p:cNvSpPr/>
          <p:nvPr/>
        </p:nvSpPr>
        <p:spPr>
          <a:xfrm flipH="1">
            <a:off x="4493880" y="5079960"/>
            <a:ext cx="600120" cy="345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798480" y="5643720"/>
            <a:ext cx="702828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Attach a group to a file</a:t>
            </a:r>
            <a:r>
              <a:t/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chgrp     G    game</a:t>
            </a: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5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owner/creator should be able to control: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what can be done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by whom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Types of access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Execute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Append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List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1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Opening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file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</a:t>
            </a:r>
            <a:r>
              <a:rPr lang="et-EE" dirty="0" smtClean="0"/>
              <a:t>I,</a:t>
            </a:r>
            <a:r>
              <a:rPr lang="en-US" dirty="0" smtClean="0"/>
              <a:t>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35696" y="1637741"/>
            <a:ext cx="554461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Pointers can also be used to read and write from a file</a:t>
            </a:r>
            <a:endParaRPr lang="et-EE" dirty="0"/>
          </a:p>
          <a:p>
            <a:pPr>
              <a:lnSpc>
                <a:spcPct val="90000"/>
              </a:lnSpc>
              <a:buFontTx/>
              <a:buNone/>
            </a:pPr>
            <a:r>
              <a:rPr lang="et-EE" i="1" dirty="0"/>
              <a:t>#</a:t>
            </a:r>
            <a:r>
              <a:rPr lang="et-EE" i="1" dirty="0" err="1"/>
              <a:t>include</a:t>
            </a:r>
            <a:r>
              <a:rPr lang="et-EE" i="1" dirty="0"/>
              <a:t> &lt;</a:t>
            </a:r>
            <a:r>
              <a:rPr lang="et-EE" i="1" dirty="0" err="1"/>
              <a:t>stdio.h</a:t>
            </a:r>
            <a:r>
              <a:rPr lang="et-EE" i="1" dirty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i="1" dirty="0"/>
              <a:t>#</a:t>
            </a:r>
            <a:r>
              <a:rPr lang="et-EE" i="1" dirty="0" err="1"/>
              <a:t>include</a:t>
            </a:r>
            <a:r>
              <a:rPr lang="et-EE" i="1" dirty="0"/>
              <a:t> &lt;</a:t>
            </a:r>
            <a:r>
              <a:rPr lang="et-EE" i="1" dirty="0" err="1"/>
              <a:t>stdlib.h</a:t>
            </a:r>
            <a:r>
              <a:rPr lang="et-EE" i="1" dirty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i="1" dirty="0" err="1"/>
              <a:t>int</a:t>
            </a:r>
            <a:r>
              <a:rPr lang="et-EE" i="1" dirty="0"/>
              <a:t> </a:t>
            </a:r>
            <a:r>
              <a:rPr lang="et-EE" i="1" dirty="0" err="1"/>
              <a:t>main</a:t>
            </a:r>
            <a:r>
              <a:rPr lang="et-EE" i="1" dirty="0"/>
              <a:t> (</a:t>
            </a:r>
            <a:r>
              <a:rPr lang="et-EE" i="1" dirty="0" err="1"/>
              <a:t>void</a:t>
            </a:r>
            <a:r>
              <a:rPr lang="et-EE" i="1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i="1" dirty="0"/>
              <a:t>{FILE *loe= </a:t>
            </a:r>
            <a:r>
              <a:rPr lang="et-EE" i="1" dirty="0" err="1"/>
              <a:t>fopen</a:t>
            </a:r>
            <a:r>
              <a:rPr lang="et-EE" i="1" dirty="0"/>
              <a:t>(“esimene.txt”, “</a:t>
            </a:r>
            <a:r>
              <a:rPr lang="et-EE" i="1" dirty="0">
                <a:solidFill>
                  <a:srgbClr val="FF0000"/>
                </a:solidFill>
              </a:rPr>
              <a:t>r</a:t>
            </a:r>
            <a:r>
              <a:rPr lang="et-EE" i="1" dirty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i="1" dirty="0" err="1"/>
              <a:t>fprintf</a:t>
            </a:r>
            <a:r>
              <a:rPr lang="et-EE" i="1" dirty="0"/>
              <a:t>(loe, “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first</a:t>
            </a:r>
            <a:r>
              <a:rPr lang="et-EE" i="1" dirty="0"/>
              <a:t> </a:t>
            </a:r>
            <a:r>
              <a:rPr lang="et-EE" i="1" dirty="0" err="1"/>
              <a:t>sample</a:t>
            </a:r>
            <a:r>
              <a:rPr lang="et-EE" i="1" dirty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i="1" dirty="0" err="1"/>
              <a:t>fclose</a:t>
            </a:r>
            <a:r>
              <a:rPr lang="et-EE" i="1" dirty="0"/>
              <a:t>(loe);	//</a:t>
            </a:r>
            <a:r>
              <a:rPr lang="en-US" i="1" dirty="0"/>
              <a:t> belongs to every decent file job</a:t>
            </a:r>
            <a:endParaRPr lang="et-EE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t-EE" i="1" dirty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/>
              <a:t>/*</a:t>
            </a:r>
            <a:r>
              <a:rPr lang="en-US" dirty="0"/>
              <a:t>via</a:t>
            </a:r>
            <a:r>
              <a:rPr lang="et-EE" dirty="0"/>
              <a:t> </a:t>
            </a:r>
            <a:r>
              <a:rPr lang="et-EE" dirty="0" err="1"/>
              <a:t>variable“loe</a:t>
            </a:r>
            <a:r>
              <a:rPr lang="et-EE" dirty="0"/>
              <a:t>” </a:t>
            </a:r>
            <a:r>
              <a:rPr lang="en-US" dirty="0"/>
              <a:t>file can be opened   </a:t>
            </a:r>
            <a:r>
              <a:rPr lang="et-EE" dirty="0"/>
              <a:t>esimene.txt </a:t>
            </a:r>
            <a:r>
              <a:rPr lang="en-US" dirty="0"/>
              <a:t>for reading </a:t>
            </a:r>
            <a:r>
              <a:rPr lang="et-EE" dirty="0"/>
              <a:t> – r, </a:t>
            </a:r>
            <a:r>
              <a:rPr lang="en-US" dirty="0"/>
              <a:t>the text is read and the file is closed</a:t>
            </a:r>
            <a:endParaRPr lang="et-EE" dirty="0"/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/>
              <a:t> */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34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Reading from a file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214422"/>
            <a:ext cx="6803136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#include &lt;</a:t>
            </a:r>
            <a:r>
              <a:rPr lang="en-GB" sz="2400" i="1" dirty="0" err="1" smtClean="0">
                <a:latin typeface="Arial Unicode MS" pitchFamily="34" charset="-128"/>
              </a:rPr>
              <a:t>stdio.h</a:t>
            </a:r>
            <a:r>
              <a:rPr lang="en-GB" sz="2400" i="1" dirty="0" smtClean="0">
                <a:latin typeface="Arial Unicode MS" pitchFamily="34" charset="-128"/>
              </a:rPr>
              <a:t>&gt;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#include &lt;</a:t>
            </a:r>
            <a:r>
              <a:rPr lang="en-GB" sz="2400" i="1" dirty="0" err="1" smtClean="0">
                <a:latin typeface="Arial Unicode MS" pitchFamily="34" charset="-128"/>
              </a:rPr>
              <a:t>stdlib.h</a:t>
            </a:r>
            <a:r>
              <a:rPr lang="en-GB" sz="2400" i="1" dirty="0" smtClean="0">
                <a:latin typeface="Arial Unicode MS" pitchFamily="34" charset="-128"/>
              </a:rPr>
              <a:t>&gt;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err="1" smtClean="0">
                <a:latin typeface="Arial Unicode MS" pitchFamily="34" charset="-128"/>
              </a:rPr>
              <a:t>int</a:t>
            </a:r>
            <a:r>
              <a:rPr lang="en-GB" sz="2400" i="1" dirty="0" smtClean="0">
                <a:latin typeface="Arial Unicode MS" pitchFamily="34" charset="-128"/>
              </a:rPr>
              <a:t> main(void)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{ char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[128];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FILE *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=</a:t>
            </a:r>
            <a:r>
              <a:rPr lang="en-GB" sz="2400" i="1" dirty="0" err="1" smtClean="0">
                <a:latin typeface="Arial Unicode MS" pitchFamily="34" charset="-128"/>
              </a:rPr>
              <a:t>fopen</a:t>
            </a:r>
            <a:r>
              <a:rPr lang="en-GB" sz="2400" i="1" dirty="0" smtClean="0">
                <a:latin typeface="Arial Unicode MS" pitchFamily="34" charset="-128"/>
              </a:rPr>
              <a:t>("</a:t>
            </a:r>
            <a:r>
              <a:rPr lang="en-GB" sz="2400" i="1" dirty="0" err="1" smtClean="0">
                <a:latin typeface="Arial Unicode MS" pitchFamily="34" charset="-128"/>
              </a:rPr>
              <a:t>tervitus.txt</a:t>
            </a:r>
            <a:r>
              <a:rPr lang="en-GB" sz="2400" i="1" dirty="0" smtClean="0">
                <a:latin typeface="Arial Unicode MS" pitchFamily="34" charset="-128"/>
              </a:rPr>
              <a:t>", "r"); </a:t>
            </a:r>
            <a:r>
              <a:rPr lang="et-EE" sz="2400" i="1" dirty="0" smtClean="0">
                <a:latin typeface="Arial Unicode MS" pitchFamily="34" charset="-128"/>
              </a:rPr>
              <a:t>	// </a:t>
            </a:r>
            <a:r>
              <a:rPr lang="et-EE" sz="1600" i="1" dirty="0" smtClean="0">
                <a:latin typeface="Arial Unicode MS" pitchFamily="34" charset="-128"/>
              </a:rPr>
              <a:t>r - for reading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</a:t>
            </a:r>
            <a:r>
              <a:rPr lang="en-GB" sz="2400" i="1" dirty="0" smtClean="0">
                <a:latin typeface="Arial Unicode MS" pitchFamily="34" charset="-128"/>
              </a:rPr>
              <a:t>while(!</a:t>
            </a:r>
            <a:r>
              <a:rPr lang="en-GB" sz="2400" i="1" dirty="0" err="1" smtClean="0">
                <a:latin typeface="Arial Unicode MS" pitchFamily="34" charset="-128"/>
              </a:rPr>
              <a:t>feof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))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smtClean="0">
                <a:latin typeface="Arial Unicode MS" pitchFamily="34" charset="-128"/>
              </a:rPr>
              <a:t>{ // </a:t>
            </a:r>
            <a:r>
              <a:rPr lang="en-GB" sz="2400" i="1" dirty="0" err="1" smtClean="0">
                <a:latin typeface="Arial Unicode MS" pitchFamily="34" charset="-128"/>
              </a:rPr>
              <a:t>fscanf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, "%s",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smtClean="0">
                <a:latin typeface="Arial Unicode MS" pitchFamily="34" charset="-128"/>
              </a:rPr>
              <a:t>//</a:t>
            </a:r>
            <a:r>
              <a:rPr lang="en-GB" sz="2400" i="1" dirty="0" err="1" smtClean="0">
                <a:latin typeface="Arial Unicode MS" pitchFamily="34" charset="-128"/>
              </a:rPr>
              <a:t>võtab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r>
              <a:rPr lang="en-GB" sz="2400" i="1" dirty="0" err="1" smtClean="0">
                <a:latin typeface="Arial Unicode MS" pitchFamily="34" charset="-128"/>
              </a:rPr>
              <a:t>ühe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r>
              <a:rPr lang="en-GB" sz="2400" i="1" dirty="0" err="1" smtClean="0">
                <a:latin typeface="Arial Unicode MS" pitchFamily="34" charset="-128"/>
              </a:rPr>
              <a:t>sõna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err="1" smtClean="0">
                <a:latin typeface="Arial Unicode MS" pitchFamily="34" charset="-128"/>
              </a:rPr>
              <a:t>fgets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, 128, 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err="1" smtClean="0">
                <a:latin typeface="Arial Unicode MS" pitchFamily="34" charset="-128"/>
              </a:rPr>
              <a:t>printf</a:t>
            </a:r>
            <a:r>
              <a:rPr lang="en-GB" sz="2400" i="1" dirty="0" smtClean="0">
                <a:latin typeface="Arial Unicode MS" pitchFamily="34" charset="-128"/>
              </a:rPr>
              <a:t>("%s",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); }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err="1" smtClean="0">
                <a:latin typeface="Arial Unicode MS" pitchFamily="34" charset="-128"/>
              </a:rPr>
              <a:t>fclose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return 1; }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>
                <a:latin typeface="Arial Unicode MS" pitchFamily="34" charset="-128"/>
              </a:rPr>
              <a:t>fsacnf</a:t>
            </a:r>
            <a:r>
              <a:rPr lang="en-US" sz="2400" i="1" dirty="0" smtClean="0">
                <a:latin typeface="Arial Unicode MS" pitchFamily="34" charset="-128"/>
              </a:rPr>
              <a:t> and </a:t>
            </a:r>
            <a:r>
              <a:rPr lang="en-US" sz="2400" i="1" dirty="0" err="1" smtClean="0">
                <a:latin typeface="Arial Unicode MS" pitchFamily="34" charset="-128"/>
              </a:rPr>
              <a:t>fgets</a:t>
            </a:r>
            <a:r>
              <a:rPr lang="en-US" sz="2400" i="1" dirty="0" smtClean="0">
                <a:latin typeface="Arial Unicode MS" pitchFamily="34" charset="-128"/>
              </a:rPr>
              <a:t> can both be used, but not simultaneously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t-EE" i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Writing a file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 I,II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214422"/>
            <a:ext cx="68031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 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1357290" y="1214422"/>
            <a:ext cx="707236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As an example we had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FILE *kirjuta= fopen(“esimene.txt”, “</a:t>
            </a:r>
            <a:r>
              <a:rPr lang="et-EE" sz="2400" i="1" dirty="0" smtClean="0">
                <a:solidFill>
                  <a:srgbClr val="FF0000"/>
                </a:solidFill>
              </a:rPr>
              <a:t>w</a:t>
            </a:r>
            <a:r>
              <a:rPr lang="et-EE" sz="24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fprintf(kirjuta,“</a:t>
            </a:r>
            <a:r>
              <a:rPr lang="et-EE" sz="2000" i="1" dirty="0" smtClean="0"/>
              <a:t>The first sample</a:t>
            </a:r>
            <a:r>
              <a:rPr lang="et-EE" sz="2400" i="1" dirty="0" smtClean="0"/>
              <a:t>”);//</a:t>
            </a:r>
            <a:r>
              <a:rPr lang="en-US" sz="2400" i="1" dirty="0" smtClean="0"/>
              <a:t> </a:t>
            </a:r>
            <a:r>
              <a:rPr lang="en-US" sz="1600" i="1" dirty="0" smtClean="0"/>
              <a:t>text to be printed in the file</a:t>
            </a:r>
            <a:endParaRPr lang="et-EE" sz="16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fclose(kirjuta);//</a:t>
            </a:r>
            <a:r>
              <a:rPr lang="en-US" sz="2400" i="1" dirty="0" smtClean="0"/>
              <a:t> </a:t>
            </a:r>
            <a:r>
              <a:rPr lang="en-US" sz="2000" i="1" dirty="0" smtClean="0"/>
              <a:t>belongs to every decent file job</a:t>
            </a:r>
            <a:endParaRPr lang="et-EE" sz="2000" i="1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NB!In</a:t>
            </a:r>
            <a:r>
              <a:rPr lang="en-US" sz="2400" dirty="0" smtClean="0"/>
              <a:t> the case of "w", the previous content is overwritten with each file opening !</a:t>
            </a:r>
            <a:endParaRPr lang="et-EE" sz="2400" dirty="0" smtClean="0"/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FILE *kirjuta= fopen(“esimene.txt”, “</a:t>
            </a:r>
            <a:r>
              <a:rPr lang="et-EE" sz="2400" i="1" dirty="0" smtClean="0">
                <a:solidFill>
                  <a:srgbClr val="FF0000"/>
                </a:solidFill>
              </a:rPr>
              <a:t>a</a:t>
            </a:r>
            <a:r>
              <a:rPr lang="et-EE" sz="24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fprintf(kirjuta, “The first sample”);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NB!</a:t>
            </a:r>
            <a:r>
              <a:rPr lang="et-EE" sz="2400" dirty="0" smtClean="0"/>
              <a:t>“a”</a:t>
            </a:r>
            <a:r>
              <a:rPr lang="en-US" sz="2400" dirty="0" smtClean="0"/>
              <a:t> case, each opening and writing is appended to the existing file</a:t>
            </a:r>
            <a:r>
              <a:rPr lang="et-EE" sz="2400" dirty="0" smtClean="0"/>
              <a:t>.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7025435" cy="1593868"/>
          </a:xfrm>
        </p:spPr>
        <p:txBody>
          <a:bodyPr/>
          <a:lstStyle/>
          <a:p>
            <a:r>
              <a:rPr lang="et-EE" dirty="0" smtClean="0"/>
              <a:t> </a:t>
            </a:r>
            <a:r>
              <a:rPr lang="en-US" dirty="0" smtClean="0"/>
              <a:t>Distribution of program text between different files</a:t>
            </a:r>
            <a:endParaRPr lang="et-E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3200" dirty="0" smtClean="0"/>
              <a:t>File</a:t>
            </a:r>
            <a:endParaRPr lang="et-EE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u="sng" dirty="0" smtClean="0"/>
              <a:t>FILES</a:t>
            </a:r>
            <a:endParaRPr lang="et-EE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</a:t>
            </a:r>
            <a:r>
              <a:rPr lang="et-EE" smtClean="0"/>
              <a:t>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r>
              <a:rPr lang="en-US" dirty="0" smtClean="0"/>
              <a:t>Distribution of program text between different files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676400"/>
            <a:ext cx="724378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1328" y="1484784"/>
            <a:ext cx="63768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 certainly more useful to divide a larger program into sub-functions and divide them in turn between different files according to the topic. For example: the printout of several differently formed arrays would be useful to write as a separate </a:t>
            </a:r>
            <a:r>
              <a:rPr lang="en-US" sz="2800" dirty="0" err="1" smtClean="0"/>
              <a:t>subfunction</a:t>
            </a:r>
            <a:r>
              <a:rPr lang="en-US" sz="2800" dirty="0" smtClean="0"/>
              <a:t>. But why not as a separate file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834187"/>
          </a:xfrm>
        </p:spPr>
        <p:txBody>
          <a:bodyPr/>
          <a:lstStyle/>
          <a:p>
            <a:r>
              <a:rPr lang="en-US" dirty="0" smtClean="0"/>
              <a:t>E</a:t>
            </a:r>
            <a:r>
              <a:rPr lang="et-EE" dirty="0" smtClean="0"/>
              <a:t>xample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</a:t>
            </a:r>
            <a:r>
              <a:rPr lang="et-EE" dirty="0" smtClean="0"/>
              <a:t>I,</a:t>
            </a:r>
            <a:r>
              <a:rPr lang="en-US" dirty="0" smtClean="0"/>
              <a:t>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828800"/>
            <a:ext cx="72437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et-EE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1166843"/>
            <a:ext cx="7088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task is to form an array and print it on the screen;</a:t>
            </a:r>
          </a:p>
          <a:p>
            <a:r>
              <a:rPr lang="en-US" sz="2400" dirty="0" smtClean="0"/>
              <a:t>Swap the row and column of the array with the index value given as an integer by the user</a:t>
            </a:r>
            <a:r>
              <a:rPr lang="en-US" sz="2400" dirty="0" smtClean="0"/>
              <a:t>.</a:t>
            </a:r>
            <a:r>
              <a:rPr lang="et-EE" sz="2400" dirty="0" smtClean="0"/>
              <a:t> </a:t>
            </a:r>
            <a:r>
              <a:rPr lang="en-US" sz="2400" dirty="0" smtClean="0"/>
              <a:t>Print </a:t>
            </a:r>
            <a:r>
              <a:rPr lang="en-US" sz="2400" dirty="0" smtClean="0"/>
              <a:t>to the screen each step that is done with the array.</a:t>
            </a:r>
          </a:p>
          <a:p>
            <a:r>
              <a:rPr lang="en-US" sz="2400" dirty="0" smtClean="0"/>
              <a:t>Undoubtedly, as a long program text, the whole code becomes too difficult to manage.</a:t>
            </a:r>
          </a:p>
          <a:p>
            <a:r>
              <a:rPr lang="en-US" sz="2400" dirty="0" smtClean="0"/>
              <a:t>To begin with, you must create a separate </a:t>
            </a:r>
            <a:r>
              <a:rPr lang="en-US" sz="2400" dirty="0" err="1" smtClean="0"/>
              <a:t>subfunction</a:t>
            </a:r>
            <a:r>
              <a:rPr lang="en-US" sz="2400" dirty="0" smtClean="0"/>
              <a:t> for printing to the screen, and then upload it to a separate file</a:t>
            </a:r>
            <a:r>
              <a:rPr lang="et-EE" sz="2400" dirty="0" smtClean="0"/>
              <a:t>.</a:t>
            </a:r>
          </a:p>
          <a:p>
            <a:endParaRPr lang="et-EE" sz="2400" dirty="0" smtClean="0"/>
          </a:p>
          <a:p>
            <a:pPr>
              <a:buFontTx/>
              <a:buNone/>
            </a:pPr>
            <a:r>
              <a:rPr lang="en-US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928670"/>
            <a:ext cx="6874024" cy="542768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void </a:t>
            </a:r>
            <a:r>
              <a:rPr lang="en-GB" sz="2000" dirty="0" err="1" smtClean="0"/>
              <a:t>valjastus</a:t>
            </a:r>
            <a:r>
              <a:rPr lang="en-GB" sz="2000" dirty="0" smtClean="0"/>
              <a:t>(</a:t>
            </a:r>
            <a:r>
              <a:rPr lang="en-GB" sz="2000" dirty="0" err="1" smtClean="0"/>
              <a:t>int</a:t>
            </a:r>
            <a:r>
              <a:rPr lang="en-GB" sz="2000" dirty="0" smtClean="0"/>
              <a:t> n, </a:t>
            </a:r>
            <a:r>
              <a:rPr lang="en-GB" sz="2000" dirty="0" err="1" smtClean="0"/>
              <a:t>int</a:t>
            </a:r>
            <a:r>
              <a:rPr lang="en-GB" sz="2000" dirty="0" smtClean="0"/>
              <a:t> a[n][n])</a:t>
            </a:r>
            <a:r>
              <a:rPr lang="et-EE" sz="2000" dirty="0" smtClean="0"/>
              <a:t>	//</a:t>
            </a:r>
            <a:r>
              <a:rPr lang="en-US" sz="2000" dirty="0" err="1" smtClean="0"/>
              <a:t>subfunktion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{ 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n-GB" sz="2000" dirty="0" err="1" smtClean="0"/>
              <a:t>i,j</a:t>
            </a:r>
            <a:r>
              <a:rPr lang="en-GB" sz="2000" dirty="0" smtClean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for(</a:t>
            </a:r>
            <a:r>
              <a:rPr lang="en-GB" sz="2000" dirty="0" err="1" smtClean="0"/>
              <a:t>i</a:t>
            </a:r>
            <a:r>
              <a:rPr lang="en-GB" sz="2000" dirty="0" smtClean="0"/>
              <a:t>=0;i&lt;</a:t>
            </a:r>
            <a:r>
              <a:rPr lang="en-GB" sz="2000" dirty="0" err="1" smtClean="0"/>
              <a:t>n;i</a:t>
            </a:r>
            <a:r>
              <a:rPr lang="en-GB" sz="2000" dirty="0" smtClean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{for(j=0;j&lt;</a:t>
            </a:r>
            <a:r>
              <a:rPr lang="en-GB" sz="2000" dirty="0" err="1" smtClean="0"/>
              <a:t>n;j</a:t>
            </a:r>
            <a:r>
              <a:rPr lang="en-GB" sz="2000" dirty="0" smtClean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{ </a:t>
            </a:r>
            <a:r>
              <a:rPr lang="en-GB" sz="2000" dirty="0" err="1" smtClean="0"/>
              <a:t>printf</a:t>
            </a:r>
            <a:r>
              <a:rPr lang="en-GB" sz="2000" dirty="0" smtClean="0"/>
              <a:t>(" %d</a:t>
            </a:r>
            <a:r>
              <a:rPr lang="et-EE" sz="2000" dirty="0" smtClean="0"/>
              <a:t> </a:t>
            </a:r>
            <a:r>
              <a:rPr lang="en-GB" sz="2000" dirty="0" smtClean="0"/>
              <a:t> |",a[</a:t>
            </a:r>
            <a:r>
              <a:rPr lang="en-GB" sz="2000" dirty="0" err="1" smtClean="0"/>
              <a:t>i</a:t>
            </a:r>
            <a:r>
              <a:rPr lang="en-GB" sz="2000" dirty="0" smtClean="0"/>
              <a:t>][j]);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 </a:t>
            </a:r>
            <a:r>
              <a:rPr lang="en-GB" sz="2000" dirty="0" err="1" smtClean="0"/>
              <a:t>printf</a:t>
            </a:r>
            <a:r>
              <a:rPr lang="en-GB" sz="2000" dirty="0" smtClean="0"/>
              <a:t>("\n");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}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 main(void)</a:t>
            </a:r>
            <a:r>
              <a:rPr lang="et-EE" sz="2000" dirty="0" smtClean="0"/>
              <a:t>			</a:t>
            </a:r>
            <a:r>
              <a:rPr lang="en-US" sz="2000" dirty="0" smtClean="0"/>
              <a:t> 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{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t-EE" sz="2000" dirty="0" smtClean="0"/>
              <a:t>i,j</a:t>
            </a:r>
            <a:r>
              <a:rPr lang="en-GB" sz="2000" dirty="0" smtClean="0"/>
              <a:t>;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.... 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return 0;</a:t>
            </a:r>
            <a:r>
              <a:rPr lang="et-EE" sz="2000" dirty="0" smtClean="0"/>
              <a:t>}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2544" y="357166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Step 0 from </a:t>
            </a:r>
            <a:r>
              <a:rPr lang="en-US" dirty="0" err="1" smtClean="0"/>
              <a:t>subfunction</a:t>
            </a:r>
            <a:r>
              <a:rPr lang="en-US" dirty="0" smtClean="0"/>
              <a:t> to file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dirty="0" smtClean="0"/>
              <a:t>Programmeerimine </a:t>
            </a:r>
            <a:r>
              <a:rPr lang="en-US" dirty="0" smtClean="0"/>
              <a:t>I,</a:t>
            </a:r>
            <a:r>
              <a:rPr lang="et-EE" dirty="0" smtClean="0"/>
              <a:t>II 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071546"/>
            <a:ext cx="7172348" cy="5024454"/>
          </a:xfrm>
        </p:spPr>
        <p:txBody>
          <a:bodyPr/>
          <a:lstStyle/>
          <a:p>
            <a:pPr>
              <a:spcAft>
                <a:spcPts val="600"/>
              </a:spcAft>
              <a:buFontTx/>
              <a:buNone/>
            </a:pPr>
            <a:r>
              <a:rPr lang="en-US" sz="1900" dirty="0" smtClean="0">
                <a:cs typeface="Times New Roman" pitchFamily="18" charset="0"/>
              </a:rPr>
              <a:t>Put all the text of the sub-function </a:t>
            </a:r>
            <a:r>
              <a:rPr lang="et-EE" sz="1900" dirty="0" err="1" smtClean="0">
                <a:cs typeface="Times New Roman" pitchFamily="18" charset="0"/>
              </a:rPr>
              <a:t>valjastus</a:t>
            </a:r>
            <a:r>
              <a:rPr lang="en-US" sz="1900" dirty="0" smtClean="0">
                <a:cs typeface="Times New Roman" pitchFamily="18" charset="0"/>
              </a:rPr>
              <a:t>(</a:t>
            </a:r>
            <a:r>
              <a:rPr lang="en-US" sz="1900" dirty="0" err="1" smtClean="0">
                <a:cs typeface="Times New Roman" pitchFamily="18" charset="0"/>
              </a:rPr>
              <a:t>int</a:t>
            </a:r>
            <a:r>
              <a:rPr lang="en-US" sz="1900" dirty="0" smtClean="0">
                <a:cs typeface="Times New Roman" pitchFamily="18" charset="0"/>
              </a:rPr>
              <a:t> </a:t>
            </a:r>
            <a:r>
              <a:rPr lang="en-US" sz="1900" dirty="0" smtClean="0">
                <a:cs typeface="Times New Roman" pitchFamily="18" charset="0"/>
              </a:rPr>
              <a:t>n, </a:t>
            </a:r>
            <a:r>
              <a:rPr lang="en-US" sz="1900" dirty="0" err="1" smtClean="0">
                <a:cs typeface="Times New Roman" pitchFamily="18" charset="0"/>
              </a:rPr>
              <a:t>int</a:t>
            </a:r>
            <a:r>
              <a:rPr lang="en-US" sz="1900" dirty="0" smtClean="0">
                <a:cs typeface="Times New Roman" pitchFamily="18" charset="0"/>
              </a:rPr>
              <a:t> a[n][n]) into a separate file called </a:t>
            </a:r>
            <a:r>
              <a:rPr lang="et-EE" sz="1900" dirty="0" err="1" smtClean="0">
                <a:cs typeface="Times New Roman" pitchFamily="18" charset="0"/>
              </a:rPr>
              <a:t>valjastus</a:t>
            </a:r>
            <a:r>
              <a:rPr lang="en-US" sz="1900" dirty="0" smtClean="0">
                <a:cs typeface="Times New Roman" pitchFamily="18" charset="0"/>
              </a:rPr>
              <a:t>.c</a:t>
            </a:r>
            <a:r>
              <a:rPr lang="et-EE" sz="1900" dirty="0" smtClean="0">
                <a:cs typeface="Times New Roman" pitchFamily="18" charset="0"/>
              </a:rPr>
              <a:t> .</a:t>
            </a:r>
            <a:r>
              <a:rPr lang="en-US" sz="1900" dirty="0" smtClean="0">
                <a:cs typeface="Times New Roman" pitchFamily="18" charset="0"/>
              </a:rPr>
              <a:t>Add </a:t>
            </a:r>
            <a:r>
              <a:rPr lang="en-US" sz="1900" dirty="0" smtClean="0">
                <a:cs typeface="Times New Roman" pitchFamily="18" charset="0"/>
              </a:rPr>
              <a:t>the file to be added to the libraries of the main program.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1900" dirty="0" smtClean="0">
                <a:cs typeface="Times New Roman" pitchFamily="18" charset="0"/>
              </a:rPr>
              <a:t>Before:</a:t>
            </a:r>
            <a:endParaRPr lang="en-GB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After</a:t>
            </a:r>
            <a:r>
              <a:rPr lang="et-EE" sz="2000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#include “valjastus.c </a:t>
            </a:r>
            <a:r>
              <a:rPr lang="et-EE" sz="1800" dirty="0" smtClean="0"/>
              <a:t>//</a:t>
            </a:r>
            <a:r>
              <a:rPr lang="en-US" sz="1800" dirty="0" smtClean="0"/>
              <a:t> the file you created with the </a:t>
            </a:r>
            <a:r>
              <a:rPr lang="en-US" sz="1800" dirty="0" err="1" smtClean="0"/>
              <a:t>subfunction</a:t>
            </a:r>
            <a:r>
              <a:rPr lang="en-US" sz="1800" dirty="0" smtClean="0"/>
              <a:t> </a:t>
            </a:r>
            <a:r>
              <a:rPr lang="et-EE" sz="1800" dirty="0" smtClean="0"/>
              <a:t>				</a:t>
            </a: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/>
              <a:t>valjastus(int n, int a[n][n]) </a:t>
            </a:r>
            <a:endParaRPr lang="en-GB" sz="2000" i="1" dirty="0" smtClean="0"/>
          </a:p>
          <a:p>
            <a:pPr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5716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 1 and 2 from </a:t>
            </a:r>
            <a:r>
              <a:rPr lang="en-US" dirty="0" err="1" smtClean="0"/>
              <a:t>subfunction</a:t>
            </a:r>
            <a:r>
              <a:rPr lang="en-US" dirty="0" smtClean="0"/>
              <a:t> to 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dirty="0" smtClean="0"/>
              <a:t>Programmeerimine </a:t>
            </a:r>
            <a:r>
              <a:rPr lang="en-US" dirty="0" smtClean="0"/>
              <a:t> I,</a:t>
            </a:r>
            <a:r>
              <a:rPr lang="et-EE" dirty="0" smtClean="0"/>
              <a:t>II 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7029472" cy="4738702"/>
          </a:xfrm>
        </p:spPr>
        <p:txBody>
          <a:bodyPr/>
          <a:lstStyle/>
          <a:p>
            <a:r>
              <a:rPr lang="en-US" dirty="0" smtClean="0"/>
              <a:t>Compile, run, and verify program operation</a:t>
            </a:r>
            <a:r>
              <a:rPr lang="et-EE" dirty="0" smtClean="0"/>
              <a:t>.</a:t>
            </a:r>
          </a:p>
          <a:p>
            <a:r>
              <a:rPr lang="en-US" dirty="0" smtClean="0"/>
              <a:t>More little reminders:</a:t>
            </a:r>
          </a:p>
          <a:p>
            <a:r>
              <a:rPr lang="en-US" dirty="0" smtClean="0"/>
              <a:t>Once created, the printout of the array does not need to be copied again in the next program</a:t>
            </a:r>
            <a:r>
              <a:rPr lang="en-US" dirty="0" smtClean="0"/>
              <a:t>.</a:t>
            </a:r>
            <a:r>
              <a:rPr lang="et-EE" smtClean="0"/>
              <a:t> </a:t>
            </a:r>
            <a:r>
              <a:rPr lang="en-US" smtClean="0"/>
              <a:t>It </a:t>
            </a:r>
            <a:r>
              <a:rPr lang="en-US" dirty="0" smtClean="0"/>
              <a:t>is enough to write a sentence to the libraries</a:t>
            </a:r>
            <a:endParaRPr lang="et-EE" dirty="0" smtClean="0"/>
          </a:p>
          <a:p>
            <a:pPr>
              <a:buFontTx/>
              <a:buNone/>
            </a:pPr>
            <a:r>
              <a:rPr lang="et-EE" i="1" dirty="0" smtClean="0"/>
              <a:t>#include “valjastus.c</a:t>
            </a:r>
            <a:r>
              <a:rPr lang="en-US" i="1" dirty="0" smtClean="0"/>
              <a:t> ” and it must be checked that this file to be added with a sub-function </a:t>
            </a:r>
            <a:r>
              <a:rPr lang="et-EE" i="1" dirty="0" smtClean="0"/>
              <a:t>valjastus()</a:t>
            </a:r>
            <a:r>
              <a:rPr lang="en-US" i="1" dirty="0" smtClean="0"/>
              <a:t> would be in the same directory as the new program.</a:t>
            </a:r>
            <a:endParaRPr lang="et-EE" sz="2000" dirty="0" smtClean="0"/>
          </a:p>
          <a:p>
            <a:pPr>
              <a:buFontTx/>
              <a:buNone/>
            </a:pPr>
            <a:r>
              <a:rPr lang="en-US" sz="1900" dirty="0" smtClean="0"/>
              <a:t>Good luck simplifying your work!</a:t>
            </a:r>
            <a:endParaRPr lang="en-GB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2544" y="571480"/>
            <a:ext cx="49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3 from </a:t>
            </a:r>
            <a:r>
              <a:rPr lang="en-US" sz="2800" dirty="0" err="1" smtClean="0"/>
              <a:t>subfunction</a:t>
            </a:r>
            <a:r>
              <a:rPr lang="en-US" sz="2800" dirty="0" smtClean="0"/>
              <a:t> to file</a:t>
            </a:r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Täname, et läbisid mooduli II !</a:t>
            </a:r>
          </a:p>
          <a:p>
            <a:r>
              <a:rPr lang="et-EE" sz="2400" dirty="0" smtClean="0">
                <a:solidFill>
                  <a:schemeClr val="bg1"/>
                </a:solidFill>
              </a:rPr>
              <a:t>Jätka aine omandamist  ja lahenda kodutööd !  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Tutvu ainetega Infotehnoloogia teaduskonna õppematerjalide kodulehel </a:t>
            </a:r>
            <a:r>
              <a:rPr lang="et-EE" dirty="0" err="1" smtClean="0">
                <a:hlinkClick r:id="rId3"/>
              </a:rPr>
              <a:t>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81400" y="332640"/>
            <a:ext cx="68022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81400" y="1052640"/>
            <a:ext cx="6820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Name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only information kept in human-readable form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Identifier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unique tag (number) identifies file within file system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Type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needed for systems that support different types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Location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pointer to file location on device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Size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current file size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controls who can do reading, writing, executing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Time, date, and user identification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data for protection, security, and usage monitoring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Information about files are kept in the directory structure, which is maintained on the disk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err="1" smtClean="0"/>
              <a:t>File</a:t>
            </a:r>
            <a:r>
              <a:rPr lang="et-EE" sz="3200" dirty="0" smtClean="0"/>
              <a:t> </a:t>
            </a:r>
            <a:r>
              <a:rPr lang="et-EE" sz="3200" dirty="0" err="1" smtClean="0"/>
              <a:t>properties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6580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  <a:ea typeface="Verdana"/>
              </a:rPr>
              <a:t>Operations 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Verdana"/>
              </a:rPr>
              <a:t>with files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is an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abstract data type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Create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Reposition within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Truncate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Open(F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search the directory structure on disk for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, and move the content of entry to memory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Close 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move the content of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in memory to directory structure on disk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  <a:ea typeface="Verdana"/>
              </a:rPr>
              <a:t>Opening 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Verdana"/>
              </a:rPr>
              <a:t>the file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Several pieces of data are needed to manage open files: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 pointer:  pointer to last read/write location, per process that has the file open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File-open count: counter of number of times a file is open – to allow removal of data from open-file table when last processes closes it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Disk location of the file: cache of data access information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Access rights: per-process access mode information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3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ile</a:t>
            </a:r>
            <a:r>
              <a:rPr lang="et-EE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types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/>
          <a:srcRect l="15715" t="1186" r="15715" b="1186"/>
          <a:stretch/>
        </p:blipFill>
        <p:spPr>
          <a:xfrm>
            <a:off x="1259640" y="1251000"/>
            <a:ext cx="7730280" cy="4985280"/>
          </a:xfrm>
          <a:prstGeom prst="rect">
            <a:avLst/>
          </a:prstGeom>
          <a:ln w="38160">
            <a:solidFill>
              <a:schemeClr val="tx1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5468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ile</a:t>
            </a:r>
            <a:r>
              <a:rPr lang="et-EE" sz="3200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Access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methods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32040" y="1380960"/>
            <a:ext cx="6584040" cy="378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Sequential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reset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no read after last write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(rewrite)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Direct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position to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= relative block number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9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Sequential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processing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09" name="Picture 4"/>
          <p:cNvPicPr/>
          <p:nvPr/>
        </p:nvPicPr>
        <p:blipFill>
          <a:blip r:embed="rId2"/>
          <a:srcRect l="698" t="33012" r="458" b="33942"/>
          <a:stretch/>
        </p:blipFill>
        <p:spPr>
          <a:xfrm>
            <a:off x="1331640" y="1251000"/>
            <a:ext cx="7390440" cy="26089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39002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4640" y="0"/>
            <a:ext cx="8468280" cy="8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          </a:t>
            </a:r>
            <a:r>
              <a:rPr lang="et-EE" sz="2400" spc="-1" dirty="0" err="1" smtClean="0">
                <a:solidFill>
                  <a:srgbClr val="000000"/>
                </a:solidFill>
                <a:latin typeface="Arial"/>
                <a:ea typeface="Verdana"/>
              </a:rPr>
              <a:t>Direct</a:t>
            </a:r>
            <a:r>
              <a:rPr lang="et-EE" sz="24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400" spc="-1" dirty="0" err="1" smtClean="0">
                <a:solidFill>
                  <a:srgbClr val="000000"/>
                </a:solidFill>
                <a:latin typeface="Arial"/>
                <a:ea typeface="Verdana"/>
              </a:rPr>
              <a:t>accrss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2"/>
          <a:srcRect l="1093" t="27696" r="864" b="28272"/>
          <a:stretch/>
        </p:blipFill>
        <p:spPr>
          <a:xfrm>
            <a:off x="1295280" y="1251000"/>
            <a:ext cx="6833160" cy="230076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9906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1300</Words>
  <Application>Microsoft Office PowerPoint</Application>
  <PresentationFormat>On-screen Show (4:3)</PresentationFormat>
  <Paragraphs>200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DejaVu Sans</vt:lpstr>
      <vt:lpstr>Symbol</vt:lpstr>
      <vt:lpstr>Times New Roman</vt:lpstr>
      <vt:lpstr>Verdana</vt:lpstr>
      <vt:lpstr>Office Theme</vt:lpstr>
      <vt:lpstr>PowerPoint Presentation</vt:lpstr>
      <vt:lpstr>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the file</vt:lpstr>
      <vt:lpstr>Reading from a file</vt:lpstr>
      <vt:lpstr>Writing a file</vt:lpstr>
      <vt:lpstr> Distribution of program text between different files</vt:lpstr>
      <vt:lpstr> Distribution of program text between different files</vt:lpstr>
      <vt:lpstr>Example 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110</cp:revision>
  <dcterms:created xsi:type="dcterms:W3CDTF">2011-01-05T14:05:55Z</dcterms:created>
  <dcterms:modified xsi:type="dcterms:W3CDTF">2024-11-18T08:44:10Z</dcterms:modified>
</cp:coreProperties>
</file>