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394" r:id="rId3"/>
    <p:sldId id="388" r:id="rId4"/>
    <p:sldId id="395" r:id="rId5"/>
    <p:sldId id="396" r:id="rId6"/>
    <p:sldId id="341" r:id="rId7"/>
    <p:sldId id="337" r:id="rId8"/>
    <p:sldId id="338" r:id="rId9"/>
    <p:sldId id="342" r:id="rId10"/>
    <p:sldId id="339" r:id="rId11"/>
    <p:sldId id="366" r:id="rId12"/>
    <p:sldId id="343" r:id="rId13"/>
    <p:sldId id="340" r:id="rId14"/>
    <p:sldId id="344" r:id="rId15"/>
    <p:sldId id="346" r:id="rId16"/>
    <p:sldId id="352" r:id="rId17"/>
    <p:sldId id="345" r:id="rId18"/>
    <p:sldId id="351" r:id="rId19"/>
    <p:sldId id="350" r:id="rId20"/>
    <p:sldId id="347" r:id="rId21"/>
    <p:sldId id="349" r:id="rId22"/>
    <p:sldId id="348" r:id="rId23"/>
    <p:sldId id="367" r:id="rId24"/>
    <p:sldId id="369" r:id="rId25"/>
    <p:sldId id="315" r:id="rId26"/>
    <p:sldId id="316" r:id="rId27"/>
    <p:sldId id="317" r:id="rId28"/>
    <p:sldId id="258" r:id="rId29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 Viies" initials="VV" lastIdx="3" clrIdx="0">
    <p:extLst>
      <p:ext uri="{19B8F6BF-5375-455C-9EA6-DF929625EA0E}">
        <p15:presenceInfo xmlns:p15="http://schemas.microsoft.com/office/powerpoint/2012/main" userId="Vladimir Vi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9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0.xml"/><Relationship Id="rId1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5T10:36:18.763" idx="1">
    <p:pos x="10" y="10"/>
    <p:text>alustame</p:text>
    <p:extLst>
      <p:ext uri="{C676402C-5697-4E1C-873F-D02D1690AC5C}">
        <p15:threadingInfo xmlns:p15="http://schemas.microsoft.com/office/powerpoint/2012/main" timeZoneBias="-120"/>
      </p:ext>
    </p:extLst>
  </p:cm>
  <p:cm authorId="1" dt="2018-11-15T10:37:51.033" idx="2">
    <p:pos x="10" y="146"/>
    <p:text>on algus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12.10.2024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12.10.2024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much file attributes exist and we can used them or not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1093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 it is very important for language what kind of file structure it accept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4001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läbima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9689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Most</a:t>
            </a:r>
            <a:r>
              <a:rPr lang="et-EE" dirty="0" smtClean="0"/>
              <a:t> of </a:t>
            </a:r>
            <a:r>
              <a:rPr lang="et-EE" dirty="0" err="1" smtClean="0"/>
              <a:t>languages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</a:t>
            </a:r>
            <a:r>
              <a:rPr lang="et-EE" dirty="0" err="1" smtClean="0"/>
              <a:t>both</a:t>
            </a:r>
            <a:r>
              <a:rPr lang="et-EE" dirty="0" smtClean="0"/>
              <a:t> </a:t>
            </a:r>
            <a:r>
              <a:rPr lang="et-EE" dirty="0" err="1" smtClean="0"/>
              <a:t>possibilities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6403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traditionally </a:t>
            </a:r>
            <a:r>
              <a:rPr lang="en-US" dirty="0" err="1" smtClean="0"/>
              <a:t>Os</a:t>
            </a:r>
            <a:r>
              <a:rPr lang="en-US" dirty="0" smtClean="0"/>
              <a:t> give users to system functions to be operating with files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2856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Os</a:t>
            </a:r>
            <a:r>
              <a:rPr lang="et-EE" dirty="0" smtClean="0"/>
              <a:t>  meediates </a:t>
            </a:r>
            <a:r>
              <a:rPr lang="et-EE" dirty="0" err="1" smtClean="0"/>
              <a:t>file</a:t>
            </a:r>
            <a:r>
              <a:rPr lang="et-EE" dirty="0" smtClean="0"/>
              <a:t> </a:t>
            </a:r>
            <a:r>
              <a:rPr lang="et-EE" dirty="0" err="1" smtClean="0"/>
              <a:t>locking</a:t>
            </a:r>
            <a:r>
              <a:rPr lang="et-EE" dirty="0" smtClean="0"/>
              <a:t> vahendab juurdepääsu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7352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All </a:t>
            </a:r>
            <a:r>
              <a:rPr lang="et-EE" dirty="0" err="1" smtClean="0"/>
              <a:t>this</a:t>
            </a:r>
            <a:r>
              <a:rPr lang="et-EE" dirty="0" smtClean="0"/>
              <a:t> must </a:t>
            </a:r>
            <a:r>
              <a:rPr lang="et-EE" dirty="0" err="1" smtClean="0"/>
              <a:t>be</a:t>
            </a:r>
            <a:r>
              <a:rPr lang="en-US" dirty="0" smtClean="0"/>
              <a:t> taken into account</a:t>
            </a:r>
            <a:r>
              <a:rPr lang="et-EE" dirty="0" smtClean="0"/>
              <a:t> </a:t>
            </a:r>
            <a:r>
              <a:rPr lang="et-EE" dirty="0" err="1" smtClean="0"/>
              <a:t>when</a:t>
            </a:r>
            <a:r>
              <a:rPr lang="et-EE" dirty="0" smtClean="0"/>
              <a:t> </a:t>
            </a:r>
            <a:r>
              <a:rPr lang="et-EE" dirty="0" err="1" smtClean="0"/>
              <a:t>programming</a:t>
            </a:r>
            <a:r>
              <a:rPr lang="et-EE" baseline="0" dirty="0" smtClean="0"/>
              <a:t> </a:t>
            </a:r>
            <a:r>
              <a:rPr lang="et-EE" baseline="0" dirty="0" err="1" smtClean="0"/>
              <a:t>language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is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being</a:t>
            </a:r>
            <a:r>
              <a:rPr lang="et-EE" baseline="0" dirty="0" smtClean="0"/>
              <a:t> </a:t>
            </a:r>
            <a:r>
              <a:rPr lang="et-EE" baseline="0" dirty="0" err="1" smtClean="0"/>
              <a:t>developed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2175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first level, we can look at the computer in a simplified way, but this is not enough for developing the language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190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Võtab,sisestab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775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program must be accept that</a:t>
            </a:r>
            <a:r>
              <a:rPr lang="et-EE" dirty="0" smtClean="0"/>
              <a:t> </a:t>
            </a:r>
            <a:r>
              <a:rPr lang="et-EE" dirty="0" err="1" smtClean="0"/>
              <a:t>exist</a:t>
            </a:r>
            <a:r>
              <a:rPr lang="et-EE" dirty="0" smtClean="0"/>
              <a:t>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privileged</a:t>
            </a:r>
            <a:r>
              <a:rPr lang="et-EE" dirty="0" smtClean="0"/>
              <a:t> </a:t>
            </a:r>
            <a:r>
              <a:rPr lang="et-EE" dirty="0" err="1" smtClean="0"/>
              <a:t>mode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</a:t>
            </a:r>
            <a:r>
              <a:rPr lang="et-EE" dirty="0" err="1" smtClean="0"/>
              <a:t>his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44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classical multiple queues system. In what levels</a:t>
            </a:r>
            <a:r>
              <a:rPr lang="et-EE" dirty="0" smtClean="0"/>
              <a:t> OS </a:t>
            </a:r>
            <a:r>
              <a:rPr lang="en-US" dirty="0" smtClean="0"/>
              <a:t> execute user program?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964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If</a:t>
            </a:r>
            <a:r>
              <a:rPr lang="et-EE" dirty="0" smtClean="0"/>
              <a:t> </a:t>
            </a:r>
            <a:r>
              <a:rPr lang="en-US" dirty="0" smtClean="0"/>
              <a:t> we got execute</a:t>
            </a:r>
            <a:r>
              <a:rPr lang="et-EE" dirty="0" smtClean="0"/>
              <a:t> </a:t>
            </a:r>
            <a:r>
              <a:rPr lang="en-US" dirty="0" smtClean="0"/>
              <a:t>time, we must know now, that our processes can be terminated if</a:t>
            </a:r>
            <a:r>
              <a:rPr lang="et-EE" dirty="0" smtClean="0"/>
              <a:t>(</a:t>
            </a:r>
            <a:r>
              <a:rPr lang="et-EE" dirty="0" err="1" smtClean="0"/>
              <a:t>p.r</a:t>
            </a:r>
            <a:r>
              <a:rPr lang="et-EE" dirty="0" smtClean="0"/>
              <a:t> taotlus)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265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switching happen if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435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every language </a:t>
            </a:r>
            <a:r>
              <a:rPr lang="en-US" dirty="0" err="1" smtClean="0"/>
              <a:t>disi</a:t>
            </a:r>
            <a:r>
              <a:rPr lang="et-EE" dirty="0" smtClean="0"/>
              <a:t>g</a:t>
            </a:r>
            <a:r>
              <a:rPr lang="en-US" dirty="0" err="1" smtClean="0"/>
              <a:t>ner</a:t>
            </a:r>
            <a:r>
              <a:rPr lang="en-US" dirty="0" smtClean="0"/>
              <a:t> must be accept</a:t>
            </a:r>
            <a:r>
              <a:rPr lang="et-EE" dirty="0" err="1" smtClean="0"/>
              <a:t>ed</a:t>
            </a:r>
            <a:r>
              <a:rPr lang="en-US" dirty="0" smtClean="0"/>
              <a:t> that  process </a:t>
            </a:r>
            <a:r>
              <a:rPr lang="et-EE" dirty="0" smtClean="0"/>
              <a:t>suspensioon(peatamine)</a:t>
            </a:r>
            <a:r>
              <a:rPr lang="en-US" dirty="0" smtClean="0"/>
              <a:t> happen if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438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dirty="0" err="1" smtClean="0"/>
              <a:t>procces</a:t>
            </a:r>
            <a:r>
              <a:rPr lang="en-US" dirty="0" smtClean="0"/>
              <a:t> has three </a:t>
            </a:r>
            <a:r>
              <a:rPr lang="en-US" dirty="0" err="1" smtClean="0"/>
              <a:t>sätteis</a:t>
            </a:r>
            <a:r>
              <a:rPr lang="et-EE" dirty="0" smtClean="0"/>
              <a:t> in order; Under </a:t>
            </a:r>
            <a:r>
              <a:rPr lang="et-EE" dirty="0" err="1" smtClean="0"/>
              <a:t>execute</a:t>
            </a:r>
            <a:r>
              <a:rPr lang="et-EE" dirty="0" smtClean="0"/>
              <a:t>; </a:t>
            </a:r>
            <a:r>
              <a:rPr lang="et-EE" dirty="0" err="1" smtClean="0"/>
              <a:t>termination</a:t>
            </a:r>
            <a:r>
              <a:rPr lang="et-EE" dirty="0" smtClean="0"/>
              <a:t> </a:t>
            </a:r>
            <a:r>
              <a:rPr lang="et-EE" dirty="0" err="1" smtClean="0"/>
              <a:t>status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7135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successful execute we must know how system rea</a:t>
            </a:r>
            <a:r>
              <a:rPr lang="et-EE" dirty="0" err="1" smtClean="0"/>
              <a:t>liz</a:t>
            </a:r>
            <a:r>
              <a:rPr lang="en-US" dirty="0" smtClean="0"/>
              <a:t>e memory management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932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kind of file concepts we can used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965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12.10.2024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12.10.2024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12.10.2024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Suspension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760"/>
            <a:ext cx="72964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Instructions</a:t>
            </a:r>
            <a:r>
              <a:rPr lang="et-EE" dirty="0" smtClean="0"/>
              <a:t>- </a:t>
            </a:r>
            <a:r>
              <a:rPr lang="et-EE" dirty="0"/>
              <a:t>represent state transition via program execution</a:t>
            </a:r>
          </a:p>
          <a:p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/>
              <a:t>have a choice: implement with hardware, (quick yet inflexible)</a:t>
            </a:r>
          </a:p>
          <a:p>
            <a:r>
              <a:rPr lang="et-EE" dirty="0"/>
              <a:t> </a:t>
            </a:r>
            <a:r>
              <a:rPr lang="et-EE" dirty="0" err="1" smtClean="0"/>
              <a:t>You</a:t>
            </a:r>
            <a:r>
              <a:rPr lang="et-EE" dirty="0" smtClean="0"/>
              <a:t> </a:t>
            </a:r>
            <a:r>
              <a:rPr lang="et-EE" dirty="0" err="1" smtClean="0"/>
              <a:t>have</a:t>
            </a:r>
            <a:r>
              <a:rPr lang="et-EE" dirty="0" smtClean="0"/>
              <a:t> a </a:t>
            </a:r>
            <a:r>
              <a:rPr lang="et-EE" dirty="0" err="1" smtClean="0"/>
              <a:t>choice</a:t>
            </a:r>
            <a:r>
              <a:rPr lang="et-EE" dirty="0" smtClean="0"/>
              <a:t>:</a:t>
            </a:r>
            <a:r>
              <a:rPr lang="et-EE" dirty="0"/>
              <a:t> </a:t>
            </a:r>
            <a:r>
              <a:rPr lang="et-EE" dirty="0" err="1" smtClean="0"/>
              <a:t>implement</a:t>
            </a:r>
            <a:r>
              <a:rPr lang="et-EE" dirty="0" smtClean="0"/>
              <a:t> </a:t>
            </a:r>
            <a:r>
              <a:rPr lang="et-EE" dirty="0"/>
              <a:t>with software, (slow and flexible)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UNIX Process States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8" y="1196752"/>
            <a:ext cx="72340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Memory Tables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Allocation of main memory to processes</a:t>
            </a:r>
          </a:p>
          <a:p>
            <a:r>
              <a:rPr lang="en-US" altLang="et-EE"/>
              <a:t>Allocation of secondary memory to processes</a:t>
            </a:r>
          </a:p>
          <a:p>
            <a:r>
              <a:rPr lang="en-US" altLang="et-EE"/>
              <a:t>Protection attributes for access to shared memory regions</a:t>
            </a:r>
          </a:p>
          <a:p>
            <a:r>
              <a:rPr lang="en-US" altLang="et-EE"/>
              <a:t>Information needed to manage virtual memory</a:t>
            </a:r>
          </a:p>
        </p:txBody>
      </p:sp>
    </p:spTree>
    <p:extLst>
      <p:ext uri="{BB962C8B-B14F-4D97-AF65-F5344CB8AC3E}">
        <p14:creationId xmlns:p14="http://schemas.microsoft.com/office/powerpoint/2010/main" val="7326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Concept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Contiguous logical address space</a:t>
            </a:r>
            <a:br>
              <a:rPr lang="en-US" altLang="et-EE"/>
            </a:br>
            <a:endParaRPr lang="en-US" altLang="et-EE"/>
          </a:p>
          <a:p>
            <a:r>
              <a:rPr lang="en-US" altLang="et-EE"/>
              <a:t>Types: </a:t>
            </a:r>
          </a:p>
          <a:p>
            <a:pPr lvl="1"/>
            <a:r>
              <a:rPr lang="en-US" altLang="et-EE"/>
              <a:t>Data</a:t>
            </a:r>
          </a:p>
          <a:p>
            <a:pPr lvl="2"/>
            <a:r>
              <a:rPr lang="en-US" altLang="et-EE"/>
              <a:t>numeric</a:t>
            </a:r>
          </a:p>
          <a:p>
            <a:pPr lvl="2"/>
            <a:r>
              <a:rPr lang="en-US" altLang="et-EE"/>
              <a:t>character</a:t>
            </a:r>
          </a:p>
          <a:p>
            <a:pPr lvl="2"/>
            <a:r>
              <a:rPr lang="en-US" altLang="et-EE"/>
              <a:t>binary</a:t>
            </a:r>
          </a:p>
          <a:p>
            <a:pPr lvl="1"/>
            <a:r>
              <a:rPr lang="en-US" altLang="et-EE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947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Attributes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b="1"/>
              <a:t>Name</a:t>
            </a:r>
            <a:r>
              <a:rPr lang="en-US" altLang="et-EE"/>
              <a:t> – only information kept in human-readable form</a:t>
            </a:r>
          </a:p>
          <a:p>
            <a:r>
              <a:rPr lang="en-US" altLang="et-EE" b="1"/>
              <a:t>Identifier</a:t>
            </a:r>
            <a:r>
              <a:rPr lang="en-US" altLang="et-EE"/>
              <a:t> – unique tag (number) identifies file within file system</a:t>
            </a:r>
          </a:p>
          <a:p>
            <a:r>
              <a:rPr lang="en-US" altLang="et-EE" b="1"/>
              <a:t>Type</a:t>
            </a:r>
            <a:r>
              <a:rPr lang="en-US" altLang="et-EE"/>
              <a:t> – needed for systems that support different types</a:t>
            </a:r>
          </a:p>
          <a:p>
            <a:r>
              <a:rPr lang="en-US" altLang="et-EE" b="1"/>
              <a:t>Location</a:t>
            </a:r>
            <a:r>
              <a:rPr lang="en-US" altLang="et-EE"/>
              <a:t> – pointer to file location on device</a:t>
            </a:r>
          </a:p>
          <a:p>
            <a:r>
              <a:rPr lang="en-US" altLang="et-EE" b="1"/>
              <a:t>Size</a:t>
            </a:r>
            <a:r>
              <a:rPr lang="en-US" altLang="et-EE"/>
              <a:t> – current file size</a:t>
            </a:r>
          </a:p>
          <a:p>
            <a:r>
              <a:rPr lang="en-US" altLang="et-EE" b="1"/>
              <a:t>Protection</a:t>
            </a:r>
            <a:r>
              <a:rPr lang="en-US" altLang="et-EE"/>
              <a:t> – controls who can do reading, writing, executing</a:t>
            </a:r>
          </a:p>
          <a:p>
            <a:r>
              <a:rPr lang="en-US" altLang="et-EE" b="1"/>
              <a:t>Time, date, and user identification</a:t>
            </a:r>
            <a:r>
              <a:rPr lang="en-US" altLang="et-EE"/>
              <a:t> – data for protection, security, and usage monitoring</a:t>
            </a:r>
          </a:p>
          <a:p>
            <a:r>
              <a:rPr lang="en-US" altLang="et-EE"/>
              <a:t>Information about files are kept in the directory structure, which is maintained on the disk</a:t>
            </a:r>
          </a:p>
        </p:txBody>
      </p:sp>
    </p:spTree>
    <p:extLst>
      <p:ext uri="{BB962C8B-B14F-4D97-AF65-F5344CB8AC3E}">
        <p14:creationId xmlns:p14="http://schemas.microsoft.com/office/powerpoint/2010/main" val="9090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A Typical File-system Organization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t="14792" r="439" b="14484"/>
          <a:stretch>
            <a:fillRect/>
          </a:stretch>
        </p:blipFill>
        <p:spPr bwMode="auto">
          <a:xfrm>
            <a:off x="1262063" y="1250950"/>
            <a:ext cx="6792912" cy="364331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Structure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t-EE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t-EE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t-EE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t-EE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t-EE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t-EE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41252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Operations Performed on Directory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Search for a file</a:t>
            </a:r>
          </a:p>
          <a:p>
            <a:r>
              <a:rPr lang="en-US" altLang="et-EE" dirty="0"/>
              <a:t>Create a file</a:t>
            </a:r>
          </a:p>
          <a:p>
            <a:r>
              <a:rPr lang="en-US" altLang="et-EE" dirty="0"/>
              <a:t>Delete a file</a:t>
            </a:r>
          </a:p>
          <a:p>
            <a:r>
              <a:rPr lang="en-US" altLang="et-EE" dirty="0"/>
              <a:t>List a directory</a:t>
            </a:r>
          </a:p>
          <a:p>
            <a:r>
              <a:rPr lang="en-US" altLang="et-EE" dirty="0"/>
              <a:t>Rename a file</a:t>
            </a:r>
          </a:p>
          <a:p>
            <a:r>
              <a:rPr lang="en-US" altLang="et-EE" dirty="0"/>
              <a:t>Traverse the file system</a:t>
            </a:r>
          </a:p>
        </p:txBody>
      </p:sp>
    </p:spTree>
    <p:extLst>
      <p:ext uri="{BB962C8B-B14F-4D97-AF65-F5344CB8AC3E}">
        <p14:creationId xmlns:p14="http://schemas.microsoft.com/office/powerpoint/2010/main" val="15161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Access Methods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1381125"/>
            <a:ext cx="6584950" cy="37830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t-EE" sz="1600" b="1"/>
              <a:t>Sequential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reset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no read after last write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(rewrite)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t-EE" sz="1600" b="1"/>
              <a:t>Direct Access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read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write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position to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read next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	write next 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>
                <a:solidFill>
                  <a:srgbClr val="0033CC"/>
                </a:solidFill>
              </a:rPr>
              <a:t>		rewrite </a:t>
            </a:r>
            <a:r>
              <a:rPr lang="en-US" altLang="et-EE" sz="1600" i="1">
                <a:solidFill>
                  <a:srgbClr val="0033CC"/>
                </a:solidFill>
              </a:rPr>
              <a:t>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3203575" algn="l"/>
                <a:tab pos="4056063" algn="l"/>
              </a:tabLst>
            </a:pPr>
            <a:r>
              <a:rPr lang="en-US" altLang="et-EE" sz="1600"/>
              <a:t>	</a:t>
            </a:r>
            <a:r>
              <a:rPr lang="en-US" altLang="et-EE" sz="1600" i="1"/>
              <a:t>n</a:t>
            </a:r>
            <a:r>
              <a:rPr lang="en-US" altLang="et-EE" sz="1600"/>
              <a:t> = relative block number</a:t>
            </a:r>
          </a:p>
        </p:txBody>
      </p:sp>
    </p:spTree>
    <p:extLst>
      <p:ext uri="{BB962C8B-B14F-4D97-AF65-F5344CB8AC3E}">
        <p14:creationId xmlns:p14="http://schemas.microsoft.com/office/powerpoint/2010/main" val="3610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u="sng" dirty="0" smtClean="0"/>
              <a:t>TASK</a:t>
            </a:r>
            <a:endParaRPr lang="et-E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Enter the coordinates of the points. Enter the coordinates of the center of the circle. Enter the radius of the circle. Find which points lie inside the circle</a:t>
            </a:r>
            <a:r>
              <a:rPr lang="en-US" dirty="0"/>
              <a:t>.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3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File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File is an </a:t>
            </a:r>
            <a:r>
              <a:rPr lang="en-US" altLang="et-EE" b="1"/>
              <a:t>abstract data type</a:t>
            </a:r>
          </a:p>
          <a:p>
            <a:r>
              <a:rPr lang="en-US" altLang="et-EE" b="1"/>
              <a:t>Create</a:t>
            </a:r>
          </a:p>
          <a:p>
            <a:r>
              <a:rPr lang="en-US" altLang="et-EE" b="1"/>
              <a:t>Write</a:t>
            </a:r>
          </a:p>
          <a:p>
            <a:r>
              <a:rPr lang="en-US" altLang="et-EE" b="1"/>
              <a:t>Read</a:t>
            </a:r>
          </a:p>
          <a:p>
            <a:r>
              <a:rPr lang="en-US" altLang="et-EE" b="1"/>
              <a:t>Reposition within file</a:t>
            </a:r>
          </a:p>
          <a:p>
            <a:r>
              <a:rPr lang="en-US" altLang="et-EE" b="1"/>
              <a:t>Delete</a:t>
            </a:r>
          </a:p>
          <a:p>
            <a:r>
              <a:rPr lang="en-US" altLang="et-EE" b="1"/>
              <a:t>Truncate</a:t>
            </a:r>
          </a:p>
          <a:p>
            <a:r>
              <a:rPr lang="en-US" altLang="et-EE" i="1"/>
              <a:t>Open(F</a:t>
            </a:r>
            <a:r>
              <a:rPr lang="en-US" altLang="et-EE" i="1" baseline="-25000"/>
              <a:t>i</a:t>
            </a:r>
            <a:r>
              <a:rPr lang="en-US" altLang="et-EE" i="1"/>
              <a:t>)</a:t>
            </a:r>
            <a:r>
              <a:rPr lang="en-US" altLang="et-EE"/>
              <a:t> – search the directory structure on disk for entry </a:t>
            </a:r>
            <a:r>
              <a:rPr lang="en-US" altLang="et-EE" i="1"/>
              <a:t>F</a:t>
            </a:r>
            <a:r>
              <a:rPr lang="en-US" altLang="et-EE" i="1" baseline="-25000"/>
              <a:t>i</a:t>
            </a:r>
            <a:r>
              <a:rPr lang="en-US" altLang="et-EE"/>
              <a:t>, and move the content of entry to memory</a:t>
            </a:r>
          </a:p>
          <a:p>
            <a:r>
              <a:rPr lang="en-US" altLang="et-EE" i="1"/>
              <a:t>Close (F</a:t>
            </a:r>
            <a:r>
              <a:rPr lang="en-US" altLang="et-EE" i="1" baseline="-25000"/>
              <a:t>i</a:t>
            </a:r>
            <a:r>
              <a:rPr lang="en-US" altLang="et-EE" i="1"/>
              <a:t>)</a:t>
            </a:r>
            <a:r>
              <a:rPr lang="en-US" altLang="et-EE"/>
              <a:t> – move the content of entry </a:t>
            </a:r>
            <a:r>
              <a:rPr lang="en-US" altLang="et-EE" i="1"/>
              <a:t>F</a:t>
            </a:r>
            <a:r>
              <a:rPr lang="en-US" altLang="et-EE" i="1" baseline="-25000"/>
              <a:t>i</a:t>
            </a:r>
            <a:r>
              <a:rPr lang="en-US" altLang="et-EE"/>
              <a:t> in memory to directory structure on disk</a:t>
            </a:r>
          </a:p>
        </p:txBody>
      </p:sp>
    </p:spTree>
    <p:extLst>
      <p:ext uri="{BB962C8B-B14F-4D97-AF65-F5344CB8AC3E}">
        <p14:creationId xmlns:p14="http://schemas.microsoft.com/office/powerpoint/2010/main" val="12853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Open File Locking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t-EE" dirty="0"/>
          </a:p>
          <a:p>
            <a:r>
              <a:rPr lang="en-US" altLang="et-EE" dirty="0"/>
              <a:t>Mandatory or advisory</a:t>
            </a:r>
            <a:r>
              <a:rPr lang="en-US" altLang="et-EE" dirty="0" smtClean="0"/>
              <a:t>:</a:t>
            </a:r>
            <a:endParaRPr lang="et-EE" altLang="et-EE" dirty="0" smtClean="0"/>
          </a:p>
          <a:p>
            <a:endParaRPr lang="en-US" altLang="et-EE" dirty="0"/>
          </a:p>
          <a:p>
            <a:pPr lvl="1"/>
            <a:r>
              <a:rPr lang="en-US" altLang="et-EE" b="1" dirty="0"/>
              <a:t>Mandatory</a:t>
            </a:r>
            <a:r>
              <a:rPr lang="en-US" altLang="et-EE" dirty="0"/>
              <a:t> – access is denied depending on locks held and </a:t>
            </a:r>
            <a:r>
              <a:rPr lang="en-US" altLang="et-EE" dirty="0" smtClean="0"/>
              <a:t>requested</a:t>
            </a:r>
            <a:endParaRPr lang="et-EE" altLang="et-EE" dirty="0" smtClean="0"/>
          </a:p>
          <a:p>
            <a:pPr lvl="1"/>
            <a:endParaRPr lang="en-US" altLang="et-EE" dirty="0"/>
          </a:p>
          <a:p>
            <a:pPr lvl="1"/>
            <a:r>
              <a:rPr lang="en-US" altLang="et-EE" b="1" dirty="0"/>
              <a:t>Advisory</a:t>
            </a:r>
            <a:r>
              <a:rPr lang="en-US" altLang="et-EE" dirty="0"/>
              <a:t> – processes can find status of locks and decide what to do</a:t>
            </a:r>
          </a:p>
        </p:txBody>
      </p:sp>
    </p:spTree>
    <p:extLst>
      <p:ext uri="{BB962C8B-B14F-4D97-AF65-F5344CB8AC3E}">
        <p14:creationId xmlns:p14="http://schemas.microsoft.com/office/powerpoint/2010/main" val="18943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/>
              <a:t>Open Files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/>
              <a:t>Several pieces of data are needed to manage open files:</a:t>
            </a:r>
          </a:p>
          <a:p>
            <a:pPr lvl="1"/>
            <a:r>
              <a:rPr lang="en-US" altLang="et-EE"/>
              <a:t>File pointer:  pointer to last read/write location, per process that has the file open</a:t>
            </a:r>
          </a:p>
          <a:p>
            <a:pPr lvl="1"/>
            <a:r>
              <a:rPr lang="en-US" altLang="et-EE"/>
              <a:t>File-open count: counter of number of times a file is open – to allow removal of data from open-file table when last processes closes it</a:t>
            </a:r>
          </a:p>
          <a:p>
            <a:pPr lvl="1"/>
            <a:r>
              <a:rPr lang="en-US" altLang="et-EE"/>
              <a:t>Disk location of the file: cache of data access information</a:t>
            </a:r>
          </a:p>
          <a:p>
            <a:pPr lvl="1"/>
            <a:r>
              <a:rPr lang="en-US" altLang="et-EE"/>
              <a:t>Access rights: per-process access mode information</a:t>
            </a:r>
          </a:p>
        </p:txBody>
      </p:sp>
    </p:spTree>
    <p:extLst>
      <p:ext uri="{BB962C8B-B14F-4D97-AF65-F5344CB8AC3E}">
        <p14:creationId xmlns:p14="http://schemas.microsoft.com/office/powerpoint/2010/main" val="4744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COMPUTER ORGANIZATION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3223184" y="8175708"/>
            <a:ext cx="196688" cy="4571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0" y="1484784"/>
            <a:ext cx="661140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Interpreter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</a:t>
            </a:r>
            <a:r>
              <a:rPr lang="et-EE" dirty="0"/>
              <a:t>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</a:t>
            </a:r>
            <a:r>
              <a:rPr lang="et-EE" dirty="0"/>
              <a:t>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</a:t>
            </a:r>
            <a:r>
              <a:rPr lang="et-EE" dirty="0"/>
              <a:t>to primitive (OP</a:t>
            </a:r>
            <a:r>
              <a:rPr lang="et-EE" baseline="-25000" dirty="0"/>
              <a:t>k</a:t>
            </a:r>
            <a:r>
              <a:rPr lang="et-EE" dirty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</a:t>
            </a:r>
            <a:r>
              <a:rPr lang="et-EE" dirty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83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Translation</a:t>
            </a:r>
            <a:r>
              <a:rPr lang="et-EE" dirty="0" smtClean="0"/>
              <a:t>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r>
              <a:rPr lang="et-EE" u="sng" dirty="0" err="1" smtClean="0"/>
              <a:t>Advantages</a:t>
            </a:r>
            <a:r>
              <a:rPr lang="et-EE" u="sng" dirty="0" smtClean="0"/>
              <a:t>:</a:t>
            </a:r>
            <a:r>
              <a:rPr lang="et-EE" dirty="0" smtClean="0"/>
              <a:t>  -statements decoded ONCE  -efficient execution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Disadvantages:  </a:t>
            </a:r>
            <a:r>
              <a:rPr lang="et-EE" dirty="0" smtClean="0"/>
              <a:t>-space consumption</a:t>
            </a:r>
          </a:p>
          <a:p>
            <a:r>
              <a:rPr lang="et-EE" dirty="0" err="1" smtClean="0"/>
              <a:t>Interpretation</a:t>
            </a:r>
            <a:r>
              <a:rPr lang="et-EE" dirty="0" smtClean="0"/>
              <a:t>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r>
              <a:rPr lang="et-EE" dirty="0" smtClean="0"/>
              <a:t> </a:t>
            </a:r>
            <a:r>
              <a:rPr lang="et-EE" u="sng" dirty="0" smtClean="0"/>
              <a:t>Advantages:         </a:t>
            </a:r>
            <a:r>
              <a:rPr lang="et-EE" dirty="0" smtClean="0"/>
              <a:t>-space conservation</a:t>
            </a:r>
          </a:p>
          <a:p>
            <a:r>
              <a:rPr lang="et-EE" u="sng" dirty="0" err="1" smtClean="0"/>
              <a:t>Disadvantages</a:t>
            </a:r>
            <a:r>
              <a:rPr lang="et-EE" u="sng" dirty="0" smtClean="0"/>
              <a:t>:</a:t>
            </a:r>
            <a:r>
              <a:rPr lang="et-EE" dirty="0" smtClean="0"/>
              <a:t>   -execution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r>
              <a:rPr lang="et-EE" dirty="0" err="1" smtClean="0"/>
              <a:t>Compiler</a:t>
            </a:r>
            <a:r>
              <a:rPr lang="et-EE" dirty="0" smtClean="0"/>
              <a:t>: high level-&gt; machine</a:t>
            </a:r>
          </a:p>
          <a:p>
            <a:r>
              <a:rPr lang="et-EE" dirty="0" smtClean="0"/>
              <a:t> Assembler: one to one, assembly -&gt; machine</a:t>
            </a:r>
          </a:p>
          <a:p>
            <a:r>
              <a:rPr lang="et-EE" dirty="0" err="1" smtClean="0"/>
              <a:t>Loader</a:t>
            </a:r>
            <a:r>
              <a:rPr lang="et-EE" dirty="0" smtClean="0"/>
              <a:t>: relocatable version of machine code -&gt; machine code</a:t>
            </a:r>
          </a:p>
          <a:p>
            <a:r>
              <a:rPr lang="et-EE" dirty="0" smtClean="0"/>
              <a:t>Link editor: combines collections of relocatable programs -&gt; single relocatable machine program</a:t>
            </a:r>
          </a:p>
          <a:p>
            <a:r>
              <a:rPr lang="et-EE" dirty="0" err="1" smtClean="0"/>
              <a:t>Pre-processor</a:t>
            </a:r>
            <a:r>
              <a:rPr lang="et-EE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err="1" smtClean="0"/>
              <a:t>Fetch</a:t>
            </a:r>
            <a:r>
              <a:rPr lang="et-EE" dirty="0" smtClean="0"/>
              <a:t> op code</a:t>
            </a:r>
          </a:p>
          <a:p>
            <a:r>
              <a:rPr lang="et-EE" dirty="0" smtClean="0"/>
              <a:t>De-</a:t>
            </a:r>
            <a:r>
              <a:rPr lang="et-EE" dirty="0" err="1" smtClean="0"/>
              <a:t>code</a:t>
            </a:r>
            <a:r>
              <a:rPr lang="et-EE" dirty="0" smtClean="0"/>
              <a:t> op code</a:t>
            </a:r>
          </a:p>
          <a:p>
            <a:r>
              <a:rPr lang="et-EE" dirty="0" err="1" smtClean="0"/>
              <a:t>Fetch</a:t>
            </a:r>
            <a:r>
              <a:rPr lang="et-EE" dirty="0" smtClean="0"/>
              <a:t> necessary operands</a:t>
            </a:r>
          </a:p>
          <a:p>
            <a:r>
              <a:rPr lang="et-EE" dirty="0" err="1" smtClean="0"/>
              <a:t>Branch</a:t>
            </a:r>
            <a:r>
              <a:rPr lang="et-EE" dirty="0" smtClean="0"/>
              <a:t> to primitive (OP</a:t>
            </a:r>
            <a:r>
              <a:rPr lang="et-EE" baseline="-25000" dirty="0" smtClean="0"/>
              <a:t>k</a:t>
            </a:r>
            <a:r>
              <a:rPr lang="et-EE" dirty="0" smtClean="0"/>
              <a:t>)</a:t>
            </a:r>
          </a:p>
          <a:p>
            <a:r>
              <a:rPr lang="et-EE" dirty="0" err="1" smtClean="0"/>
              <a:t>Then</a:t>
            </a:r>
            <a:r>
              <a:rPr lang="et-EE" dirty="0" smtClean="0"/>
              <a:t> 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15816" y="332696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 smtClean="0">
              <a:solidFill>
                <a:schemeClr val="bg1"/>
              </a:solidFill>
            </a:endParaRP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Thanks for Your attention!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Tutvu ainetega Infotehnoloogia teaduskonna õppematerjalide kodulehel </a:t>
            </a:r>
          </a:p>
          <a:p>
            <a:r>
              <a:rPr lang="et-EE" dirty="0" smtClean="0">
                <a:hlinkClick r:id="rId3"/>
              </a:rPr>
              <a:t>Look at 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/>
              <a:t> </a:t>
            </a:r>
            <a:r>
              <a:rPr lang="et-EE" dirty="0" err="1"/>
              <a:t>Explanation</a:t>
            </a:r>
            <a:r>
              <a:rPr lang="et-EE" dirty="0"/>
              <a:t> of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assignment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r>
              <a:rPr lang="et-EE" sz="1800" dirty="0" smtClean="0"/>
              <a:t> 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556792"/>
            <a:ext cx="6120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We define input variables and output </a:t>
            </a:r>
            <a:r>
              <a:rPr lang="en-US" sz="2400" u="sng" dirty="0" smtClean="0"/>
              <a:t>variables</a:t>
            </a:r>
            <a:endParaRPr lang="et-EE" sz="2400" u="sng" dirty="0" smtClean="0"/>
          </a:p>
          <a:p>
            <a:endParaRPr lang="et-EE" sz="2400" dirty="0"/>
          </a:p>
          <a:p>
            <a:r>
              <a:rPr lang="et-EE" sz="2400" u="sng" dirty="0" smtClean="0"/>
              <a:t>INPUT</a:t>
            </a:r>
          </a:p>
          <a:p>
            <a:r>
              <a:rPr lang="et-EE" sz="2400" dirty="0" smtClean="0"/>
              <a:t>N -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X[N]  Y[N] –  </a:t>
            </a:r>
            <a:r>
              <a:rPr lang="et-EE" sz="2400" dirty="0" err="1" smtClean="0"/>
              <a:t>arrays</a:t>
            </a:r>
            <a:r>
              <a:rPr lang="et-EE" sz="2400" dirty="0" smtClean="0"/>
              <a:t> of </a:t>
            </a:r>
            <a:r>
              <a:rPr lang="et-EE" sz="2400" dirty="0" err="1" smtClean="0"/>
              <a:t>integers</a:t>
            </a:r>
            <a:endParaRPr lang="et-EE" sz="2400" dirty="0" smtClean="0"/>
          </a:p>
          <a:p>
            <a:r>
              <a:rPr lang="et-EE" sz="2400" dirty="0" smtClean="0"/>
              <a:t>TX TY-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R-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endParaRPr lang="et-EE" sz="2400" dirty="0"/>
          </a:p>
          <a:p>
            <a:endParaRPr lang="et-EE" sz="2400" dirty="0" smtClean="0"/>
          </a:p>
          <a:p>
            <a:r>
              <a:rPr lang="et-EE" sz="2400" u="sng" dirty="0" smtClean="0"/>
              <a:t>OUTPUT</a:t>
            </a:r>
          </a:p>
          <a:p>
            <a:r>
              <a:rPr lang="et-EE" sz="2400" dirty="0" smtClean="0"/>
              <a:t>K - </a:t>
            </a:r>
            <a:r>
              <a:rPr lang="et-EE" sz="2400" dirty="0" err="1" smtClean="0"/>
              <a:t>integer</a:t>
            </a:r>
            <a:endParaRPr lang="et-EE" sz="2400" dirty="0" smtClean="0"/>
          </a:p>
          <a:p>
            <a:r>
              <a:rPr lang="et-EE" sz="2400" dirty="0" smtClean="0"/>
              <a:t>X[K] </a:t>
            </a:r>
            <a:r>
              <a:rPr lang="et-EE" sz="2400" dirty="0"/>
              <a:t>Y[K]-</a:t>
            </a:r>
            <a:r>
              <a:rPr lang="et-EE" sz="2400" dirty="0" err="1"/>
              <a:t>arrays</a:t>
            </a:r>
            <a:r>
              <a:rPr lang="et-EE" sz="2400" dirty="0"/>
              <a:t> of </a:t>
            </a:r>
            <a:r>
              <a:rPr lang="et-EE" sz="2400" dirty="0" err="1"/>
              <a:t>integers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76564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SUBTASKS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496944" cy="4634840"/>
          </a:xfrm>
        </p:spPr>
        <p:txBody>
          <a:bodyPr/>
          <a:lstStyle/>
          <a:p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main</a:t>
            </a:r>
            <a:r>
              <a:rPr lang="et-EE" dirty="0" smtClean="0"/>
              <a:t>(</a:t>
            </a:r>
            <a:r>
              <a:rPr lang="et-EE" dirty="0" err="1" smtClean="0"/>
              <a:t>void</a:t>
            </a:r>
            <a:r>
              <a:rPr lang="et-EE" dirty="0" smtClean="0"/>
              <a:t>){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N= sisse(‘’number </a:t>
            </a:r>
            <a:r>
              <a:rPr lang="et-EE" dirty="0"/>
              <a:t>of </a:t>
            </a:r>
            <a:r>
              <a:rPr lang="et-EE" dirty="0" err="1" smtClean="0"/>
              <a:t>points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 smtClean="0"/>
              <a:t>    </a:t>
            </a:r>
            <a:r>
              <a:rPr lang="et-EE" dirty="0" err="1" smtClean="0"/>
              <a:t>int</a:t>
            </a:r>
            <a:r>
              <a:rPr lang="et-EE" dirty="0" smtClean="0"/>
              <a:t> R=sisse(‘’</a:t>
            </a:r>
            <a:r>
              <a:rPr lang="en-US" dirty="0"/>
              <a:t> the radius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</a:t>
            </a:r>
            <a:r>
              <a:rPr lang="et-EE" dirty="0" err="1" smtClean="0"/>
              <a:t>Tx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n-US" dirty="0"/>
              <a:t>x 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smtClean="0"/>
              <a:t>   </a:t>
            </a:r>
            <a:r>
              <a:rPr lang="et-EE" dirty="0" err="1" smtClean="0"/>
              <a:t>int</a:t>
            </a:r>
            <a:r>
              <a:rPr lang="et-EE" dirty="0" smtClean="0"/>
              <a:t>  </a:t>
            </a:r>
            <a:r>
              <a:rPr lang="et-EE" dirty="0" err="1" smtClean="0"/>
              <a:t>Ty</a:t>
            </a:r>
            <a:r>
              <a:rPr lang="et-EE" dirty="0" smtClean="0"/>
              <a:t>=sisse(‘’</a:t>
            </a:r>
            <a:r>
              <a:rPr lang="en-US" dirty="0" smtClean="0"/>
              <a:t>the </a:t>
            </a:r>
            <a:r>
              <a:rPr lang="et-EE" dirty="0" smtClean="0"/>
              <a:t>y</a:t>
            </a:r>
            <a:r>
              <a:rPr lang="en-US" dirty="0" smtClean="0"/>
              <a:t> </a:t>
            </a:r>
            <a:r>
              <a:rPr lang="en-US" dirty="0"/>
              <a:t>coordinate of the center of the </a:t>
            </a:r>
            <a:r>
              <a:rPr lang="en-US" dirty="0" smtClean="0"/>
              <a:t>circle</a:t>
            </a:r>
            <a:r>
              <a:rPr lang="et-EE" dirty="0" smtClean="0"/>
              <a:t>’’);</a:t>
            </a:r>
          </a:p>
          <a:p>
            <a:r>
              <a:rPr lang="et-EE" dirty="0" err="1" smtClean="0"/>
              <a:t>int</a:t>
            </a:r>
            <a:r>
              <a:rPr lang="et-EE" dirty="0" smtClean="0"/>
              <a:t> X[N],Y[N],K;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(N,X,Y);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(&amp;K,X,Y);</a:t>
            </a:r>
          </a:p>
          <a:p>
            <a:r>
              <a:rPr lang="et-EE" dirty="0" err="1"/>
              <a:t>v</a:t>
            </a:r>
            <a:r>
              <a:rPr lang="et-EE" dirty="0" err="1" smtClean="0"/>
              <a:t>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(K,X,Y);</a:t>
            </a:r>
          </a:p>
          <a:p>
            <a:r>
              <a:rPr lang="et-EE" dirty="0" err="1"/>
              <a:t>r</a:t>
            </a:r>
            <a:r>
              <a:rPr lang="et-EE" dirty="0" err="1" smtClean="0"/>
              <a:t>eturn</a:t>
            </a:r>
            <a:r>
              <a:rPr lang="et-EE" dirty="0" smtClean="0"/>
              <a:t> 0;}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3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Prototypes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prototype gives a general description of the function, a rule how to use </a:t>
            </a:r>
            <a:r>
              <a:rPr lang="en-US" dirty="0" smtClean="0"/>
              <a:t>it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/>
              <a:t> </a:t>
            </a:r>
            <a:r>
              <a:rPr lang="et-EE" dirty="0" err="1"/>
              <a:t>int</a:t>
            </a:r>
            <a:r>
              <a:rPr lang="et-EE" dirty="0"/>
              <a:t> </a:t>
            </a:r>
            <a:r>
              <a:rPr lang="et-EE" dirty="0" smtClean="0"/>
              <a:t>sisse(</a:t>
            </a:r>
            <a:r>
              <a:rPr lang="et-EE" dirty="0" err="1" smtClean="0"/>
              <a:t>char</a:t>
            </a:r>
            <a:r>
              <a:rPr lang="et-EE" dirty="0" smtClean="0"/>
              <a:t> [ ]);</a:t>
            </a:r>
            <a:endParaRPr lang="et-EE" dirty="0"/>
          </a:p>
          <a:p>
            <a:pPr marL="0" indent="0">
              <a:buNone/>
            </a:pPr>
            <a:endParaRPr lang="et-EE" dirty="0"/>
          </a:p>
          <a:p>
            <a:r>
              <a:rPr lang="et-EE" dirty="0" err="1"/>
              <a:t>void</a:t>
            </a:r>
            <a:r>
              <a:rPr lang="et-EE" dirty="0"/>
              <a:t> </a:t>
            </a:r>
            <a:r>
              <a:rPr lang="et-EE" dirty="0" err="1" smtClean="0"/>
              <a:t>points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N, </a:t>
            </a:r>
            <a:r>
              <a:rPr lang="et-EE" dirty="0" err="1" smtClean="0"/>
              <a:t>int</a:t>
            </a:r>
            <a:r>
              <a:rPr lang="et-EE" dirty="0" smtClean="0"/>
              <a:t> [N], </a:t>
            </a:r>
            <a:r>
              <a:rPr lang="et-EE" dirty="0" err="1" smtClean="0"/>
              <a:t>int</a:t>
            </a:r>
            <a:r>
              <a:rPr lang="et-EE" dirty="0" smtClean="0"/>
              <a:t> [N]);</a:t>
            </a:r>
          </a:p>
          <a:p>
            <a:r>
              <a:rPr lang="et-EE" dirty="0" err="1"/>
              <a:t>o</a:t>
            </a:r>
            <a:r>
              <a:rPr lang="et-EE" dirty="0" err="1" smtClean="0"/>
              <a:t>r</a:t>
            </a:r>
            <a:endParaRPr lang="et-EE" dirty="0" smtClean="0"/>
          </a:p>
          <a:p>
            <a:r>
              <a:rPr lang="et-EE" i="1" dirty="0" err="1"/>
              <a:t>v</a:t>
            </a:r>
            <a:r>
              <a:rPr lang="et-EE" i="1" dirty="0" err="1" smtClean="0"/>
              <a:t>oid</a:t>
            </a:r>
            <a:r>
              <a:rPr lang="et-EE" i="1" dirty="0" smtClean="0"/>
              <a:t> ponts(</a:t>
            </a:r>
            <a:r>
              <a:rPr lang="et-EE" i="1" dirty="0" err="1" smtClean="0"/>
              <a:t>int</a:t>
            </a:r>
            <a:r>
              <a:rPr lang="et-EE" i="1" dirty="0" smtClean="0"/>
              <a:t>, </a:t>
            </a:r>
            <a:r>
              <a:rPr lang="et-EE" i="1" dirty="0" err="1" smtClean="0"/>
              <a:t>int</a:t>
            </a:r>
            <a:r>
              <a:rPr lang="et-EE" i="1" dirty="0" smtClean="0"/>
              <a:t> [ ], </a:t>
            </a:r>
            <a:r>
              <a:rPr lang="et-EE" i="1" dirty="0" err="1" smtClean="0"/>
              <a:t>int</a:t>
            </a:r>
            <a:r>
              <a:rPr lang="et-EE" i="1" dirty="0" smtClean="0"/>
              <a:t>[ ]);</a:t>
            </a:r>
            <a:endParaRPr lang="et-EE" i="1" dirty="0"/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result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*,</a:t>
            </a:r>
            <a:r>
              <a:rPr lang="et-EE" dirty="0" err="1" smtClean="0"/>
              <a:t>int</a:t>
            </a:r>
            <a:r>
              <a:rPr lang="et-EE" dirty="0" smtClean="0"/>
              <a:t>[ ],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out</a:t>
            </a:r>
            <a:r>
              <a:rPr lang="et-EE" dirty="0" smtClean="0"/>
              <a:t>(</a:t>
            </a:r>
            <a:r>
              <a:rPr lang="et-EE" dirty="0" err="1" smtClean="0"/>
              <a:t>int</a:t>
            </a:r>
            <a:r>
              <a:rPr lang="et-EE" dirty="0" smtClean="0"/>
              <a:t> ,</a:t>
            </a:r>
            <a:r>
              <a:rPr lang="et-EE" dirty="0" err="1" smtClean="0"/>
              <a:t>int</a:t>
            </a:r>
            <a:r>
              <a:rPr lang="et-EE" dirty="0" smtClean="0"/>
              <a:t> [ ], </a:t>
            </a:r>
            <a:r>
              <a:rPr lang="et-EE" dirty="0" err="1" smtClean="0"/>
              <a:t>int</a:t>
            </a:r>
            <a:r>
              <a:rPr lang="et-EE" dirty="0" smtClean="0"/>
              <a:t> [ ]);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9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Modes of Execution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User mode</a:t>
            </a:r>
          </a:p>
          <a:p>
            <a:pPr lvl="1"/>
            <a:r>
              <a:rPr lang="en-US" altLang="et-EE" dirty="0"/>
              <a:t>Less-privileged mode</a:t>
            </a:r>
          </a:p>
          <a:p>
            <a:pPr lvl="1"/>
            <a:r>
              <a:rPr lang="en-US" altLang="et-EE" dirty="0"/>
              <a:t>User programs typically execute in this mode</a:t>
            </a:r>
          </a:p>
          <a:p>
            <a:r>
              <a:rPr lang="en-US" altLang="et-EE" dirty="0"/>
              <a:t>System mode, control mode, or kernel mode</a:t>
            </a:r>
          </a:p>
          <a:p>
            <a:pPr lvl="1"/>
            <a:r>
              <a:rPr lang="en-US" altLang="et-EE" dirty="0"/>
              <a:t>More-privileged mode</a:t>
            </a:r>
          </a:p>
          <a:p>
            <a:pPr lvl="1"/>
            <a:r>
              <a:rPr lang="en-US" altLang="et-EE" dirty="0"/>
              <a:t>Kernel of the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197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D:\TransMac\Illustrator Files\3-Processes\3_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425"/>
            <a:ext cx="8763000" cy="66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Reasons for Process Termination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sz="2800" dirty="0"/>
              <a:t>I/O failure</a:t>
            </a:r>
          </a:p>
          <a:p>
            <a:r>
              <a:rPr lang="en-US" altLang="et-EE" sz="2800" dirty="0"/>
              <a:t>Invalid instruction</a:t>
            </a:r>
          </a:p>
          <a:p>
            <a:pPr lvl="1"/>
            <a:r>
              <a:rPr lang="en-US" altLang="et-EE" sz="2400" dirty="0"/>
              <a:t>happens when try to execute data</a:t>
            </a:r>
          </a:p>
          <a:p>
            <a:r>
              <a:rPr lang="en-US" altLang="et-EE" sz="2800" dirty="0"/>
              <a:t>Privileged instruction</a:t>
            </a:r>
          </a:p>
          <a:p>
            <a:r>
              <a:rPr lang="en-US" altLang="et-EE" sz="2800" dirty="0"/>
              <a:t>Data misuse</a:t>
            </a:r>
          </a:p>
          <a:p>
            <a:r>
              <a:rPr lang="en-US" altLang="et-EE" sz="2800" dirty="0"/>
              <a:t>Operating system intervention</a:t>
            </a:r>
          </a:p>
          <a:p>
            <a:pPr lvl="1"/>
            <a:r>
              <a:rPr lang="en-US" altLang="et-EE" sz="2400" dirty="0"/>
              <a:t>such as when deadlock occurs</a:t>
            </a:r>
          </a:p>
          <a:p>
            <a:r>
              <a:rPr lang="en-US" altLang="et-EE" sz="2800" dirty="0"/>
              <a:t>Parent terminates so child processes terminate</a:t>
            </a:r>
          </a:p>
          <a:p>
            <a:r>
              <a:rPr lang="en-US" altLang="et-EE" sz="2800" dirty="0"/>
              <a:t>Parent request</a:t>
            </a:r>
          </a:p>
          <a:p>
            <a:endParaRPr lang="en-US" altLang="et-EE" sz="2800" dirty="0"/>
          </a:p>
        </p:txBody>
      </p:sp>
    </p:spTree>
    <p:extLst>
      <p:ext uri="{BB962C8B-B14F-4D97-AF65-F5344CB8AC3E}">
        <p14:creationId xmlns:p14="http://schemas.microsoft.com/office/powerpoint/2010/main" val="24876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 dirty="0"/>
              <a:t>When to Switch a Process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t-EE" dirty="0"/>
              <a:t>Clock interrupt</a:t>
            </a:r>
          </a:p>
          <a:p>
            <a:pPr lvl="1"/>
            <a:r>
              <a:rPr lang="en-US" altLang="et-EE" dirty="0"/>
              <a:t>process has executed for the maximum allowable time slice</a:t>
            </a:r>
          </a:p>
          <a:p>
            <a:r>
              <a:rPr lang="en-US" altLang="et-EE" dirty="0"/>
              <a:t>I/O interrupt</a:t>
            </a:r>
          </a:p>
          <a:p>
            <a:r>
              <a:rPr lang="en-US" altLang="et-EE" dirty="0"/>
              <a:t>Memory fault</a:t>
            </a:r>
          </a:p>
          <a:p>
            <a:pPr lvl="1"/>
            <a:r>
              <a:rPr lang="en-US" altLang="et-EE" dirty="0"/>
              <a:t>memory address is in virtual memory so it must be brought into main memory</a:t>
            </a:r>
          </a:p>
        </p:txBody>
      </p:sp>
    </p:spTree>
    <p:extLst>
      <p:ext uri="{BB962C8B-B14F-4D97-AF65-F5344CB8AC3E}">
        <p14:creationId xmlns:p14="http://schemas.microsoft.com/office/powerpoint/2010/main" val="99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</TotalTime>
  <Words>1208</Words>
  <Application>Microsoft Office PowerPoint</Application>
  <PresentationFormat>On-screen Show (4:3)</PresentationFormat>
  <Paragraphs>235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Monotype Sorts</vt:lpstr>
      <vt:lpstr>Symbol</vt:lpstr>
      <vt:lpstr>Verdana</vt:lpstr>
      <vt:lpstr>Office Theme</vt:lpstr>
      <vt:lpstr>PowerPoint Presentation</vt:lpstr>
      <vt:lpstr>TASK</vt:lpstr>
      <vt:lpstr> Explanation of the assignment</vt:lpstr>
      <vt:lpstr>SUBTASKS</vt:lpstr>
      <vt:lpstr>Prototypes</vt:lpstr>
      <vt:lpstr>Modes of Execution</vt:lpstr>
      <vt:lpstr>PowerPoint Presentation</vt:lpstr>
      <vt:lpstr>Reasons for Process Termination</vt:lpstr>
      <vt:lpstr>When to Switch a Process</vt:lpstr>
      <vt:lpstr>Reasons for Process Suspension</vt:lpstr>
      <vt:lpstr>State</vt:lpstr>
      <vt:lpstr>UNIX Process States</vt:lpstr>
      <vt:lpstr>Memory Tables</vt:lpstr>
      <vt:lpstr>File Concept</vt:lpstr>
      <vt:lpstr>File Attributes</vt:lpstr>
      <vt:lpstr>A Typical File-system Organization</vt:lpstr>
      <vt:lpstr>File Structure</vt:lpstr>
      <vt:lpstr>Operations Performed on Directory</vt:lpstr>
      <vt:lpstr>Access Methods</vt:lpstr>
      <vt:lpstr>File Operations</vt:lpstr>
      <vt:lpstr>Open File Locking</vt:lpstr>
      <vt:lpstr>Open Files</vt:lpstr>
      <vt:lpstr>COMPUTER ORGANIZATION</vt:lpstr>
      <vt:lpstr>Interpreter</vt:lpstr>
      <vt:lpstr>TRANSLATION VS. INTERPRETATION I </vt:lpstr>
      <vt:lpstr>TRANSLATION VS. INTERPRETATION II</vt:lpstr>
      <vt:lpstr>TRANSLATION VS. INTERPRETATION III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184</cp:revision>
  <cp:lastPrinted>2015-09-03T11:58:30Z</cp:lastPrinted>
  <dcterms:created xsi:type="dcterms:W3CDTF">2011-01-05T14:05:55Z</dcterms:created>
  <dcterms:modified xsi:type="dcterms:W3CDTF">2024-10-12T13:26:53Z</dcterms:modified>
</cp:coreProperties>
</file>