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7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8" r:id="rId68"/>
    <p:sldId id="320" r:id="rId69"/>
    <p:sldId id="321" r:id="rId70"/>
    <p:sldId id="322" r:id="rId71"/>
    <p:sldId id="323" r:id="rId72"/>
    <p:sldId id="324" r:id="rId73"/>
    <p:sldId id="325" r:id="rId74"/>
    <p:sldId id="326" r:id="rId75"/>
    <p:sldId id="327" r:id="rId76"/>
  </p:sldIdLst>
  <p:sldSz cx="9144000" cy="6858000" type="screen4x3"/>
  <p:notesSz cx="6888163" cy="96234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6" d="100"/>
          <a:sy n="106" d="100"/>
        </p:scale>
        <p:origin x="954" y="102"/>
      </p:cViewPr>
      <p:guideLst/>
    </p:cSldViewPr>
  </p:slideViewPr>
  <p:notesTextViewPr>
    <p:cViewPr>
      <p:scale>
        <a:sx n="1" d="1"/>
        <a:sy n="1" d="1"/>
      </p:scale>
      <p:origin x="0" y="0"/>
    </p:cViewPr>
  </p:notesTextViewPr>
  <p:sorterViewPr>
    <p:cViewPr>
      <p:scale>
        <a:sx n="100" d="100"/>
        <a:sy n="100" d="100"/>
      </p:scale>
      <p:origin x="0" y="-142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r>
              <a:rPr lang="en-GB" sz="2400" b="0" strike="noStrike" spc="-1">
                <a:solidFill>
                  <a:srgbClr val="000000"/>
                </a:solidFill>
                <a:latin typeface="Times New Roman"/>
              </a:rPr>
              <a:t>Click to move the slide</a:t>
            </a:r>
          </a:p>
        </p:txBody>
      </p:sp>
      <p:sp>
        <p:nvSpPr>
          <p:cNvPr id="13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137"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38"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39"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140"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82863549-43E2-4434-AFBF-1F54263FB9E4}"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990600" y="685800"/>
            <a:ext cx="4876800" cy="3657600"/>
          </a:xfrm>
          <a:prstGeom prst="rect">
            <a:avLst/>
          </a:prstGeom>
          <a:ln w="0">
            <a:noFill/>
          </a:ln>
        </p:spPr>
      </p:sp>
      <p:sp>
        <p:nvSpPr>
          <p:cNvPr id="293" name="PlaceHolder 2"/>
          <p:cNvSpPr>
            <a:spLocks noGrp="1"/>
          </p:cNvSpPr>
          <p:nvPr>
            <p:ph type="body"/>
          </p:nvPr>
        </p:nvSpPr>
        <p:spPr>
          <a:xfrm>
            <a:off x="914400" y="4572000"/>
            <a:ext cx="5028840" cy="4343040"/>
          </a:xfrm>
          <a:prstGeom prst="rect">
            <a:avLst/>
          </a:prstGeom>
          <a:noFill/>
          <a:ln w="9360">
            <a:noFill/>
          </a:ln>
        </p:spPr>
        <p:txBody>
          <a:bodyPr numCol="1" spcCol="0" anchor="t">
            <a:noAutofit/>
          </a:bodyPr>
          <a:lstStyle/>
          <a:p>
            <a:pPr marL="216000" indent="0">
              <a:lnSpc>
                <a:spcPct val="100000"/>
              </a:lnSpc>
              <a:buNone/>
            </a:pPr>
            <a:r>
              <a:rPr lang="et-EE" sz="2000" b="0" strike="noStrike" spc="-1">
                <a:solidFill>
                  <a:srgbClr val="000000"/>
                </a:solidFill>
                <a:latin typeface="Arial"/>
              </a:rPr>
              <a:t>  </a:t>
            </a:r>
            <a:endParaRPr lang="en-US" sz="2000" b="0" strike="noStrike" spc="-1">
              <a:solidFill>
                <a:srgbClr val="000000"/>
              </a:solidFill>
              <a:latin typeface="Arial"/>
            </a:endParaRPr>
          </a:p>
        </p:txBody>
      </p:sp>
      <p:sp>
        <p:nvSpPr>
          <p:cNvPr id="294" name="PlaceHolder 3"/>
          <p:cNvSpPr>
            <a:spLocks noGrp="1"/>
          </p:cNvSpPr>
          <p:nvPr>
            <p:ph type="sldNum" idx="13"/>
          </p:nvPr>
        </p:nvSpPr>
        <p:spPr>
          <a:xfrm>
            <a:off x="3886200" y="9144000"/>
            <a:ext cx="2971440" cy="456840"/>
          </a:xfrm>
          <a:prstGeom prst="rect">
            <a:avLst/>
          </a:prstGeom>
          <a:noFill/>
          <a:ln w="9360">
            <a:noFill/>
          </a:ln>
        </p:spPr>
        <p:txBody>
          <a:bodyPr numCol="1" spcCol="0" anchor="b">
            <a:noAutofit/>
          </a:bodyPr>
          <a:lstStyle>
            <a:lvl1pPr indent="0" algn="r">
              <a:lnSpc>
                <a:spcPct val="100000"/>
              </a:lnSpc>
              <a:spcBef>
                <a:spcPts val="241"/>
              </a:spcBef>
              <a:buNone/>
              <a:defRPr lang="en-GB" sz="1200" b="0" i="1" strike="noStrike" spc="-1">
                <a:solidFill>
                  <a:srgbClr val="000000"/>
                </a:solidFill>
                <a:latin typeface="Times New Roman"/>
                <a:ea typeface="+mn-ea"/>
              </a:defRPr>
            </a:lvl1pPr>
          </a:lstStyle>
          <a:p>
            <a:pPr indent="0" algn="r">
              <a:lnSpc>
                <a:spcPct val="100000"/>
              </a:lnSpc>
              <a:spcBef>
                <a:spcPts val="241"/>
              </a:spcBef>
              <a:buNone/>
            </a:pPr>
            <a:fld id="{27CA0F71-2447-425B-BE56-53E1689EBF58}" type="slidenum">
              <a:rPr lang="en-GB" sz="1200" b="0" i="1" strike="noStrike" spc="-1">
                <a:solidFill>
                  <a:srgbClr val="000000"/>
                </a:solidFill>
                <a:latin typeface="Times New Roman"/>
                <a:ea typeface="+mn-ea"/>
              </a:rPr>
              <a:t>59</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E733AE3-FA04-4EAF-B340-F4F14E1777E1}"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1F2EFD4-E225-46CD-ABCC-29580940FAD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A2424442-84D1-41B6-9DFE-891A9FB9B1B1}"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34DA7854-F969-4F91-A6FE-C5A1AD1EA16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C36FC0FD-6F6A-40E8-B65C-73F853565627}"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5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D96844F-4A7B-4AC7-8F6B-5280BB8F6F01}"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5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F9F735A-6CC0-4C86-A018-B27DE44E9F5C}"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BD719FB-3B30-4BB2-9719-D2823E5D7751}"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38C9F3D-5C3A-49CE-8DBC-6B513995D1F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A795B753-A1D1-48AC-BB86-50B82F741CBF}"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15D9DB97-E931-4445-961B-B0E2F80904CE}"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4DC7861-809F-425E-83F6-8C67E958AB0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6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1364D73-DC63-4D2E-9AAD-F201AA6D9CA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7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EAE23F7-A098-4CBA-8F07-F2EC7DC0594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7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4E20D38-4265-49EF-AA69-CE69228C631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8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58D769E-6C5D-49E9-98BA-BD02B672387D}"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8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8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0E957BD8-BBF2-43C5-B31F-737BD650F998}"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A30E5CE-3420-4CFA-A429-2CE2F3440F54}"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AB30BE2A-488B-4519-B26B-1689CF918399}"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E0D1E8A-5CB8-442E-9F18-5D667272809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7AB6C183-E8CB-46DD-A09A-73EF31E3ABBF}"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61B2E50E-4490-44E4-86A5-7EB5488462D3}"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CABCF3A-661F-4490-85EF-D24D8F03A6E3}"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BB50890-9F72-4714-8518-9094FA1D7FF4}"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7A30CEE8-311A-44B5-A620-C07FB77574B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E5E3B19-58F2-4302-9176-0BD9471D8589}"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FBB795D8-7A76-4A01-AF23-EC6C72675FCD}"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3F8CA87-1072-4E5B-8B0F-7F9ED53F200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62F69992-1D4B-49E8-A2AA-EE1A6DE98011}"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6A9925E6-DA8D-46B0-B09D-0D5159CE4B4A}"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0138950-AC31-4058-B770-C971F5832F98}"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70A65DA-2E47-4BC9-92B9-3E06D7F7048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3AEF0B6-C4D2-4712-B920-1926B842DD8B}"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727E7A4-FFCD-4021-B938-53761E41737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989D1C5-1C5C-4EE0-918D-602FA7627D6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GB" sz="2400" b="0" strike="noStrike" spc="-1">
              <a:solidFill>
                <a:srgbClr val="000000"/>
              </a:solidFill>
              <a:latin typeface="Times New Roman"/>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GB" sz="28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5A8D103-E2CB-400B-BC2B-70A5D719067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w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86" descr="ttumark2"/>
          <p:cNvPicPr/>
          <p:nvPr/>
        </p:nvPicPr>
        <p:blipFill>
          <a:blip r:embed="rId14">
            <a:lum bright="6000"/>
          </a:blip>
          <a:stretch/>
        </p:blipFill>
        <p:spPr>
          <a:xfrm>
            <a:off x="0" y="171360"/>
            <a:ext cx="2037960" cy="6229080"/>
          </a:xfrm>
          <a:prstGeom prst="rect">
            <a:avLst/>
          </a:prstGeom>
          <a:ln w="9525">
            <a:noFill/>
          </a:ln>
        </p:spPr>
      </p:pic>
      <p:sp>
        <p:nvSpPr>
          <p:cNvPr id="12" name="Rectangle 177" hidden="1"/>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 name="Picture 188" descr="TTYlogo_eng_vrv_uus"/>
          <p:cNvPicPr/>
          <p:nvPr/>
        </p:nvPicPr>
        <p:blipFill>
          <a:blip r:embed="rId15"/>
          <a:stretch/>
        </p:blipFill>
        <p:spPr>
          <a:xfrm>
            <a:off x="5724360" y="5823000"/>
            <a:ext cx="2945880" cy="414000"/>
          </a:xfrm>
          <a:prstGeom prst="rect">
            <a:avLst/>
          </a:prstGeom>
          <a:ln w="9525">
            <a:noFill/>
          </a:ln>
        </p:spPr>
      </p:pic>
      <p:pic>
        <p:nvPicPr>
          <p:cNvPr id="3" name="Picture 1056" descr="ttumark"/>
          <p:cNvPicPr/>
          <p:nvPr/>
        </p:nvPicPr>
        <p:blipFill>
          <a:blip r:embed="rId16"/>
          <a:stretch/>
        </p:blipFill>
        <p:spPr>
          <a:xfrm>
            <a:off x="0" y="95400"/>
            <a:ext cx="3057120" cy="6305040"/>
          </a:xfrm>
          <a:prstGeom prst="rect">
            <a:avLst/>
          </a:prstGeom>
          <a:ln w="9525">
            <a:noFill/>
          </a:ln>
        </p:spPr>
      </p:pic>
      <p:sp>
        <p:nvSpPr>
          <p:cNvPr id="4" name="Rectangle 1045"/>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5" name="Picture 1061" descr="TTYlogo_eng_vrv_uus"/>
          <p:cNvPicPr/>
          <p:nvPr/>
        </p:nvPicPr>
        <p:blipFill>
          <a:blip r:embed="rId15"/>
          <a:stretch/>
        </p:blipFill>
        <p:spPr>
          <a:xfrm>
            <a:off x="3203640" y="549360"/>
            <a:ext cx="5471640" cy="764640"/>
          </a:xfrm>
          <a:prstGeom prst="rect">
            <a:avLst/>
          </a:prstGeom>
          <a:ln w="9525">
            <a:noFill/>
          </a:ln>
        </p:spPr>
      </p:pic>
      <p:sp>
        <p:nvSpPr>
          <p:cNvPr id="6" name="PlaceHolder 1"/>
          <p:cNvSpPr>
            <a:spLocks noGrp="1"/>
          </p:cNvSpPr>
          <p:nvPr>
            <p:ph type="title"/>
          </p:nvPr>
        </p:nvSpPr>
        <p:spPr>
          <a:xfrm>
            <a:off x="1371600" y="3733920"/>
            <a:ext cx="7314840" cy="1447560"/>
          </a:xfrm>
          <a:prstGeom prst="rect">
            <a:avLst/>
          </a:prstGeom>
          <a:noFill/>
          <a:ln w="76320">
            <a:noFill/>
          </a:ln>
        </p:spPr>
        <p:txBody>
          <a:bodyPr numCol="1" spcCol="0" anchor="b">
            <a:noAutofit/>
          </a:bodyPr>
          <a:lstStyle/>
          <a:p>
            <a:pPr indent="0" algn="r">
              <a:lnSpc>
                <a:spcPct val="100000"/>
              </a:lnSpc>
              <a:buNone/>
            </a:pPr>
            <a:r>
              <a:rPr lang="en-GB" sz="3600" b="1" strike="noStrike" spc="-1">
                <a:solidFill>
                  <a:srgbClr val="940143"/>
                </a:solidFill>
                <a:latin typeface="Arial"/>
              </a:rPr>
              <a:t>Click to edit Master title style</a:t>
            </a:r>
            <a:endParaRPr lang="en-GB" sz="3600" b="0" strike="noStrike" spc="-1">
              <a:solidFill>
                <a:srgbClr val="000000"/>
              </a:solidFill>
              <a:latin typeface="Times New Roman"/>
            </a:endParaRPr>
          </a:p>
        </p:txBody>
      </p:sp>
      <p:sp>
        <p:nvSpPr>
          <p:cNvPr id="7" name="PlaceHolder 2"/>
          <p:cNvSpPr>
            <a:spLocks noGrp="1"/>
          </p:cNvSpPr>
          <p:nvPr>
            <p:ph type="dt" idx="1"/>
          </p:nvPr>
        </p:nvSpPr>
        <p:spPr>
          <a:xfrm>
            <a:off x="533520" y="6400800"/>
            <a:ext cx="190476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8" name="PlaceHolder 3"/>
          <p:cNvSpPr>
            <a:spLocks noGrp="1"/>
          </p:cNvSpPr>
          <p:nvPr>
            <p:ph type="ftr" idx="2"/>
          </p:nvPr>
        </p:nvSpPr>
        <p:spPr>
          <a:xfrm>
            <a:off x="312408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9" name="PlaceHolder 4"/>
          <p:cNvSpPr>
            <a:spLocks noGrp="1"/>
          </p:cNvSpPr>
          <p:nvPr>
            <p:ph type="sldNum" idx="3"/>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88A7E400-ABA7-408D-AAD6-391EE1C292A3}"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1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186" descr="ttumark2"/>
          <p:cNvPicPr/>
          <p:nvPr/>
        </p:nvPicPr>
        <p:blipFill>
          <a:blip r:embed="rId14">
            <a:lum bright="6000"/>
          </a:blip>
          <a:stretch/>
        </p:blipFill>
        <p:spPr>
          <a:xfrm>
            <a:off x="0" y="171360"/>
            <a:ext cx="2037960" cy="6229080"/>
          </a:xfrm>
          <a:prstGeom prst="rect">
            <a:avLst/>
          </a:prstGeom>
          <a:ln w="9525">
            <a:noFill/>
          </a:ln>
        </p:spPr>
      </p:pic>
      <p:sp>
        <p:nvSpPr>
          <p:cNvPr id="48" name="Rectangle 177"/>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49" name="Picture 188" descr="TTYlogo_eng_vrv_uus"/>
          <p:cNvPicPr/>
          <p:nvPr/>
        </p:nvPicPr>
        <p:blipFill>
          <a:blip r:embed="rId15"/>
          <a:stretch/>
        </p:blipFill>
        <p:spPr>
          <a:xfrm>
            <a:off x="5724360" y="5823000"/>
            <a:ext cx="2945880" cy="414000"/>
          </a:xfrm>
          <a:prstGeom prst="rect">
            <a:avLst/>
          </a:prstGeom>
          <a:ln w="9525">
            <a:noFill/>
          </a:ln>
        </p:spPr>
      </p:pic>
      <p:sp>
        <p:nvSpPr>
          <p:cNvPr id="50"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n-US" sz="3600" b="1" strike="noStrike" spc="-1">
                <a:solidFill>
                  <a:srgbClr val="940143"/>
                </a:solidFill>
                <a:latin typeface="Arial"/>
              </a:rPr>
              <a:t>Click to edit Master title style</a:t>
            </a:r>
            <a:endParaRPr lang="en-GB" sz="3600" b="0" strike="noStrike" spc="-1">
              <a:solidFill>
                <a:srgbClr val="000000"/>
              </a:solidFill>
              <a:latin typeface="Times New Roman"/>
            </a:endParaRPr>
          </a:p>
        </p:txBody>
      </p:sp>
      <p:sp>
        <p:nvSpPr>
          <p:cNvPr id="51" name="PlaceHolder 2"/>
          <p:cNvSpPr>
            <a:spLocks noGrp="1"/>
          </p:cNvSpPr>
          <p:nvPr>
            <p:ph type="dt" idx="4"/>
          </p:nvPr>
        </p:nvSpPr>
        <p:spPr>
          <a:xfrm>
            <a:off x="533520" y="6400800"/>
            <a:ext cx="159984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52" name="PlaceHolder 3"/>
          <p:cNvSpPr>
            <a:spLocks noGrp="1"/>
          </p:cNvSpPr>
          <p:nvPr>
            <p:ph type="ftr" idx="5"/>
          </p:nvPr>
        </p:nvSpPr>
        <p:spPr>
          <a:xfrm>
            <a:off x="297180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53" name="PlaceHolder 4"/>
          <p:cNvSpPr>
            <a:spLocks noGrp="1"/>
          </p:cNvSpPr>
          <p:nvPr>
            <p:ph type="sldNum" idx="6"/>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0B3F08F5-954B-4796-A0B6-F735831F0C70}"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5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Picture 186" descr="ttumark2"/>
          <p:cNvPicPr/>
          <p:nvPr/>
        </p:nvPicPr>
        <p:blipFill>
          <a:blip r:embed="rId14">
            <a:lum bright="6000"/>
          </a:blip>
          <a:stretch/>
        </p:blipFill>
        <p:spPr>
          <a:xfrm>
            <a:off x="0" y="171360"/>
            <a:ext cx="2037960" cy="6229080"/>
          </a:xfrm>
          <a:prstGeom prst="rect">
            <a:avLst/>
          </a:prstGeom>
          <a:ln w="9525">
            <a:noFill/>
          </a:ln>
        </p:spPr>
      </p:pic>
      <p:sp>
        <p:nvSpPr>
          <p:cNvPr id="92" name="Rectangle 177"/>
          <p:cNvSpPr/>
          <p:nvPr/>
        </p:nvSpPr>
        <p:spPr>
          <a:xfrm>
            <a:off x="0" y="6400800"/>
            <a:ext cx="9143640" cy="456840"/>
          </a:xfrm>
          <a:prstGeom prst="rect">
            <a:avLst/>
          </a:prstGeom>
          <a:solidFill>
            <a:srgbClr val="969595"/>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93" name="Picture 188" descr="TTYlogo_eng_vrv_uus"/>
          <p:cNvPicPr/>
          <p:nvPr/>
        </p:nvPicPr>
        <p:blipFill>
          <a:blip r:embed="rId15"/>
          <a:stretch/>
        </p:blipFill>
        <p:spPr>
          <a:xfrm>
            <a:off x="5724360" y="5823000"/>
            <a:ext cx="2945880" cy="414000"/>
          </a:xfrm>
          <a:prstGeom prst="rect">
            <a:avLst/>
          </a:prstGeom>
          <a:ln w="9525">
            <a:noFill/>
          </a:ln>
        </p:spPr>
      </p:pic>
      <p:sp>
        <p:nvSpPr>
          <p:cNvPr id="94" name="PlaceHolder 1"/>
          <p:cNvSpPr>
            <a:spLocks noGrp="1"/>
          </p:cNvSpPr>
          <p:nvPr>
            <p:ph type="dt" idx="7"/>
          </p:nvPr>
        </p:nvSpPr>
        <p:spPr>
          <a:xfrm>
            <a:off x="533520" y="6400800"/>
            <a:ext cx="1599840" cy="456840"/>
          </a:xfrm>
          <a:prstGeom prst="rect">
            <a:avLst/>
          </a:prstGeom>
          <a:noFill/>
          <a:ln w="9360">
            <a:noFill/>
          </a:ln>
        </p:spPr>
        <p:txBody>
          <a:bodyPr numCol="1" spcCol="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95" name="PlaceHolder 2"/>
          <p:cNvSpPr>
            <a:spLocks noGrp="1"/>
          </p:cNvSpPr>
          <p:nvPr>
            <p:ph type="ftr" idx="8"/>
          </p:nvPr>
        </p:nvSpPr>
        <p:spPr>
          <a:xfrm>
            <a:off x="2971800" y="6400800"/>
            <a:ext cx="2895120" cy="456840"/>
          </a:xfrm>
          <a:prstGeom prst="rect">
            <a:avLst/>
          </a:prstGeom>
          <a:noFill/>
          <a:ln w="9360">
            <a:noFill/>
          </a:ln>
        </p:spPr>
        <p:txBody>
          <a:bodyPr numCol="1" spcCol="0" anchor="b">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96" name="PlaceHolder 3"/>
          <p:cNvSpPr>
            <a:spLocks noGrp="1"/>
          </p:cNvSpPr>
          <p:nvPr>
            <p:ph type="sldNum" idx="9"/>
          </p:nvPr>
        </p:nvSpPr>
        <p:spPr>
          <a:xfrm>
            <a:off x="6781680" y="6400800"/>
            <a:ext cx="1904760" cy="456840"/>
          </a:xfrm>
          <a:prstGeom prst="rect">
            <a:avLst/>
          </a:prstGeom>
          <a:noFill/>
          <a:ln w="9360">
            <a:noFill/>
          </a:ln>
        </p:spPr>
        <p:txBody>
          <a:bodyPr numCol="1" spcCol="0" anchor="b">
            <a:noAutofit/>
          </a:bodyPr>
          <a:lstStyle>
            <a:lvl1pPr indent="0" algn="r">
              <a:lnSpc>
                <a:spcPct val="100000"/>
              </a:lnSpc>
              <a:buNone/>
              <a:defRPr lang="en-GB" sz="1400" b="0" strike="noStrike" spc="-1">
                <a:solidFill>
                  <a:srgbClr val="FFFFFF"/>
                </a:solidFill>
                <a:latin typeface="Arial"/>
              </a:defRPr>
            </a:lvl1pPr>
          </a:lstStyle>
          <a:p>
            <a:pPr indent="0" algn="r">
              <a:lnSpc>
                <a:spcPct val="100000"/>
              </a:lnSpc>
              <a:buNone/>
            </a:pPr>
            <a:fld id="{DA0DA900-1381-4021-91A8-776B5A3D4878}" type="slidenum">
              <a:rPr lang="en-GB" sz="1400" b="0" strike="noStrike" spc="-1">
                <a:solidFill>
                  <a:srgbClr val="FFFFFF"/>
                </a:solidFill>
                <a:latin typeface="Arial"/>
              </a:rPr>
              <a:t>‹#›</a:t>
            </a:fld>
            <a:endParaRPr lang="en-US" sz="1400" b="0" strike="noStrike" spc="-1">
              <a:solidFill>
                <a:srgbClr val="000000"/>
              </a:solidFill>
              <a:latin typeface="Times New Roman"/>
            </a:endParaRPr>
          </a:p>
        </p:txBody>
      </p:sp>
      <p:sp>
        <p:nvSpPr>
          <p:cNvPr id="97"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GB" sz="2400" b="0" strike="noStrike" spc="-1">
                <a:solidFill>
                  <a:srgbClr val="000000"/>
                </a:solidFill>
                <a:latin typeface="Times New Roman"/>
              </a:rPr>
              <a:t>Click to edit the title text format</a:t>
            </a:r>
          </a:p>
        </p:txBody>
      </p:sp>
      <p:sp>
        <p:nvSpPr>
          <p:cNvPr id="98"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hyperlink" Target="http://www.youtube.com/watch?v=INHF_5RIxTE"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67.xml.rels><?xml version="1.0" encoding="UTF-8" standalone="yes"?>
<Relationships xmlns="http://schemas.openxmlformats.org/package/2006/relationships"><Relationship Id="rId2" Type="http://schemas.openxmlformats.org/officeDocument/2006/relationships/hyperlink" Target="http://www.cplusplus.com/reference/cstdlib/srand/*/" TargetMode="Externa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21.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oleObject" Target="../embeddings/oleObject1.bin"/><Relationship Id="rId5" Type="http://schemas.openxmlformats.org/officeDocument/2006/relationships/audio" Target="../media/audio2.wav"/><Relationship Id="rId10"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357120" y="1428840"/>
            <a:ext cx="8329320" cy="713880"/>
          </a:xfrm>
          <a:prstGeom prst="rect">
            <a:avLst/>
          </a:prstGeom>
          <a:noFill/>
          <a:ln w="9360">
            <a:noFill/>
          </a:ln>
        </p:spPr>
        <p:txBody>
          <a:bodyPr numCol="1" spcCol="0" anchor="b">
            <a:noAutofit/>
          </a:bodyPr>
          <a:lstStyle/>
          <a:p>
            <a:pPr indent="0" algn="ctr">
              <a:lnSpc>
                <a:spcPct val="100000"/>
              </a:lnSpc>
              <a:buNone/>
            </a:pPr>
            <a:r>
              <a:rPr lang="et-EE" sz="2800" b="1" strike="noStrike" spc="-1">
                <a:solidFill>
                  <a:srgbClr val="940143"/>
                </a:solidFill>
                <a:latin typeface="Arial"/>
              </a:rPr>
              <a:t>Creating</a:t>
            </a:r>
            <a:r>
              <a:rPr lang="en-US" sz="2800" b="1" strike="noStrike" spc="-1">
                <a:solidFill>
                  <a:srgbClr val="940143"/>
                </a:solidFill>
                <a:latin typeface="Arial"/>
              </a:rPr>
              <a:t> and implement</a:t>
            </a:r>
            <a:r>
              <a:rPr lang="et-EE" sz="2800" b="1" strike="noStrike" spc="-1">
                <a:solidFill>
                  <a:srgbClr val="940143"/>
                </a:solidFill>
                <a:latin typeface="Arial"/>
              </a:rPr>
              <a:t>ing</a:t>
            </a:r>
            <a:r>
              <a:rPr lang="en-US" sz="2800" b="1" strike="noStrike" spc="-1">
                <a:solidFill>
                  <a:srgbClr val="940143"/>
                </a:solidFill>
                <a:latin typeface="Arial"/>
              </a:rPr>
              <a:t> algorithms</a:t>
            </a:r>
            <a:endParaRPr lang="en-GB" sz="2800" b="0" strike="noStrike" spc="-1">
              <a:solidFill>
                <a:srgbClr val="000000"/>
              </a:solidFill>
              <a:latin typeface="Times New Roman"/>
            </a:endParaRPr>
          </a:p>
        </p:txBody>
      </p:sp>
      <p:sp>
        <p:nvSpPr>
          <p:cNvPr id="142" name="PlaceHolder 2"/>
          <p:cNvSpPr>
            <a:spLocks noGrp="1"/>
          </p:cNvSpPr>
          <p:nvPr>
            <p:ph type="subTitle"/>
          </p:nvPr>
        </p:nvSpPr>
        <p:spPr>
          <a:xfrm>
            <a:off x="3071879" y="4929120"/>
            <a:ext cx="2912461" cy="685440"/>
          </a:xfrm>
          <a:prstGeom prst="rect">
            <a:avLst/>
          </a:prstGeom>
          <a:noFill/>
          <a:ln w="9360">
            <a:noFill/>
          </a:ln>
        </p:spPr>
        <p:txBody>
          <a:bodyPr numCol="1" spcCol="0" anchor="t">
            <a:noAutofit/>
          </a:bodyPr>
          <a:lstStyle/>
          <a:p>
            <a:pPr indent="0" algn="r">
              <a:lnSpc>
                <a:spcPct val="100000"/>
              </a:lnSpc>
              <a:buNone/>
              <a:tabLst>
                <a:tab pos="0" algn="l"/>
              </a:tabLst>
            </a:pPr>
            <a:r>
              <a:rPr lang="et-EE" sz="2800" b="0" strike="noStrike" spc="-1" dirty="0" smtClean="0">
                <a:solidFill>
                  <a:srgbClr val="940143"/>
                </a:solidFill>
                <a:latin typeface="Arial"/>
              </a:rPr>
              <a:t>Tallinn </a:t>
            </a:r>
            <a:r>
              <a:rPr lang="et-EE" sz="2400" b="0" strike="noStrike" spc="-1" dirty="0" smtClean="0">
                <a:solidFill>
                  <a:srgbClr val="940143"/>
                </a:solidFill>
                <a:latin typeface="Arial"/>
              </a:rPr>
              <a:t> 2025</a:t>
            </a:r>
            <a:endParaRPr lang="en-US" sz="2400" b="0" strike="noStrike" spc="-1" dirty="0">
              <a:solidFill>
                <a:srgbClr val="000000"/>
              </a:solidFill>
              <a:latin typeface="Arial"/>
            </a:endParaRPr>
          </a:p>
          <a:p>
            <a:pPr indent="0" algn="r">
              <a:lnSpc>
                <a:spcPct val="100000"/>
              </a:lnSpc>
              <a:buNone/>
              <a:tabLst>
                <a:tab pos="0" algn="l"/>
              </a:tabLst>
            </a:pPr>
            <a:endParaRPr lang="en-US" sz="2800" b="0" strike="noStrike" spc="-1" dirty="0">
              <a:solidFill>
                <a:srgbClr val="000000"/>
              </a:solidFill>
              <a:latin typeface="Arial"/>
            </a:endParaRPr>
          </a:p>
          <a:p>
            <a:pPr indent="0" algn="r">
              <a:lnSpc>
                <a:spcPct val="100000"/>
              </a:lnSpc>
              <a:buNone/>
              <a:tabLst>
                <a:tab pos="0" algn="l"/>
              </a:tabLst>
            </a:pPr>
            <a:endParaRPr lang="en-US" sz="2800" b="0" strike="noStrike" spc="-1" dirty="0">
              <a:solidFill>
                <a:srgbClr val="000000"/>
              </a:solidFill>
              <a:latin typeface="Arial"/>
            </a:endParaRPr>
          </a:p>
          <a:p>
            <a:pPr indent="0" algn="r">
              <a:lnSpc>
                <a:spcPct val="100000"/>
              </a:lnSpc>
              <a:buNone/>
              <a:tabLst>
                <a:tab pos="0" algn="l"/>
              </a:tabLst>
            </a:pPr>
            <a:r>
              <a:rPr lang="et-EE" sz="2800" b="0" strike="noStrike" spc="-1" dirty="0">
                <a:solidFill>
                  <a:srgbClr val="940143"/>
                </a:solidFill>
                <a:latin typeface="Arial"/>
              </a:rPr>
              <a:t>    </a:t>
            </a:r>
            <a:endParaRPr lang="en-US" sz="2800" b="0" strike="noStrike" spc="-1" dirty="0">
              <a:solidFill>
                <a:srgbClr val="000000"/>
              </a:solidFill>
              <a:latin typeface="Arial"/>
            </a:endParaRPr>
          </a:p>
        </p:txBody>
      </p:sp>
      <p:sp>
        <p:nvSpPr>
          <p:cNvPr id="143" name="Rectangle 3"/>
          <p:cNvSpPr/>
          <p:nvPr/>
        </p:nvSpPr>
        <p:spPr>
          <a:xfrm>
            <a:off x="611640" y="3168221"/>
            <a:ext cx="7165287" cy="2045260"/>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spcBef>
                <a:spcPts val="561"/>
              </a:spcBef>
            </a:pPr>
            <a:r>
              <a:rPr lang="et-EE" sz="2800" i="1" spc="-1" dirty="0" smtClean="0">
                <a:solidFill>
                  <a:srgbClr val="000000"/>
                </a:solidFill>
                <a:latin typeface="Times New Roman"/>
              </a:rPr>
              <a:t>Sander </a:t>
            </a:r>
            <a:r>
              <a:rPr lang="et-EE" sz="2800" i="1" spc="-1" dirty="0" err="1" smtClean="0">
                <a:solidFill>
                  <a:srgbClr val="000000"/>
                </a:solidFill>
                <a:latin typeface="Times New Roman"/>
              </a:rPr>
              <a:t>Kommel</a:t>
            </a:r>
            <a:r>
              <a:rPr lang="et-EE" sz="2800" b="0" i="1" strike="noStrike" spc="-1" dirty="0" smtClean="0">
                <a:solidFill>
                  <a:srgbClr val="000000"/>
                </a:solidFill>
                <a:latin typeface="Times New Roman"/>
              </a:rPr>
              <a:t>, </a:t>
            </a:r>
            <a:r>
              <a:rPr lang="et-EE" sz="2800" b="0" i="1" strike="noStrike" spc="-1" dirty="0">
                <a:solidFill>
                  <a:srgbClr val="000000"/>
                </a:solidFill>
                <a:latin typeface="Times New Roman"/>
              </a:rPr>
              <a:t>Vladimir </a:t>
            </a:r>
            <a:r>
              <a:rPr lang="et-EE" sz="2800" b="0" i="1" strike="noStrike" spc="-1" dirty="0" smtClean="0">
                <a:solidFill>
                  <a:srgbClr val="000000"/>
                </a:solidFill>
                <a:latin typeface="Times New Roman"/>
              </a:rPr>
              <a:t>Viies </a:t>
            </a:r>
            <a:endParaRPr lang="en-US" sz="2800" b="0" strike="noStrike" spc="-1" dirty="0">
              <a:solidFill>
                <a:srgbClr val="000000"/>
              </a:solidFill>
              <a:latin typeface="Arial"/>
            </a:endParaRPr>
          </a:p>
          <a:p>
            <a:pPr algn="ctr">
              <a:lnSpc>
                <a:spcPct val="100000"/>
              </a:lnSpc>
              <a:spcBef>
                <a:spcPts val="561"/>
              </a:spcBef>
            </a:pPr>
            <a:r>
              <a:rPr lang="et-EE" sz="2800" b="0" i="1" strike="noStrike" spc="-1" dirty="0" smtClean="0">
                <a:solidFill>
                  <a:srgbClr val="000000"/>
                </a:solidFill>
                <a:latin typeface="Times New Roman"/>
              </a:rPr>
              <a:t> </a:t>
            </a:r>
            <a:endParaRPr lang="en-US" sz="2800" b="0" strike="noStrike" spc="-1" dirty="0">
              <a:solidFill>
                <a:srgbClr val="000000"/>
              </a:solidFill>
              <a:latin typeface="Arial"/>
            </a:endParaRPr>
          </a:p>
          <a:p>
            <a:pPr algn="ctr">
              <a:lnSpc>
                <a:spcPct val="100000"/>
              </a:lnSpc>
              <a:spcBef>
                <a:spcPts val="561"/>
              </a:spcBef>
            </a:pPr>
            <a:r>
              <a:rPr lang="et-EE" sz="2800" b="0" i="1" u="sng" strike="noStrike" spc="-1" dirty="0">
                <a:solidFill>
                  <a:srgbClr val="993300"/>
                </a:solidFill>
                <a:uFillTx/>
                <a:latin typeface="Times New Roman"/>
                <a:hlinkClick r:id="rId2"/>
              </a:rPr>
              <a:t>vladimir.viies@gmail.com</a:t>
            </a:r>
            <a:endParaRPr lang="en-US" sz="2800" b="0" strike="noStrike" spc="-1" dirty="0">
              <a:solidFill>
                <a:srgbClr val="000000"/>
              </a:solidFill>
              <a:latin typeface="Arial"/>
            </a:endParaRPr>
          </a:p>
          <a:p>
            <a:pPr algn="ctr">
              <a:lnSpc>
                <a:spcPct val="100000"/>
              </a:lnSpc>
              <a:spcBef>
                <a:spcPts val="561"/>
              </a:spcBef>
            </a:pPr>
            <a:endParaRPr lang="en-US" sz="2800" b="0" strike="noStrike" spc="-1" dirty="0">
              <a:solidFill>
                <a:srgbClr val="000000"/>
              </a:solidFill>
              <a:latin typeface="Arial"/>
            </a:endParaRPr>
          </a:p>
        </p:txBody>
      </p:sp>
      <p:pic>
        <p:nvPicPr>
          <p:cNvPr id="144" name="Picture 5" descr="X:\Logod, reklaam\EL-Struktuur_2008\EL_Sotsiaalfond_horisontaal.jpg"/>
          <p:cNvPicPr/>
          <p:nvPr/>
        </p:nvPicPr>
        <p:blipFill>
          <a:blip r:embed="rId3"/>
          <a:stretch/>
        </p:blipFill>
        <p:spPr>
          <a:xfrm>
            <a:off x="6300720" y="4653000"/>
            <a:ext cx="2595240" cy="144576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p:cNvPicPr/>
          <p:nvPr/>
        </p:nvPicPr>
        <p:blipFill>
          <a:blip r:embed="rId2"/>
          <a:stretch/>
        </p:blipFill>
        <p:spPr>
          <a:xfrm>
            <a:off x="71280" y="1918080"/>
            <a:ext cx="8533080" cy="3886920"/>
          </a:xfrm>
          <a:prstGeom prst="rect">
            <a:avLst/>
          </a:prstGeom>
          <a:ln w="0">
            <a:noFill/>
          </a:ln>
        </p:spPr>
      </p:pic>
      <p:sp>
        <p:nvSpPr>
          <p:cNvPr id="173" name="TextBox 3"/>
          <p:cNvSpPr/>
          <p:nvPr/>
        </p:nvSpPr>
        <p:spPr>
          <a:xfrm>
            <a:off x="1331640" y="476640"/>
            <a:ext cx="6120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1" i="1" u="sng" strike="noStrike" spc="-1">
                <a:solidFill>
                  <a:srgbClr val="000000"/>
                </a:solidFill>
                <a:uFillTx/>
                <a:latin typeface="Times New Roman"/>
              </a:rPr>
              <a:t>Tasks for the first month 1</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
          <p:cNvSpPr/>
          <p:nvPr/>
        </p:nvSpPr>
        <p:spPr>
          <a:xfrm>
            <a:off x="107640" y="260640"/>
            <a:ext cx="8928720" cy="490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n-US" sz="3600" b="1" strike="noStrike" spc="-1">
                <a:solidFill>
                  <a:srgbClr val="000000"/>
                </a:solidFill>
                <a:latin typeface="Times New Roman"/>
              </a:rPr>
              <a:t>Data types </a:t>
            </a:r>
            <a:endParaRPr lang="en-US" sz="36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a:t>
            </a:r>
            <a:r>
              <a:rPr lang="en-US" sz="3200" b="0" i="1" u="sng" strike="noStrike" spc="-1">
                <a:solidFill>
                  <a:srgbClr val="000000"/>
                </a:solidFill>
                <a:uFillTx/>
                <a:latin typeface="Times New Roman"/>
              </a:rPr>
              <a:t>Simple types </a:t>
            </a:r>
            <a:endParaRPr lang="en-US" sz="3200" b="0" strike="noStrike" spc="-1">
              <a:solidFill>
                <a:srgbClr val="000000"/>
              </a:solidFill>
              <a:latin typeface="Arial"/>
            </a:endParaRPr>
          </a:p>
          <a:p>
            <a:pPr algn="ctr">
              <a:lnSpc>
                <a:spcPct val="100000"/>
              </a:lnSpc>
              <a:spcBef>
                <a:spcPts val="641"/>
              </a:spcBef>
            </a:pPr>
            <a:r>
              <a:rPr lang="en-US" sz="3200" b="1" i="1" strike="noStrike" spc="-1">
                <a:solidFill>
                  <a:srgbClr val="000000"/>
                </a:solidFill>
                <a:latin typeface="Times New Roman"/>
              </a:rPr>
              <a:t>• integers </a:t>
            </a:r>
            <a:endParaRPr lang="en-US" sz="3200" b="0" strike="noStrike" spc="-1">
              <a:solidFill>
                <a:srgbClr val="000000"/>
              </a:solidFill>
              <a:latin typeface="Arial"/>
            </a:endParaRPr>
          </a:p>
          <a:p>
            <a:pPr algn="ctr">
              <a:lnSpc>
                <a:spcPct val="100000"/>
              </a:lnSpc>
              <a:spcBef>
                <a:spcPts val="641"/>
              </a:spcBef>
            </a:pPr>
            <a:r>
              <a:rPr lang="et-EE" sz="3200" b="1" i="1" strike="noStrike" spc="-1">
                <a:solidFill>
                  <a:srgbClr val="000000"/>
                </a:solidFill>
                <a:latin typeface="Times New Roman"/>
              </a:rPr>
              <a:t>        </a:t>
            </a:r>
            <a:r>
              <a:rPr lang="en-US" sz="3200" b="1" i="1" strike="noStrike" spc="-1">
                <a:solidFill>
                  <a:srgbClr val="000000"/>
                </a:solidFill>
                <a:latin typeface="Times New Roman"/>
              </a:rPr>
              <a:t>• real numbers </a:t>
            </a:r>
            <a:endParaRPr lang="en-US" sz="3200" b="0" strike="noStrike" spc="-1">
              <a:solidFill>
                <a:srgbClr val="000000"/>
              </a:solidFill>
              <a:latin typeface="Arial"/>
            </a:endParaRPr>
          </a:p>
          <a:p>
            <a:pPr algn="ctr">
              <a:lnSpc>
                <a:spcPct val="100000"/>
              </a:lnSpc>
              <a:spcBef>
                <a:spcPts val="641"/>
              </a:spcBef>
            </a:pPr>
            <a:r>
              <a:rPr lang="et-EE" sz="3200" b="1" i="1" strike="noStrike" spc="-1">
                <a:solidFill>
                  <a:srgbClr val="000000"/>
                </a:solidFill>
                <a:latin typeface="Times New Roman"/>
              </a:rPr>
              <a:t>    </a:t>
            </a:r>
            <a:r>
              <a:rPr lang="en-US" sz="3200" b="1" i="1" strike="noStrike" spc="-1">
                <a:solidFill>
                  <a:srgbClr val="000000"/>
                </a:solidFill>
                <a:latin typeface="Times New Roman"/>
              </a:rPr>
              <a:t>• characters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t>
            </a:r>
            <a:r>
              <a:rPr lang="en-US" sz="2800" b="0" i="1" u="sng" strike="noStrike" spc="-1">
                <a:solidFill>
                  <a:srgbClr val="000000"/>
                </a:solidFill>
                <a:uFillTx/>
                <a:latin typeface="Times New Roman"/>
              </a:rPr>
              <a:t>Complex types </a:t>
            </a:r>
            <a:endParaRPr lang="en-US" sz="2800" b="0" strike="noStrike" spc="-1">
              <a:solidFill>
                <a:srgbClr val="000000"/>
              </a:solidFill>
              <a:latin typeface="Arial"/>
            </a:endParaRPr>
          </a:p>
          <a:p>
            <a:pPr algn="ctr">
              <a:lnSpc>
                <a:spcPct val="100000"/>
              </a:lnSpc>
              <a:spcBef>
                <a:spcPts val="561"/>
              </a:spcBef>
            </a:pPr>
            <a:r>
              <a:rPr lang="en-US" sz="2800" b="1" strike="noStrike" spc="-1">
                <a:solidFill>
                  <a:srgbClr val="000000"/>
                </a:solidFill>
                <a:latin typeface="Times New Roman"/>
              </a:rPr>
              <a:t>• arrays </a:t>
            </a:r>
            <a:endParaRPr lang="en-US" sz="2800" b="0" strike="noStrike" spc="-1">
              <a:solidFill>
                <a:srgbClr val="000000"/>
              </a:solidFill>
              <a:latin typeface="Arial"/>
            </a:endParaRPr>
          </a:p>
          <a:p>
            <a:pPr algn="ctr">
              <a:lnSpc>
                <a:spcPct val="100000"/>
              </a:lnSpc>
              <a:spcBef>
                <a:spcPts val="561"/>
              </a:spcBef>
            </a:pPr>
            <a:r>
              <a:rPr lang="et-EE" sz="2800" b="1" strike="noStrike" spc="-1">
                <a:solidFill>
                  <a:srgbClr val="000000"/>
                </a:solidFill>
                <a:latin typeface="Times New Roman"/>
              </a:rPr>
              <a:t>                                   </a:t>
            </a:r>
            <a:r>
              <a:rPr lang="en-US" sz="2800" b="1" strike="noStrike" spc="-1">
                <a:solidFill>
                  <a:srgbClr val="000000"/>
                </a:solidFill>
                <a:latin typeface="Times New Roman"/>
              </a:rPr>
              <a:t>• strings (array of characters)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records / structures </a:t>
            </a:r>
            <a:r>
              <a:rPr lang="et-EE" sz="2800" b="0" i="1" strike="noStrike" spc="-1">
                <a:solidFill>
                  <a:srgbClr val="000000"/>
                </a:solidFill>
                <a:latin typeface="Times New Roman"/>
              </a:rPr>
              <a:t>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
          <p:cNvSpPr/>
          <p:nvPr/>
        </p:nvSpPr>
        <p:spPr>
          <a:xfrm>
            <a:off x="251640" y="0"/>
            <a:ext cx="8438760" cy="56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n-US" sz="3600" b="1" strike="noStrike" spc="-1">
                <a:solidFill>
                  <a:srgbClr val="000000"/>
                </a:solidFill>
                <a:latin typeface="Times New Roman"/>
              </a:rPr>
              <a:t>Range of unsigned integers</a:t>
            </a:r>
            <a:endParaRPr lang="en-US" sz="36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When defining variables one must keep in mind what is the maximum permitted value for that variable type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 byte / 8 bits. C type: unsigned char. Range 0 .. 255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2 bytes / 16 bits. C type: unsigned short int (unsigned short). Range 0 .. 65535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4 bytes / 32 bits. C type: unsigned long int (unsigned long, unsigned int). Range 0 .. 4294967295 ~ 0 .. 4,29*109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8 bytes / 64 bits. C type: unsigned long long int (unsigned long long). Range 0 .. 18446744073709551615 ~ 0 .. 18,4*1018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
          <p:cNvSpPr/>
          <p:nvPr/>
        </p:nvSpPr>
        <p:spPr>
          <a:xfrm>
            <a:off x="467640" y="188640"/>
            <a:ext cx="8136720" cy="596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What happens when the value goes outside the permitted range?</a:t>
            </a:r>
            <a:endParaRPr lang="en-US" sz="3200" b="0" strike="noStrike" spc="-1">
              <a:solidFill>
                <a:srgbClr val="000000"/>
              </a:solidFill>
              <a:latin typeface="Arial"/>
            </a:endParaRPr>
          </a:p>
          <a:p>
            <a:pPr algn="ctr">
              <a:lnSpc>
                <a:spcPct val="100000"/>
              </a:lnSpc>
              <a:spcBef>
                <a:spcPts val="641"/>
              </a:spcBef>
            </a:pPr>
            <a:endParaRPr lang="en-US" sz="32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a:t>
            </a:r>
            <a:r>
              <a:rPr lang="et-EE" sz="3200" b="0" i="1" strike="noStrike" spc="-1">
                <a:solidFill>
                  <a:srgbClr val="000000"/>
                </a:solidFill>
                <a:latin typeface="Times New Roman"/>
              </a:rPr>
              <a:t>    </a:t>
            </a:r>
            <a:r>
              <a:rPr lang="en-US" sz="3200" b="0" i="1" strike="noStrike" spc="-1">
                <a:solidFill>
                  <a:srgbClr val="000000"/>
                </a:solidFill>
                <a:latin typeface="Times New Roman"/>
              </a:rPr>
              <a:t>• Example: adding 8-bit unsigned integers 1 and 255. </a:t>
            </a:r>
            <a:endParaRPr lang="en-US" sz="3200" b="0" strike="noStrike" spc="-1">
              <a:solidFill>
                <a:srgbClr val="000000"/>
              </a:solidFill>
              <a:latin typeface="Arial"/>
            </a:endParaRPr>
          </a:p>
          <a:p>
            <a:pPr algn="ctr">
              <a:lnSpc>
                <a:spcPct val="100000"/>
              </a:lnSpc>
              <a:spcBef>
                <a:spcPts val="641"/>
              </a:spcBef>
            </a:pPr>
            <a:r>
              <a:rPr lang="en-US" sz="3200" b="0" i="1" strike="noStrike" spc="-1">
                <a:solidFill>
                  <a:srgbClr val="000000"/>
                </a:solidFill>
                <a:latin typeface="Times New Roman"/>
              </a:rPr>
              <a:t>• You get an overflow and the highest bit is lost.</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A=1 B=255 A+B=&gt;?</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             1 1 1 1 1 1 1 1  =&gt; 255 + 1</a:t>
            </a:r>
            <a:endParaRPr lang="en-US" sz="3200" b="0" strike="noStrike" spc="-1">
              <a:solidFill>
                <a:srgbClr val="000000"/>
              </a:solidFill>
              <a:latin typeface="Arial"/>
            </a:endParaRPr>
          </a:p>
          <a:p>
            <a:pPr algn="ctr">
              <a:lnSpc>
                <a:spcPct val="100000"/>
              </a:lnSpc>
              <a:spcBef>
                <a:spcPts val="641"/>
              </a:spcBef>
            </a:pPr>
            <a:r>
              <a:rPr lang="et-EE" sz="3200" b="0" i="1" strike="noStrike" spc="-1">
                <a:solidFill>
                  <a:srgbClr val="000000"/>
                </a:solidFill>
                <a:latin typeface="Times New Roman"/>
              </a:rPr>
              <a:t>0 0 0 0 0 0 0 0 =&gt; 0</a:t>
            </a:r>
            <a:endParaRPr lang="en-US" sz="32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
          <p:cNvSpPr/>
          <p:nvPr/>
        </p:nvSpPr>
        <p:spPr>
          <a:xfrm>
            <a:off x="0" y="260640"/>
            <a:ext cx="8532000" cy="569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R</a:t>
            </a:r>
            <a:r>
              <a:rPr lang="en-US" sz="3200" b="1" strike="noStrike" spc="-1">
                <a:solidFill>
                  <a:srgbClr val="000000"/>
                </a:solidFill>
                <a:latin typeface="Times New Roman"/>
              </a:rPr>
              <a:t>ange of signed integers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Again the datatype determines the minimum and maximum permitted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 byte / 8 bits. C type: char. Range -128 .. 127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2 bytes / 16 bits. C type: short int (short). Range -32768 .. 32767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4 bytes / 32 bits. C type: long int (long, int). Range -2147483648 .. 2147483647 ~ -2.1*109 .. 2,1*109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8 bytes / 64 bits. C type: long long int (long long).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Range -9223372036854775808 .. 9223372036854775807 ~ -9,2*1018 .. 9,2*1018</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
          <p:cNvSpPr/>
          <p:nvPr/>
        </p:nvSpPr>
        <p:spPr>
          <a:xfrm>
            <a:off x="467640" y="116640"/>
            <a:ext cx="8676000" cy="557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strike="noStrike" spc="-1">
                <a:solidFill>
                  <a:srgbClr val="000000"/>
                </a:solidFill>
                <a:latin typeface="Times New Roman"/>
              </a:rPr>
              <a:t>Range and precision of floating point numbers </a:t>
            </a:r>
            <a:endParaRPr lang="en-US" sz="2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Floating point numbers have a huge range but limited precision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 2 bytes / 16 bits. (Half precision) C does not have this type. Sign 1 bit, exponent 5 bits, mantissa 10 + 1 bits Range 10-5 .. 105, ~3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4 bytes / 32 bits. (Single precision) </a:t>
            </a:r>
            <a:r>
              <a:rPr lang="et-EE" sz="2400" b="1" i="1" strike="noStrike" spc="-1">
                <a:solidFill>
                  <a:srgbClr val="000000"/>
                </a:solidFill>
                <a:latin typeface="Times New Roman"/>
              </a:rPr>
              <a:t>C type: float</a:t>
            </a:r>
            <a:r>
              <a:rPr lang="et-EE" sz="2400" b="0" i="1" strike="noStrike" spc="-1">
                <a:solidFill>
                  <a:srgbClr val="000000"/>
                </a:solidFill>
                <a:latin typeface="Times New Roman"/>
              </a:rPr>
              <a:t>. Sign 1 bit, exponent 8 bits, mantissa 23 + 1 bits Range 10-38 .. 1038, ~7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8 bytes / 64 bits. (Double precision) </a:t>
            </a:r>
            <a:r>
              <a:rPr lang="et-EE" sz="2400" b="1" i="1" strike="noStrike" spc="-1">
                <a:solidFill>
                  <a:srgbClr val="000000"/>
                </a:solidFill>
                <a:latin typeface="Times New Roman"/>
              </a:rPr>
              <a:t>C type: double. </a:t>
            </a:r>
            <a:r>
              <a:rPr lang="et-EE" sz="2400" b="0" i="1" strike="noStrike" spc="-1">
                <a:solidFill>
                  <a:srgbClr val="000000"/>
                </a:solidFill>
                <a:latin typeface="Times New Roman"/>
              </a:rPr>
              <a:t>Sign 1 bit, exponent 11 bits, mantissa 52 + 1 bits Range 10-308 .. 10308 , ~16 decimal places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10 bytes / 80 bits. (Extended) C type: long double. Sign 1 bit, exponent 15 bits, mantissa 63 + 1 bits Range 10-4932 .. 104932, ~19 decimal places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
          <p:cNvSpPr/>
          <p:nvPr/>
        </p:nvSpPr>
        <p:spPr>
          <a:xfrm>
            <a:off x="-396720" y="44640"/>
            <a:ext cx="9720720" cy="577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Characters</a:t>
            </a:r>
            <a:endParaRPr lang="en-US" sz="32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ASCII standard uses 7 bits to encode upper and lowercase Latin letters, digits and punctuation. </a:t>
            </a:r>
            <a:endParaRPr lang="en-US" sz="24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Character "1" is encoded with a value 49, "A" is 65, "a" is 97</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C datatype is char, same as signed 8-bit integer</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single character in C is surrounded by single quotation marks: 'A'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Special symbols in C are escaped using backslash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\n is a newline character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is a quotation mark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\t is tab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is backslash itself</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
          <p:cNvSpPr/>
          <p:nvPr/>
        </p:nvSpPr>
        <p:spPr>
          <a:xfrm>
            <a:off x="323640" y="260640"/>
            <a:ext cx="8568720" cy="498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Declaring variables</a:t>
            </a:r>
            <a:endParaRPr lang="en-US" sz="32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In C every variable must be declared and associated</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with a data type</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The data type could consist of multiple words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(unsigned long integer)</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Variable name must be a single word, starts with a letter, may contain letters, digits and underscore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Variable may be initialized during declaration:</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unsigned int a = 10, x, y;</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float z;</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1"/>
          <p:cNvSpPr/>
          <p:nvPr/>
        </p:nvSpPr>
        <p:spPr>
          <a:xfrm>
            <a:off x="611640" y="332640"/>
            <a:ext cx="828072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t>
            </a:r>
            <a:r>
              <a:rPr lang="en-US" sz="3200" b="1" strike="noStrike" spc="-1">
                <a:solidFill>
                  <a:srgbClr val="000000"/>
                </a:solidFill>
                <a:latin typeface="Times New Roman"/>
              </a:rPr>
              <a:t>Memory is allocated for the variable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Changing the value of the variable to a constant or a result of some operatrion is done with assignment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variable_name = 5;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Asignment is not commutative, var = 5 is not the same as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5 = var</a:t>
            </a:r>
            <a:r>
              <a:rPr lang="et-EE" sz="2400" b="0" i="1" strike="noStrike" spc="-1">
                <a:solidFill>
                  <a:srgbClr val="000000"/>
                </a:solidFill>
                <a:latin typeface="Times New Roman"/>
              </a:rPr>
              <a:t> NB!</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variable that we want to assign to must be to the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left of the equal sign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the same variable is on both side of the equal sign then they are interpreted as the variable at different moments in time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variable = variable + 1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New value </a:t>
            </a:r>
            <a:r>
              <a:rPr lang="et-EE" sz="2400" b="0" i="1" strike="noStrike" spc="-1">
                <a:solidFill>
                  <a:srgbClr val="000000"/>
                </a:solidFill>
                <a:latin typeface="Times New Roman"/>
              </a:rPr>
              <a:t>   </a:t>
            </a:r>
            <a:r>
              <a:rPr lang="en-US" sz="2400" b="0" i="1" strike="noStrike" spc="-1">
                <a:solidFill>
                  <a:srgbClr val="000000"/>
                </a:solidFill>
                <a:latin typeface="Times New Roman"/>
              </a:rPr>
              <a:t>Current value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Box 1"/>
          <p:cNvSpPr/>
          <p:nvPr/>
        </p:nvSpPr>
        <p:spPr>
          <a:xfrm>
            <a:off x="323640" y="260640"/>
            <a:ext cx="8568720" cy="498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Operators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Operators can be separated as following:</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Arithmetic operators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Addition, subtraction, etc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Logic / bitwise operators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Boole operations with bits, AND, OR but also shift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Boolean operators / comparison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Is equal, is less</a:t>
            </a:r>
            <a:r>
              <a:rPr lang="et-EE" sz="2800" b="0" i="1" strike="noStrike" spc="-1">
                <a:solidFill>
                  <a:srgbClr val="000000"/>
                </a:solidFill>
                <a:latin typeface="Times New Roman"/>
              </a:rPr>
              <a:t>…..</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Operation needs to be assigned for anything to happen, "a + b" doesn't change the values of either a or b</a:t>
            </a:r>
            <a:r>
              <a:rPr lang="en-US"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3600" b="1" strike="noStrike" spc="-1">
                <a:solidFill>
                  <a:srgbClr val="940143"/>
                </a:solidFill>
                <a:latin typeface="Arial"/>
              </a:rPr>
              <a:t>Final result IAX0583</a:t>
            </a:r>
            <a:endParaRPr lang="en-GB" sz="3600" b="0" strike="noStrike" spc="-1">
              <a:solidFill>
                <a:srgbClr val="000000"/>
              </a:solidFill>
              <a:latin typeface="Times New Roman"/>
            </a:endParaRPr>
          </a:p>
        </p:txBody>
      </p:sp>
      <p:pic>
        <p:nvPicPr>
          <p:cNvPr id="146" name="Picture 1"/>
          <p:cNvPicPr/>
          <p:nvPr/>
        </p:nvPicPr>
        <p:blipFill>
          <a:blip r:embed="rId2"/>
          <a:stretch/>
        </p:blipFill>
        <p:spPr>
          <a:xfrm>
            <a:off x="619200" y="1340640"/>
            <a:ext cx="7760880" cy="4248360"/>
          </a:xfrm>
          <a:prstGeom prst="rect">
            <a:avLst/>
          </a:prstGeom>
          <a:ln w="0">
            <a:noFill/>
          </a:ln>
        </p:spPr>
      </p:pic>
      <p:sp>
        <p:nvSpPr>
          <p:cNvPr id="147" name="TextBox 3"/>
          <p:cNvSpPr/>
          <p:nvPr/>
        </p:nvSpPr>
        <p:spPr>
          <a:xfrm>
            <a:off x="3420000" y="3861000"/>
            <a:ext cx="1728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Exam 50p</a:t>
            </a:r>
            <a:endParaRPr lang="en-US" sz="2400" b="0" strike="noStrike" spc="-1">
              <a:solidFill>
                <a:srgbClr val="000000"/>
              </a:solidFill>
              <a:latin typeface="Arial"/>
            </a:endParaRPr>
          </a:p>
        </p:txBody>
      </p:sp>
      <p:sp>
        <p:nvSpPr>
          <p:cNvPr id="148" name="TextBox 4"/>
          <p:cNvSpPr/>
          <p:nvPr/>
        </p:nvSpPr>
        <p:spPr>
          <a:xfrm>
            <a:off x="3276000" y="2493000"/>
            <a:ext cx="115164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n-US" sz="1400" b="0" i="1" strike="noStrike" spc="-1">
                <a:solidFill>
                  <a:srgbClr val="000000"/>
                </a:solidFill>
                <a:latin typeface="Times New Roman"/>
              </a:rPr>
              <a:t>Part of class work</a:t>
            </a:r>
            <a:r>
              <a:rPr lang="et-EE" sz="1400" b="0" i="1" strike="noStrike" spc="-1">
                <a:solidFill>
                  <a:srgbClr val="000000"/>
                </a:solidFill>
                <a:latin typeface="Times New Roman"/>
              </a:rPr>
              <a:t>s</a:t>
            </a:r>
            <a:r>
              <a:rPr lang="en-US" sz="1400" b="0" i="1" strike="noStrike" spc="-1">
                <a:solidFill>
                  <a:srgbClr val="000000"/>
                </a:solidFill>
                <a:latin typeface="Times New Roman"/>
              </a:rPr>
              <a:t> max 20p</a:t>
            </a:r>
            <a:endParaRPr lang="en-US" sz="1400" b="0" strike="noStrike" spc="-1">
              <a:solidFill>
                <a:srgbClr val="000000"/>
              </a:solidFill>
              <a:latin typeface="Arial"/>
            </a:endParaRPr>
          </a:p>
        </p:txBody>
      </p:sp>
      <p:sp>
        <p:nvSpPr>
          <p:cNvPr id="149" name="TextBox 5"/>
          <p:cNvSpPr/>
          <p:nvPr/>
        </p:nvSpPr>
        <p:spPr>
          <a:xfrm>
            <a:off x="4428000" y="2133000"/>
            <a:ext cx="13676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360"/>
              </a:spcBef>
            </a:pPr>
            <a:r>
              <a:rPr lang="et-EE" sz="1800" b="0" i="1" strike="noStrike" spc="-1">
                <a:solidFill>
                  <a:srgbClr val="000000"/>
                </a:solidFill>
                <a:latin typeface="Times New Roman"/>
              </a:rPr>
              <a:t>Homework 1 max15p</a:t>
            </a:r>
            <a:endParaRPr lang="en-US" sz="1800" b="0" strike="noStrike" spc="-1">
              <a:solidFill>
                <a:srgbClr val="000000"/>
              </a:solidFill>
              <a:latin typeface="Arial"/>
            </a:endParaRPr>
          </a:p>
        </p:txBody>
      </p:sp>
      <p:sp>
        <p:nvSpPr>
          <p:cNvPr id="150" name="TextBox 6"/>
          <p:cNvSpPr/>
          <p:nvPr/>
        </p:nvSpPr>
        <p:spPr>
          <a:xfrm>
            <a:off x="5148000" y="3069000"/>
            <a:ext cx="1151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t-EE" sz="1400" b="0" i="1" strike="noStrike" spc="-1">
                <a:solidFill>
                  <a:srgbClr val="000000"/>
                </a:solidFill>
                <a:latin typeface="Times New Roman"/>
              </a:rPr>
              <a:t>Homework 2 max15p</a:t>
            </a:r>
            <a:endParaRPr lang="en-US" sz="1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1"/>
          <p:cNvSpPr/>
          <p:nvPr/>
        </p:nvSpPr>
        <p:spPr>
          <a:xfrm>
            <a:off x="1043640" y="260640"/>
            <a:ext cx="7416360" cy="448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Arithmetic operators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 b // addition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subtraction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multiplication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b // division </a:t>
            </a:r>
            <a:r>
              <a:rPr lang="et-EE" sz="2800" b="0" i="1" strike="noStrike" spc="-1">
                <a:solidFill>
                  <a:srgbClr val="000000"/>
                </a:solidFill>
                <a:latin typeface="Times New Roman"/>
              </a:rPr>
              <a:t>,t</a:t>
            </a:r>
            <a:r>
              <a:rPr lang="en-US" sz="2800" b="0" i="1" strike="noStrike" spc="-1">
                <a:solidFill>
                  <a:srgbClr val="000000"/>
                </a:solidFill>
                <a:latin typeface="Times New Roman"/>
              </a:rPr>
              <a:t>he sign for division is not ":"!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b // modulo, remainder of division Unary operators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a++ // incrementing a by 1</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 decrementing a by 1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
          <p:cNvSpPr/>
          <p:nvPr/>
        </p:nvSpPr>
        <p:spPr>
          <a:xfrm>
            <a:off x="251640" y="44640"/>
            <a:ext cx="8208720" cy="557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Boolean operators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 b // </a:t>
            </a:r>
            <a:r>
              <a:rPr lang="en-US" sz="1800" b="0" i="1" strike="noStrike" spc="-1">
                <a:solidFill>
                  <a:srgbClr val="000000"/>
                </a:solidFill>
                <a:latin typeface="Times New Roman"/>
              </a:rPr>
              <a:t>Are a and b equal. Do NOT use single equal sign here!</a:t>
            </a:r>
            <a:endParaRPr lang="en-US" sz="1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 a != b // Are a and b not equal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&lt; b // Is a less than b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&gt;= b // Is a greater or equal to b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&gt; b // Is a greater than b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&lt;= b // Is a less or equal to b Composite operators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 &lt; b) </a:t>
            </a:r>
            <a:r>
              <a:rPr lang="en-US" sz="2400" b="1" i="1" strike="noStrike" spc="-1">
                <a:solidFill>
                  <a:srgbClr val="000000"/>
                </a:solidFill>
                <a:latin typeface="Times New Roman"/>
              </a:rPr>
              <a:t>&amp;&amp; </a:t>
            </a:r>
            <a:r>
              <a:rPr lang="en-US" sz="2400" b="0" i="1" strike="noStrike" spc="-1">
                <a:solidFill>
                  <a:srgbClr val="000000"/>
                </a:solidFill>
                <a:latin typeface="Times New Roman"/>
              </a:rPr>
              <a:t>(c &lt; d) // </a:t>
            </a:r>
            <a:r>
              <a:rPr lang="en-US" sz="2000" b="1" i="1" strike="noStrike" spc="-1">
                <a:solidFill>
                  <a:srgbClr val="000000"/>
                </a:solidFill>
                <a:latin typeface="Times New Roman"/>
              </a:rPr>
              <a:t>Are</a:t>
            </a:r>
            <a:r>
              <a:rPr lang="en-US" sz="2400" b="0" i="1" strike="noStrike" spc="-1">
                <a:solidFill>
                  <a:srgbClr val="000000"/>
                </a:solidFill>
                <a:latin typeface="Times New Roman"/>
              </a:rPr>
              <a:t> </a:t>
            </a:r>
            <a:r>
              <a:rPr lang="en-US" sz="2000" b="1" i="1" strike="noStrike" spc="-1">
                <a:solidFill>
                  <a:srgbClr val="000000"/>
                </a:solidFill>
                <a:latin typeface="Times New Roman"/>
              </a:rPr>
              <a:t>both conditions true (AND) </a:t>
            </a:r>
            <a:endParaRPr lang="en-US" sz="20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(a &lt; b) </a:t>
            </a:r>
            <a:r>
              <a:rPr lang="en-US" sz="2400" b="1" i="1" strike="noStrike" spc="-1">
                <a:solidFill>
                  <a:srgbClr val="000000"/>
                </a:solidFill>
                <a:latin typeface="Times New Roman"/>
              </a:rPr>
              <a:t>||</a:t>
            </a:r>
            <a:r>
              <a:rPr lang="en-US" sz="2400" b="0" i="1" strike="noStrike" spc="-1">
                <a:solidFill>
                  <a:srgbClr val="000000"/>
                </a:solidFill>
                <a:latin typeface="Times New Roman"/>
              </a:rPr>
              <a:t> (c &lt; d) // </a:t>
            </a:r>
            <a:r>
              <a:rPr lang="en-US" sz="2000" b="1" i="1" strike="noStrike" spc="-1">
                <a:solidFill>
                  <a:srgbClr val="000000"/>
                </a:solidFill>
                <a:latin typeface="Times New Roman"/>
              </a:rPr>
              <a:t>Is at least one of the conditions true (OR)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 b) // Is the condition not true (INVERSION) </a:t>
            </a:r>
            <a:endParaRPr lang="en-US" sz="2400" b="0" strike="noStrike" spc="-1">
              <a:solidFill>
                <a:srgbClr val="000000"/>
              </a:solidFill>
              <a:latin typeface="Arial"/>
            </a:endParaRPr>
          </a:p>
          <a:p>
            <a:pPr algn="ctr">
              <a:lnSpc>
                <a:spcPct val="100000"/>
              </a:lnSpc>
              <a:spcBef>
                <a:spcPts val="479"/>
              </a:spcBef>
            </a:pPr>
            <a:r>
              <a:rPr lang="en-US" sz="2000" b="1" i="1" strike="noStrike" spc="-1">
                <a:solidFill>
                  <a:srgbClr val="000000"/>
                </a:solidFill>
                <a:latin typeface="Times New Roman"/>
              </a:rPr>
              <a:t>Boolean operators return zero or one</a:t>
            </a:r>
            <a:r>
              <a:rPr lang="et-EE" sz="2000" b="1" i="1" strike="noStrike" spc="-1">
                <a:solidFill>
                  <a:srgbClr val="000000"/>
                </a:solidFill>
                <a:latin typeface="Times New Roman"/>
              </a:rPr>
              <a:t>!</a:t>
            </a:r>
            <a:r>
              <a:rPr lang="en-US" sz="2000" b="1" i="1" strike="noStrike" spc="-1">
                <a:solidFill>
                  <a:srgbClr val="000000"/>
                </a:solidFill>
                <a:latin typeface="Times New Roman"/>
              </a:rPr>
              <a:t> However, in C language a condition is considered true if it is not zero. </a:t>
            </a:r>
            <a:r>
              <a:rPr lang="en-US" sz="2400" b="1" i="1" strike="noStrike" spc="-1">
                <a:solidFill>
                  <a:srgbClr val="000000"/>
                </a:solidFill>
                <a:latin typeface="Times New Roman"/>
              </a:rPr>
              <a:t>if(a) is the same as if(a != 0) </a:t>
            </a:r>
            <a:r>
              <a:rPr lang="et-EE" sz="2400" b="0"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Box 1"/>
          <p:cNvSpPr/>
          <p:nvPr/>
        </p:nvSpPr>
        <p:spPr>
          <a:xfrm>
            <a:off x="179640" y="908640"/>
            <a:ext cx="7344360" cy="51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Constants </a:t>
            </a: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Constants can be defined with a preprocessor directive #define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Directives must be at the beginning of the line</a:t>
            </a:r>
            <a:endParaRPr lang="en-US" sz="2800" b="0" strike="noStrike" spc="-1">
              <a:solidFill>
                <a:srgbClr val="000000"/>
              </a:solidFill>
              <a:latin typeface="Arial"/>
            </a:endParaRPr>
          </a:p>
          <a:p>
            <a:pPr algn="ctr">
              <a:lnSpc>
                <a:spcPct val="100000"/>
              </a:lnSpc>
              <a:spcBef>
                <a:spcPts val="561"/>
              </a:spcBef>
            </a:pPr>
            <a:r>
              <a:rPr lang="en-US" sz="2800" b="0" strike="noStrike" spc="-1">
                <a:solidFill>
                  <a:srgbClr val="000000"/>
                </a:solidFill>
                <a:latin typeface="Times New Roman"/>
              </a:rPr>
              <a:t> Example</a:t>
            </a:r>
            <a:r>
              <a:rPr lang="et-EE" sz="2800" b="0" i="1" strike="noStrike" spc="-1">
                <a:solidFill>
                  <a:srgbClr val="000000"/>
                </a:solidFill>
                <a:latin typeface="Times New Roman"/>
              </a:rPr>
              <a:t>:</a:t>
            </a:r>
            <a:r>
              <a:rPr lang="en-US" sz="2800" b="0" i="1" strike="noStrike" spc="-1">
                <a:solidFill>
                  <a:srgbClr val="000000"/>
                </a:solidFill>
                <a:latin typeface="Times New Roman"/>
              </a:rPr>
              <a:t> #define STEP 8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Preprocessor replaces all such constants in the code with their value before compiling, therefore it isn't slower than writing these constant values everywhere yourself but now you can replace them all with a single edit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
          <p:cNvSpPr/>
          <p:nvPr/>
        </p:nvSpPr>
        <p:spPr>
          <a:xfrm>
            <a:off x="611640" y="260640"/>
            <a:ext cx="7920360" cy="463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Blanks and address operator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%d – signed decimal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400" b="0" i="1" strike="noStrike" spc="-1">
                <a:solidFill>
                  <a:srgbClr val="000000"/>
                </a:solidFill>
                <a:latin typeface="Times New Roman"/>
              </a:rPr>
              <a:t>• %f </a:t>
            </a:r>
            <a:r>
              <a:rPr lang="et-EE" sz="2400" b="0" i="1" strike="noStrike" spc="-1">
                <a:solidFill>
                  <a:srgbClr val="000000"/>
                </a:solidFill>
                <a:latin typeface="Times New Roman"/>
              </a:rPr>
              <a:t> </a:t>
            </a:r>
            <a:r>
              <a:rPr lang="en-US" sz="2400" b="0" i="1" strike="noStrike" spc="-1">
                <a:solidFill>
                  <a:srgbClr val="000000"/>
                </a:solidFill>
                <a:latin typeface="Times New Roman"/>
              </a:rPr>
              <a:t> %g – float type real number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%lg – double type real number (must be used when reading)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 single character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&amp; – location of the following variable in memory</a:t>
            </a:r>
            <a:endParaRPr lang="en-US" sz="24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Address operator must be used for simple data types like numbers and characters</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int a; double x; char c;</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 scanf("%d %lf %c", &amp;a, &amp;x, &amp;c);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
          <p:cNvSpPr/>
          <p:nvPr/>
        </p:nvSpPr>
        <p:spPr>
          <a:xfrm>
            <a:off x="467640" y="260640"/>
            <a:ext cx="8352720" cy="498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Formatted text (defined in library stdio.h) </a:t>
            </a:r>
            <a:endParaRPr lang="en-US" sz="2800" b="0" strike="noStrike" spc="-1">
              <a:solidFill>
                <a:srgbClr val="000000"/>
              </a:solidFill>
              <a:latin typeface="Arial"/>
            </a:endParaRPr>
          </a:p>
          <a:p>
            <a:pPr algn="ctr">
              <a:lnSpc>
                <a:spcPct val="100000"/>
              </a:lnSpc>
              <a:spcBef>
                <a:spcPts val="479"/>
              </a:spcBef>
            </a:pPr>
            <a:r>
              <a:rPr lang="en-US" sz="2400" b="1" i="1" u="sng" strike="noStrike" spc="-1">
                <a:solidFill>
                  <a:srgbClr val="000000"/>
                </a:solidFill>
                <a:uFillTx/>
                <a:latin typeface="Times New Roman"/>
              </a:rPr>
              <a:t>• There are functions in C for reading and writing formatted text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1800" b="0" i="1" strike="noStrike" spc="-1">
                <a:solidFill>
                  <a:srgbClr val="000000"/>
                </a:solidFill>
                <a:latin typeface="Times New Roman"/>
              </a:rPr>
              <a:t>• The format is passed as a string constant where it is possible to define typed blanks</a:t>
            </a:r>
            <a:endParaRPr lang="en-US" sz="1800" b="0" strike="noStrike" spc="-1">
              <a:solidFill>
                <a:srgbClr val="000000"/>
              </a:solidFill>
              <a:latin typeface="Arial"/>
            </a:endParaRPr>
          </a:p>
          <a:p>
            <a:pPr algn="ctr">
              <a:lnSpc>
                <a:spcPct val="100000"/>
              </a:lnSpc>
              <a:spcBef>
                <a:spcPts val="360"/>
              </a:spcBef>
            </a:pPr>
            <a:r>
              <a:rPr lang="en-US" sz="1800" b="0" i="1" strike="noStrike" spc="-1">
                <a:solidFill>
                  <a:srgbClr val="000000"/>
                </a:solidFill>
                <a:latin typeface="Times New Roman"/>
              </a:rPr>
              <a:t> • The blanks are filled with values passed as additional parameters </a:t>
            </a:r>
            <a:endParaRPr lang="en-US" sz="1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reading, the blanks will be converted according to type and saved to the memory location of the variable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Example: </a:t>
            </a:r>
            <a:r>
              <a:rPr lang="en-US" sz="2400" b="1" i="1" strike="noStrike" spc="-1">
                <a:solidFill>
                  <a:srgbClr val="000000"/>
                </a:solidFill>
                <a:latin typeface="Times New Roman"/>
              </a:rPr>
              <a:t>printf("Number: %d\n", a); </a:t>
            </a:r>
            <a:r>
              <a:rPr lang="en-US" sz="2000" b="0" strike="noStrike" spc="-1">
                <a:solidFill>
                  <a:srgbClr val="000000"/>
                </a:solidFill>
                <a:latin typeface="Times New Roman"/>
              </a:rPr>
              <a:t>// Print decimal value of a </a:t>
            </a:r>
            <a:r>
              <a:rPr lang="en-US" sz="2400" b="1" i="1" strike="noStrike" spc="-1">
                <a:solidFill>
                  <a:srgbClr val="000000"/>
                </a:solidFill>
                <a:latin typeface="Times New Roman"/>
              </a:rPr>
              <a:t>scanf("X%d Y", &amp;b); </a:t>
            </a:r>
            <a:r>
              <a:rPr lang="en-US" sz="1800" b="0" i="1" strike="noStrike" spc="-1">
                <a:solidFill>
                  <a:srgbClr val="000000"/>
                </a:solidFill>
                <a:latin typeface="Times New Roman"/>
              </a:rPr>
              <a:t>/* An example of expected input: "X26 Y", the value of 26 will be saved to the memory address of variable b, however if the format is incorrect (for example just "26") then nothing will be read*/ </a:t>
            </a:r>
            <a:endParaRPr lang="en-US" sz="1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reading data the format usually consists of just the blank or blanks separated by spaces. There are some exceptions like time, date, etc</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
          <p:cNvSpPr/>
          <p:nvPr/>
        </p:nvSpPr>
        <p:spPr>
          <a:xfrm>
            <a:off x="251640" y="260640"/>
            <a:ext cx="8784720" cy="499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C</a:t>
            </a:r>
            <a:r>
              <a:rPr lang="en-US" sz="3200" b="1" strike="noStrike" spc="-1">
                <a:solidFill>
                  <a:srgbClr val="000000"/>
                </a:solidFill>
                <a:latin typeface="Times New Roman"/>
              </a:rPr>
              <a:t>ommenting the code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Occasionally there might be some constants in the code for some specific values, for example distance between Earth and Moon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Another person </a:t>
            </a:r>
            <a:r>
              <a:rPr lang="et-EE" sz="2000" b="0" i="1" strike="noStrike" spc="-1">
                <a:solidFill>
                  <a:srgbClr val="000000"/>
                </a:solidFill>
                <a:latin typeface="Times New Roman"/>
              </a:rPr>
              <a:t> </a:t>
            </a:r>
            <a:r>
              <a:rPr lang="en-US" sz="2000" b="0" i="1" strike="noStrike" spc="-1">
                <a:solidFill>
                  <a:srgbClr val="000000"/>
                </a:solidFill>
                <a:latin typeface="Times New Roman"/>
              </a:rPr>
              <a:t>may not be able to figure out what that number means </a:t>
            </a:r>
            <a:endParaRPr lang="en-US" sz="20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n-US" sz="2000" b="0" i="1" strike="noStrike" spc="-1">
                <a:solidFill>
                  <a:srgbClr val="000000"/>
                </a:solidFill>
                <a:latin typeface="Times New Roman"/>
              </a:rPr>
              <a:t>• Therefore such numeric constants should be avoided or at least commented </a:t>
            </a:r>
            <a:endParaRPr lang="en-US" sz="20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561"/>
              </a:spcBef>
            </a:pPr>
            <a:r>
              <a:rPr lang="en-US" sz="2800" b="0" strike="noStrike" spc="-1">
                <a:solidFill>
                  <a:srgbClr val="000000"/>
                </a:solidFill>
                <a:latin typeface="Times New Roman"/>
              </a:rPr>
              <a:t>There are two options for commenting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 comment upto the end of the line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 a comment over multiple lines, very useful for disabling parts of the code, to end the multi-line comment use: */</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Box 1"/>
          <p:cNvSpPr/>
          <p:nvPr/>
        </p:nvSpPr>
        <p:spPr>
          <a:xfrm>
            <a:off x="1331640" y="0"/>
            <a:ext cx="7272360" cy="587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Conditional statements</a:t>
            </a:r>
            <a:r>
              <a:rPr lang="et-EE" sz="3200" b="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t-EE" sz="2400" b="1" strike="noStrike" spc="-1">
                <a:solidFill>
                  <a:srgbClr val="000000"/>
                </a:solidFill>
                <a:latin typeface="Times New Roman"/>
              </a:rPr>
              <a:t>i</a:t>
            </a:r>
            <a:r>
              <a:rPr lang="en-US" sz="2400" b="1" strike="noStrike" spc="-1">
                <a:solidFill>
                  <a:srgbClr val="000000"/>
                </a:solidFill>
                <a:latin typeface="Times New Roman"/>
              </a:rPr>
              <a:t>f </a:t>
            </a:r>
            <a:r>
              <a:rPr lang="en-US" sz="2400" b="0" i="1" strike="noStrike" spc="-1">
                <a:solidFill>
                  <a:srgbClr val="000000"/>
                </a:solidFill>
                <a:latin typeface="Times New Roman"/>
              </a:rPr>
              <a:t>checks for the condition and carries out the </a:t>
            </a:r>
            <a:r>
              <a:rPr lang="en-US" sz="2400" b="1" i="1" strike="noStrike" spc="-1">
                <a:solidFill>
                  <a:srgbClr val="000000"/>
                </a:solidFill>
                <a:latin typeface="Times New Roman"/>
              </a:rPr>
              <a:t>following statement or block of statements if the statement is true (not zero)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t-EE" sz="2400" b="1" i="1" strike="noStrike" spc="-1">
                <a:solidFill>
                  <a:srgbClr val="000000"/>
                </a:solidFill>
                <a:latin typeface="Times New Roman"/>
              </a:rPr>
              <a:t>e</a:t>
            </a:r>
            <a:r>
              <a:rPr lang="en-US" sz="2400" b="1" i="1" strike="noStrike" spc="-1">
                <a:solidFill>
                  <a:srgbClr val="000000"/>
                </a:solidFill>
                <a:latin typeface="Times New Roman"/>
              </a:rPr>
              <a:t>lse </a:t>
            </a:r>
            <a:r>
              <a:rPr lang="en-US" sz="2400" b="0" i="1" strike="noStrike" spc="-1">
                <a:solidFill>
                  <a:srgbClr val="000000"/>
                </a:solidFill>
                <a:latin typeface="Times New Roman"/>
              </a:rPr>
              <a:t>may be used to specify an action that should take place when the condition </a:t>
            </a:r>
            <a:r>
              <a:rPr lang="en-US" sz="2400" b="1" i="1" strike="noStrike" spc="-1">
                <a:solidFill>
                  <a:srgbClr val="000000"/>
                </a:solidFill>
                <a:latin typeface="Times New Roman"/>
              </a:rPr>
              <a:t>is not true</a:t>
            </a:r>
            <a:endParaRPr lang="en-US" sz="24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a:t>
            </a:r>
            <a:r>
              <a:rPr lang="et-EE" sz="2800" b="1" strike="noStrike" spc="-1">
                <a:solidFill>
                  <a:srgbClr val="000000"/>
                </a:solidFill>
                <a:latin typeface="Times New Roman"/>
              </a:rPr>
              <a:t>i</a:t>
            </a:r>
            <a:r>
              <a:rPr lang="en-US" sz="2800" b="1" strike="noStrike" spc="-1">
                <a:solidFill>
                  <a:srgbClr val="000000"/>
                </a:solidFill>
                <a:latin typeface="Times New Roman"/>
              </a:rPr>
              <a:t>f </a:t>
            </a:r>
            <a:r>
              <a:rPr lang="en-US" sz="2800" b="0" i="1" strike="noStrike" spc="-1">
                <a:solidFill>
                  <a:srgbClr val="000000"/>
                </a:solidFill>
                <a:latin typeface="Times New Roman"/>
              </a:rPr>
              <a:t>there are several statements that need to be grouped together then brackets {} must be used. </a:t>
            </a:r>
            <a:r>
              <a:rPr lang="en-US" sz="2800" b="1" i="1" strike="noStrike" spc="-1">
                <a:solidFill>
                  <a:srgbClr val="000000"/>
                </a:solidFill>
                <a:latin typeface="Times New Roman"/>
              </a:rPr>
              <a:t>if</a:t>
            </a:r>
            <a:r>
              <a:rPr lang="en-US" sz="2800" b="0" i="1" strike="noStrike" spc="-1">
                <a:solidFill>
                  <a:srgbClr val="000000"/>
                </a:solidFill>
                <a:latin typeface="Times New Roman"/>
              </a:rPr>
              <a:t>(a &lt; b) printf("%d", a); //single statement </a:t>
            </a:r>
            <a:endParaRPr lang="en-US" sz="2800" b="0" strike="noStrike" spc="-1">
              <a:solidFill>
                <a:srgbClr val="000000"/>
              </a:solidFill>
              <a:latin typeface="Arial"/>
            </a:endParaRPr>
          </a:p>
          <a:p>
            <a:pPr algn="ctr">
              <a:lnSpc>
                <a:spcPct val="100000"/>
              </a:lnSpc>
              <a:spcBef>
                <a:spcPts val="561"/>
              </a:spcBef>
            </a:pPr>
            <a:r>
              <a:rPr lang="en-US" sz="2800" b="1" i="1" strike="noStrike" spc="-1">
                <a:solidFill>
                  <a:srgbClr val="000000"/>
                </a:solidFill>
                <a:latin typeface="Times New Roman"/>
              </a:rPr>
              <a:t>else</a:t>
            </a:r>
            <a:r>
              <a:rPr lang="en-US" sz="2800" b="0" i="1" strike="noStrike" spc="-1">
                <a:solidFill>
                  <a:srgbClr val="000000"/>
                </a:solidFill>
                <a:latin typeface="Times New Roman"/>
              </a:rPr>
              <a:t>{ //group of statements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printf("%d", b);// stmt 1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b = 0; // stmt 2</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end of group</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1"/>
          <p:cNvSpPr/>
          <p:nvPr/>
        </p:nvSpPr>
        <p:spPr>
          <a:xfrm>
            <a:off x="1331640" y="908640"/>
            <a:ext cx="56883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t-EE" sz="3200" b="1" strike="noStrike" spc="-1">
                <a:solidFill>
                  <a:srgbClr val="000000"/>
                </a:solidFill>
                <a:latin typeface="Times New Roman"/>
              </a:rPr>
              <a:t>C  LOOPS</a:t>
            </a:r>
            <a:endParaRPr lang="en-US" sz="3200" b="0" strike="noStrike" spc="-1">
              <a:solidFill>
                <a:srgbClr val="000000"/>
              </a:solidFill>
              <a:latin typeface="Arial"/>
            </a:endParaRPr>
          </a:p>
        </p:txBody>
      </p:sp>
      <p:sp>
        <p:nvSpPr>
          <p:cNvPr id="191" name="TextBox 2"/>
          <p:cNvSpPr/>
          <p:nvPr/>
        </p:nvSpPr>
        <p:spPr>
          <a:xfrm>
            <a:off x="611640" y="1772640"/>
            <a:ext cx="7920360" cy="40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i="1" strike="noStrike" spc="-1">
                <a:solidFill>
                  <a:srgbClr val="000000"/>
                </a:solidFill>
                <a:latin typeface="Times New Roman"/>
              </a:rPr>
              <a:t>WHILE</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1" i="1" strike="noStrike" spc="-1">
                <a:solidFill>
                  <a:srgbClr val="000000"/>
                </a:solidFill>
                <a:latin typeface="Times New Roman"/>
              </a:rPr>
              <a:t>while</a:t>
            </a:r>
            <a:r>
              <a:rPr lang="en-US" sz="2800" b="0" i="1" strike="noStrike" spc="-1">
                <a:solidFill>
                  <a:srgbClr val="000000"/>
                </a:solidFill>
                <a:latin typeface="Times New Roman"/>
              </a:rPr>
              <a:t>(a &lt; 10)</a:t>
            </a:r>
            <a:r>
              <a:rPr lang="en-US" sz="2800" b="1" i="1" strike="noStrike" spc="-1">
                <a:solidFill>
                  <a:srgbClr val="000000"/>
                </a:solidFill>
                <a:latin typeface="Times New Roman"/>
              </a:rPr>
              <a:t>{ </a:t>
            </a:r>
            <a:r>
              <a:rPr lang="en-US" sz="2800" b="0" i="1" strike="noStrike" spc="-1">
                <a:solidFill>
                  <a:srgbClr val="000000"/>
                </a:solidFill>
                <a:latin typeface="Times New Roman"/>
              </a:rPr>
              <a:t>// repeat if a &lt; 10 printf("%d\n", a);</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a + 1;</a:t>
            </a:r>
            <a:r>
              <a:rPr lang="et-EE" sz="2800" b="1" i="1" strike="noStrike" spc="-1">
                <a:solidFill>
                  <a:srgbClr val="000000"/>
                </a:solidFill>
                <a:latin typeface="Times New Roman"/>
              </a:rPr>
              <a:t>}</a:t>
            </a:r>
            <a:r>
              <a:rPr lang="en-US" sz="2800" b="0" i="1" strike="noStrike" spc="-1">
                <a:solidFill>
                  <a:srgbClr val="000000"/>
                </a:solidFill>
                <a:latin typeface="Times New Roman"/>
              </a:rPr>
              <a:t> // change the value of a</a:t>
            </a:r>
            <a:r>
              <a:rPr lang="et-EE" sz="2800" b="0" i="1" strike="noStrike" spc="-1">
                <a:solidFill>
                  <a:srgbClr val="000000"/>
                </a:solidFill>
                <a:latin typeface="Times New Roman"/>
              </a:rPr>
              <a:t> </a:t>
            </a:r>
            <a:endParaRPr lang="en-US" sz="2800" b="0" strike="noStrike" spc="-1">
              <a:solidFill>
                <a:srgbClr val="000000"/>
              </a:solidFill>
              <a:latin typeface="Arial"/>
            </a:endParaRPr>
          </a:p>
          <a:p>
            <a:pPr algn="ctr">
              <a:lnSpc>
                <a:spcPct val="100000"/>
              </a:lnSpc>
              <a:spcBef>
                <a:spcPts val="561"/>
              </a:spcBef>
            </a:pPr>
            <a:r>
              <a:rPr lang="et-EE" sz="2800" b="1" i="1" strike="noStrike" spc="-1">
                <a:solidFill>
                  <a:srgbClr val="000000"/>
                </a:solidFill>
                <a:latin typeface="Times New Roman"/>
              </a:rPr>
              <a:t>DO WHILE</a:t>
            </a:r>
            <a:endParaRPr lang="en-US" sz="2800" b="0" strike="noStrike" spc="-1">
              <a:solidFill>
                <a:srgbClr val="000000"/>
              </a:solidFill>
              <a:latin typeface="Arial"/>
            </a:endParaRPr>
          </a:p>
          <a:p>
            <a:pPr algn="ctr">
              <a:lnSpc>
                <a:spcPct val="100000"/>
              </a:lnSpc>
              <a:spcBef>
                <a:spcPts val="561"/>
              </a:spcBef>
            </a:pPr>
            <a:r>
              <a:rPr lang="it-IT" sz="2800" b="1" i="1" strike="noStrike" spc="-1">
                <a:solidFill>
                  <a:srgbClr val="000000"/>
                </a:solidFill>
                <a:latin typeface="Times New Roman"/>
              </a:rPr>
              <a:t>do{</a:t>
            </a:r>
            <a:r>
              <a:rPr lang="it-IT" sz="2800" b="0" i="1" strike="noStrike" spc="-1">
                <a:solidFill>
                  <a:srgbClr val="000000"/>
                </a:solidFill>
                <a:latin typeface="Times New Roman"/>
              </a:rPr>
              <a:t> printf(„</a:t>
            </a:r>
            <a:r>
              <a:rPr lang="et-EE" sz="2800" b="0" i="1" strike="noStrike" spc="-1">
                <a:solidFill>
                  <a:srgbClr val="000000"/>
                </a:solidFill>
                <a:latin typeface="Times New Roman"/>
              </a:rPr>
              <a:t>insert</a:t>
            </a:r>
            <a:r>
              <a:rPr lang="it-IT" sz="2800" b="0" i="1" strike="noStrike" spc="-1">
                <a:solidFill>
                  <a:srgbClr val="000000"/>
                </a:solidFill>
                <a:latin typeface="Times New Roman"/>
              </a:rPr>
              <a:t> a: "); scanf("%d", &amp;a); </a:t>
            </a:r>
            <a:r>
              <a:rPr lang="it-IT" sz="2800" b="1" i="1" strike="noStrike" spc="-1">
                <a:solidFill>
                  <a:srgbClr val="000000"/>
                </a:solidFill>
                <a:latin typeface="Times New Roman"/>
              </a:rPr>
              <a:t>}</a:t>
            </a:r>
            <a:endParaRPr lang="en-US" sz="2800" b="0" strike="noStrike" spc="-1">
              <a:solidFill>
                <a:srgbClr val="000000"/>
              </a:solidFill>
              <a:latin typeface="Arial"/>
            </a:endParaRPr>
          </a:p>
          <a:p>
            <a:pPr algn="ctr">
              <a:lnSpc>
                <a:spcPct val="100000"/>
              </a:lnSpc>
              <a:spcBef>
                <a:spcPts val="561"/>
              </a:spcBef>
            </a:pPr>
            <a:r>
              <a:rPr lang="it-IT" sz="2800" b="1" i="1" strike="noStrike" spc="-1">
                <a:solidFill>
                  <a:srgbClr val="000000"/>
                </a:solidFill>
                <a:latin typeface="Times New Roman"/>
              </a:rPr>
              <a:t>while</a:t>
            </a:r>
            <a:r>
              <a:rPr lang="it-IT" sz="2800" b="0" i="1" strike="noStrike" spc="-1">
                <a:solidFill>
                  <a:srgbClr val="000000"/>
                </a:solidFill>
                <a:latin typeface="Times New Roman"/>
              </a:rPr>
              <a:t>(a &lt;= 0);</a:t>
            </a:r>
            <a:endParaRPr lang="en-US" sz="2800" b="0" strike="noStrike" spc="-1">
              <a:solidFill>
                <a:srgbClr val="000000"/>
              </a:solidFill>
              <a:latin typeface="Arial"/>
            </a:endParaRPr>
          </a:p>
          <a:p>
            <a:pPr algn="ctr">
              <a:lnSpc>
                <a:spcPct val="100000"/>
              </a:lnSpc>
              <a:spcBef>
                <a:spcPts val="561"/>
              </a:spcBef>
            </a:pPr>
            <a:r>
              <a:rPr lang="et-EE" sz="2800" b="1" i="1" strike="noStrike" spc="-1">
                <a:solidFill>
                  <a:srgbClr val="000000"/>
                </a:solidFill>
                <a:latin typeface="Times New Roman"/>
              </a:rPr>
              <a:t>FOR</a:t>
            </a:r>
            <a:endParaRPr lang="en-US" sz="2800" b="0" strike="noStrike" spc="-1">
              <a:solidFill>
                <a:srgbClr val="000000"/>
              </a:solidFill>
              <a:latin typeface="Arial"/>
            </a:endParaRPr>
          </a:p>
          <a:p>
            <a:pPr algn="ctr">
              <a:lnSpc>
                <a:spcPct val="100000"/>
              </a:lnSpc>
              <a:spcBef>
                <a:spcPts val="561"/>
              </a:spcBef>
            </a:pPr>
            <a:r>
              <a:rPr lang="nn-NO" sz="2800" b="1" i="1" strike="noStrike" spc="-1">
                <a:solidFill>
                  <a:srgbClr val="000000"/>
                </a:solidFill>
                <a:latin typeface="Times New Roman"/>
              </a:rPr>
              <a:t>for</a:t>
            </a:r>
            <a:r>
              <a:rPr lang="nn-NO" sz="2800" b="0" i="1" strike="noStrike" spc="-1">
                <a:solidFill>
                  <a:srgbClr val="000000"/>
                </a:solidFill>
                <a:latin typeface="Times New Roman"/>
              </a:rPr>
              <a:t>(</a:t>
            </a:r>
            <a:r>
              <a:rPr lang="nn-NO" sz="2800" b="1" i="1" strike="noStrike" spc="-1">
                <a:solidFill>
                  <a:srgbClr val="000000"/>
                </a:solidFill>
                <a:latin typeface="Times New Roman"/>
              </a:rPr>
              <a:t>i </a:t>
            </a:r>
            <a:r>
              <a:rPr lang="nn-NO" sz="2800" b="0" i="1" strike="noStrike" spc="-1">
                <a:solidFill>
                  <a:srgbClr val="000000"/>
                </a:solidFill>
                <a:latin typeface="Times New Roman"/>
              </a:rPr>
              <a:t>= 0; </a:t>
            </a:r>
            <a:r>
              <a:rPr lang="nn-NO" sz="2800" b="1" i="1" strike="noStrike" spc="-1">
                <a:solidFill>
                  <a:srgbClr val="000000"/>
                </a:solidFill>
                <a:latin typeface="Times New Roman"/>
              </a:rPr>
              <a:t>i </a:t>
            </a:r>
            <a:r>
              <a:rPr lang="nn-NO" sz="2800" b="0" i="1" strike="noStrike" spc="-1">
                <a:solidFill>
                  <a:srgbClr val="000000"/>
                </a:solidFill>
                <a:latin typeface="Times New Roman"/>
              </a:rPr>
              <a:t>&lt; 10; </a:t>
            </a:r>
            <a:r>
              <a:rPr lang="nn-NO" sz="2800" b="1" i="1" strike="noStrike" spc="-1">
                <a:solidFill>
                  <a:srgbClr val="000000"/>
                </a:solidFill>
                <a:latin typeface="Times New Roman"/>
              </a:rPr>
              <a:t>i</a:t>
            </a:r>
            <a:r>
              <a:rPr lang="nn-NO" sz="2800" b="0" i="1" strike="noStrike" spc="-1">
                <a:solidFill>
                  <a:srgbClr val="000000"/>
                </a:solidFill>
                <a:latin typeface="Times New Roman"/>
              </a:rPr>
              <a:t>++)</a:t>
            </a:r>
            <a:r>
              <a:rPr lang="nn-NO" sz="2800" b="1" i="1" strike="noStrike" spc="-1">
                <a:solidFill>
                  <a:srgbClr val="000000"/>
                </a:solidFill>
                <a:latin typeface="Times New Roman"/>
              </a:rPr>
              <a:t>{</a:t>
            </a:r>
            <a:r>
              <a:rPr lang="nn-NO" sz="2800" b="0" i="1" strike="noStrike" spc="-1">
                <a:solidFill>
                  <a:srgbClr val="000000"/>
                </a:solidFill>
                <a:latin typeface="Times New Roman"/>
              </a:rPr>
              <a:t> printf("%d\n", i); </a:t>
            </a:r>
            <a:r>
              <a:rPr lang="nn-NO" sz="2800" b="1" i="1" strike="noStrike" spc="-1">
                <a:solidFill>
                  <a:srgbClr val="000000"/>
                </a:solidFill>
                <a:latin typeface="Times New Roman"/>
              </a:rPr>
              <a:t>}</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
          <p:cNvSpPr/>
          <p:nvPr/>
        </p:nvSpPr>
        <p:spPr>
          <a:xfrm>
            <a:off x="1115640" y="260640"/>
            <a:ext cx="662436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Main program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400" b="0" strike="noStrike" spc="-1">
                <a:solidFill>
                  <a:srgbClr val="000000"/>
                </a:solidFill>
                <a:latin typeface="Times New Roman"/>
              </a:rPr>
              <a:t>The main program is named </a:t>
            </a:r>
            <a:r>
              <a:rPr lang="en-US" sz="2400" b="1" strike="noStrike" spc="-1">
                <a:solidFill>
                  <a:srgbClr val="000000"/>
                </a:solidFill>
                <a:latin typeface="Times New Roman"/>
              </a:rPr>
              <a:t>main</a:t>
            </a:r>
            <a:r>
              <a:rPr lang="en-US" sz="2400" b="0"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It is declared as a function: int main(void)</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 int signifies that the function returns an integer value (to OS) </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The body of the function is between brackets { }</a:t>
            </a:r>
            <a:endParaRPr lang="en-US" sz="24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 The application starts execution from main </a:t>
            </a:r>
            <a:r>
              <a:rPr lang="en-US" sz="2400" b="0" i="1" strike="noStrike" spc="-1">
                <a:solidFill>
                  <a:srgbClr val="000000"/>
                </a:solidFill>
                <a:latin typeface="Times New Roman"/>
              </a:rPr>
              <a:t>#include</a:t>
            </a:r>
            <a:r>
              <a:rPr lang="et-EE" sz="2400" b="0" i="1" strike="noStrike" spc="-1">
                <a:solidFill>
                  <a:srgbClr val="000000"/>
                </a:solidFill>
                <a:latin typeface="Times New Roman"/>
              </a:rPr>
              <a:t>&lt;stdio.h&gt;</a:t>
            </a:r>
            <a:r>
              <a:rPr lang="en-US" sz="2400" b="0" i="1" strike="noStrike" spc="-1">
                <a:solidFill>
                  <a:srgbClr val="000000"/>
                </a:solidFill>
                <a:latin typeface="Times New Roman"/>
              </a:rPr>
              <a:t> //use library stdio (printf)</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int main(void){ //main program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printf("hey\n"); //print a message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return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//exit from function</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1"/>
          <p:cNvSpPr/>
          <p:nvPr/>
        </p:nvSpPr>
        <p:spPr>
          <a:xfrm>
            <a:off x="395640" y="332640"/>
            <a:ext cx="7776360" cy="60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While loop</a:t>
            </a:r>
            <a:endParaRPr lang="en-US" sz="3200" b="0" strike="noStrike" spc="-1">
              <a:solidFill>
                <a:srgbClr val="000000"/>
              </a:solidFill>
              <a:latin typeface="Arial"/>
            </a:endParaRPr>
          </a:p>
          <a:p>
            <a:pPr algn="ctr">
              <a:lnSpc>
                <a:spcPct val="100000"/>
              </a:lnSpc>
              <a:spcBef>
                <a:spcPts val="561"/>
              </a:spcBef>
            </a:pPr>
            <a:r>
              <a:rPr lang="en-US" sz="2400" b="0" i="1" strike="noStrike" spc="-1">
                <a:solidFill>
                  <a:srgbClr val="000000"/>
                </a:solidFill>
                <a:latin typeface="Times New Roman"/>
              </a:rPr>
              <a:t> </a:t>
            </a:r>
            <a:r>
              <a:rPr lang="en-US" sz="2800" b="0" i="1" strike="noStrike" spc="-1">
                <a:solidFill>
                  <a:srgbClr val="000000"/>
                </a:solidFill>
                <a:latin typeface="Times New Roman"/>
              </a:rPr>
              <a:t>• While loop checks for the condition and repeats the subsequent statement (or body of the loop) while the condition is true </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    </a:t>
            </a:r>
            <a:r>
              <a:rPr lang="en-US" sz="2800" b="0" i="1" strike="noStrike" spc="-1">
                <a:solidFill>
                  <a:srgbClr val="000000"/>
                </a:solidFill>
                <a:latin typeface="Times New Roman"/>
              </a:rPr>
              <a:t>• Usually a block of statements follows the while statement, as one of the statements within it should change the condition.</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If the condition is not true when the while statement was reached for the first time then the body won't be executed even once while(a &lt; 10){ // repeat if a &lt; 10 printf("%d\n", a);</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a = a + 1; // change the value of a</a:t>
            </a:r>
            <a:endParaRPr lang="en-US" sz="2800" b="0" strike="noStrike" spc="-1">
              <a:solidFill>
                <a:srgbClr val="000000"/>
              </a:solidFill>
              <a:latin typeface="Arial"/>
            </a:endParaRPr>
          </a:p>
          <a:p>
            <a:pPr algn="ctr">
              <a:lnSpc>
                <a:spcPct val="100000"/>
              </a:lnSpc>
              <a:spcBef>
                <a:spcPts val="561"/>
              </a:spcBef>
            </a:pPr>
            <a:r>
              <a:rPr lang="et-EE" sz="2800" b="0" i="1" strike="noStrike" spc="-1">
                <a:solidFill>
                  <a:srgbClr val="000000"/>
                </a:solidFill>
                <a:latin typeface="Times New Roman"/>
              </a:rPr>
              <a:t>}</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3600" b="1" strike="noStrike" spc="-1">
                <a:solidFill>
                  <a:srgbClr val="940143"/>
                </a:solidFill>
                <a:latin typeface="Arial"/>
              </a:rPr>
              <a:t>To pass the exam</a:t>
            </a:r>
            <a:endParaRPr lang="en-GB" sz="3600" b="0" strike="noStrike" spc="-1">
              <a:solidFill>
                <a:srgbClr val="000000"/>
              </a:solidFill>
              <a:latin typeface="Times New Roman"/>
            </a:endParaRPr>
          </a:p>
        </p:txBody>
      </p:sp>
      <p:sp>
        <p:nvSpPr>
          <p:cNvPr id="152" name="TextBox 2"/>
          <p:cNvSpPr/>
          <p:nvPr/>
        </p:nvSpPr>
        <p:spPr>
          <a:xfrm>
            <a:off x="755640" y="4100760"/>
            <a:ext cx="75603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0" i="1" strike="noStrike" spc="-1" dirty="0">
                <a:solidFill>
                  <a:srgbClr val="000000"/>
                </a:solidFill>
                <a:latin typeface="Times New Roman"/>
              </a:rPr>
              <a:t>Individual consultations from </a:t>
            </a:r>
            <a:r>
              <a:rPr lang="en-US" sz="2400" b="0" i="1" strike="noStrike" spc="-1" dirty="0" smtClean="0">
                <a:solidFill>
                  <a:srgbClr val="000000"/>
                </a:solidFill>
                <a:latin typeface="Times New Roman"/>
              </a:rPr>
              <a:t>1</a:t>
            </a:r>
            <a:r>
              <a:rPr lang="et-EE" sz="2400" b="0" i="1" strike="noStrike" spc="-1" dirty="0" smtClean="0">
                <a:solidFill>
                  <a:srgbClr val="000000"/>
                </a:solidFill>
                <a:latin typeface="Times New Roman"/>
              </a:rPr>
              <a:t>0</a:t>
            </a:r>
            <a:r>
              <a:rPr lang="en-US" sz="2400" b="0" i="1" strike="noStrike" spc="-1" dirty="0" smtClean="0">
                <a:solidFill>
                  <a:srgbClr val="000000"/>
                </a:solidFill>
                <a:latin typeface="Times New Roman"/>
              </a:rPr>
              <a:t>.0</a:t>
            </a:r>
            <a:r>
              <a:rPr lang="et-EE" sz="2400" b="0" i="1" strike="noStrike" spc="-1" smtClean="0">
                <a:solidFill>
                  <a:srgbClr val="000000"/>
                </a:solidFill>
                <a:latin typeface="Times New Roman"/>
              </a:rPr>
              <a:t>2</a:t>
            </a:r>
            <a:r>
              <a:rPr lang="en-US" sz="2400" b="0" i="1" strike="noStrike" spc="-1" smtClean="0">
                <a:solidFill>
                  <a:srgbClr val="000000"/>
                </a:solidFill>
                <a:latin typeface="Times New Roman"/>
              </a:rPr>
              <a:t>.202</a:t>
            </a:r>
            <a:r>
              <a:rPr lang="et-EE" sz="2400" b="0" i="1" strike="noStrike" spc="-1" dirty="0" smtClean="0">
                <a:solidFill>
                  <a:srgbClr val="000000"/>
                </a:solidFill>
                <a:latin typeface="Times New Roman"/>
              </a:rPr>
              <a:t>4</a:t>
            </a:r>
            <a:r>
              <a:rPr lang="en-US" sz="2400" b="0" i="1" strike="noStrike" spc="-1" dirty="0" smtClean="0">
                <a:solidFill>
                  <a:srgbClr val="000000"/>
                </a:solidFill>
                <a:latin typeface="Times New Roman"/>
              </a:rPr>
              <a:t> </a:t>
            </a:r>
            <a:r>
              <a:rPr lang="en-US" sz="2400" b="0" i="1" strike="noStrike" spc="-1" dirty="0">
                <a:solidFill>
                  <a:srgbClr val="000000"/>
                </a:solidFill>
                <a:latin typeface="Times New Roman"/>
              </a:rPr>
              <a:t>at </a:t>
            </a:r>
            <a:r>
              <a:rPr lang="en-US" sz="2400" b="0" i="1" strike="noStrike" spc="-1" dirty="0" smtClean="0">
                <a:solidFill>
                  <a:srgbClr val="000000"/>
                </a:solidFill>
                <a:latin typeface="Times New Roman"/>
              </a:rPr>
              <a:t> 1</a:t>
            </a:r>
            <a:r>
              <a:rPr lang="et-EE" sz="2400" b="0" i="1" strike="noStrike" spc="-1" dirty="0" smtClean="0">
                <a:solidFill>
                  <a:srgbClr val="000000"/>
                </a:solidFill>
                <a:latin typeface="Times New Roman"/>
              </a:rPr>
              <a:t>6</a:t>
            </a:r>
            <a:r>
              <a:rPr lang="en-US" sz="2400" b="0" i="1" strike="noStrike" spc="-1" dirty="0" smtClean="0">
                <a:solidFill>
                  <a:srgbClr val="000000"/>
                </a:solidFill>
                <a:latin typeface="Times New Roman"/>
              </a:rPr>
              <a:t>.00-1</a:t>
            </a:r>
            <a:r>
              <a:rPr lang="et-EE" sz="2400" b="0" i="1" strike="noStrike" spc="-1" dirty="0" smtClean="0">
                <a:solidFill>
                  <a:srgbClr val="000000"/>
                </a:solidFill>
                <a:latin typeface="Times New Roman"/>
              </a:rPr>
              <a:t>8</a:t>
            </a:r>
            <a:r>
              <a:rPr lang="en-US" sz="2400" b="0" i="1" strike="noStrike" spc="-1" dirty="0" smtClean="0">
                <a:solidFill>
                  <a:srgbClr val="000000"/>
                </a:solidFill>
                <a:latin typeface="Times New Roman"/>
              </a:rPr>
              <a:t>.00 </a:t>
            </a:r>
            <a:r>
              <a:rPr lang="en-US" sz="2400" b="0" i="1" strike="noStrike" spc="-1" dirty="0">
                <a:solidFill>
                  <a:srgbClr val="000000"/>
                </a:solidFill>
                <a:latin typeface="Times New Roman"/>
              </a:rPr>
              <a:t>U05 104 NB! 1 day before arrival by e-mail vladimir.viies@gmail.com</a:t>
            </a:r>
            <a:endParaRPr lang="en-US" sz="2400" b="0" strike="noStrike" spc="-1" dirty="0">
              <a:solidFill>
                <a:srgbClr val="000000"/>
              </a:solidFill>
              <a:latin typeface="Arial"/>
            </a:endParaRPr>
          </a:p>
        </p:txBody>
      </p:sp>
      <p:sp>
        <p:nvSpPr>
          <p:cNvPr id="153" name="TextBox 3"/>
          <p:cNvSpPr/>
          <p:nvPr/>
        </p:nvSpPr>
        <p:spPr>
          <a:xfrm>
            <a:off x="755640" y="1845000"/>
            <a:ext cx="7560360" cy="182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20"/>
              </a:spcBef>
            </a:pPr>
            <a:r>
              <a:rPr lang="et-EE" sz="3600" b="0" i="1" strike="noStrike" spc="-1">
                <a:solidFill>
                  <a:srgbClr val="000000"/>
                </a:solidFill>
                <a:latin typeface="Times New Roman"/>
              </a:rPr>
              <a:t>TEST 40p ;  CLASS WORKS 60p</a:t>
            </a:r>
            <a:endParaRPr lang="en-US" sz="3600" b="0" strike="noStrike" spc="-1">
              <a:solidFill>
                <a:srgbClr val="000000"/>
              </a:solidFill>
              <a:latin typeface="Arial"/>
            </a:endParaRPr>
          </a:p>
          <a:p>
            <a:pPr algn="ctr">
              <a:lnSpc>
                <a:spcPct val="100000"/>
              </a:lnSpc>
              <a:spcBef>
                <a:spcPts val="720"/>
              </a:spcBef>
            </a:pPr>
            <a:r>
              <a:rPr lang="en-US" sz="3600" b="0" i="1" strike="noStrike" spc="-1">
                <a:solidFill>
                  <a:srgbClr val="000000"/>
                </a:solidFill>
                <a:latin typeface="Times New Roman"/>
              </a:rPr>
              <a:t>To pass the preliminary exam</a:t>
            </a:r>
            <a:r>
              <a:rPr lang="et-EE" sz="3600" b="0" i="1" strike="noStrike" spc="-1">
                <a:solidFill>
                  <a:srgbClr val="000000"/>
                </a:solidFill>
                <a:latin typeface="Times New Roman"/>
              </a:rPr>
              <a:t> 60p;To pass the exam 50p</a:t>
            </a:r>
            <a:endParaRPr lang="en-US" sz="3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
          <p:cNvSpPr/>
          <p:nvPr/>
        </p:nvSpPr>
        <p:spPr>
          <a:xfrm>
            <a:off x="2195640" y="404640"/>
            <a:ext cx="4824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1" i="1" u="sng" strike="noStrike" spc="-1">
                <a:solidFill>
                  <a:srgbClr val="000000"/>
                </a:solidFill>
                <a:uFillTx/>
                <a:latin typeface="Times New Roman"/>
              </a:rPr>
              <a:t>Tasks for the first month2</a:t>
            </a:r>
            <a:endParaRPr lang="en-US" sz="2400" b="0" strike="noStrike" spc="-1">
              <a:solidFill>
                <a:srgbClr val="000000"/>
              </a:solidFill>
              <a:latin typeface="Arial"/>
            </a:endParaRPr>
          </a:p>
        </p:txBody>
      </p:sp>
      <p:pic>
        <p:nvPicPr>
          <p:cNvPr id="195" name="Picture 3"/>
          <p:cNvPicPr/>
          <p:nvPr/>
        </p:nvPicPr>
        <p:blipFill>
          <a:blip r:embed="rId2"/>
          <a:stretch/>
        </p:blipFill>
        <p:spPr>
          <a:xfrm>
            <a:off x="370080" y="1412640"/>
            <a:ext cx="8796600" cy="396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1"/>
          <p:cNvSpPr/>
          <p:nvPr/>
        </p:nvSpPr>
        <p:spPr>
          <a:xfrm>
            <a:off x="1331640" y="836640"/>
            <a:ext cx="684036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Multiple choices have advantages when there are at least three choices, preferably more. </a:t>
            </a:r>
            <a:r>
              <a:rPr lang="en-US" sz="2400" b="1" strike="noStrike" spc="-1">
                <a:solidFill>
                  <a:srgbClr val="000000"/>
                </a:solidFill>
                <a:latin typeface="Times New Roman"/>
              </a:rPr>
              <a:t>switch(expression</a:t>
            </a:r>
            <a:r>
              <a:rPr lang="en-US" sz="2400" b="0" i="1" strike="noStrike" spc="-1">
                <a:solidFill>
                  <a:srgbClr val="000000"/>
                </a:solidFill>
                <a:latin typeface="Times New Roman"/>
              </a:rPr>
              <a:t>){case value1: action1case value2: action2...default: actionx}</a:t>
            </a:r>
            <a:endParaRPr lang="en-US" sz="2400" b="0" strike="noStrike" spc="-1">
              <a:solidFill>
                <a:srgbClr val="000000"/>
              </a:solidFill>
              <a:latin typeface="Arial"/>
            </a:endParaRPr>
          </a:p>
        </p:txBody>
      </p:sp>
      <p:sp>
        <p:nvSpPr>
          <p:cNvPr id="197" name="TextBox 2"/>
          <p:cNvSpPr/>
          <p:nvPr/>
        </p:nvSpPr>
        <p:spPr>
          <a:xfrm>
            <a:off x="827640" y="2853000"/>
            <a:ext cx="777636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construction.Multiple options are well suited for the realization of simple menus with numerical selection.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Box 1"/>
          <p:cNvSpPr/>
          <p:nvPr/>
        </p:nvSpPr>
        <p:spPr>
          <a:xfrm>
            <a:off x="0" y="1268640"/>
            <a:ext cx="9143640" cy="479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char *what, yes, no, vastus;   </a:t>
            </a:r>
            <a:r>
              <a:rPr lang="en-GB" sz="2400" b="0" i="1" strike="noStrike" spc="-1">
                <a:solidFill>
                  <a:srgbClr val="000000"/>
                </a:solidFill>
                <a:latin typeface="Times New Roman"/>
              </a:rPr>
              <a:t>int </a:t>
            </a:r>
            <a:r>
              <a:rPr lang="et-EE" sz="2400" b="0" i="1" strike="noStrike" spc="-1">
                <a:solidFill>
                  <a:srgbClr val="000000"/>
                </a:solidFill>
                <a:latin typeface="Times New Roman"/>
              </a:rPr>
              <a:t>lang</a:t>
            </a:r>
            <a:r>
              <a:rPr lang="en-GB" sz="2400" b="0" i="1" strike="noStrike" spc="-1">
                <a:solidFill>
                  <a:srgbClr val="000000"/>
                </a:solidFill>
                <a:latin typeface="Times New Roman"/>
              </a:rPr>
              <a:t>;</a:t>
            </a:r>
            <a:endParaRPr lang="en-US" sz="2400" b="0" strike="noStrike" spc="-1">
              <a:solidFill>
                <a:srgbClr val="000000"/>
              </a:solidFill>
              <a:latin typeface="Arial"/>
            </a:endParaRPr>
          </a:p>
          <a:p>
            <a:pPr algn="ctr">
              <a:lnSpc>
                <a:spcPct val="100000"/>
              </a:lnSpc>
              <a:spcBef>
                <a:spcPts val="400"/>
              </a:spcBef>
            </a:pPr>
            <a:r>
              <a:rPr lang="en-GB" sz="2000" b="0" i="1" strike="noStrike" spc="-1">
                <a:solidFill>
                  <a:srgbClr val="000000"/>
                </a:solidFill>
                <a:latin typeface="Times New Roman"/>
              </a:rPr>
              <a:t>printf("1 - Eesti\n2 - English\n3 - Russki\n");scanf("%d", &amp;</a:t>
            </a:r>
            <a:r>
              <a:rPr lang="et-EE" sz="2000" b="0" i="1" strike="noStrike" spc="-1">
                <a:solidFill>
                  <a:srgbClr val="000000"/>
                </a:solidFill>
                <a:latin typeface="Times New Roman"/>
              </a:rPr>
              <a:t>lang</a:t>
            </a:r>
            <a:r>
              <a:rPr lang="en-GB"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fi-FI" sz="2000" b="0" i="1" strike="noStrike" spc="-1">
                <a:solidFill>
                  <a:srgbClr val="000000"/>
                </a:solidFill>
                <a:latin typeface="Times New Roman"/>
              </a:rPr>
              <a:t>switch(</a:t>
            </a:r>
            <a:r>
              <a:rPr lang="et-EE" sz="2000" b="0" i="1" strike="noStrike" spc="-1">
                <a:solidFill>
                  <a:srgbClr val="000000"/>
                </a:solidFill>
                <a:latin typeface="Times New Roman"/>
              </a:rPr>
              <a:t>lang</a:t>
            </a:r>
            <a:r>
              <a:rPr lang="fi-FI"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case 1 : what="Kas jatkata"; yes='J'; no='E'; break;</a:t>
            </a:r>
            <a:endParaRPr lang="en-US" sz="2000" b="0" strike="noStrike" spc="-1">
              <a:solidFill>
                <a:srgbClr val="000000"/>
              </a:solidFill>
              <a:latin typeface="Arial"/>
            </a:endParaRPr>
          </a:p>
          <a:p>
            <a:pPr algn="ctr">
              <a:lnSpc>
                <a:spcPct val="100000"/>
              </a:lnSpc>
              <a:spcBef>
                <a:spcPts val="400"/>
              </a:spcBef>
            </a:pPr>
            <a:r>
              <a:rPr lang="en-GB" sz="2000" b="0" i="1" strike="noStrike" spc="-1">
                <a:solidFill>
                  <a:srgbClr val="000000"/>
                </a:solidFill>
                <a:latin typeface="Times New Roman"/>
              </a:rPr>
              <a:t>    </a:t>
            </a:r>
            <a:r>
              <a:rPr lang="et-EE" sz="2000" b="0" i="1" strike="noStrike" spc="-1">
                <a:solidFill>
                  <a:srgbClr val="000000"/>
                </a:solidFill>
                <a:latin typeface="Times New Roman"/>
              </a:rPr>
              <a:t>           </a:t>
            </a:r>
            <a:r>
              <a:rPr lang="en-GB" sz="2000" b="0" i="1" strike="noStrike" spc="-1">
                <a:solidFill>
                  <a:srgbClr val="000000"/>
                </a:solidFill>
                <a:latin typeface="Times New Roman"/>
              </a:rPr>
              <a:t>case 2 : </a:t>
            </a:r>
            <a:r>
              <a:rPr lang="et-EE" sz="2000" b="0" i="1" strike="noStrike" spc="-1">
                <a:solidFill>
                  <a:srgbClr val="000000"/>
                </a:solidFill>
                <a:latin typeface="Times New Roman"/>
              </a:rPr>
              <a:t>what</a:t>
            </a:r>
            <a:r>
              <a:rPr lang="en-GB" sz="2000" b="0" i="1" strike="noStrike" spc="-1">
                <a:solidFill>
                  <a:srgbClr val="000000"/>
                </a:solidFill>
                <a:latin typeface="Times New Roman"/>
              </a:rPr>
              <a:t>="Continue"; </a:t>
            </a:r>
            <a:r>
              <a:rPr lang="et-EE" sz="2000" b="0" i="1" strike="noStrike" spc="-1">
                <a:solidFill>
                  <a:srgbClr val="000000"/>
                </a:solidFill>
                <a:latin typeface="Times New Roman"/>
              </a:rPr>
              <a:t>yes</a:t>
            </a:r>
            <a:r>
              <a:rPr lang="en-GB" sz="2000" b="0" i="1" strike="noStrike" spc="-1">
                <a:solidFill>
                  <a:srgbClr val="000000"/>
                </a:solidFill>
                <a:latin typeface="Times New Roman"/>
              </a:rPr>
              <a:t>='Y'; </a:t>
            </a:r>
            <a:r>
              <a:rPr lang="et-EE" sz="2000" b="0" i="1" strike="noStrike" spc="-1">
                <a:solidFill>
                  <a:srgbClr val="000000"/>
                </a:solidFill>
                <a:latin typeface="Times New Roman"/>
              </a:rPr>
              <a:t>no</a:t>
            </a:r>
            <a:r>
              <a:rPr lang="en-GB" sz="2000" b="0" i="1" strike="noStrike" spc="-1">
                <a:solidFill>
                  <a:srgbClr val="000000"/>
                </a:solidFill>
                <a:latin typeface="Times New Roman"/>
              </a:rPr>
              <a:t>='N‘</a:t>
            </a:r>
            <a:r>
              <a:rPr lang="et-EE" sz="2000" b="0" i="1" strike="noStrike" spc="-1">
                <a:solidFill>
                  <a:srgbClr val="000000"/>
                </a:solidFill>
                <a:latin typeface="Times New Roman"/>
              </a:rPr>
              <a:t>;</a:t>
            </a:r>
            <a:r>
              <a:rPr lang="en-GB" sz="2000" b="0" i="1" strike="noStrike" spc="-1">
                <a:solidFill>
                  <a:srgbClr val="000000"/>
                </a:solidFill>
                <a:latin typeface="Times New Roman"/>
              </a:rPr>
              <a:t> </a:t>
            </a:r>
            <a:r>
              <a:rPr lang="fi-FI" sz="2000" b="0" i="1" strike="noStrike" spc="-1">
                <a:solidFill>
                  <a:srgbClr val="000000"/>
                </a:solidFill>
                <a:latin typeface="Times New Roman"/>
              </a:rPr>
              <a:t>break;</a:t>
            </a:r>
            <a:endParaRPr lang="en-US" sz="2000" b="0" strike="noStrike" spc="-1">
              <a:solidFill>
                <a:srgbClr val="000000"/>
              </a:solidFill>
              <a:latin typeface="Arial"/>
            </a:endParaRPr>
          </a:p>
          <a:p>
            <a:pPr algn="ctr">
              <a:lnSpc>
                <a:spcPct val="100000"/>
              </a:lnSpc>
              <a:spcBef>
                <a:spcPts val="400"/>
              </a:spcBef>
            </a:pPr>
            <a:r>
              <a:rPr lang="fi-FI" sz="2000" b="0" i="1" strike="noStrike" spc="-1">
                <a:solidFill>
                  <a:srgbClr val="000000"/>
                </a:solidFill>
                <a:latin typeface="Times New Roman"/>
              </a:rPr>
              <a:t>    case 3 : </a:t>
            </a:r>
            <a:r>
              <a:rPr lang="et-EE" sz="2000" b="0" i="1" strike="noStrike" spc="-1">
                <a:solidFill>
                  <a:srgbClr val="000000"/>
                </a:solidFill>
                <a:latin typeface="Times New Roman"/>
              </a:rPr>
              <a:t>what</a:t>
            </a:r>
            <a:r>
              <a:rPr lang="fi-FI" sz="2000" b="0" i="1" strike="noStrike" spc="-1">
                <a:solidFill>
                  <a:srgbClr val="000000"/>
                </a:solidFill>
                <a:latin typeface="Times New Roman"/>
              </a:rPr>
              <a:t>="Prodolzat"; </a:t>
            </a:r>
            <a:r>
              <a:rPr lang="et-EE" sz="2000" b="0" i="1" strike="noStrike" spc="-1">
                <a:solidFill>
                  <a:srgbClr val="000000"/>
                </a:solidFill>
                <a:latin typeface="Times New Roman"/>
              </a:rPr>
              <a:t>yes</a:t>
            </a:r>
            <a:r>
              <a:rPr lang="fi-FI" sz="2000" b="0" i="1" strike="noStrike" spc="-1">
                <a:solidFill>
                  <a:srgbClr val="000000"/>
                </a:solidFill>
                <a:latin typeface="Times New Roman"/>
              </a:rPr>
              <a:t>='D'; </a:t>
            </a:r>
            <a:r>
              <a:rPr lang="et-EE" sz="2000" b="0" i="1" strike="noStrike" spc="-1">
                <a:solidFill>
                  <a:srgbClr val="000000"/>
                </a:solidFill>
                <a:latin typeface="Times New Roman"/>
              </a:rPr>
              <a:t>no</a:t>
            </a:r>
            <a:r>
              <a:rPr lang="fi-FI" sz="2000" b="0" i="1" strike="noStrike" spc="-1">
                <a:solidFill>
                  <a:srgbClr val="000000"/>
                </a:solidFill>
                <a:latin typeface="Times New Roman"/>
              </a:rPr>
              <a:t>='H'; break;</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  default : what="???"; yes='1'; no='0';}</a:t>
            </a:r>
            <a:endParaRPr lang="en-US" sz="2000" b="0" strike="noStrike" spc="-1">
              <a:solidFill>
                <a:srgbClr val="000000"/>
              </a:solidFill>
              <a:latin typeface="Arial"/>
            </a:endParaRPr>
          </a:p>
          <a:p>
            <a:pPr algn="ctr">
              <a:lnSpc>
                <a:spcPct val="100000"/>
              </a:lnSpc>
              <a:spcBef>
                <a:spcPts val="479"/>
              </a:spcBef>
            </a:pPr>
            <a:r>
              <a:rPr lang="et-EE" sz="2000" b="0" i="1" strike="noStrike" spc="-1">
                <a:solidFill>
                  <a:srgbClr val="000000"/>
                </a:solidFill>
                <a:latin typeface="Times New Roman"/>
              </a:rPr>
              <a:t>printf("%s? (%c/%c) &gt; ", what, yes, no);</a:t>
            </a:r>
            <a:r>
              <a:rPr lang="et-EE" sz="2400" b="0"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If you enter one as the option answer, the screenshot will look like this</a:t>
            </a:r>
            <a:r>
              <a:rPr lang="et-EE" sz="2000" b="0" i="1" strike="noStrike" spc="-1">
                <a:solidFill>
                  <a:srgbClr val="000000"/>
                </a:solidFill>
                <a:latin typeface="Times New Roman"/>
              </a:rPr>
              <a:t>:</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1 - Eesti</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    2 - English</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3 – Russki</a:t>
            </a:r>
            <a:endParaRPr lang="en-US" sz="2000" b="0" strike="noStrike" spc="-1">
              <a:solidFill>
                <a:srgbClr val="000000"/>
              </a:solidFill>
              <a:latin typeface="Arial"/>
            </a:endParaRPr>
          </a:p>
          <a:p>
            <a:pPr algn="ctr">
              <a:lnSpc>
                <a:spcPct val="100000"/>
              </a:lnSpc>
              <a:spcBef>
                <a:spcPts val="400"/>
              </a:spcBef>
            </a:pPr>
            <a:r>
              <a:rPr lang="et-EE" sz="2000" b="0" i="1" strike="noStrike" spc="-1">
                <a:solidFill>
                  <a:srgbClr val="000000"/>
                </a:solidFill>
                <a:latin typeface="Times New Roman"/>
              </a:rPr>
              <a:t>1</a:t>
            </a:r>
            <a:endParaRPr lang="en-US" sz="2000" b="0" strike="noStrike" spc="-1">
              <a:solidFill>
                <a:srgbClr val="000000"/>
              </a:solidFill>
              <a:latin typeface="Arial"/>
            </a:endParaRPr>
          </a:p>
        </p:txBody>
      </p:sp>
      <p:sp>
        <p:nvSpPr>
          <p:cNvPr id="199" name="TextBox 2"/>
          <p:cNvSpPr/>
          <p:nvPr/>
        </p:nvSpPr>
        <p:spPr>
          <a:xfrm>
            <a:off x="1763640" y="332640"/>
            <a:ext cx="61203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strike="noStrike" spc="-1">
                <a:solidFill>
                  <a:srgbClr val="000000"/>
                </a:solidFill>
                <a:latin typeface="Times New Roman"/>
              </a:rPr>
              <a:t>For example, the language used can be selected with the following program section</a:t>
            </a:r>
            <a:r>
              <a:rPr lang="en-US"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
          <p:cNvSpPr/>
          <p:nvPr/>
        </p:nvSpPr>
        <p:spPr>
          <a:xfrm>
            <a:off x="323640" y="548640"/>
            <a:ext cx="8352720" cy="502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Libraries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000" b="1" strike="noStrike" spc="-1">
                <a:solidFill>
                  <a:srgbClr val="000000"/>
                </a:solidFill>
                <a:latin typeface="Times New Roman"/>
              </a:rPr>
              <a:t>• Library is a collection of functions, variables and constants, that can be added to your application </a:t>
            </a:r>
            <a:r>
              <a:rPr lang="et-EE" sz="2000" b="0" i="1" strike="noStrike" spc="-1">
                <a:solidFill>
                  <a:srgbClr val="000000"/>
                </a:solidFill>
                <a:latin typeface="Times New Roman"/>
              </a:rPr>
              <a:t> </a:t>
            </a:r>
            <a:endParaRPr lang="en-US" sz="2000" b="0" strike="noStrike" spc="-1">
              <a:solidFill>
                <a:srgbClr val="000000"/>
              </a:solidFill>
              <a:latin typeface="Arial"/>
            </a:endParaRPr>
          </a:p>
          <a:p>
            <a:pPr algn="ctr">
              <a:lnSpc>
                <a:spcPct val="100000"/>
              </a:lnSpc>
              <a:spcBef>
                <a:spcPts val="479"/>
              </a:spcBef>
            </a:pPr>
            <a:r>
              <a:rPr lang="en-US" sz="2000" b="0" i="1" strike="noStrike" spc="-1">
                <a:solidFill>
                  <a:srgbClr val="000000"/>
                </a:solidFill>
                <a:latin typeface="Times New Roman"/>
              </a:rPr>
              <a:t> </a:t>
            </a:r>
            <a:r>
              <a:rPr lang="en-US" sz="2400" b="0" i="1" strike="noStrike" spc="-1">
                <a:solidFill>
                  <a:srgbClr val="000000"/>
                </a:solidFill>
                <a:latin typeface="Times New Roman"/>
              </a:rPr>
              <a:t>• Preprocessor directive #include is needed to add a library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Besides these functions there are: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fgets – reads one row of text from a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fputs – writes unformatted text to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fgetc – reads a character from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fputc – writes a character to file (or terminal)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Besides this library we will use others for functions that manipulate text </a:t>
            </a:r>
            <a:r>
              <a:rPr lang="en-US" sz="2400" b="1" i="1" strike="noStrike" spc="-1">
                <a:solidFill>
                  <a:srgbClr val="000000"/>
                </a:solidFill>
                <a:latin typeface="Times New Roman"/>
              </a:rPr>
              <a:t>(string.h), </a:t>
            </a:r>
            <a:r>
              <a:rPr lang="en-US" sz="2400" b="0" i="1" strike="noStrike" spc="-1">
                <a:solidFill>
                  <a:srgbClr val="000000"/>
                </a:solidFill>
                <a:latin typeface="Times New Roman"/>
              </a:rPr>
              <a:t>for math functions </a:t>
            </a:r>
            <a:r>
              <a:rPr lang="en-US" sz="2400" b="1" i="1" strike="noStrike" spc="-1">
                <a:solidFill>
                  <a:srgbClr val="000000"/>
                </a:solidFill>
                <a:latin typeface="Times New Roman"/>
              </a:rPr>
              <a:t>(math.h), </a:t>
            </a:r>
            <a:r>
              <a:rPr lang="en-US" sz="2400" b="0" i="1" strike="noStrike" spc="-1">
                <a:solidFill>
                  <a:srgbClr val="000000"/>
                </a:solidFill>
                <a:latin typeface="Times New Roman"/>
              </a:rPr>
              <a:t>for random numbers, conversion and memory functions </a:t>
            </a:r>
            <a:r>
              <a:rPr lang="en-US" sz="2400" b="1" i="1" strike="noStrike" spc="-1">
                <a:solidFill>
                  <a:srgbClr val="000000"/>
                </a:solidFill>
                <a:latin typeface="Times New Roman"/>
              </a:rPr>
              <a:t>(stdlib.h</a:t>
            </a:r>
            <a:r>
              <a:rPr lang="et-EE" sz="2400" b="1"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
          <p:cNvSpPr/>
          <p:nvPr/>
        </p:nvSpPr>
        <p:spPr>
          <a:xfrm>
            <a:off x="763920" y="268920"/>
            <a:ext cx="6408360" cy="56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02" name="TextBox 3"/>
          <p:cNvSpPr/>
          <p:nvPr/>
        </p:nvSpPr>
        <p:spPr>
          <a:xfrm>
            <a:off x="395640" y="548640"/>
            <a:ext cx="8136720" cy="21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Math library math.h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library can be added to your application with: #include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one difference compared to other C libraries is that during compilation the library needs to be added again with </a:t>
            </a:r>
            <a:r>
              <a:rPr lang="en-US" sz="2400" b="1" i="1" strike="noStrike" spc="-1">
                <a:solidFill>
                  <a:srgbClr val="000000"/>
                </a:solidFill>
                <a:latin typeface="Times New Roman"/>
              </a:rPr>
              <a:t>-lm: gcc task3.c -o task3 -Wall -lm</a:t>
            </a:r>
            <a:endParaRPr lang="en-US" sz="2400" b="0" strike="noStrike" spc="-1">
              <a:solidFill>
                <a:srgbClr val="000000"/>
              </a:solidFill>
              <a:latin typeface="Arial"/>
            </a:endParaRPr>
          </a:p>
        </p:txBody>
      </p:sp>
      <p:sp>
        <p:nvSpPr>
          <p:cNvPr id="203" name="TextBox 4"/>
          <p:cNvSpPr/>
          <p:nvPr/>
        </p:nvSpPr>
        <p:spPr>
          <a:xfrm>
            <a:off x="763920" y="2925000"/>
            <a:ext cx="8128080" cy="30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t-EE" sz="2800" b="1" strike="noStrike" spc="-1">
                <a:solidFill>
                  <a:srgbClr val="000000"/>
                </a:solidFill>
                <a:latin typeface="Times New Roman"/>
              </a:rPr>
              <a:t>Trigonometric functions </a:t>
            </a:r>
            <a:endParaRPr lang="en-US" sz="28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All these operate with values in radians and use floating point numbers for parameters and return values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Main functions: sin(x), cos(x), tan(x)</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 Inverse functions: asin(x), acos(x), atan(x)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Hyperbolic functions: sinh(x), cosh(x), tanh(x) </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The library includes a constant for 𝜋𝜋: M_PI</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1"/>
          <p:cNvSpPr/>
          <p:nvPr/>
        </p:nvSpPr>
        <p:spPr>
          <a:xfrm>
            <a:off x="0" y="764640"/>
            <a:ext cx="8748000" cy="491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Exponent functions</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exp(x) – returns e to the power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log(x) – returns natural logarithm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log10(x) – returns common logarithm of x</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pow(x, y) – returns x to the power of y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sqrt(x) – returns square root of x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Useful constant for e: M_E</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The power function pow()is not always necessary. For example for x2 it is much more optimal to use just multiplication: x*x</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Box 1"/>
          <p:cNvSpPr/>
          <p:nvPr/>
        </p:nvSpPr>
        <p:spPr>
          <a:xfrm>
            <a:off x="467640" y="548640"/>
            <a:ext cx="7344360" cy="549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0" i="1" strike="noStrike" spc="-1">
                <a:solidFill>
                  <a:srgbClr val="000000"/>
                </a:solidFill>
                <a:latin typeface="Times New Roman"/>
              </a:rPr>
              <a:t>More functions</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fabs(x) – returns absolute value of x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ceil(x) – rounds x to a higher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1.1 -&gt; 2.0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-1.9 -&gt;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floor(x) – rounds x to a lower value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1.9 -&gt;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-1.1 -&gt; -2.0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round(x) – rounds x away from 0</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 0.5 -&gt; 1.0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-0.5 -&gt; -1.0</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1"/>
          <p:cNvSpPr/>
          <p:nvPr/>
        </p:nvSpPr>
        <p:spPr>
          <a:xfrm>
            <a:off x="0" y="548640"/>
            <a:ext cx="8676000" cy="514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t-EE" sz="2400" b="0" i="1" strike="noStrike" spc="-1">
                <a:solidFill>
                  <a:srgbClr val="000000"/>
                </a:solidFill>
                <a:latin typeface="Times New Roman"/>
              </a:rPr>
              <a:t>#include &lt;stdio.h&gt; #define REGION 2#define STEP 0.25</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int main(void){ float a, b, c, E, x, y;</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printf("This program print table of values\n");</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printf("around extremum of quadratic function\n");</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t-EE" sz="2400" b="0" strike="noStrike" spc="-1">
                <a:solidFill>
                  <a:srgbClr val="000000"/>
                </a:solidFill>
                <a:latin typeface="Times New Roman"/>
              </a:rPr>
              <a:t>printf("Please enter coefficcients a b c: ");</a:t>
            </a:r>
            <a:endParaRPr lang="en-US" sz="2400" b="0" strike="noStrike" spc="-1">
              <a:solidFill>
                <a:srgbClr val="000000"/>
              </a:solidFill>
              <a:latin typeface="Arial"/>
            </a:endParaRPr>
          </a:p>
          <a:p>
            <a:pPr algn="ctr">
              <a:lnSpc>
                <a:spcPct val="100000"/>
              </a:lnSpc>
              <a:spcBef>
                <a:spcPts val="479"/>
              </a:spcBef>
            </a:pPr>
            <a:r>
              <a:rPr lang="et-EE" sz="2400" b="0" strike="noStrike" spc="-1">
                <a:solidFill>
                  <a:srgbClr val="000000"/>
                </a:solidFill>
                <a:latin typeface="Times New Roman"/>
              </a:rPr>
              <a:t>    scanf("%g %g %g", &amp;a, &amp;b, &amp;c);</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E = 0; if(a != 0) E = -b / (2 * a);</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a:t>
            </a:r>
            <a:r>
              <a:rPr lang="et-EE" sz="2400" b="0" strike="noStrike" spc="-1">
                <a:solidFill>
                  <a:srgbClr val="000000"/>
                </a:solidFill>
                <a:latin typeface="Times New Roman"/>
              </a:rPr>
              <a:t>  for(x = E - REGION; x &lt; E + REGION; x = x + STEP)</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y = a * x * x + b * x + c;</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printf("%6.2f | %6.2f\n", x, y);}</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    return 0;</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1"/>
          <p:cNvSpPr/>
          <p:nvPr/>
        </p:nvSpPr>
        <p:spPr>
          <a:xfrm>
            <a:off x="107640" y="548640"/>
            <a:ext cx="8784720" cy="447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Arrays</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the task requires storing just a couple of values to be solved then the corresponsing variables can be declared separately.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Once we have many values and we're not even sure how many might be needed, then grouping these values into a single unit makes it easier to operate on these.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last week's task was about a triangle formed by 3 points on an XY plane. Using 6 variables for storing the coordinates is not most optimal.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In such a case it makes sense to use an array and an index to address the specific values..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1"/>
          <p:cNvSpPr/>
          <p:nvPr/>
        </p:nvSpPr>
        <p:spPr>
          <a:xfrm>
            <a:off x="0" y="620640"/>
            <a:ext cx="9036000" cy="429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i="1" strike="noStrike" spc="-1">
                <a:solidFill>
                  <a:srgbClr val="000000"/>
                </a:solidFill>
                <a:latin typeface="Times New Roman"/>
              </a:rPr>
              <a:t>Creating </a:t>
            </a:r>
            <a:r>
              <a:rPr lang="en-US" sz="3200" b="1" strike="noStrike" spc="-1">
                <a:solidFill>
                  <a:srgbClr val="000000"/>
                </a:solidFill>
                <a:latin typeface="Times New Roman"/>
              </a:rPr>
              <a:t>array</a:t>
            </a:r>
            <a:r>
              <a:rPr lang="en-US" sz="3200" b="1" i="1" strike="noStrike" spc="-1">
                <a:solidFill>
                  <a:srgbClr val="000000"/>
                </a:solidFill>
                <a:latin typeface="Times New Roman"/>
              </a:rPr>
              <a:t> in C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creating an array, its length must be specified.</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C doesn't permit changing the array length (at least not without dynamic memory allocation but that's topic for Programming 2).</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length of </a:t>
            </a:r>
            <a:r>
              <a:rPr lang="en-US" sz="2400" b="1" i="1" strike="noStrike" spc="-1">
                <a:solidFill>
                  <a:srgbClr val="000000"/>
                </a:solidFill>
                <a:latin typeface="Times New Roman"/>
              </a:rPr>
              <a:t>array</a:t>
            </a:r>
            <a:r>
              <a:rPr lang="en-US" sz="2400" b="0" i="1" strike="noStrike" spc="-1">
                <a:solidFill>
                  <a:srgbClr val="000000"/>
                </a:solidFill>
                <a:latin typeface="Times New Roman"/>
              </a:rPr>
              <a:t> is specified within square brackets: </a:t>
            </a:r>
            <a:r>
              <a:rPr lang="en-US" sz="2400" b="1"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400" b="1" strike="noStrike" spc="-1">
                <a:solidFill>
                  <a:srgbClr val="000000"/>
                </a:solidFill>
                <a:latin typeface="Times New Roman"/>
              </a:rPr>
              <a:t>int num[10]; </a:t>
            </a:r>
            <a:r>
              <a:rPr lang="en-US" sz="2400" b="0" i="1" strike="noStrike" spc="-1">
                <a:solidFill>
                  <a:srgbClr val="000000"/>
                </a:solidFill>
                <a:latin typeface="Times New Roman"/>
              </a:rPr>
              <a:t>//creates array num with 10 elements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allows providing a variable for array length, the value that the variable had at the time of creating the array will remain fixed:</a:t>
            </a:r>
            <a:endParaRPr lang="en-US" sz="24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int n = 5; int M[n]; </a:t>
            </a:r>
            <a:r>
              <a:rPr lang="en-US" sz="2400" b="0" i="1" strike="noStrike" spc="-1">
                <a:solidFill>
                  <a:srgbClr val="000000"/>
                </a:solidFill>
                <a:latin typeface="Times New Roman"/>
              </a:rPr>
              <a:t>//array is created with length 5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n = 7; //array length doesn't change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07640" y="380880"/>
            <a:ext cx="8928720" cy="887400"/>
          </a:xfrm>
          <a:prstGeom prst="rect">
            <a:avLst/>
          </a:prstGeom>
          <a:noFill/>
          <a:ln w="9360">
            <a:noFill/>
          </a:ln>
        </p:spPr>
        <p:txBody>
          <a:bodyPr numCol="1" spcCol="0" anchor="ctr">
            <a:noAutofit/>
          </a:bodyPr>
          <a:lstStyle/>
          <a:p>
            <a:pPr indent="0">
              <a:lnSpc>
                <a:spcPct val="100000"/>
              </a:lnSpc>
              <a:buNone/>
            </a:pPr>
            <a:r>
              <a:rPr lang="en-US" sz="2400" b="1" strike="noStrike" spc="-1">
                <a:solidFill>
                  <a:srgbClr val="940143"/>
                </a:solidFill>
                <a:latin typeface="Arial"/>
              </a:rPr>
              <a:t>Lectures, tests and homework in the  PROGRAMMING I</a:t>
            </a:r>
            <a:endParaRPr lang="en-GB" sz="2400" b="0" strike="noStrike" spc="-1">
              <a:solidFill>
                <a:srgbClr val="000000"/>
              </a:solidFill>
              <a:latin typeface="Times New Roman"/>
            </a:endParaRPr>
          </a:p>
        </p:txBody>
      </p:sp>
      <p:sp>
        <p:nvSpPr>
          <p:cNvPr id="155" name="TextBox 2"/>
          <p:cNvSpPr/>
          <p:nvPr/>
        </p:nvSpPr>
        <p:spPr>
          <a:xfrm>
            <a:off x="539640" y="1268640"/>
            <a:ext cx="7704360" cy="502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strike="noStrike" spc="-1">
                <a:solidFill>
                  <a:srgbClr val="000000"/>
                </a:solidFill>
                <a:latin typeface="Times New Roman"/>
              </a:rPr>
              <a:t>1 Algorithm definition, language statements, UML, editors       </a:t>
            </a:r>
            <a:r>
              <a:rPr lang="en-US" sz="2400" b="0" i="1" strike="noStrike" spc="-1">
                <a:solidFill>
                  <a:srgbClr val="00B050"/>
                </a:solidFill>
                <a:latin typeface="Times New Roman"/>
              </a:rPr>
              <a:t>1. </a:t>
            </a:r>
            <a:r>
              <a:rPr lang="et-EE" sz="2400" b="0" i="1" strike="noStrike" spc="-1">
                <a:solidFill>
                  <a:srgbClr val="00B050"/>
                </a:solidFill>
                <a:latin typeface="Times New Roman"/>
              </a:rPr>
              <a:t>G</a:t>
            </a:r>
            <a:r>
              <a:rPr lang="en-US" sz="2400" b="0" i="1" strike="noStrike" spc="-1">
                <a:solidFill>
                  <a:srgbClr val="00B050"/>
                </a:solidFill>
                <a:latin typeface="Times New Roman"/>
              </a:rPr>
              <a:t>ot </a:t>
            </a:r>
            <a:r>
              <a:rPr lang="et-EE" sz="2400" b="0" i="1" strike="noStrike" spc="-1">
                <a:solidFill>
                  <a:srgbClr val="00B050"/>
                </a:solidFill>
                <a:latin typeface="Times New Roman"/>
              </a:rPr>
              <a:t>the</a:t>
            </a:r>
            <a:r>
              <a:rPr lang="en-US" sz="2400" b="0" i="1" strike="noStrike" spc="-1">
                <a:solidFill>
                  <a:srgbClr val="00B050"/>
                </a:solidFill>
                <a:latin typeface="Times New Roman"/>
              </a:rPr>
              <a:t> homework</a:t>
            </a:r>
            <a:r>
              <a:rPr lang="et-EE" sz="2400" b="0" i="1" strike="noStrike" spc="-1">
                <a:solidFill>
                  <a:srgbClr val="00B050"/>
                </a:solidFill>
                <a:latin typeface="Times New Roman"/>
              </a:rPr>
              <a:t> I</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lain" startAt="3"/>
            </a:pPr>
            <a:r>
              <a:rPr lang="en-US" sz="2400" b="0" i="1" strike="noStrike" spc="-1">
                <a:solidFill>
                  <a:srgbClr val="000000"/>
                </a:solidFill>
                <a:latin typeface="Times New Roman"/>
              </a:rPr>
              <a:t>Number systems, conversions, possibility of </a:t>
            </a:r>
            <a:r>
              <a:rPr lang="et-EE" sz="2400" b="0" i="1" strike="noStrike" spc="-1">
                <a:solidFill>
                  <a:srgbClr val="000000"/>
                </a:solidFill>
                <a:latin typeface="Times New Roman"/>
              </a:rPr>
              <a:t>pre-exam,</a:t>
            </a:r>
            <a:r>
              <a:rPr lang="en-US" sz="2400" b="0" i="1" strike="noStrike" spc="-1">
                <a:solidFill>
                  <a:srgbClr val="000000"/>
                </a:solidFill>
                <a:latin typeface="Times New Roman"/>
              </a:rPr>
              <a:t>      arrays and indices, extremums</a:t>
            </a:r>
            <a:endParaRPr lang="en-US" sz="24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5 </a:t>
            </a:r>
            <a:r>
              <a:rPr lang="en-US" sz="2400" b="0" i="1" strike="noStrike" spc="-1">
                <a:solidFill>
                  <a:srgbClr val="000000"/>
                </a:solidFill>
                <a:latin typeface="Times New Roman"/>
              </a:rPr>
              <a:t>Bubble sort, shell sort different tasks 6</a:t>
            </a:r>
            <a:r>
              <a:rPr lang="et-EE" sz="2400" b="0" i="1" strike="noStrike" spc="-1">
                <a:solidFill>
                  <a:srgbClr val="000000"/>
                </a:solidFill>
                <a:latin typeface="Times New Roman"/>
              </a:rPr>
              <a:t> </a:t>
            </a:r>
            <a:r>
              <a:rPr lang="en-US" sz="2400" b="0" i="1" strike="noStrike" spc="-1">
                <a:solidFill>
                  <a:srgbClr val="000000"/>
                </a:solidFill>
                <a:latin typeface="Times New Roman"/>
              </a:rPr>
              <a:t>I homework OK</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lain" startAt="7"/>
            </a:pPr>
            <a:r>
              <a:rPr lang="en-US" sz="2400" b="0" i="1" strike="noStrike" spc="-1">
                <a:solidFill>
                  <a:srgbClr val="000000"/>
                </a:solidFill>
                <a:latin typeface="Times New Roman"/>
              </a:rPr>
              <a:t>Functions, subroutines, parameters </a:t>
            </a:r>
            <a:r>
              <a:rPr lang="en-US" sz="1600" b="0" i="1" strike="noStrike" spc="-1">
                <a:solidFill>
                  <a:srgbClr val="00B050"/>
                </a:solidFill>
                <a:latin typeface="Times New Roman"/>
              </a:rPr>
              <a:t>7.II homework handed in</a:t>
            </a:r>
            <a:endParaRPr lang="en-US" sz="1600" b="0" strike="noStrike" spc="-1">
              <a:solidFill>
                <a:srgbClr val="000000"/>
              </a:solidFill>
              <a:latin typeface="Arial"/>
            </a:endParaRPr>
          </a:p>
          <a:p>
            <a:pPr algn="ctr">
              <a:lnSpc>
                <a:spcPct val="100000"/>
              </a:lnSpc>
              <a:spcBef>
                <a:spcPts val="479"/>
              </a:spcBef>
            </a:pPr>
            <a:r>
              <a:rPr lang="et-EE" sz="2400" b="0" i="1" strike="noStrike" spc="-1">
                <a:solidFill>
                  <a:srgbClr val="000000"/>
                </a:solidFill>
                <a:latin typeface="Times New Roman"/>
              </a:rPr>
              <a:t>9 </a:t>
            </a:r>
            <a:r>
              <a:rPr lang="en-US" sz="2400" b="0" i="1" strike="noStrike" spc="-1">
                <a:solidFill>
                  <a:srgbClr val="000000"/>
                </a:solidFill>
                <a:latin typeface="Times New Roman"/>
              </a:rPr>
              <a:t>Compiling a complete program in </a:t>
            </a:r>
            <a:r>
              <a:rPr lang="en-US" sz="1600" b="0" i="1" strike="noStrike" spc="-1">
                <a:solidFill>
                  <a:srgbClr val="000000"/>
                </a:solidFill>
                <a:latin typeface="Times New Roman"/>
              </a:rPr>
              <a:t>C language </a:t>
            </a:r>
            <a:r>
              <a:rPr lang="en-US" sz="1600" b="0" i="1" strike="noStrike" spc="-1">
                <a:solidFill>
                  <a:srgbClr val="00B050"/>
                </a:solidFill>
                <a:latin typeface="Times New Roman"/>
              </a:rPr>
              <a:t>11.II homework OK</a:t>
            </a:r>
            <a:endParaRPr lang="en-US" sz="1600" b="0" strike="noStrike" spc="-1">
              <a:solidFill>
                <a:srgbClr val="000000"/>
              </a:solidFill>
              <a:latin typeface="Arial"/>
            </a:endParaRPr>
          </a:p>
          <a:p>
            <a:pPr algn="ctr">
              <a:lnSpc>
                <a:spcPct val="100000"/>
              </a:lnSpc>
              <a:spcBef>
                <a:spcPts val="320"/>
              </a:spcBef>
            </a:pPr>
            <a:r>
              <a:rPr lang="et-EE" sz="1600" b="0" i="1" strike="noStrike" spc="-1">
                <a:solidFill>
                  <a:srgbClr val="00B050"/>
                </a:solidFill>
                <a:latin typeface="Times New Roman"/>
              </a:rPr>
              <a:t>___________________________________________________________________</a:t>
            </a:r>
            <a:endParaRPr lang="en-US" sz="1600" b="0" strike="noStrike" spc="-1">
              <a:solidFill>
                <a:srgbClr val="000000"/>
              </a:solidFill>
              <a:latin typeface="Arial"/>
            </a:endParaRPr>
          </a:p>
          <a:p>
            <a:pPr algn="ctr">
              <a:lnSpc>
                <a:spcPct val="100000"/>
              </a:lnSpc>
              <a:spcBef>
                <a:spcPts val="320"/>
              </a:spcBef>
            </a:pPr>
            <a:r>
              <a:rPr lang="et-EE" sz="1600" b="1" i="1" strike="noStrike" spc="-1">
                <a:solidFill>
                  <a:srgbClr val="930042"/>
                </a:solidFill>
                <a:latin typeface="Times New Roman"/>
              </a:rPr>
              <a:t>11 TEST           </a:t>
            </a:r>
            <a:r>
              <a:rPr lang="et-EE" sz="1600" b="1" i="1" strike="noStrike" spc="-1">
                <a:solidFill>
                  <a:srgbClr val="000000"/>
                </a:solidFill>
                <a:latin typeface="Times New Roman"/>
              </a:rPr>
              <a:t>12 FAILS         13 Pre-eksam</a:t>
            </a:r>
            <a:endParaRPr lang="en-US" sz="1600" b="0" strike="noStrike" spc="-1">
              <a:solidFill>
                <a:srgbClr val="000000"/>
              </a:solidFill>
              <a:latin typeface="Arial"/>
            </a:endParaRPr>
          </a:p>
          <a:p>
            <a:pPr algn="ctr">
              <a:lnSpc>
                <a:spcPct val="100000"/>
              </a:lnSpc>
              <a:spcBef>
                <a:spcPts val="320"/>
              </a:spcBef>
            </a:pPr>
            <a:r>
              <a:rPr lang="et-EE" sz="1600" b="1" i="1" strike="noStrike" spc="-1">
                <a:solidFill>
                  <a:srgbClr val="000000"/>
                </a:solidFill>
                <a:latin typeface="Times New Roman"/>
              </a:rPr>
              <a:t>14 </a:t>
            </a:r>
            <a:r>
              <a:rPr lang="en-US" sz="1600" b="1" i="1" strike="noStrike" spc="-1">
                <a:solidFill>
                  <a:srgbClr val="000000"/>
                </a:solidFill>
                <a:latin typeface="Times New Roman"/>
              </a:rPr>
              <a:t>Programming the </a:t>
            </a:r>
            <a:r>
              <a:rPr lang="et-EE" sz="1600" b="1" i="1" strike="noStrike" spc="-1">
                <a:solidFill>
                  <a:srgbClr val="000000"/>
                </a:solidFill>
                <a:latin typeface="Times New Roman"/>
              </a:rPr>
              <a:t>MK</a:t>
            </a:r>
            <a:endParaRPr lang="en-US" sz="1600" b="0" strike="noStrike" spc="-1">
              <a:solidFill>
                <a:srgbClr val="000000"/>
              </a:solidFill>
              <a:latin typeface="Arial"/>
            </a:endParaRPr>
          </a:p>
          <a:p>
            <a:pPr algn="ctr">
              <a:lnSpc>
                <a:spcPct val="100000"/>
              </a:lnSpc>
              <a:spcBef>
                <a:spcPts val="320"/>
              </a:spcBef>
            </a:pPr>
            <a:r>
              <a:rPr lang="en-US" sz="1600" b="1" i="1" strike="noStrike" spc="-1">
                <a:solidFill>
                  <a:srgbClr val="940143"/>
                </a:solidFill>
                <a:latin typeface="Times New Roman"/>
              </a:rPr>
              <a:t>15 NB! homework submission deadline</a:t>
            </a:r>
            <a:r>
              <a:rPr lang="en-US" sz="1600" b="1" i="1" strike="noStrike" spc="-1">
                <a:solidFill>
                  <a:srgbClr val="000000"/>
                </a:solidFill>
                <a:latin typeface="Times New Roman"/>
              </a:rPr>
              <a:t>, homework protection</a:t>
            </a:r>
            <a:endParaRPr lang="en-US" sz="1600" b="0" strike="noStrike" spc="-1">
              <a:solidFill>
                <a:srgbClr val="000000"/>
              </a:solidFill>
              <a:latin typeface="Arial"/>
            </a:endParaRPr>
          </a:p>
          <a:p>
            <a:pPr algn="ctr">
              <a:lnSpc>
                <a:spcPct val="100000"/>
              </a:lnSpc>
              <a:spcBef>
                <a:spcPts val="320"/>
              </a:spcBef>
            </a:pPr>
            <a:r>
              <a:rPr lang="en-US" sz="1600" b="1" i="1" strike="noStrike" spc="-1">
                <a:solidFill>
                  <a:srgbClr val="000000"/>
                </a:solidFill>
                <a:latin typeface="Times New Roman"/>
              </a:rPr>
              <a:t>16</a:t>
            </a:r>
            <a:r>
              <a:rPr lang="et-EE" sz="1600" b="1" i="1" strike="noStrike" spc="-1">
                <a:solidFill>
                  <a:srgbClr val="000000"/>
                </a:solidFill>
                <a:latin typeface="Times New Roman"/>
              </a:rPr>
              <a:t>          </a:t>
            </a:r>
            <a:r>
              <a:rPr lang="en-US" sz="1600" b="1" i="1" strike="noStrike" spc="-1">
                <a:solidFill>
                  <a:srgbClr val="000000"/>
                </a:solidFill>
                <a:latin typeface="Times New Roman"/>
              </a:rPr>
              <a:t> Follow-up work, if necessary. Exam times in session</a:t>
            </a:r>
            <a:endParaRPr lang="en-US" sz="1600" b="0" strike="noStrike" spc="-1">
              <a:solidFill>
                <a:srgbClr val="000000"/>
              </a:solidFill>
              <a:latin typeface="Arial"/>
            </a:endParaRPr>
          </a:p>
          <a:p>
            <a:pPr algn="ctr">
              <a:lnSpc>
                <a:spcPct val="100000"/>
              </a:lnSpc>
              <a:spcBef>
                <a:spcPts val="320"/>
              </a:spcBef>
            </a:pPr>
            <a:r>
              <a:rPr lang="et-EE" sz="1600" b="0" i="1" strike="noStrike" spc="-1">
                <a:solidFill>
                  <a:srgbClr val="000000"/>
                </a:solidFill>
                <a:latin typeface="Times New Roman"/>
              </a:rPr>
              <a:t> </a:t>
            </a:r>
            <a:endParaRPr lang="en-US" sz="16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1"/>
          <p:cNvSpPr/>
          <p:nvPr/>
        </p:nvSpPr>
        <p:spPr>
          <a:xfrm>
            <a:off x="107640" y="404640"/>
            <a:ext cx="8928720" cy="512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Accessing elements of an array </a:t>
            </a:r>
            <a:endParaRPr lang="en-US" sz="32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Each element has an index, this index value must be provided within square brackets when accessing the element.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In C that index starts from 0, first element has index of 0.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the length of array is n, then last element has an index of n-1. </a:t>
            </a:r>
            <a:endParaRPr lang="en-US" sz="24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Index can be a variable, usually an iterator. </a:t>
            </a:r>
            <a:endParaRPr lang="en-US" sz="2800" b="0" strike="noStrike" spc="-1">
              <a:solidFill>
                <a:srgbClr val="000000"/>
              </a:solidFill>
              <a:latin typeface="Arial"/>
            </a:endParaRPr>
          </a:p>
          <a:p>
            <a:pPr algn="ctr">
              <a:lnSpc>
                <a:spcPct val="100000"/>
              </a:lnSpc>
              <a:spcBef>
                <a:spcPts val="561"/>
              </a:spcBef>
            </a:pPr>
            <a:r>
              <a:rPr lang="en-US" sz="2800" b="0" i="1" strike="noStrike" spc="-1">
                <a:solidFill>
                  <a:srgbClr val="000000"/>
                </a:solidFill>
                <a:latin typeface="Times New Roman"/>
              </a:rPr>
              <a:t>• C doesn't check whether the bounds of an array have been exceeded, the programmer must track that themselves. int </a:t>
            </a:r>
            <a:r>
              <a:rPr lang="en-US" sz="2800" b="1" strike="noStrike" spc="-1">
                <a:solidFill>
                  <a:srgbClr val="000000"/>
                </a:solidFill>
                <a:latin typeface="Times New Roman"/>
              </a:rPr>
              <a:t>num[3] = {2, 3, 5}; </a:t>
            </a:r>
            <a:r>
              <a:rPr lang="en-US" sz="2800" b="0" i="1" strike="noStrike" spc="-1">
                <a:solidFill>
                  <a:srgbClr val="000000"/>
                </a:solidFill>
                <a:latin typeface="Times New Roman"/>
              </a:rPr>
              <a:t>// initializing array num[1] = -1; // overwrite the second element num[7] = 0; // eighth element, out of bounds!</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1"/>
          <p:cNvSpPr/>
          <p:nvPr/>
        </p:nvSpPr>
        <p:spPr>
          <a:xfrm>
            <a:off x="179640" y="404640"/>
            <a:ext cx="8496720" cy="484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41"/>
              </a:spcBef>
            </a:pPr>
            <a:r>
              <a:rPr lang="en-US" sz="3200" b="1" strike="noStrike" spc="-1">
                <a:solidFill>
                  <a:srgbClr val="000000"/>
                </a:solidFill>
                <a:latin typeface="Times New Roman"/>
              </a:rPr>
              <a:t>Length of an array </a:t>
            </a:r>
            <a:endParaRPr lang="en-US" sz="32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 block of memory is reserved for the array, array variable points to the memory address where the array begins.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specifying index, the following operation is carried out: Beginning_of_array + Index * Size_of_one_element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Since we currently can't change the length of array, it may be useful creating a larger array than needed and using just a portion of it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actual length must be stored in some additional variable #define MAX 100 int Array[MAX]; //array with 100 elements int n = 0; //how many elements have been used scanf("%d", &amp;massiiv[n]); //read first element n++; //one element is in use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1"/>
          <p:cNvSpPr/>
          <p:nvPr/>
        </p:nvSpPr>
        <p:spPr>
          <a:xfrm>
            <a:off x="179640" y="836640"/>
            <a:ext cx="8712720" cy="45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Storing numbers in a computer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have already used integers and real numbers.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a number is on the screen or gets read from keyboard then it will be in text format – an array of characters.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various math tasks this array needs to be converted to binary format.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have also used functions such as scanf and printf that can do it. There are other functions such as atoi, atof, strtol, strtof.</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But how do they work? How do they convert from one format to another?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That brings us to the numeral systems.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1"/>
          <p:cNvSpPr/>
          <p:nvPr/>
        </p:nvSpPr>
        <p:spPr>
          <a:xfrm>
            <a:off x="251640" y="476640"/>
            <a:ext cx="8640720" cy="514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Numeral systems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everyday use we have the decimal system – a positional numeral system with base 10.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 positional system, the positions correspond to powers of the base and the numer in that position is the coefficient, so the value of the number is going to be 𝑣𝑣 = ∑ 𝑎𝑎𝑖𝑖𝑏𝑏𝑖𝑖 where a is coefficient, b is base and i is position.</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For example 147.23 is 1·102 + 4·101 + 7·100 + 2·10-1 + 3·10-2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decimal system the allowed coefficients are 0, 1, 2, 3, 4, 5, 6, 7, 8 and 9.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There are also non-positional numeral systems. For example </a:t>
            </a:r>
            <a:r>
              <a:rPr lang="en-US" sz="2000" b="0" i="1" strike="noStrike" spc="-1">
                <a:solidFill>
                  <a:srgbClr val="000000"/>
                </a:solidFill>
                <a:latin typeface="Times New Roman"/>
              </a:rPr>
              <a:t>Roman numerals. I is 1. II is however 2, not 11. Japanese system is also nonpositional: </a:t>
            </a:r>
            <a:r>
              <a:rPr lang="zh-CN" sz="2000" b="0" i="1" strike="noStrike" spc="-1">
                <a:solidFill>
                  <a:srgbClr val="000000"/>
                </a:solidFill>
                <a:latin typeface="Times New Roman"/>
              </a:rPr>
              <a:t>三万三千三百三十三 </a:t>
            </a:r>
            <a:r>
              <a:rPr lang="en-US" sz="2000" b="0" i="1" strike="noStrike" spc="-1">
                <a:solidFill>
                  <a:srgbClr val="000000"/>
                </a:solidFill>
                <a:latin typeface="Times New Roman"/>
              </a:rPr>
              <a:t>is 33,333 but </a:t>
            </a:r>
            <a:r>
              <a:rPr lang="zh-CN" sz="2000" b="0" i="1" strike="noStrike" spc="-1">
                <a:solidFill>
                  <a:srgbClr val="000000"/>
                </a:solidFill>
                <a:latin typeface="Times New Roman"/>
              </a:rPr>
              <a:t>三万三 </a:t>
            </a:r>
            <a:r>
              <a:rPr lang="en-US" sz="2000" b="0" i="1" strike="noStrike" spc="-1">
                <a:solidFill>
                  <a:srgbClr val="000000"/>
                </a:solidFill>
                <a:latin typeface="Times New Roman"/>
              </a:rPr>
              <a:t>is 30,003</a:t>
            </a:r>
            <a:r>
              <a:rPr lang="en-US" sz="2400" b="0" i="1" strike="noStrike" spc="-1">
                <a:solidFill>
                  <a:srgbClr val="000000"/>
                </a:solidFill>
                <a:latin typeface="Times New Roman"/>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Box 1"/>
          <p:cNvSpPr/>
          <p:nvPr/>
        </p:nvSpPr>
        <p:spPr>
          <a:xfrm>
            <a:off x="179640" y="620640"/>
            <a:ext cx="8640720" cy="514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1" strike="noStrike" spc="-1">
                <a:solidFill>
                  <a:srgbClr val="000000"/>
                </a:solidFill>
                <a:latin typeface="Times New Roman"/>
              </a:rPr>
              <a:t>Binary system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Transistor is a device with two states, it can permit the current to pass or not. These states can be encoded with 1 and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Since the transistor is the basis of all computing technology, binary system is used in computers.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 decimal number 147.23 is much longer in binary: 1001 0011.0011 1010 is 1·27 + 1·24 + 1·21 + 1·20 + 1·2-3 + 1·2-4 + 1·2-5 + 1·2-7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we add these we get: 128 + 16 + 2 + 1 + 0.125 + 0.0625 + 0.03125 + 0.0078125 = 147.2265625, which isn't equal to 147.23-ga.</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Therefore comparing real numbers in a computer is dangerous, especially if one of them is a result of series of operations.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1"/>
          <p:cNvSpPr/>
          <p:nvPr/>
        </p:nvSpPr>
        <p:spPr>
          <a:xfrm>
            <a:off x="-180360" y="476640"/>
            <a:ext cx="9000720" cy="466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Number length in various systems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 binary system 147 was already 8 digits.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It may seem that 2 is very inefficcient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However the value of the positions grows exponentially and even with base 2, exponential function grows very fast.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number of digits grows logarithmically.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To represent 1000 we need log21000 ≈ 10 bits.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To represent 1,000,000 we need log21,000,000 ≈ 20 bits.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Generlly one decimal place is ≈ 3.3 binary places and 10 binary places are ≈ 3 decimal places.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64 bits is therefore ≈ 6*3 + 4/3.3 ≈ slightly over 19 decimal places.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1"/>
          <p:cNvSpPr/>
          <p:nvPr/>
        </p:nvSpPr>
        <p:spPr>
          <a:xfrm>
            <a:off x="323640" y="332640"/>
            <a:ext cx="8424720" cy="569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Numeral systems with base larger than 10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We use following digits 0, 1, 2, 3, 4, 5, 6, 7, 8 ja 9</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As long as the base of another numeral system is smaller than 10 we can use a subset of digits.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When the base is larger than 10 then digits won't cover all coefficients any more.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Then letters will be used and they can be encoded as follows: • A – 10 • B – 11 • etc..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hexadecimal systems (base 16) the coefficients are 0..9 and A..F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Hexadecimal system is quite common in computers because one byte corresponds to two symbols.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Converting is very easy, 1 symbol becomes exactly 4 bits and vice versa</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1"/>
          <p:cNvSpPr/>
          <p:nvPr/>
        </p:nvSpPr>
        <p:spPr>
          <a:xfrm>
            <a:off x="179640" y="260640"/>
            <a:ext cx="8964000" cy="447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integer of X-system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readign an integer we can start from the beginning or the end</a:t>
            </a:r>
            <a:r>
              <a:rPr lang="en-US" sz="2400" b="1" i="1" strike="noStrike" spc="-1">
                <a:solidFill>
                  <a:srgbClr val="000000"/>
                </a:solidFill>
                <a:latin typeface="Times New Roman"/>
              </a:rPr>
              <a:t>.</a:t>
            </a:r>
            <a:endParaRPr lang="en-US" sz="2400" b="0" strike="noStrike" spc="-1">
              <a:solidFill>
                <a:srgbClr val="000000"/>
              </a:solidFill>
              <a:latin typeface="Arial"/>
            </a:endParaRPr>
          </a:p>
          <a:p>
            <a:pPr algn="ctr">
              <a:lnSpc>
                <a:spcPct val="100000"/>
              </a:lnSpc>
              <a:spcBef>
                <a:spcPts val="479"/>
              </a:spcBef>
            </a:pPr>
            <a:r>
              <a:rPr lang="en-US" sz="2400" b="1" i="1" strike="noStrike" spc="-1">
                <a:solidFill>
                  <a:srgbClr val="000000"/>
                </a:solidFill>
                <a:latin typeface="Times New Roman"/>
              </a:rPr>
              <a:t> • From the beginning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Let's pick 0 for total_value 2. Multiply total_value with base 3. Add current coefficient to total_value 4. Move towards the end 5. If there are more coefficients then go to 2 else total_value has the value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t>
            </a:r>
            <a:r>
              <a:rPr lang="en-US" sz="2400" b="1" i="1" strike="noStrike" spc="-1">
                <a:solidFill>
                  <a:srgbClr val="000000"/>
                </a:solidFill>
                <a:latin typeface="Times New Roman"/>
              </a:rPr>
              <a:t>From the end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Let's pick 0 for the totoal_value and 1 for position_value 2. Multiply the coefficient with position_value and add to total_value 3. Move towards the beginning and multiply the position_value with base 4. If there are more coefficients then go to 2 else total_value has the value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1"/>
          <p:cNvSpPr/>
          <p:nvPr/>
        </p:nvSpPr>
        <p:spPr>
          <a:xfrm>
            <a:off x="683640" y="620640"/>
            <a:ext cx="7848360" cy="430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fraction of X-system</a:t>
            </a:r>
            <a:endParaRPr lang="en-US" sz="28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is always easier to </a:t>
            </a:r>
            <a:r>
              <a:rPr lang="en-US" sz="2400" b="1" i="1" strike="noStrike" spc="-1">
                <a:solidFill>
                  <a:srgbClr val="000000"/>
                </a:solidFill>
                <a:latin typeface="Times New Roman"/>
              </a:rPr>
              <a:t>do from the beginning </a:t>
            </a:r>
            <a:endParaRPr lang="en-US" sz="2400" b="0" strike="noStrike" spc="-1">
              <a:solidFill>
                <a:srgbClr val="000000"/>
              </a:solidFill>
              <a:latin typeface="Arial"/>
            </a:endParaRPr>
          </a:p>
          <a:p>
            <a:pPr marL="457200" indent="-457200" algn="ctr">
              <a:lnSpc>
                <a:spcPct val="100000"/>
              </a:lnSpc>
              <a:spcBef>
                <a:spcPts val="479"/>
              </a:spcBef>
              <a:buClr>
                <a:srgbClr val="000000"/>
              </a:buClr>
              <a:buFont typeface="OpenSymbol"/>
              <a:buAutoNum type="arabicPeriod"/>
            </a:pPr>
            <a:r>
              <a:rPr lang="en-US" sz="2400" b="0" i="1" strike="noStrike" spc="-1">
                <a:solidFill>
                  <a:srgbClr val="000000"/>
                </a:solidFill>
                <a:latin typeface="Times New Roman"/>
              </a:rPr>
              <a:t>Pick 0 for total_value, 1 / base for position_value</a:t>
            </a:r>
            <a:endParaRPr lang="en-US" sz="24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Let's multiply current coefficient with position_value and add to total_value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Move towards the end and divide position_value by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If there are more coefficients then go to 2, else total_value is the answer.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Box 1"/>
          <p:cNvSpPr/>
          <p:nvPr/>
        </p:nvSpPr>
        <p:spPr>
          <a:xfrm>
            <a:off x="1331640" y="908640"/>
            <a:ext cx="7056360" cy="435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integer in x-system</a:t>
            </a:r>
            <a:endParaRPr lang="en-US" sz="2800" b="0" strike="noStrike" spc="-1">
              <a:solidFill>
                <a:srgbClr val="000000"/>
              </a:solidFill>
              <a:latin typeface="Arial"/>
            </a:endParaRPr>
          </a:p>
          <a:p>
            <a:pPr algn="ctr">
              <a:lnSpc>
                <a:spcPct val="100000"/>
              </a:lnSpc>
              <a:spcBef>
                <a:spcPts val="479"/>
              </a:spcBef>
            </a:pP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It is more efficient to do </a:t>
            </a:r>
            <a:r>
              <a:rPr lang="en-US" sz="2400" b="1" i="1" strike="noStrike" spc="-1">
                <a:solidFill>
                  <a:srgbClr val="000000"/>
                </a:solidFill>
                <a:latin typeface="Times New Roman"/>
              </a:rPr>
              <a:t>it from the end </a:t>
            </a:r>
            <a:r>
              <a:rPr lang="en-US" sz="2400" b="0" i="1" strike="noStrike" spc="-1">
                <a:solidFill>
                  <a:srgbClr val="000000"/>
                </a:solidFill>
                <a:latin typeface="Times New Roman"/>
              </a:rPr>
              <a:t>but then we get the coefficients in reversed order.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1. Move to beginning of array 2. Divide source_number by base and find the remainder 3. Store the remainder in array, move to next position in array 4. Divide source_number by base 5. if source_number &gt; 0, then go to 2 6. Move to previous position and print the coefficient 7. If we're not at the beginning of array then go to 6 else answer has been printed</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n-US" sz="2800" b="1" strike="noStrike" spc="-1">
                <a:solidFill>
                  <a:srgbClr val="940143"/>
                </a:solidFill>
                <a:latin typeface="Arial"/>
              </a:rPr>
              <a:t>Algorithm realization, the language choice</a:t>
            </a:r>
            <a:endParaRPr lang="en-GB" sz="2800" b="0" strike="noStrike" spc="-1">
              <a:solidFill>
                <a:srgbClr val="000000"/>
              </a:solidFill>
              <a:latin typeface="Times New Roman"/>
            </a:endParaRPr>
          </a:p>
        </p:txBody>
      </p:sp>
      <p:sp>
        <p:nvSpPr>
          <p:cNvPr id="157" name="Text Box 3"/>
          <p:cNvSpPr/>
          <p:nvPr/>
        </p:nvSpPr>
        <p:spPr>
          <a:xfrm>
            <a:off x="3048120" y="2438280"/>
            <a:ext cx="495252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i="1" strike="noStrike" spc="-1">
                <a:solidFill>
                  <a:srgbClr val="CC6600"/>
                </a:solidFill>
                <a:latin typeface="Times New Roman"/>
              </a:rPr>
              <a:t>Mis on algoritm?</a:t>
            </a:r>
            <a:endParaRPr lang="en-US" sz="2800" b="0" strike="noStrike" spc="-1">
              <a:solidFill>
                <a:srgbClr val="000000"/>
              </a:solidFill>
              <a:latin typeface="Arial"/>
            </a:endParaRPr>
          </a:p>
        </p:txBody>
      </p:sp>
      <p:pic>
        <p:nvPicPr>
          <p:cNvPr id="158" name="Picture 3" descr="cis400langs.jpg"/>
          <p:cNvPicPr/>
          <p:nvPr/>
        </p:nvPicPr>
        <p:blipFill>
          <a:blip r:embed="rId2"/>
          <a:stretch/>
        </p:blipFill>
        <p:spPr>
          <a:xfrm>
            <a:off x="2666880" y="1405080"/>
            <a:ext cx="3809520" cy="404784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1"/>
          <p:cNvSpPr/>
          <p:nvPr/>
        </p:nvSpPr>
        <p:spPr>
          <a:xfrm>
            <a:off x="395640" y="548640"/>
            <a:ext cx="7704360" cy="496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integer in x-system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Also possible to do from the beginnin</a:t>
            </a:r>
            <a:r>
              <a:rPr lang="et-EE" sz="2400" b="0" i="1" strike="noStrike" spc="-1">
                <a:solidFill>
                  <a:srgbClr val="000000"/>
                </a:solidFill>
                <a:latin typeface="Times New Roman"/>
              </a:rPr>
              <a:t>g</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 Set position_value to 1</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If source_number / position_value is greater than base then go to 3 else go to 4</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Multiply position_value by base and go to 2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Find the coefficient by dividing source_number with position_value, print it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5. Subtract coefficient * position_value from source_number 6. Divide position_value by base.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7. If position_value &gt; 0 then go to 4 else answer has been printed</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1"/>
          <p:cNvSpPr/>
          <p:nvPr/>
        </p:nvSpPr>
        <p:spPr>
          <a:xfrm>
            <a:off x="179640" y="764640"/>
            <a:ext cx="8568720" cy="466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Writing fraction in x-system</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This is better to do from the beginning</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 Print decimal symbol</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2. Multiply source_number by base.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3. Print integer portion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4. Subtract integer portion from the number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5. If the source_number isn't 0 and we have room* then go to 2 else we're done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Room signifies, how many "decimal places" we want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printing 0.5 in a numeral system with base 3 the source_number will always remain non-zero.</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Box 1"/>
          <p:cNvSpPr/>
          <p:nvPr/>
        </p:nvSpPr>
        <p:spPr>
          <a:xfrm>
            <a:off x="107640" y="116640"/>
            <a:ext cx="9036000" cy="5636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Text (String)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is an array of characters.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length can vary significantly.</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There are two approaches for storing text</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length stored in first byte (max length 255 characters) • text ends when a forbidden element is encountered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C uses the second option, null-terminated string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When declaring a text variable then there must be enough room also for the terminating character. char name[4] = "John"; // This is incorrect, 5 characters are needed. char name[5] = "John"; // Correct size char name[] = "John"; // Let C determine the length itself  Text constants are within double quotation marks. 'A' is not the same as "A", in the second case two characters are needed: 'A' and '\0'.  Indexes are identical to other arrays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1"/>
          <p:cNvSpPr/>
          <p:nvPr/>
        </p:nvSpPr>
        <p:spPr>
          <a:xfrm>
            <a:off x="-108360" y="404640"/>
            <a:ext cx="9036000" cy="499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and writing formatted text</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We have already used functions for formatted text: scanf and printf functions.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 format can imply conversion, let's say we have entered the following stream of charactres: '1', '3', '.', '5' and '\n' (Enter) </a:t>
            </a:r>
            <a:endParaRPr lang="en-US" sz="24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if the format is "%g", then the input will be converted to real number 13.5</a:t>
            </a:r>
            <a:endParaRPr lang="en-US" sz="20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 if the format is "%d", then the input will be converted to integer number 13 and ".5" will remain in the buffer.</a:t>
            </a:r>
            <a:endParaRPr lang="en-US" sz="2000" b="0" strike="noStrike" spc="-1">
              <a:solidFill>
                <a:srgbClr val="000000"/>
              </a:solidFill>
              <a:latin typeface="Arial"/>
            </a:endParaRPr>
          </a:p>
          <a:p>
            <a:pPr algn="ctr">
              <a:lnSpc>
                <a:spcPct val="100000"/>
              </a:lnSpc>
              <a:spcBef>
                <a:spcPts val="400"/>
              </a:spcBef>
            </a:pPr>
            <a:r>
              <a:rPr lang="en-US" sz="2000" b="0" i="1" strike="noStrike" spc="-1">
                <a:solidFill>
                  <a:srgbClr val="000000"/>
                </a:solidFill>
                <a:latin typeface="Times New Roman"/>
              </a:rPr>
              <a:t>• if the format is "%s", then there is no conversion, text is stored as "13.5"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
            </a:r>
            <a:r>
              <a:rPr lang="en-US" sz="2000" b="0" i="1" strike="noStrike" spc="-1">
                <a:solidFill>
                  <a:srgbClr val="000000"/>
                </a:solidFill>
                <a:latin typeface="Times New Roman"/>
              </a:rPr>
              <a:t>if the format is "%c", then first symbol '1' will be read and "3.5" will remain in the buffer </a:t>
            </a:r>
            <a:endParaRPr lang="en-US" sz="20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In all of these cases the newline character \n will also remain in the buffer.</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1"/>
          <p:cNvSpPr/>
          <p:nvPr/>
        </p:nvSpPr>
        <p:spPr>
          <a:xfrm>
            <a:off x="323640" y="188640"/>
            <a:ext cx="8568720" cy="520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Reading and writing unformatted text </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we don't need conversion then functions that operate on stream are enough.</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fgetc(file) reads one character from stream, fputc(character, file) writes a character to file.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fgets(text variable, max length, file) will read one row of text (including newline character) or max length-1 characters from stream, whichever comes first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For example fgets(A, 10, stdin) reads upto 9 characters from terminal and stores them in text variable A</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fputs(text variable, file) writes the contents of A upto \0 character to file. • For example fputs(A, stdout) writes contents of A to terminal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1"/>
          <p:cNvSpPr/>
          <p:nvPr/>
        </p:nvSpPr>
        <p:spPr>
          <a:xfrm>
            <a:off x="251640" y="548640"/>
            <a:ext cx="8496720" cy="387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Library string.h </a:t>
            </a:r>
            <a:endParaRPr lang="en-US" sz="2800" b="0" strike="noStrike" spc="-1">
              <a:solidFill>
                <a:srgbClr val="000000"/>
              </a:solidFill>
              <a:latin typeface="Arial"/>
            </a:endParaRPr>
          </a:p>
          <a:p>
            <a:pPr algn="ctr">
              <a:lnSpc>
                <a:spcPct val="100000"/>
              </a:lnSpc>
              <a:spcBef>
                <a:spcPts val="561"/>
              </a:spcBef>
            </a:pP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Text and memory processing functions are located in library string.h</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Most useful ones would probably be:</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strlen(S) – retruns the length of S in bytes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strcmp(A, B) – compares strings A and B, returns 0 if they are identical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strcpy(A, B) – overwrites A with B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Box 1"/>
          <p:cNvSpPr/>
          <p:nvPr/>
        </p:nvSpPr>
        <p:spPr>
          <a:xfrm>
            <a:off x="571680" y="476640"/>
            <a:ext cx="8176680" cy="417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Processing text a character at a time</a:t>
            </a:r>
            <a:endParaRPr lang="en-US" sz="2800" b="0" strike="noStrike" spc="-1">
              <a:solidFill>
                <a:srgbClr val="000000"/>
              </a:solidFill>
              <a:latin typeface="Arial"/>
            </a:endParaRPr>
          </a:p>
          <a:p>
            <a:pPr algn="ctr">
              <a:lnSpc>
                <a:spcPct val="100000"/>
              </a:lnSpc>
              <a:spcBef>
                <a:spcPts val="479"/>
              </a:spcBef>
            </a:pPr>
            <a:r>
              <a:rPr lang="en-US" sz="2400" b="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There are cases when we need to check all characters in a string (for example: find all vowels)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This should be done using a loop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One option is to use while or do-while loops and check if we've reached terminating character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For example: while(S[i] != '\0'){...} do{...}while(S[i] != '\0')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Strlen is more convenient but it will check for the length of string after each iteration: for(i = 0; i &lt; strlen(S); i++)</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Box 2"/>
          <p:cNvSpPr/>
          <p:nvPr/>
        </p:nvSpPr>
        <p:spPr>
          <a:xfrm>
            <a:off x="0" y="548640"/>
            <a:ext cx="8748000" cy="423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Converting text (library stdlib.h)</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can be converted using functions: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atoi(text) – convert text to integer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atof(text) – convert text to real number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If we are dealing with our own buffer where there is more data, then strto* functions can be used, as they return a pointer to yet unprocessed text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strtol(text, pointer, base) – convert to long integer</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strtoul(text, pointer, base) – convert to unsigned long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strtod(text, pointer, base) – convert to double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Box 1"/>
          <p:cNvSpPr/>
          <p:nvPr/>
        </p:nvSpPr>
        <p:spPr>
          <a:xfrm>
            <a:off x="179640" y="332640"/>
            <a:ext cx="8496720" cy="423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61"/>
              </a:spcBef>
            </a:pPr>
            <a:r>
              <a:rPr lang="en-US" sz="2800" b="1" strike="noStrike" spc="-1">
                <a:solidFill>
                  <a:srgbClr val="000000"/>
                </a:solidFill>
                <a:latin typeface="Times New Roman"/>
              </a:rPr>
              <a:t>Text arrays</a:t>
            </a:r>
            <a:endParaRPr lang="en-US" sz="28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Text is an array of characters. Text array is therefore a twodimensional array of characters.</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Usage is similar to other multidimensional arrays, however each row can be viewed separately. char names[100][30];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100 names of upto 29 characters scanf("%s", names[0]);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//read a name from terminal strcpy(names[5], "Janice");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//replace sixth name with Janice names[5][3] = 'e'; </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replace fourth character with 'e' names[5][4] = 0;</a:t>
            </a:r>
            <a:endParaRPr lang="en-US" sz="2400" b="0" strike="noStrike" spc="-1">
              <a:solidFill>
                <a:srgbClr val="000000"/>
              </a:solidFill>
              <a:latin typeface="Arial"/>
            </a:endParaRPr>
          </a:p>
          <a:p>
            <a:pPr algn="ctr">
              <a:lnSpc>
                <a:spcPct val="100000"/>
              </a:lnSpc>
              <a:spcBef>
                <a:spcPts val="479"/>
              </a:spcBef>
            </a:pPr>
            <a:r>
              <a:rPr lang="en-US" sz="2400" b="0" i="1" strike="noStrike" spc="-1">
                <a:solidFill>
                  <a:srgbClr val="000000"/>
                </a:solidFill>
                <a:latin typeface="Times New Roman"/>
              </a:rPr>
              <a:t> // replace fifth with zero, names[5] is now "Jane"</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 name="Object 2"/>
          <p:cNvGraphicFramePr/>
          <p:nvPr/>
        </p:nvGraphicFramePr>
        <p:xfrm>
          <a:off x="487440" y="355680"/>
          <a:ext cx="8337240" cy="6257520"/>
        </p:xfrm>
        <a:graphic>
          <a:graphicData uri="http://schemas.openxmlformats.org/presentationml/2006/ole">
            <mc:AlternateContent xmlns:mc="http://schemas.openxmlformats.org/markup-compatibility/2006">
              <mc:Choice xmlns:v="urn:schemas-microsoft-com:vml" Requires="v">
                <p:oleObj spid="_x0000_s3098" r:id="rId5" imgW="0" imgH="0" progId="PowerPoint.Slide.8">
                  <p:embed/>
                </p:oleObj>
              </mc:Choice>
              <mc:Fallback>
                <p:oleObj r:id="rId5" imgW="0" imgH="0" progId="PowerPoint.Slide.8">
                  <p:embed/>
                  <p:pic>
                    <p:nvPicPr>
                      <p:cNvPr id="229" name="Object 2"/>
                      <p:cNvPicPr/>
                      <p:nvPr/>
                    </p:nvPicPr>
                    <p:blipFill>
                      <a:blip r:embed="rId6"/>
                      <a:stretch/>
                    </p:blipFill>
                    <p:spPr>
                      <a:xfrm>
                        <a:off x="487440" y="355680"/>
                        <a:ext cx="8337240" cy="6257520"/>
                      </a:xfrm>
                      <a:prstGeom prst="rect">
                        <a:avLst/>
                      </a:prstGeom>
                      <a:ln w="0">
                        <a:noFill/>
                      </a:ln>
                    </p:spPr>
                  </p:pic>
                </p:oleObj>
              </mc:Fallback>
            </mc:AlternateContent>
          </a:graphicData>
        </a:graphic>
      </p:graphicFrame>
      <p:sp>
        <p:nvSpPr>
          <p:cNvPr id="230" name="Text Box 5"/>
          <p:cNvSpPr/>
          <p:nvPr/>
        </p:nvSpPr>
        <p:spPr>
          <a:xfrm>
            <a:off x="3886200" y="4876920"/>
            <a:ext cx="3885840" cy="45684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endParaRPr lang="et-EE" sz="2400" b="0" i="1" strike="noStrike" spc="-1">
              <a:solidFill>
                <a:srgbClr val="000000"/>
              </a:solidFill>
              <a:latin typeface="Times New Roman"/>
            </a:endParaRPr>
          </a:p>
        </p:txBody>
      </p:sp>
      <p:graphicFrame>
        <p:nvGraphicFramePr>
          <p:cNvPr id="231" name="Object 2"/>
          <p:cNvGraphicFramePr/>
          <p:nvPr/>
        </p:nvGraphicFramePr>
        <p:xfrm>
          <a:off x="-2895120" y="-1371600"/>
          <a:ext cx="9524520" cy="8000640"/>
        </p:xfrm>
        <a:graphic>
          <a:graphicData uri="http://schemas.openxmlformats.org/presentationml/2006/ole">
            <mc:AlternateContent xmlns:mc="http://schemas.openxmlformats.org/markup-compatibility/2006">
              <mc:Choice xmlns:v="urn:schemas-microsoft-com:vml" Requires="v">
                <p:oleObj spid="_x0000_s3099" r:id="rId7" imgW="0" imgH="0" progId="PowerPoint.Slide.8">
                  <p:embed/>
                </p:oleObj>
              </mc:Choice>
              <mc:Fallback>
                <p:oleObj r:id="rId7" imgW="0" imgH="0" progId="PowerPoint.Slide.8">
                  <p:embed/>
                  <p:pic>
                    <p:nvPicPr>
                      <p:cNvPr id="232" name="Object 2"/>
                      <p:cNvPicPr/>
                      <p:nvPr/>
                    </p:nvPicPr>
                    <p:blipFill>
                      <a:blip r:embed="rId8"/>
                      <a:stretch/>
                    </p:blipFill>
                    <p:spPr>
                      <a:xfrm>
                        <a:off x="-2895120" y="-1371600"/>
                        <a:ext cx="9524520" cy="800064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endCondLst>
                                    <p:cond evt="begin" delay="0">
                                      <p:tn val="5"/>
                                    </p:cond>
                                  </p:endCondLst>
                                  <p:childTnLst>
                                    <p:set>
                                      <p:cBhvr>
                                        <p:cTn id="6" dur="1" fill="hold">
                                          <p:stCondLst>
                                            <p:cond delay="0"/>
                                          </p:stCondLst>
                                        </p:cTn>
                                        <p:tgtEl>
                                          <p:spTgt spid="230">
                                            <p:txEl>
                                              <p:pRg st="0" end="0"/>
                                            </p:txEl>
                                          </p:spTgt>
                                        </p:tgtEl>
                                        <p:attrNameLst>
                                          <p:attrName>style.visibility</p:attrName>
                                        </p:attrNameLst>
                                      </p:cBhvr>
                                      <p:to>
                                        <p:strVal val="visible"/>
                                      </p:to>
                                    </p:set>
                                    <p:anim calcmode="lin" valueType="num">
                                      <p:cBhvr additive="repl">
                                        <p:cTn id="7" dur="500" fill="hold"/>
                                        <p:tgtEl>
                                          <p:spTgt spid="23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230">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4"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
          <p:cNvPicPr/>
          <p:nvPr/>
        </p:nvPicPr>
        <p:blipFill>
          <a:blip r:embed="rId2"/>
          <a:stretch/>
        </p:blipFill>
        <p:spPr>
          <a:xfrm>
            <a:off x="652320" y="549360"/>
            <a:ext cx="7838640" cy="5758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1"/>
          <p:cNvPicPr/>
          <p:nvPr/>
        </p:nvPicPr>
        <p:blipFill>
          <a:blip r:embed="rId2"/>
          <a:stretch/>
        </p:blipFill>
        <p:spPr>
          <a:xfrm>
            <a:off x="1187640" y="404640"/>
            <a:ext cx="6911640" cy="6111360"/>
          </a:xfrm>
          <a:prstGeom prst="rect">
            <a:avLst/>
          </a:prstGeom>
          <a:ln w="0">
            <a:noFill/>
          </a:ln>
        </p:spPr>
      </p:pic>
      <p:pic>
        <p:nvPicPr>
          <p:cNvPr id="234" name="Picture 2"/>
          <p:cNvPicPr/>
          <p:nvPr/>
        </p:nvPicPr>
        <p:blipFill>
          <a:blip r:embed="rId3"/>
          <a:stretch/>
        </p:blipFill>
        <p:spPr>
          <a:xfrm>
            <a:off x="4345560" y="188640"/>
            <a:ext cx="3610440" cy="3096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6</a:t>
            </a:r>
            <a:endParaRPr lang="en-GB" sz="2800" b="0" strike="noStrike" spc="-1">
              <a:solidFill>
                <a:srgbClr val="000000"/>
              </a:solidFill>
              <a:latin typeface="Times New Roman"/>
            </a:endParaRPr>
          </a:p>
        </p:txBody>
      </p:sp>
      <p:sp>
        <p:nvSpPr>
          <p:cNvPr id="236" name="Text Box 3"/>
          <p:cNvSpPr/>
          <p:nvPr/>
        </p:nvSpPr>
        <p:spPr>
          <a:xfrm>
            <a:off x="1066680" y="2349000"/>
            <a:ext cx="70862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strike="noStrike" spc="-1">
                <a:solidFill>
                  <a:srgbClr val="CC6600"/>
                </a:solidFill>
                <a:latin typeface="Times New Roman"/>
              </a:rPr>
              <a:t>Finding e</a:t>
            </a:r>
            <a:r>
              <a:rPr lang="en-US" sz="2800" b="0" strike="noStrike" spc="-1">
                <a:solidFill>
                  <a:srgbClr val="CC6600"/>
                </a:solidFill>
                <a:latin typeface="Times New Roman"/>
              </a:rPr>
              <a:t>xtremes, and </a:t>
            </a:r>
            <a:r>
              <a:rPr lang="et-EE" sz="2800" b="0" strike="noStrike" spc="-1">
                <a:solidFill>
                  <a:srgbClr val="CC6600"/>
                </a:solidFill>
                <a:latin typeface="Times New Roman"/>
              </a:rPr>
              <a:t>"</a:t>
            </a:r>
            <a:r>
              <a:rPr lang="en-US" sz="2800" b="0" strike="noStrike" spc="-1">
                <a:solidFill>
                  <a:srgbClr val="CC6600"/>
                </a:solidFill>
                <a:latin typeface="Times New Roman"/>
              </a:rPr>
              <a:t>bubble</a:t>
            </a:r>
            <a:r>
              <a:rPr lang="et-EE" sz="2800" b="0" strike="noStrike" spc="-1">
                <a:solidFill>
                  <a:srgbClr val="CC6600"/>
                </a:solidFill>
                <a:latin typeface="Times New Roman"/>
              </a:rPr>
              <a:t>sort"</a:t>
            </a:r>
            <a:r>
              <a:rPr lang="en-US" sz="2800" b="0" strike="noStrike" spc="-1">
                <a:solidFill>
                  <a:srgbClr val="CC6600"/>
                </a:solidFill>
                <a:latin typeface="Times New Roman"/>
              </a:rPr>
              <a:t> method</a:t>
            </a:r>
            <a:endParaRPr lang="en-US" sz="2800" b="0" strike="noStrike" spc="-1">
              <a:solidFill>
                <a:srgbClr val="000000"/>
              </a:solidFill>
              <a:latin typeface="Arial"/>
            </a:endParaRPr>
          </a:p>
        </p:txBody>
      </p:sp>
      <p:sp>
        <p:nvSpPr>
          <p:cNvPr id="2" name="TextBox 1"/>
          <p:cNvSpPr txBox="1"/>
          <p:nvPr/>
        </p:nvSpPr>
        <p:spPr>
          <a:xfrm>
            <a:off x="1613647" y="3173506"/>
            <a:ext cx="6917167" cy="1200329"/>
          </a:xfrm>
          <a:prstGeom prst="rect">
            <a:avLst/>
          </a:prstGeom>
          <a:noFill/>
        </p:spPr>
        <p:txBody>
          <a:bodyPr wrap="square" rtlCol="0">
            <a:spAutoFit/>
          </a:bodyPr>
          <a:lstStyle/>
          <a:p>
            <a:r>
              <a:rPr lang="et-EE" u="sng">
                <a:hlinkClick r:id="rId2"/>
              </a:rPr>
              <a:t>http://www.youtube.com/watch?v=INHF_5RIxTE</a:t>
            </a:r>
            <a:endParaRPr lang="et-EE"/>
          </a:p>
          <a:p>
            <a:r>
              <a:rPr lang="et-EE"/>
              <a:t> 1.Insertion sort</a:t>
            </a:r>
          </a:p>
          <a:p>
            <a:r>
              <a:rPr lang="et-EE"/>
              <a:t> 2.Selection sort</a:t>
            </a:r>
          </a:p>
          <a:p>
            <a:r>
              <a:rPr lang="et-EE"/>
              <a:t> 3.Mergesort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 name="Object 2"/>
          <p:cNvGraphicFramePr/>
          <p:nvPr/>
        </p:nvGraphicFramePr>
        <p:xfrm>
          <a:off x="0" y="-304920"/>
          <a:ext cx="9524520" cy="7144920"/>
        </p:xfrm>
        <a:graphic>
          <a:graphicData uri="http://schemas.openxmlformats.org/presentationml/2006/ole">
            <mc:AlternateContent xmlns:mc="http://schemas.openxmlformats.org/markup-compatibility/2006">
              <mc:Choice xmlns:v="urn:schemas-microsoft-com:vml" Requires="v">
                <p:oleObj spid="_x0000_s4110" r:id="rId5" imgW="0" imgH="0" progId="PowerPoint.Slide.8">
                  <p:embed/>
                </p:oleObj>
              </mc:Choice>
              <mc:Fallback>
                <p:oleObj r:id="rId5" imgW="0" imgH="0" progId="PowerPoint.Slide.8">
                  <p:embed/>
                  <p:pic>
                    <p:nvPicPr>
                      <p:cNvPr id="238" name="Object 2"/>
                      <p:cNvPicPr/>
                      <p:nvPr/>
                    </p:nvPicPr>
                    <p:blipFill>
                      <a:blip r:embed="rId6"/>
                      <a:stretch/>
                    </p:blipFill>
                    <p:spPr>
                      <a:xfrm>
                        <a:off x="0" y="-304920"/>
                        <a:ext cx="9524520" cy="7144920"/>
                      </a:xfrm>
                      <a:prstGeom prst="rect">
                        <a:avLst/>
                      </a:prstGeom>
                      <a:ln w="0">
                        <a:noFill/>
                      </a:ln>
                    </p:spPr>
                  </p:pic>
                </p:oleObj>
              </mc:Fallback>
            </mc:AlternateContent>
          </a:graphicData>
        </a:graphic>
      </p:graphicFrame>
      <p:sp>
        <p:nvSpPr>
          <p:cNvPr id="239" name="Text Box 3"/>
          <p:cNvSpPr/>
          <p:nvPr/>
        </p:nvSpPr>
        <p:spPr>
          <a:xfrm>
            <a:off x="1714680" y="246600"/>
            <a:ext cx="66290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1" u="sng" strike="noStrike" spc="-1">
                <a:solidFill>
                  <a:srgbClr val="CC6600"/>
                </a:solidFill>
                <a:uFillTx/>
                <a:latin typeface="Times New Roman"/>
              </a:rPr>
              <a:t>Extremes and sorting</a:t>
            </a:r>
            <a:endParaRPr lang="en-US" sz="2800" b="0" strike="noStrike" spc="-1">
              <a:solidFill>
                <a:srgbClr val="000000"/>
              </a:solidFill>
              <a:latin typeface="Arial"/>
            </a:endParaRPr>
          </a:p>
        </p:txBody>
      </p:sp>
      <p:sp>
        <p:nvSpPr>
          <p:cNvPr id="240" name="Text Box 4"/>
          <p:cNvSpPr/>
          <p:nvPr/>
        </p:nvSpPr>
        <p:spPr>
          <a:xfrm>
            <a:off x="2057400" y="1219320"/>
            <a:ext cx="6781320" cy="11869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000000"/>
                </a:solidFill>
                <a:latin typeface="Times New Roman"/>
              </a:rPr>
              <a:t>One frequent task </a:t>
            </a:r>
            <a:r>
              <a:rPr lang="et-EE" sz="2400" b="0" strike="noStrike" spc="-1">
                <a:solidFill>
                  <a:srgbClr val="000000"/>
                </a:solidFill>
                <a:latin typeface="Times New Roman"/>
              </a:rPr>
              <a:t>when</a:t>
            </a:r>
            <a:r>
              <a:rPr lang="en-US" sz="2400" b="0" strike="noStrike" spc="-1">
                <a:solidFill>
                  <a:srgbClr val="000000"/>
                </a:solidFill>
                <a:latin typeface="Times New Roman"/>
              </a:rPr>
              <a:t> processing data </a:t>
            </a:r>
            <a:r>
              <a:rPr lang="et-EE" sz="2400" b="0" strike="noStrike" spc="-1">
                <a:solidFill>
                  <a:srgbClr val="000000"/>
                </a:solidFill>
                <a:latin typeface="Times New Roman"/>
              </a:rPr>
              <a:t>is </a:t>
            </a:r>
            <a:r>
              <a:rPr lang="en-US" sz="2400" b="0" strike="noStrike" spc="-1">
                <a:solidFill>
                  <a:srgbClr val="000000"/>
                </a:solidFill>
                <a:latin typeface="Times New Roman"/>
              </a:rPr>
              <a:t>sorting</a:t>
            </a:r>
            <a:r>
              <a:rPr lang="et-EE" sz="2400" b="0" strike="noStrike" spc="-1">
                <a:solidFill>
                  <a:srgbClr val="000000"/>
                </a:solidFill>
                <a:latin typeface="Times New Roman"/>
              </a:rPr>
              <a:t> and f</a:t>
            </a:r>
            <a:r>
              <a:rPr lang="en-US" sz="2400" b="0" strike="noStrike" spc="-1">
                <a:solidFill>
                  <a:srgbClr val="000000"/>
                </a:solidFill>
                <a:latin typeface="Times New Roman"/>
              </a:rPr>
              <a:t>inding the maximum and minimum values</a:t>
            </a:r>
            <a:r>
              <a:rPr lang="et-EE" sz="2400" b="0" strike="noStrike" spc="-1">
                <a:solidFill>
                  <a:srgbClr val="000000"/>
                </a:solidFill>
                <a:latin typeface="Times New Roman"/>
              </a:rPr>
              <a:t>. </a:t>
            </a:r>
            <a:r>
              <a:rPr lang="en-US" sz="2400" b="0" strike="noStrike" spc="-1">
                <a:solidFill>
                  <a:srgbClr val="000000"/>
                </a:solidFill>
                <a:latin typeface="Times New Roman"/>
              </a:rPr>
              <a:t>Such tasks always </a:t>
            </a:r>
            <a:r>
              <a:rPr lang="et-EE" sz="2400" b="0" strike="noStrike" spc="-1">
                <a:solidFill>
                  <a:srgbClr val="000000"/>
                </a:solidFill>
                <a:latin typeface="Times New Roman"/>
              </a:rPr>
              <a:t>include</a:t>
            </a:r>
            <a:r>
              <a:rPr lang="en-US" sz="2400" b="0" strike="noStrike" spc="-1">
                <a:solidFill>
                  <a:srgbClr val="000000"/>
                </a:solidFill>
                <a:latin typeface="Times New Roman"/>
              </a:rPr>
              <a:t> two activities</a:t>
            </a:r>
            <a:r>
              <a:rPr lang="et-EE" sz="2400" b="0" strike="noStrike" spc="-1">
                <a:solidFill>
                  <a:srgbClr val="000000"/>
                </a:solidFill>
                <a:latin typeface="Times New Roman"/>
              </a:rPr>
              <a:t>:</a:t>
            </a:r>
            <a:endParaRPr lang="en-US" sz="2400" b="0" strike="noStrike" spc="-1">
              <a:solidFill>
                <a:srgbClr val="000000"/>
              </a:solidFill>
              <a:latin typeface="Arial"/>
            </a:endParaRPr>
          </a:p>
        </p:txBody>
      </p:sp>
      <p:sp>
        <p:nvSpPr>
          <p:cNvPr id="241" name="Text Box 5"/>
          <p:cNvSpPr/>
          <p:nvPr/>
        </p:nvSpPr>
        <p:spPr>
          <a:xfrm>
            <a:off x="2057400" y="3581280"/>
            <a:ext cx="2209320" cy="82116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000000"/>
                </a:solidFill>
                <a:latin typeface="Times New Roman"/>
              </a:rPr>
              <a:t>Comparing the two</a:t>
            </a:r>
            <a:r>
              <a:rPr lang="et-EE" sz="2400" b="0" strike="noStrike" spc="-1">
                <a:solidFill>
                  <a:srgbClr val="000000"/>
                </a:solidFill>
                <a:latin typeface="Times New Roman"/>
              </a:rPr>
              <a:t> values</a:t>
            </a:r>
            <a:endParaRPr lang="en-US" sz="2400" b="0" strike="noStrike" spc="-1">
              <a:solidFill>
                <a:srgbClr val="000000"/>
              </a:solidFill>
              <a:latin typeface="Arial"/>
            </a:endParaRPr>
          </a:p>
        </p:txBody>
      </p:sp>
      <p:sp>
        <p:nvSpPr>
          <p:cNvPr id="242" name="Text Box 6"/>
          <p:cNvSpPr/>
          <p:nvPr/>
        </p:nvSpPr>
        <p:spPr>
          <a:xfrm>
            <a:off x="5105520" y="3429000"/>
            <a:ext cx="3580920" cy="821160"/>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strike="noStrike" spc="-1">
                <a:solidFill>
                  <a:srgbClr val="000000"/>
                </a:solidFill>
                <a:latin typeface="Times New Roman"/>
              </a:rPr>
              <a:t>“Exchanging places” of two values</a:t>
            </a:r>
            <a:endParaRPr lang="en-US" sz="2400" b="0" strike="noStrike" spc="-1">
              <a:solidFill>
                <a:srgbClr val="000000"/>
              </a:solidFill>
              <a:latin typeface="Arial"/>
            </a:endParaRPr>
          </a:p>
        </p:txBody>
      </p:sp>
      <p:sp>
        <p:nvSpPr>
          <p:cNvPr id="243" name="Text Box 7"/>
          <p:cNvSpPr/>
          <p:nvPr/>
        </p:nvSpPr>
        <p:spPr>
          <a:xfrm>
            <a:off x="1115640" y="4648320"/>
            <a:ext cx="7647120" cy="821160"/>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CC6600"/>
                </a:solidFill>
                <a:latin typeface="Times New Roman"/>
              </a:rPr>
              <a:t>The first includes</a:t>
            </a:r>
            <a:r>
              <a:rPr lang="et-EE" sz="2400" b="0" strike="noStrike" spc="-1">
                <a:solidFill>
                  <a:srgbClr val="CC6600"/>
                </a:solidFill>
                <a:latin typeface="Times New Roman"/>
              </a:rPr>
              <a:t> one</a:t>
            </a:r>
            <a:r>
              <a:rPr lang="en-US" sz="2400" b="0" strike="noStrike" spc="-1">
                <a:solidFill>
                  <a:srgbClr val="CC6600"/>
                </a:solidFill>
                <a:latin typeface="Times New Roman"/>
              </a:rPr>
              <a:t> activit</a:t>
            </a:r>
            <a:r>
              <a:rPr lang="et-EE" sz="2400" b="0" strike="noStrike" spc="-1">
                <a:solidFill>
                  <a:srgbClr val="CC6600"/>
                </a:solidFill>
                <a:latin typeface="Times New Roman"/>
              </a:rPr>
              <a:t>y</a:t>
            </a:r>
            <a:r>
              <a:rPr lang="en-US" sz="2400" b="0" strike="noStrike" spc="-1">
                <a:solidFill>
                  <a:srgbClr val="CC6600"/>
                </a:solidFill>
                <a:latin typeface="Times New Roman"/>
              </a:rPr>
              <a:t>,</a:t>
            </a:r>
            <a:r>
              <a:rPr lang="et-EE" sz="2400" b="0" strike="noStrike" spc="-1">
                <a:solidFill>
                  <a:srgbClr val="CC6600"/>
                </a:solidFill>
                <a:latin typeface="Times New Roman"/>
              </a:rPr>
              <a:t> but the second</a:t>
            </a:r>
            <a:r>
              <a:rPr lang="en-US" sz="2400" b="0" strike="noStrike" spc="-1">
                <a:solidFill>
                  <a:srgbClr val="CC6600"/>
                </a:solidFill>
                <a:latin typeface="Times New Roman"/>
              </a:rPr>
              <a:t> three </a:t>
            </a:r>
            <a:r>
              <a:rPr lang="et-EE" sz="2400" b="0" strike="noStrike" spc="-1">
                <a:solidFill>
                  <a:srgbClr val="CC6600"/>
                </a:solidFill>
                <a:latin typeface="Times New Roman"/>
              </a:rPr>
              <a:t>activities.</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box(out)">
                                      <p:cBhvr additive="repl">
                                        <p:cTn id="7" dur="500"/>
                                        <p:tgtEl>
                                          <p:spTgt spid="241">
                                            <p:txEl>
                                              <p:pRg st="0" end="0"/>
                                            </p:txEl>
                                          </p:spTgt>
                                        </p:tgtEl>
                                      </p:cBhvr>
                                    </p:animEffect>
                                    <p:audio>
                                      <p:cMediaNode>
                                        <p:cTn id="8">
                                          <p:stCondLst>
                                            <p:cond evt="begin" delay="0">
                                              <p:tn val="5"/>
                                            </p:cond>
                                          </p:stCondLst>
                                          <p:endCondLst>
                                            <p:cond evt="onStopAudio" delay="0"/>
                                          </p:endCondLst>
                                        </p:cTn>
                                        <p:tgtEl>
                                          <p:sndTgt r:embed="rId3" name="audio2.wav"/>
                                        </p:tgtEl>
                                      </p:cMediaNode>
                                    </p:audio>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2">
                                            <p:txEl>
                                              <p:pRg st="0" end="0"/>
                                            </p:txEl>
                                          </p:spTgt>
                                        </p:tgtEl>
                                        <p:attrNameLst>
                                          <p:attrName>style.visibility</p:attrName>
                                        </p:attrNameLst>
                                      </p:cBhvr>
                                      <p:to>
                                        <p:strVal val="visible"/>
                                      </p:to>
                                    </p:set>
                                    <p:anim calcmode="lin" valueType="num">
                                      <p:cBhvr additive="repl">
                                        <p:cTn id="13" dur="500" fill="hold"/>
                                        <p:tgtEl>
                                          <p:spTgt spid="242">
                                            <p:txEl>
                                              <p:pRg st="0" end="0"/>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242">
                                            <p:txEl>
                                              <p:pRg st="0" end="0"/>
                                            </p:txEl>
                                          </p:spTgt>
                                        </p:tgtEl>
                                        <p:attrNameLst>
                                          <p:attrName>ppt_y</p:attrName>
                                        </p:attrNameLst>
                                      </p:cBhvr>
                                      <p:tavLst>
                                        <p:tav tm="0">
                                          <p:val>
                                            <p:strVal val="#ppt_y"/>
                                          </p:val>
                                        </p:tav>
                                        <p:tav tm="100000">
                                          <p:val>
                                            <p:strVal val="#ppt_y"/>
                                          </p:val>
                                        </p:tav>
                                      </p:tavLst>
                                    </p:anim>
                                    <p:audio>
                                      <p:cMediaNode>
                                        <p:cTn id="15">
                                          <p:stCondLst>
                                            <p:cond evt="begin" delay="0">
                                              <p:tn val="11"/>
                                            </p:cond>
                                          </p:stCondLst>
                                          <p:endCondLst>
                                            <p:cond evt="onStopAudio" delay="0"/>
                                          </p:endCondLst>
                                        </p:cTn>
                                        <p:tgtEl>
                                          <p:sndTgt r:embed="rId4" name="audio1.wav"/>
                                        </p:tgtEl>
                                      </p:cMediaNode>
                                    </p:audio>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43">
                                            <p:txEl>
                                              <p:pRg st="0" end="0"/>
                                            </p:txEl>
                                          </p:spTgt>
                                        </p:tgtEl>
                                        <p:attrNameLst>
                                          <p:attrName>style.visibility</p:attrName>
                                        </p:attrNameLst>
                                      </p:cBhvr>
                                      <p:to>
                                        <p:strVal val="visible"/>
                                      </p:to>
                                    </p:set>
                                    <p:anim calcmode="lin" valueType="num">
                                      <p:cBhvr additive="repl">
                                        <p:cTn id="20" dur="500" fill="hold"/>
                                        <p:tgtEl>
                                          <p:spTgt spid="243">
                                            <p:txEl>
                                              <p:pRg st="0" end="0"/>
                                            </p:txEl>
                                          </p:spTgt>
                                        </p:tgtEl>
                                        <p:attrNameLst>
                                          <p:attrName>ppt_x</p:attrName>
                                        </p:attrNameLst>
                                      </p:cBhvr>
                                      <p:tavLst>
                                        <p:tav tm="0">
                                          <p:val>
                                            <p:strVal val="0-#ppt_w/2"/>
                                          </p:val>
                                        </p:tav>
                                        <p:tav tm="100000">
                                          <p:val>
                                            <p:strVal val="#ppt_x"/>
                                          </p:val>
                                        </p:tav>
                                      </p:tavLst>
                                    </p:anim>
                                    <p:anim calcmode="lin" valueType="num">
                                      <p:cBhvr additive="repl">
                                        <p:cTn id="21" dur="500" fill="hold"/>
                                        <p:tgtEl>
                                          <p:spTgt spid="243">
                                            <p:txEl>
                                              <p:pRg st="0" end="0"/>
                                            </p:txEl>
                                          </p:spTgt>
                                        </p:tgtEl>
                                        <p:attrNameLst>
                                          <p:attrName>ppt_y</p:attrName>
                                        </p:attrNameLst>
                                      </p:cBhvr>
                                      <p:tavLst>
                                        <p:tav tm="0">
                                          <p:val>
                                            <p:strVal val="#ppt_y"/>
                                          </p:val>
                                        </p:tav>
                                        <p:tav tm="100000">
                                          <p:val>
                                            <p:strVal val="#ppt_y"/>
                                          </p:val>
                                        </p:tav>
                                      </p:tavLst>
                                    </p:anim>
                                    <p:audio>
                                      <p:cMediaNode>
                                        <p:cTn id="22">
                                          <p:stCondLst>
                                            <p:cond evt="begin" delay="0">
                                              <p:tn val="18"/>
                                            </p:cond>
                                          </p:stCondLst>
                                          <p:endCondLst>
                                            <p:cond evt="onStopAudio" delay="0"/>
                                          </p:endCondLst>
                                        </p:cTn>
                                        <p:tgtEl>
                                          <p:sndTgt r:embed="rId4"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 name="Object 2"/>
          <p:cNvGraphicFramePr/>
          <p:nvPr/>
        </p:nvGraphicFramePr>
        <p:xfrm>
          <a:off x="228600" y="304920"/>
          <a:ext cx="8610120" cy="6422760"/>
        </p:xfrm>
        <a:graphic>
          <a:graphicData uri="http://schemas.openxmlformats.org/presentationml/2006/ole">
            <mc:AlternateContent xmlns:mc="http://schemas.openxmlformats.org/markup-compatibility/2006">
              <mc:Choice xmlns:v="urn:schemas-microsoft-com:vml" Requires="v">
                <p:oleObj spid="_x0000_s5137" r:id="rId3" imgW="0" imgH="0" progId="PowerPoint.Slide.8">
                  <p:embed/>
                </p:oleObj>
              </mc:Choice>
              <mc:Fallback>
                <p:oleObj r:id="rId3" imgW="0" imgH="0" progId="PowerPoint.Slide.8">
                  <p:embed/>
                  <p:pic>
                    <p:nvPicPr>
                      <p:cNvPr id="245" name="Object 2"/>
                      <p:cNvPicPr/>
                      <p:nvPr/>
                    </p:nvPicPr>
                    <p:blipFill>
                      <a:blip r:embed="rId4"/>
                      <a:stretch/>
                    </p:blipFill>
                    <p:spPr>
                      <a:xfrm>
                        <a:off x="228600" y="304920"/>
                        <a:ext cx="8610120" cy="6422760"/>
                      </a:xfrm>
                      <a:prstGeom prst="rect">
                        <a:avLst/>
                      </a:prstGeom>
                      <a:ln w="0">
                        <a:noFill/>
                      </a:ln>
                    </p:spPr>
                  </p:pic>
                </p:oleObj>
              </mc:Fallback>
            </mc:AlternateContent>
          </a:graphicData>
        </a:graphic>
      </p:graphicFrame>
      <p:sp>
        <p:nvSpPr>
          <p:cNvPr id="246" name="Text Box 3"/>
          <p:cNvSpPr/>
          <p:nvPr/>
        </p:nvSpPr>
        <p:spPr>
          <a:xfrm>
            <a:off x="1752480" y="304920"/>
            <a:ext cx="6095520" cy="6994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001"/>
              </a:spcBef>
            </a:pPr>
            <a:r>
              <a:rPr lang="en-US" sz="2000" b="1" u="sng" strike="noStrike" spc="-1">
                <a:solidFill>
                  <a:srgbClr val="CC6600"/>
                </a:solidFill>
                <a:uFillTx/>
                <a:latin typeface="Times New Roman"/>
              </a:rPr>
              <a:t>A simple sorting algorithm, can also be used successfully</a:t>
            </a:r>
            <a:r>
              <a:rPr lang="et-EE" sz="2000" b="1" u="sng" strike="noStrike" spc="-1">
                <a:solidFill>
                  <a:srgbClr val="CC6600"/>
                </a:solidFill>
                <a:uFillTx/>
                <a:latin typeface="Times New Roman"/>
              </a:rPr>
              <a:t> t</a:t>
            </a:r>
            <a:r>
              <a:rPr lang="en-US" sz="2000" b="1" u="sng" strike="noStrike" spc="-1">
                <a:solidFill>
                  <a:srgbClr val="CC6600"/>
                </a:solidFill>
                <a:uFillTx/>
                <a:latin typeface="Times New Roman"/>
              </a:rPr>
              <a:t>o find e</a:t>
            </a:r>
            <a:r>
              <a:rPr lang="et-EE" sz="2000" b="1" u="sng" strike="noStrike" spc="-1">
                <a:solidFill>
                  <a:srgbClr val="CC6600"/>
                </a:solidFill>
                <a:uFillTx/>
                <a:latin typeface="Times New Roman"/>
              </a:rPr>
              <a:t>xtremes</a:t>
            </a:r>
            <a:endParaRPr lang="en-US" sz="2000" b="0" strike="noStrike" spc="-1">
              <a:solidFill>
                <a:srgbClr val="000000"/>
              </a:solidFill>
              <a:latin typeface="Arial"/>
            </a:endParaRPr>
          </a:p>
        </p:txBody>
      </p:sp>
      <p:sp>
        <p:nvSpPr>
          <p:cNvPr id="247" name="Text Box 4"/>
          <p:cNvSpPr/>
          <p:nvPr/>
        </p:nvSpPr>
        <p:spPr>
          <a:xfrm>
            <a:off x="5486400" y="3519360"/>
            <a:ext cx="2133360" cy="367878"/>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t-EE" sz="1800" b="0" i="1" strike="noStrike" spc="-1" dirty="0" smtClean="0">
                <a:solidFill>
                  <a:srgbClr val="000000"/>
                </a:solidFill>
                <a:latin typeface="Times New Roman"/>
              </a:rPr>
              <a:t> </a:t>
            </a:r>
            <a:endParaRPr lang="en-US" sz="1800" b="0" strike="noStrike" spc="-1" dirty="0">
              <a:solidFill>
                <a:srgbClr val="000000"/>
              </a:solidFill>
              <a:latin typeface="Arial"/>
            </a:endParaRPr>
          </a:p>
        </p:txBody>
      </p:sp>
      <p:sp>
        <p:nvSpPr>
          <p:cNvPr id="248" name="Text Box 5"/>
          <p:cNvSpPr/>
          <p:nvPr/>
        </p:nvSpPr>
        <p:spPr>
          <a:xfrm>
            <a:off x="5486400" y="4419720"/>
            <a:ext cx="3504960" cy="644877"/>
          </a:xfrm>
          <a:prstGeom prst="rect">
            <a:avLst/>
          </a:prstGeom>
          <a:noFill/>
          <a:ln w="9525">
            <a:solidFill>
              <a:srgbClr val="DFD6C3"/>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t-EE" sz="1800" b="0" strike="noStrike" spc="-1" dirty="0" smtClean="0">
                <a:solidFill>
                  <a:srgbClr val="000000"/>
                </a:solidFill>
                <a:latin typeface="Times New Roman"/>
              </a:rPr>
              <a:t>  </a:t>
            </a:r>
            <a:r>
              <a:rPr lang="et-EE" sz="1800" b="0" strike="noStrike" spc="-1" dirty="0" err="1">
                <a:solidFill>
                  <a:srgbClr val="000000"/>
                </a:solidFill>
                <a:latin typeface="Times New Roman"/>
              </a:rPr>
              <a:t>can</a:t>
            </a:r>
            <a:r>
              <a:rPr lang="et-EE" sz="1800" b="0" strike="noStrike" spc="-1" dirty="0">
                <a:solidFill>
                  <a:srgbClr val="000000"/>
                </a:solidFill>
                <a:latin typeface="Times New Roman"/>
              </a:rPr>
              <a:t> </a:t>
            </a:r>
            <a:r>
              <a:rPr lang="et-EE" sz="1800" b="0" strike="noStrike" spc="-1" dirty="0" err="1">
                <a:solidFill>
                  <a:srgbClr val="000000"/>
                </a:solidFill>
                <a:latin typeface="Times New Roman"/>
              </a:rPr>
              <a:t>be</a:t>
            </a:r>
            <a:r>
              <a:rPr lang="et-EE" sz="1800" b="0" strike="noStrike" spc="-1" dirty="0">
                <a:solidFill>
                  <a:srgbClr val="000000"/>
                </a:solidFill>
                <a:latin typeface="Times New Roman"/>
              </a:rPr>
              <a:t> </a:t>
            </a:r>
            <a:r>
              <a:rPr lang="et-EE" sz="1800" b="0" strike="noStrike" spc="-1" dirty="0" err="1">
                <a:solidFill>
                  <a:srgbClr val="000000"/>
                </a:solidFill>
                <a:latin typeface="Times New Roman"/>
              </a:rPr>
              <a:t>found</a:t>
            </a:r>
            <a:r>
              <a:rPr lang="et-EE" sz="1800" b="0" strike="noStrike" spc="-1" dirty="0">
                <a:solidFill>
                  <a:srgbClr val="000000"/>
                </a:solidFill>
                <a:latin typeface="Times New Roman"/>
              </a:rPr>
              <a:t> </a:t>
            </a:r>
            <a:r>
              <a:rPr lang="et-EE" sz="1800" b="0" strike="noStrike" spc="-1" dirty="0" smtClean="0">
                <a:solidFill>
                  <a:srgbClr val="000000"/>
                </a:solidFill>
                <a:latin typeface="Times New Roman"/>
              </a:rPr>
              <a:t>MAXIMUM;MINIMUM</a:t>
            </a:r>
            <a:endParaRPr lang="en-US" sz="1800" b="0" strike="noStrike" spc="-1" dirty="0">
              <a:solidFill>
                <a:srgbClr val="000000"/>
              </a:solidFill>
              <a:latin typeface="Arial"/>
            </a:endParaRPr>
          </a:p>
        </p:txBody>
      </p:sp>
      <p:sp>
        <p:nvSpPr>
          <p:cNvPr id="2" name="Rectangle 1"/>
          <p:cNvSpPr/>
          <p:nvPr/>
        </p:nvSpPr>
        <p:spPr>
          <a:xfrm>
            <a:off x="5658522" y="2828836"/>
            <a:ext cx="2189478" cy="1600438"/>
          </a:xfrm>
          <a:prstGeom prst="rect">
            <a:avLst/>
          </a:prstGeom>
        </p:spPr>
        <p:txBody>
          <a:bodyPr wrap="square">
            <a:spAutoFit/>
          </a:bodyPr>
          <a:lstStyle/>
          <a:p>
            <a:r>
              <a:rPr lang="en-US" sz="1400" b="1" dirty="0"/>
              <a:t>The idea of the method</a:t>
            </a:r>
            <a:r>
              <a:rPr lang="en-US" sz="1400" b="1" dirty="0" smtClean="0"/>
              <a:t>:</a:t>
            </a:r>
            <a:r>
              <a:rPr lang="et-EE" sz="1400" b="1" dirty="0" smtClean="0"/>
              <a:t> </a:t>
            </a:r>
            <a:r>
              <a:rPr lang="en-US" sz="1400" b="1" dirty="0" smtClean="0"/>
              <a:t>larger </a:t>
            </a:r>
            <a:r>
              <a:rPr lang="en-US" sz="1400" b="1" dirty="0"/>
              <a:t>values "float" as if to the end of the line to be sorted. By "setting" each element, the line to be sorted is </a:t>
            </a:r>
            <a:r>
              <a:rPr lang="en-US" sz="1400" b="1" dirty="0" smtClean="0"/>
              <a:t>shortened</a:t>
            </a:r>
            <a:r>
              <a:rPr lang="et-EE" sz="1400" b="1" dirty="0" smtClean="0"/>
              <a:t>.</a:t>
            </a:r>
            <a:endParaRPr lang="et-EE" sz="1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7</a:t>
            </a:r>
            <a:endParaRPr lang="en-GB" sz="2800" b="0" strike="noStrike" spc="-1">
              <a:solidFill>
                <a:srgbClr val="000000"/>
              </a:solidFill>
              <a:latin typeface="Times New Roman"/>
            </a:endParaRPr>
          </a:p>
        </p:txBody>
      </p:sp>
      <p:sp>
        <p:nvSpPr>
          <p:cNvPr id="252" name="Text Box 3"/>
          <p:cNvSpPr/>
          <p:nvPr/>
        </p:nvSpPr>
        <p:spPr>
          <a:xfrm>
            <a:off x="2071800" y="2711520"/>
            <a:ext cx="5500440" cy="638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800"/>
              </a:spcBef>
            </a:pPr>
            <a:r>
              <a:rPr lang="et-EE" sz="3600" b="0" strike="noStrike" spc="-1">
                <a:solidFill>
                  <a:srgbClr val="CC6600"/>
                </a:solidFill>
                <a:latin typeface="Times New Roman"/>
              </a:rPr>
              <a:t>Shell sort algorithm</a:t>
            </a:r>
            <a:endParaRPr lang="en-US" sz="3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SHELL SORT ALGORITHM  1</a:t>
            </a:r>
            <a:endParaRPr lang="et-EE" dirty="0"/>
          </a:p>
        </p:txBody>
      </p:sp>
      <p:sp>
        <p:nvSpPr>
          <p:cNvPr id="3" name="TextBox 2"/>
          <p:cNvSpPr txBox="1"/>
          <p:nvPr/>
        </p:nvSpPr>
        <p:spPr>
          <a:xfrm>
            <a:off x="720762" y="2345166"/>
            <a:ext cx="7584142" cy="3539430"/>
          </a:xfrm>
          <a:prstGeom prst="rect">
            <a:avLst/>
          </a:prstGeom>
          <a:noFill/>
        </p:spPr>
        <p:txBody>
          <a:bodyPr wrap="square" rtlCol="0">
            <a:spAutoFit/>
          </a:bodyPr>
          <a:lstStyle/>
          <a:p>
            <a:r>
              <a:rPr lang="en-US" sz="2800" dirty="0" smtClean="0"/>
              <a:t>The idea of the method: to reduce the number of place</a:t>
            </a:r>
            <a:r>
              <a:rPr lang="et-EE" sz="2800" dirty="0" smtClean="0"/>
              <a:t>.</a:t>
            </a:r>
          </a:p>
          <a:p>
            <a:r>
              <a:rPr lang="en-US" sz="2800" dirty="0"/>
              <a:t> Assumption: There are ordered paragraphs in the </a:t>
            </a:r>
            <a:r>
              <a:rPr lang="en-US" sz="2800" dirty="0" smtClean="0"/>
              <a:t>row</a:t>
            </a:r>
            <a:r>
              <a:rPr lang="et-EE" sz="2800" dirty="0" smtClean="0"/>
              <a:t>.</a:t>
            </a:r>
          </a:p>
          <a:p>
            <a:r>
              <a:rPr lang="et-EE" sz="2800" dirty="0" smtClean="0"/>
              <a:t> </a:t>
            </a:r>
            <a:r>
              <a:rPr lang="en-US" sz="2800" dirty="0"/>
              <a:t>The basis of the algorithm is the equality of elements and the exchange of places with a decreasing </a:t>
            </a:r>
            <a:r>
              <a:rPr lang="en-US" sz="2800" dirty="0" smtClean="0"/>
              <a:t>step</a:t>
            </a:r>
            <a:r>
              <a:rPr lang="et-EE" sz="2800" dirty="0" smtClean="0"/>
              <a:t>.</a:t>
            </a:r>
          </a:p>
          <a:p>
            <a:endParaRPr lang="et-EE" sz="2800" dirty="0"/>
          </a:p>
        </p:txBody>
      </p:sp>
    </p:spTree>
    <p:extLst>
      <p:ext uri="{BB962C8B-B14F-4D97-AF65-F5344CB8AC3E}">
        <p14:creationId xmlns:p14="http://schemas.microsoft.com/office/powerpoint/2010/main" val="1159329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 name="Object 2"/>
          <p:cNvGraphicFramePr/>
          <p:nvPr/>
        </p:nvGraphicFramePr>
        <p:xfrm>
          <a:off x="0" y="208080"/>
          <a:ext cx="9143640" cy="6649560"/>
        </p:xfrm>
        <a:graphic>
          <a:graphicData uri="http://schemas.openxmlformats.org/presentationml/2006/ole">
            <mc:AlternateContent xmlns:mc="http://schemas.openxmlformats.org/markup-compatibility/2006">
              <mc:Choice xmlns:v="urn:schemas-microsoft-com:vml" Requires="v">
                <p:oleObj spid="_x0000_s6170" r:id="rId3" imgW="0" imgH="0" progId="PowerPoint.Slide.8">
                  <p:embed/>
                </p:oleObj>
              </mc:Choice>
              <mc:Fallback>
                <p:oleObj r:id="rId3" imgW="0" imgH="0" progId="PowerPoint.Slide.8">
                  <p:embed/>
                  <p:pic>
                    <p:nvPicPr>
                      <p:cNvPr id="254" name="Object 2"/>
                      <p:cNvPicPr/>
                      <p:nvPr/>
                    </p:nvPicPr>
                    <p:blipFill>
                      <a:blip r:embed="rId4"/>
                      <a:stretch/>
                    </p:blipFill>
                    <p:spPr>
                      <a:xfrm>
                        <a:off x="0" y="208080"/>
                        <a:ext cx="9143640" cy="6649560"/>
                      </a:xfrm>
                      <a:prstGeom prst="rect">
                        <a:avLst/>
                      </a:prstGeom>
                      <a:ln w="0">
                        <a:noFill/>
                      </a:ln>
                    </p:spPr>
                  </p:pic>
                </p:oleObj>
              </mc:Fallback>
            </mc:AlternateContent>
          </a:graphicData>
        </a:graphic>
      </p:graphicFrame>
      <p:sp>
        <p:nvSpPr>
          <p:cNvPr id="255" name="Text Box 3"/>
          <p:cNvSpPr/>
          <p:nvPr/>
        </p:nvSpPr>
        <p:spPr>
          <a:xfrm>
            <a:off x="1828800" y="152280"/>
            <a:ext cx="6781320" cy="914181"/>
          </a:xfrm>
          <a:prstGeom prst="rect">
            <a:avLst/>
          </a:prstGeom>
          <a:pattFill prst="wdUpDiag">
            <a:fgClr>
              <a:srgbClr val="DFD6C3"/>
            </a:fgClr>
            <a:bgClr>
              <a:srgbClr val="DDDDDD"/>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1" u="sng" strike="noStrike" spc="-1" dirty="0">
                <a:solidFill>
                  <a:srgbClr val="CC6600"/>
                </a:solidFill>
                <a:uFillTx/>
                <a:latin typeface="Times New Roman"/>
              </a:rPr>
              <a:t>Shell sort </a:t>
            </a:r>
            <a:r>
              <a:rPr lang="et-EE" sz="2800" b="1" u="sng" strike="noStrike" spc="-1" dirty="0" err="1">
                <a:solidFill>
                  <a:srgbClr val="CC6600"/>
                </a:solidFill>
                <a:uFillTx/>
                <a:latin typeface="Times New Roman"/>
              </a:rPr>
              <a:t>algorithm</a:t>
            </a:r>
            <a:r>
              <a:rPr lang="et-EE" sz="2800" b="1" u="sng" strike="noStrike" spc="-1" dirty="0">
                <a:solidFill>
                  <a:srgbClr val="CC6600"/>
                </a:solidFill>
                <a:uFillTx/>
                <a:latin typeface="Times New Roman"/>
              </a:rPr>
              <a:t> </a:t>
            </a:r>
            <a:r>
              <a:rPr lang="et-EE" sz="2800" b="1" u="sng" strike="noStrike" spc="-1" dirty="0" smtClean="0">
                <a:solidFill>
                  <a:srgbClr val="CC6600"/>
                </a:solidFill>
                <a:uFillTx/>
                <a:latin typeface="Times New Roman"/>
              </a:rPr>
              <a:t>(2)</a:t>
            </a:r>
            <a:endParaRPr lang="en-US" sz="2800" b="0" strike="noStrike" spc="-1" dirty="0">
              <a:solidFill>
                <a:srgbClr val="000000"/>
              </a:solidFill>
              <a:latin typeface="Arial"/>
            </a:endParaRPr>
          </a:p>
          <a:p>
            <a:pPr algn="ctr">
              <a:lnSpc>
                <a:spcPct val="100000"/>
              </a:lnSpc>
              <a:spcBef>
                <a:spcPts val="901"/>
              </a:spcBef>
            </a:pPr>
            <a:r>
              <a:rPr lang="et-EE" sz="1800" b="0" i="1" strike="noStrike" spc="-1" dirty="0">
                <a:solidFill>
                  <a:srgbClr val="000000"/>
                </a:solidFill>
                <a:latin typeface="Times New Roman"/>
              </a:rPr>
              <a:t>(</a:t>
            </a:r>
            <a:r>
              <a:rPr lang="et-EE" sz="1800" b="0" i="1" strike="noStrike" spc="-1" dirty="0" err="1">
                <a:solidFill>
                  <a:srgbClr val="000000"/>
                </a:solidFill>
                <a:latin typeface="Times New Roman"/>
              </a:rPr>
              <a:t>has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less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exchanges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presumes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that</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data</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is</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partially</a:t>
            </a:r>
            <a:r>
              <a:rPr lang="et-EE" sz="1800" b="0" i="1" strike="noStrike" spc="-1" dirty="0">
                <a:solidFill>
                  <a:srgbClr val="000000"/>
                </a:solidFill>
                <a:latin typeface="Times New Roman"/>
              </a:rPr>
              <a:t> </a:t>
            </a:r>
            <a:r>
              <a:rPr lang="et-EE" sz="1800" b="0" i="1" strike="noStrike" spc="-1" dirty="0" err="1">
                <a:solidFill>
                  <a:srgbClr val="000000"/>
                </a:solidFill>
                <a:latin typeface="Times New Roman"/>
              </a:rPr>
              <a:t>sorted</a:t>
            </a:r>
            <a:r>
              <a:rPr lang="et-EE" sz="1800" b="0" i="1" strike="noStrike" spc="-1" dirty="0">
                <a:solidFill>
                  <a:srgbClr val="000000"/>
                </a:solidFill>
                <a:latin typeface="Times New Roman"/>
              </a:rPr>
              <a:t>)</a:t>
            </a:r>
            <a:endParaRPr lang="en-US" sz="1800" b="0" strike="noStrike" spc="-1" dirty="0">
              <a:solidFill>
                <a:srgbClr val="000000"/>
              </a:solidFill>
              <a:latin typeface="Arial"/>
            </a:endParaRPr>
          </a:p>
        </p:txBody>
      </p:sp>
      <p:graphicFrame>
        <p:nvGraphicFramePr>
          <p:cNvPr id="256" name="Object 4"/>
          <p:cNvGraphicFramePr/>
          <p:nvPr/>
        </p:nvGraphicFramePr>
        <p:xfrm>
          <a:off x="7848720" y="3962520"/>
          <a:ext cx="707760" cy="1523520"/>
        </p:xfrm>
        <a:graphic>
          <a:graphicData uri="http://schemas.openxmlformats.org/presentationml/2006/ole">
            <mc:AlternateContent xmlns:mc="http://schemas.openxmlformats.org/markup-compatibility/2006">
              <mc:Choice xmlns:v="urn:schemas-microsoft-com:vml" Requires="v">
                <p:oleObj spid="_x0000_s6171" r:id="rId5" imgW="0" imgH="0" progId="MS_ClipArt_Gallery.5">
                  <p:embed/>
                </p:oleObj>
              </mc:Choice>
              <mc:Fallback>
                <p:oleObj r:id="rId5" imgW="0" imgH="0" progId="MS_ClipArt_Gallery.5">
                  <p:embed/>
                  <p:pic>
                    <p:nvPicPr>
                      <p:cNvPr id="257" name="Object 4"/>
                      <p:cNvPicPr/>
                      <p:nvPr/>
                    </p:nvPicPr>
                    <p:blipFill>
                      <a:blip r:embed="rId6"/>
                      <a:stretch/>
                    </p:blipFill>
                    <p:spPr>
                      <a:xfrm>
                        <a:off x="7848720" y="3962520"/>
                        <a:ext cx="707760" cy="152352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3"/>
          <p:cNvSpPr/>
          <p:nvPr/>
        </p:nvSpPr>
        <p:spPr>
          <a:xfrm>
            <a:off x="-468720" y="548640"/>
            <a:ext cx="10800720" cy="459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EE" sz="3600" b="1" i="1" strike="noStrike" spc="-1">
                <a:solidFill>
                  <a:srgbClr val="000000"/>
                </a:solidFill>
                <a:latin typeface="Times New Roman"/>
              </a:rPr>
              <a:t>Random number generation</a:t>
            </a:r>
            <a:endParaRPr lang="en-US" sz="3600" b="0" strike="noStrike" spc="-1">
              <a:solidFill>
                <a:srgbClr val="000000"/>
              </a:solidFill>
              <a:latin typeface="Arial"/>
            </a:endParaRPr>
          </a:p>
          <a:p>
            <a:pPr algn="ctr">
              <a:lnSpc>
                <a:spcPct val="100000"/>
              </a:lnSpc>
            </a:pPr>
            <a:endParaRPr lang="en-US" sz="36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 #include &lt;stdio.h&gt;</a:t>
            </a:r>
            <a:endParaRPr lang="en-US" sz="24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#include &lt;time.h&gt;    </a:t>
            </a:r>
            <a:endParaRPr lang="en-US" sz="2400" b="0" strike="noStrike" spc="-1">
              <a:solidFill>
                <a:srgbClr val="000000"/>
              </a:solidFill>
              <a:latin typeface="Arial"/>
            </a:endParaRPr>
          </a:p>
          <a:p>
            <a:pPr algn="ctr">
              <a:lnSpc>
                <a:spcPct val="100000"/>
              </a:lnSpc>
            </a:pPr>
            <a:r>
              <a:rPr lang="et-EE" sz="2400" b="0" i="1" strike="noStrike" spc="-1">
                <a:solidFill>
                  <a:srgbClr val="000000"/>
                </a:solidFill>
                <a:latin typeface="Times New Roman"/>
              </a:rPr>
              <a:t>#include &lt;stdlib.h&gt;  </a:t>
            </a:r>
            <a:r>
              <a:rPr lang="et-EE" sz="3200" b="0" i="1" strike="noStrike" spc="-1">
                <a:solidFill>
                  <a:srgbClr val="000000"/>
                </a:solidFill>
                <a:latin typeface="Times New Roman"/>
              </a:rPr>
              <a:t>	</a:t>
            </a:r>
            <a:endParaRPr lang="en-US" sz="3200" b="0" strike="noStrike" spc="-1">
              <a:solidFill>
                <a:srgbClr val="000000"/>
              </a:solidFill>
              <a:latin typeface="Arial"/>
            </a:endParaRPr>
          </a:p>
          <a:p>
            <a:pPr algn="ctr">
              <a:lnSpc>
                <a:spcPct val="100000"/>
              </a:lnSpc>
            </a:pPr>
            <a:r>
              <a:rPr lang="et-EE" sz="3200" b="0" i="1" strike="noStrike" spc="-1">
                <a:solidFill>
                  <a:srgbClr val="000000"/>
                </a:solidFill>
                <a:latin typeface="Times New Roman"/>
              </a:rPr>
              <a:t>	</a:t>
            </a:r>
            <a:r>
              <a:rPr lang="et-EE" sz="3200" b="1" i="1" strike="noStrike" spc="-1">
                <a:solidFill>
                  <a:srgbClr val="000000"/>
                </a:solidFill>
                <a:latin typeface="Times New Roman"/>
              </a:rPr>
              <a:t>srand(time(NULL)); </a:t>
            </a:r>
            <a:r>
              <a:rPr lang="et-EE" sz="2000" b="0" i="1" strike="noStrike" spc="-1">
                <a:solidFill>
                  <a:srgbClr val="000000"/>
                </a:solidFill>
                <a:latin typeface="Times New Roman"/>
              </a:rPr>
              <a:t> </a:t>
            </a:r>
            <a:endParaRPr lang="en-US" sz="2000" b="0" strike="noStrike" spc="-1">
              <a:solidFill>
                <a:srgbClr val="000000"/>
              </a:solidFill>
              <a:latin typeface="Arial"/>
            </a:endParaRPr>
          </a:p>
          <a:p>
            <a:pPr algn="ctr">
              <a:lnSpc>
                <a:spcPct val="100000"/>
              </a:lnSpc>
            </a:pPr>
            <a:r>
              <a:rPr lang="et-EE" sz="3200" b="0" i="1" strike="noStrike" spc="-1">
                <a:solidFill>
                  <a:srgbClr val="000000"/>
                </a:solidFill>
                <a:latin typeface="Times New Roman"/>
              </a:rPr>
              <a:t>	</a:t>
            </a:r>
            <a:r>
              <a:rPr lang="et-EE" sz="3200" b="1" i="1" strike="noStrike" spc="-1">
                <a:solidFill>
                  <a:srgbClr val="000000"/>
                </a:solidFill>
                <a:latin typeface="Times New Roman"/>
              </a:rPr>
              <a:t> </a:t>
            </a:r>
            <a:r>
              <a:rPr lang="et-EE" sz="3200" b="0" i="1" u="sng" strike="noStrike" spc="-1">
                <a:solidFill>
                  <a:srgbClr val="993300"/>
                </a:solidFill>
                <a:uFillTx/>
                <a:latin typeface="Times New Roman"/>
                <a:hlinkClick r:id="rId2"/>
              </a:rPr>
              <a:t>http://www.cplusplus.com/reference/cstdlib/srand/*/</a:t>
            </a:r>
            <a:endParaRPr lang="en-US" sz="3200" b="0" strike="noStrike" spc="-1">
              <a:solidFill>
                <a:srgbClr val="000000"/>
              </a:solidFill>
              <a:latin typeface="Arial"/>
            </a:endParaRPr>
          </a:p>
          <a:p>
            <a:pPr algn="ctr">
              <a:lnSpc>
                <a:spcPct val="100000"/>
              </a:lnSpc>
            </a:pPr>
            <a:r>
              <a:rPr lang="et-EE" sz="3200" b="1" i="1" strike="noStrike" spc="-1">
                <a:solidFill>
                  <a:srgbClr val="000000"/>
                </a:solidFill>
                <a:latin typeface="Times New Roman"/>
              </a:rPr>
              <a:t>		juhuarv=rand()%(MAX-MIN)+MIN;		 </a:t>
            </a:r>
            <a:endParaRPr lang="en-US" sz="32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funktsioon rand(): http://www.tutorialspoint.com/c_standard_library/c_function_rand.htm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1"/>
          <p:cNvSpPr/>
          <p:nvPr/>
        </p:nvSpPr>
        <p:spPr>
          <a:xfrm>
            <a:off x="1116000" y="620640"/>
            <a:ext cx="7200720" cy="496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EE" sz="2400" b="1" i="1" strike="noStrike" spc="-1">
                <a:solidFill>
                  <a:srgbClr val="000000"/>
                </a:solidFill>
                <a:latin typeface="Times New Roman"/>
              </a:rPr>
              <a:t>Array initialization </a:t>
            </a: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r>
              <a:rPr lang="et-EE" sz="2800" b="0" i="1" strike="noStrike" spc="-1">
                <a:solidFill>
                  <a:srgbClr val="000000"/>
                </a:solidFill>
                <a:latin typeface="Times New Roman"/>
              </a:rPr>
              <a:t>int A[4][4] = </a:t>
            </a:r>
            <a:r>
              <a:rPr lang="et-EE" sz="2800" b="0" i="1" strike="noStrike" spc="-1">
                <a:solidFill>
                  <a:srgbClr val="00B0F0"/>
                </a:solidFill>
                <a:latin typeface="Times New Roman"/>
              </a:rPr>
              <a:t>{</a:t>
            </a:r>
            <a:r>
              <a:rPr lang="et-EE" sz="2800" b="0" i="1" strike="noStrike" spc="-1">
                <a:solidFill>
                  <a:srgbClr val="000000"/>
                </a:solidFill>
                <a:latin typeface="Times New Roman"/>
              </a:rPr>
              <a:t>{4, -3, 1, -6}</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{6, 2, -6, -8}</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{-3, 5, -1, 9}</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r>
              <a:rPr lang="et-EE" sz="2800" b="0" i="1" strike="noStrike" spc="-1">
                <a:solidFill>
                  <a:srgbClr val="000000"/>
                </a:solidFill>
                <a:latin typeface="Times New Roman"/>
              </a:rPr>
              <a:t>                          {-8, 1, 3, -7}</a:t>
            </a:r>
            <a:r>
              <a:rPr lang="et-EE" sz="2800" b="0" i="1" strike="noStrike" spc="-1">
                <a:solidFill>
                  <a:srgbClr val="00B0F0"/>
                </a:solidFill>
                <a:latin typeface="Times New Roman"/>
              </a:rPr>
              <a:t>}</a:t>
            </a:r>
            <a:r>
              <a:rPr lang="et-EE" sz="2800" b="1" i="1" strike="noStrike" spc="-1">
                <a:solidFill>
                  <a:srgbClr val="00B0F0"/>
                </a:solidFill>
                <a:latin typeface="Times New Roman"/>
              </a:rPr>
              <a:t>;</a:t>
            </a:r>
            <a:endParaRPr lang="en-US" sz="2800" b="0" strike="noStrike" spc="-1">
              <a:solidFill>
                <a:srgbClr val="000000"/>
              </a:solidFill>
              <a:latin typeface="Arial"/>
            </a:endParaRPr>
          </a:p>
          <a:p>
            <a:pPr algn="ctr">
              <a:lnSpc>
                <a:spcPct val="100000"/>
              </a:lnSpc>
            </a:pPr>
            <a:endParaRPr lang="en-US" sz="2800" b="0" strike="noStrike" spc="-1">
              <a:solidFill>
                <a:srgbClr val="000000"/>
              </a:solidFill>
              <a:latin typeface="Arial"/>
            </a:endParaRPr>
          </a:p>
          <a:p>
            <a:pPr algn="ctr">
              <a:lnSpc>
                <a:spcPct val="100000"/>
              </a:lnSpc>
            </a:pPr>
            <a:r>
              <a:rPr lang="en-US" sz="2800" b="1" i="1" strike="noStrike" spc="-1">
                <a:solidFill>
                  <a:srgbClr val="00B0F0"/>
                </a:solidFill>
                <a:latin typeface="Times New Roman"/>
              </a:rPr>
              <a:t>/*we find the sum of the pos elements of each row and save the obtained results      *sums[] array*/</a:t>
            </a:r>
            <a:endParaRPr lang="en-US" sz="28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endParaRPr lang="en-US" sz="2400" b="0" strike="noStrike" spc="-1">
              <a:solidFill>
                <a:srgbClr val="000000"/>
              </a:solidFill>
              <a:latin typeface="Arial"/>
            </a:endParaRPr>
          </a:p>
          <a:p>
            <a:pPr algn="ctr">
              <a:lnSpc>
                <a:spcPct val="100000"/>
              </a:lnSpc>
            </a:pPr>
            <a:r>
              <a:rPr lang="et-EE" sz="2400" b="1" i="1" strike="noStrike" spc="-1">
                <a:solidFill>
                  <a:srgbClr val="000000"/>
                </a:solidFill>
                <a:latin typeface="Times New Roman"/>
              </a:rPr>
              <a:t>    </a:t>
            </a:r>
            <a:r>
              <a:rPr lang="et-EE" sz="2400" b="0" i="1" strike="noStrike" spc="-1">
                <a:solidFill>
                  <a:srgbClr val="000000"/>
                </a:solidFill>
                <a:latin typeface="Times New Roman"/>
              </a:rPr>
              <a:t> </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 name="Object 2"/>
          <p:cNvGraphicFramePr/>
          <p:nvPr/>
        </p:nvGraphicFramePr>
        <p:xfrm>
          <a:off x="0" y="7560"/>
          <a:ext cx="9183240" cy="6886080"/>
        </p:xfrm>
        <a:graphic>
          <a:graphicData uri="http://schemas.openxmlformats.org/presentationml/2006/ole">
            <mc:AlternateContent xmlns:mc="http://schemas.openxmlformats.org/markup-compatibility/2006">
              <mc:Choice xmlns:v="urn:schemas-microsoft-com:vml" Requires="v">
                <p:oleObj spid="_x0000_s7182" r:id="rId6" imgW="0" imgH="0" progId="PowerPoint.Slide.8">
                  <p:embed/>
                </p:oleObj>
              </mc:Choice>
              <mc:Fallback>
                <p:oleObj r:id="rId6" imgW="0" imgH="0" progId="PowerPoint.Slide.8">
                  <p:embed/>
                  <p:pic>
                    <p:nvPicPr>
                      <p:cNvPr id="261" name="Object 2"/>
                      <p:cNvPicPr/>
                      <p:nvPr/>
                    </p:nvPicPr>
                    <p:blipFill>
                      <a:blip r:embed="rId7"/>
                      <a:stretch/>
                    </p:blipFill>
                    <p:spPr>
                      <a:xfrm>
                        <a:off x="0" y="7560"/>
                        <a:ext cx="9183240" cy="6886080"/>
                      </a:xfrm>
                      <a:prstGeom prst="rect">
                        <a:avLst/>
                      </a:prstGeom>
                      <a:ln w="0">
                        <a:noFill/>
                      </a:ln>
                    </p:spPr>
                  </p:pic>
                </p:oleObj>
              </mc:Fallback>
            </mc:AlternateContent>
          </a:graphicData>
        </a:graphic>
      </p:graphicFrame>
      <p:sp>
        <p:nvSpPr>
          <p:cNvPr id="262" name="Text Box 6"/>
          <p:cNvSpPr/>
          <p:nvPr/>
        </p:nvSpPr>
        <p:spPr>
          <a:xfrm>
            <a:off x="2590920" y="1066680"/>
            <a:ext cx="2209320" cy="51588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Output matrix row, on the basis of max element</a:t>
            </a:r>
            <a:endParaRPr lang="en-US" sz="1400" b="0" strike="noStrike" spc="-1">
              <a:solidFill>
                <a:srgbClr val="000000"/>
              </a:solidFill>
              <a:latin typeface="Arial"/>
            </a:endParaRPr>
          </a:p>
        </p:txBody>
      </p:sp>
      <p:sp>
        <p:nvSpPr>
          <p:cNvPr id="263" name="Text Box 7"/>
          <p:cNvSpPr/>
          <p:nvPr/>
        </p:nvSpPr>
        <p:spPr>
          <a:xfrm>
            <a:off x="990720" y="2209680"/>
            <a:ext cx="1752120" cy="51588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 Matrix input A(i,j) i,j=1..N</a:t>
            </a:r>
            <a:endParaRPr lang="en-US" sz="1400" b="0" strike="noStrike" spc="-1">
              <a:solidFill>
                <a:srgbClr val="000000"/>
              </a:solidFill>
              <a:latin typeface="Arial"/>
            </a:endParaRPr>
          </a:p>
        </p:txBody>
      </p:sp>
      <p:sp>
        <p:nvSpPr>
          <p:cNvPr id="264" name="Line 8"/>
          <p:cNvSpPr/>
          <p:nvPr/>
        </p:nvSpPr>
        <p:spPr>
          <a:xfrm flipH="1">
            <a:off x="1752480" y="1600200"/>
            <a:ext cx="114300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65" name="Text Box 9"/>
          <p:cNvSpPr/>
          <p:nvPr/>
        </p:nvSpPr>
        <p:spPr>
          <a:xfrm>
            <a:off x="3276720" y="2209680"/>
            <a:ext cx="1218960" cy="72900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000000"/>
                </a:solidFill>
                <a:latin typeface="Times New Roman"/>
              </a:rPr>
              <a:t>Max A(i,J) finding, max(i)</a:t>
            </a:r>
            <a:endParaRPr lang="en-US" sz="1400" b="0" strike="noStrike" spc="-1">
              <a:solidFill>
                <a:srgbClr val="000000"/>
              </a:solidFill>
              <a:latin typeface="Arial"/>
            </a:endParaRPr>
          </a:p>
        </p:txBody>
      </p:sp>
      <p:sp>
        <p:nvSpPr>
          <p:cNvPr id="266" name="Line 10"/>
          <p:cNvSpPr/>
          <p:nvPr/>
        </p:nvSpPr>
        <p:spPr>
          <a:xfrm>
            <a:off x="3886200" y="1600200"/>
            <a:ext cx="36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67" name="Text Box 12"/>
          <p:cNvSpPr/>
          <p:nvPr/>
        </p:nvSpPr>
        <p:spPr>
          <a:xfrm>
            <a:off x="4952880" y="2216160"/>
            <a:ext cx="1447560" cy="729000"/>
          </a:xfrm>
          <a:prstGeom prst="rect">
            <a:avLst/>
          </a:prstGeom>
          <a:noFill/>
          <a:ln w="9525">
            <a:solidFill>
              <a:srgbClr val="4824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00"/>
              </a:spcBef>
            </a:pPr>
            <a:r>
              <a:rPr lang="et-EE" sz="1400" b="0" i="1" strike="noStrike" spc="-1">
                <a:solidFill>
                  <a:srgbClr val="482400"/>
                </a:solidFill>
                <a:latin typeface="Times New Roman"/>
              </a:rPr>
              <a:t>Row separation on the base of max(i) </a:t>
            </a:r>
            <a:endParaRPr lang="en-US" sz="1400" b="0" strike="noStrike" spc="-1">
              <a:solidFill>
                <a:srgbClr val="000000"/>
              </a:solidFill>
              <a:latin typeface="Arial"/>
            </a:endParaRPr>
          </a:p>
        </p:txBody>
      </p:sp>
      <p:sp>
        <p:nvSpPr>
          <p:cNvPr id="268" name="Line 13"/>
          <p:cNvSpPr/>
          <p:nvPr/>
        </p:nvSpPr>
        <p:spPr>
          <a:xfrm>
            <a:off x="4572000" y="1600200"/>
            <a:ext cx="1066680" cy="6094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69" name="Picture 14" descr="C:\Documents and Settings\vladimir\Desktop\sisse.gif.gif"/>
          <p:cNvPicPr/>
          <p:nvPr/>
        </p:nvPicPr>
        <p:blipFill>
          <a:blip r:embed="rId8"/>
          <a:stretch/>
        </p:blipFill>
        <p:spPr>
          <a:xfrm>
            <a:off x="380880" y="3352680"/>
            <a:ext cx="3733560" cy="2445840"/>
          </a:xfrm>
          <a:prstGeom prst="rect">
            <a:avLst/>
          </a:prstGeom>
          <a:ln w="9525">
            <a:noFill/>
          </a:ln>
        </p:spPr>
      </p:pic>
      <p:sp>
        <p:nvSpPr>
          <p:cNvPr id="270" name="Line 15"/>
          <p:cNvSpPr/>
          <p:nvPr/>
        </p:nvSpPr>
        <p:spPr>
          <a:xfrm>
            <a:off x="1981080" y="2895480"/>
            <a:ext cx="685800" cy="4572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71" name="Picture 16" descr="C:\Documents and Settings\vladimir\Desktop\maxi.gif.gif"/>
          <p:cNvPicPr/>
          <p:nvPr/>
        </p:nvPicPr>
        <p:blipFill>
          <a:blip r:embed="rId9"/>
          <a:stretch/>
        </p:blipFill>
        <p:spPr>
          <a:xfrm>
            <a:off x="3741480" y="3207960"/>
            <a:ext cx="3428640" cy="2874600"/>
          </a:xfrm>
          <a:prstGeom prst="rect">
            <a:avLst/>
          </a:prstGeom>
          <a:ln w="9525">
            <a:noFill/>
          </a:ln>
        </p:spPr>
      </p:pic>
      <p:sp>
        <p:nvSpPr>
          <p:cNvPr id="272" name="Line 17"/>
          <p:cNvSpPr/>
          <p:nvPr/>
        </p:nvSpPr>
        <p:spPr>
          <a:xfrm>
            <a:off x="4038480" y="2971800"/>
            <a:ext cx="1066680" cy="2286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pic>
        <p:nvPicPr>
          <p:cNvPr id="273" name="Picture 18" descr="C:\Documents and Settings\vladimir\Desktop\vvv.gif.gif"/>
          <p:cNvPicPr/>
          <p:nvPr/>
        </p:nvPicPr>
        <p:blipFill>
          <a:blip r:embed="rId10"/>
          <a:stretch/>
        </p:blipFill>
        <p:spPr>
          <a:xfrm>
            <a:off x="7008480" y="617400"/>
            <a:ext cx="2428560" cy="2590560"/>
          </a:xfrm>
          <a:prstGeom prst="rect">
            <a:avLst/>
          </a:prstGeom>
          <a:ln w="9525">
            <a:noFill/>
          </a:ln>
        </p:spPr>
      </p:pic>
      <p:sp>
        <p:nvSpPr>
          <p:cNvPr id="274" name="Line 19"/>
          <p:cNvSpPr/>
          <p:nvPr/>
        </p:nvSpPr>
        <p:spPr>
          <a:xfrm flipV="1">
            <a:off x="6400800" y="2057400"/>
            <a:ext cx="609480" cy="45720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75" name="Text Box 20"/>
          <p:cNvSpPr/>
          <p:nvPr/>
        </p:nvSpPr>
        <p:spPr>
          <a:xfrm>
            <a:off x="7246440" y="3501000"/>
            <a:ext cx="1904760" cy="1186920"/>
          </a:xfrm>
          <a:prstGeom prst="rect">
            <a:avLst/>
          </a:prstGeom>
          <a:noFill/>
          <a:ln w="9525">
            <a:solidFill>
              <a:srgbClr val="CC66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pPr>
            <a:r>
              <a:rPr lang="en-US" sz="1800" b="0" strike="noStrike" spc="-1">
                <a:solidFill>
                  <a:srgbClr val="C00000"/>
                </a:solidFill>
                <a:latin typeface="Times New Roman"/>
              </a:rPr>
              <a:t>We s</a:t>
            </a:r>
            <a:r>
              <a:rPr lang="et-EE" sz="1800" b="0" strike="noStrike" spc="-1">
                <a:solidFill>
                  <a:srgbClr val="C00000"/>
                </a:solidFill>
                <a:latin typeface="Times New Roman"/>
              </a:rPr>
              <a:t>eparate</a:t>
            </a:r>
            <a:r>
              <a:rPr lang="en-US" sz="1800" b="0" strike="noStrike" spc="-1">
                <a:solidFill>
                  <a:srgbClr val="C00000"/>
                </a:solidFill>
                <a:latin typeface="Times New Roman"/>
              </a:rPr>
              <a:t> the task </a:t>
            </a:r>
            <a:r>
              <a:rPr lang="et-EE" sz="1800" b="0" strike="noStrike" spc="-1">
                <a:solidFill>
                  <a:srgbClr val="C00000"/>
                </a:solidFill>
                <a:latin typeface="Times New Roman"/>
              </a:rPr>
              <a:t>into</a:t>
            </a:r>
            <a:r>
              <a:rPr lang="en-US" sz="1800" b="0" strike="noStrike" spc="-1">
                <a:solidFill>
                  <a:srgbClr val="C00000"/>
                </a:solidFill>
                <a:latin typeface="Times New Roman"/>
              </a:rPr>
              <a:t> sub-tasks and solve them later</a:t>
            </a:r>
            <a:r>
              <a:rPr lang="et-EE" sz="1800" b="0" strike="noStrike" spc="-1">
                <a:solidFill>
                  <a:srgbClr val="C00000"/>
                </a:solidFill>
                <a:latin typeface="Times New Roman"/>
              </a:rPr>
              <a:t>!</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repl">
                                        <p:cTn id="7" dur="500" fill="hold"/>
                                        <p:tgtEl>
                                          <p:spTgt spid="262">
                                            <p:txEl>
                                              <p:pRg st="0" end="0"/>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262">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3" name="audio3.wav"/>
                                        </p:tgtEl>
                                      </p:cMediaNode>
                                    </p:audio>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63">
                                            <p:txEl>
                                              <p:pRg st="0" end="0"/>
                                            </p:txEl>
                                          </p:spTgt>
                                        </p:tgtEl>
                                        <p:attrNameLst>
                                          <p:attrName>style.visibility</p:attrName>
                                        </p:attrNameLst>
                                      </p:cBhvr>
                                      <p:to>
                                        <p:strVal val="visible"/>
                                      </p:to>
                                    </p:set>
                                    <p:anim calcmode="lin" valueType="num">
                                      <p:cBhvr additive="repl">
                                        <p:cTn id="14" dur="500" fill="hold"/>
                                        <p:tgtEl>
                                          <p:spTgt spid="263">
                                            <p:txEl>
                                              <p:pRg st="0" end="0"/>
                                            </p:txEl>
                                          </p:spTgt>
                                        </p:tgtEl>
                                        <p:attrNameLst>
                                          <p:attrName>ppt_x</p:attrName>
                                        </p:attrNameLst>
                                      </p:cBhvr>
                                      <p:tavLst>
                                        <p:tav tm="0">
                                          <p:val>
                                            <p:strVal val="1+#ppt_w/2"/>
                                          </p:val>
                                        </p:tav>
                                        <p:tav tm="100000">
                                          <p:val>
                                            <p:strVal val="#ppt_x"/>
                                          </p:val>
                                        </p:tav>
                                      </p:tavLst>
                                    </p:anim>
                                    <p:anim calcmode="lin" valueType="num">
                                      <p:cBhvr additive="repl">
                                        <p:cTn id="15" dur="500" fill="hold"/>
                                        <p:tgtEl>
                                          <p:spTgt spid="263">
                                            <p:txEl>
                                              <p:pRg st="0" end="0"/>
                                            </p:txEl>
                                          </p:spTgt>
                                        </p:tgtEl>
                                        <p:attrNameLst>
                                          <p:attrName>ppt_y</p:attrName>
                                        </p:attrNameLst>
                                      </p:cBhvr>
                                      <p:tavLst>
                                        <p:tav tm="0">
                                          <p:val>
                                            <p:strVal val="#ppt_y"/>
                                          </p:val>
                                        </p:tav>
                                        <p:tav tm="100000">
                                          <p:val>
                                            <p:strVal val="#ppt_y"/>
                                          </p:val>
                                        </p:tav>
                                      </p:tavLst>
                                    </p:anim>
                                    <p:audio>
                                      <p:cMediaNode>
                                        <p:cTn id="16">
                                          <p:stCondLst>
                                            <p:cond evt="begin" delay="0">
                                              <p:tn val="12"/>
                                            </p:cond>
                                          </p:stCondLst>
                                          <p:endCondLst>
                                            <p:cond evt="onStopAudio" delay="0"/>
                                          </p:endCondLst>
                                        </p:cTn>
                                        <p:tgtEl>
                                          <p:sndTgt r:embed="rId3" name="audio3.wav"/>
                                        </p:tgtEl>
                                      </p:cMediaNode>
                                    </p:audio>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anim calcmode="lin" valueType="num">
                                      <p:cBhvr additive="repl">
                                        <p:cTn id="21" dur="500" fill="hold"/>
                                        <p:tgtEl>
                                          <p:spTgt spid="264"/>
                                        </p:tgtEl>
                                        <p:attrNameLst>
                                          <p:attrName>ppt_x</p:attrName>
                                        </p:attrNameLst>
                                      </p:cBhvr>
                                      <p:tavLst>
                                        <p:tav tm="0">
                                          <p:val>
                                            <p:strVal val="1+#ppt_w/2"/>
                                          </p:val>
                                        </p:tav>
                                        <p:tav tm="100000">
                                          <p:val>
                                            <p:strVal val="#ppt_x"/>
                                          </p:val>
                                        </p:tav>
                                      </p:tavLst>
                                    </p:anim>
                                    <p:anim calcmode="lin" valueType="num">
                                      <p:cBhvr additive="repl">
                                        <p:cTn id="22" dur="500" fill="hold"/>
                                        <p:tgtEl>
                                          <p:spTgt spid="264"/>
                                        </p:tgtEl>
                                        <p:attrNameLst>
                                          <p:attrName>ppt_y</p:attrName>
                                        </p:attrNameLst>
                                      </p:cBhvr>
                                      <p:tavLst>
                                        <p:tav tm="0">
                                          <p:val>
                                            <p:strVal val="#ppt_y"/>
                                          </p:val>
                                        </p:tav>
                                        <p:tav tm="100000">
                                          <p:val>
                                            <p:strVal val="#ppt_y"/>
                                          </p:val>
                                        </p:tav>
                                      </p:tavLst>
                                    </p:anim>
                                    <p:audio>
                                      <p:cMediaNode>
                                        <p:cTn id="23">
                                          <p:stCondLst>
                                            <p:cond evt="begin" delay="0">
                                              <p:tn val="19"/>
                                            </p:cond>
                                          </p:stCondLst>
                                          <p:endCondLst>
                                            <p:cond evt="onStopAudio" delay="0"/>
                                          </p:endCondLst>
                                        </p:cTn>
                                        <p:tgtEl>
                                          <p:sndTgt r:embed="rId3" name="audio3.wav"/>
                                        </p:tgtEl>
                                      </p:cMediaNode>
                                    </p:audio>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65">
                                            <p:txEl>
                                              <p:pRg st="0" end="0"/>
                                            </p:txEl>
                                          </p:spTgt>
                                        </p:tgtEl>
                                        <p:attrNameLst>
                                          <p:attrName>style.visibility</p:attrName>
                                        </p:attrNameLst>
                                      </p:cBhvr>
                                      <p:to>
                                        <p:strVal val="visible"/>
                                      </p:to>
                                    </p:set>
                                    <p:anim calcmode="lin" valueType="num">
                                      <p:cBhvr additive="repl">
                                        <p:cTn id="28" dur="500" fill="hold"/>
                                        <p:tgtEl>
                                          <p:spTgt spid="265">
                                            <p:txEl>
                                              <p:pRg st="0" end="0"/>
                                            </p:txEl>
                                          </p:spTgt>
                                        </p:tgtEl>
                                        <p:attrNameLst>
                                          <p:attrName>ppt_x</p:attrName>
                                        </p:attrNameLst>
                                      </p:cBhvr>
                                      <p:tavLst>
                                        <p:tav tm="0">
                                          <p:val>
                                            <p:strVal val="1+#ppt_w/2"/>
                                          </p:val>
                                        </p:tav>
                                        <p:tav tm="100000">
                                          <p:val>
                                            <p:strVal val="#ppt_x"/>
                                          </p:val>
                                        </p:tav>
                                      </p:tavLst>
                                    </p:anim>
                                    <p:anim calcmode="lin" valueType="num">
                                      <p:cBhvr additive="repl">
                                        <p:cTn id="29" dur="500" fill="hold"/>
                                        <p:tgtEl>
                                          <p:spTgt spid="265">
                                            <p:txEl>
                                              <p:pRg st="0" end="0"/>
                                            </p:txEl>
                                          </p:spTgt>
                                        </p:tgtEl>
                                        <p:attrNameLst>
                                          <p:attrName>ppt_y</p:attrName>
                                        </p:attrNameLst>
                                      </p:cBhvr>
                                      <p:tavLst>
                                        <p:tav tm="0">
                                          <p:val>
                                            <p:strVal val="#ppt_y"/>
                                          </p:val>
                                        </p:tav>
                                        <p:tav tm="100000">
                                          <p:val>
                                            <p:strVal val="#ppt_y"/>
                                          </p:val>
                                        </p:tav>
                                      </p:tavLst>
                                    </p:anim>
                                    <p:audio>
                                      <p:cMediaNode>
                                        <p:cTn id="30">
                                          <p:stCondLst>
                                            <p:cond evt="begin" delay="0">
                                              <p:tn val="26"/>
                                            </p:cond>
                                          </p:stCondLst>
                                          <p:endCondLst>
                                            <p:cond evt="onStopAudio" delay="0"/>
                                          </p:endCondLst>
                                        </p:cTn>
                                        <p:tgtEl>
                                          <p:sndTgt r:embed="rId3" name="audio3.wav"/>
                                        </p:tgtEl>
                                      </p:cMediaNode>
                                    </p:audio>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66"/>
                                        </p:tgtEl>
                                        <p:attrNameLst>
                                          <p:attrName>style.visibility</p:attrName>
                                        </p:attrNameLst>
                                      </p:cBhvr>
                                      <p:to>
                                        <p:strVal val="visible"/>
                                      </p:to>
                                    </p:set>
                                    <p:anim calcmode="lin" valueType="num">
                                      <p:cBhvr additive="repl">
                                        <p:cTn id="35" dur="500" fill="hold"/>
                                        <p:tgtEl>
                                          <p:spTgt spid="266"/>
                                        </p:tgtEl>
                                        <p:attrNameLst>
                                          <p:attrName>ppt_x</p:attrName>
                                        </p:attrNameLst>
                                      </p:cBhvr>
                                      <p:tavLst>
                                        <p:tav tm="0">
                                          <p:val>
                                            <p:strVal val="1+#ppt_w/2"/>
                                          </p:val>
                                        </p:tav>
                                        <p:tav tm="100000">
                                          <p:val>
                                            <p:strVal val="#ppt_x"/>
                                          </p:val>
                                        </p:tav>
                                      </p:tavLst>
                                    </p:anim>
                                    <p:anim calcmode="lin" valueType="num">
                                      <p:cBhvr additive="repl">
                                        <p:cTn id="36" dur="500" fill="hold"/>
                                        <p:tgtEl>
                                          <p:spTgt spid="266"/>
                                        </p:tgtEl>
                                        <p:attrNameLst>
                                          <p:attrName>ppt_y</p:attrName>
                                        </p:attrNameLst>
                                      </p:cBhvr>
                                      <p:tavLst>
                                        <p:tav tm="0">
                                          <p:val>
                                            <p:strVal val="#ppt_y"/>
                                          </p:val>
                                        </p:tav>
                                        <p:tav tm="100000">
                                          <p:val>
                                            <p:strVal val="#ppt_y"/>
                                          </p:val>
                                        </p:tav>
                                      </p:tavLst>
                                    </p:anim>
                                    <p:audio>
                                      <p:cMediaNode>
                                        <p:cTn id="37">
                                          <p:stCondLst>
                                            <p:cond evt="begin" delay="0">
                                              <p:tn val="33"/>
                                            </p:cond>
                                          </p:stCondLst>
                                          <p:endCondLst>
                                            <p:cond evt="onStopAudio" delay="0"/>
                                          </p:endCondLst>
                                        </p:cTn>
                                        <p:tgtEl>
                                          <p:sndTgt r:embed="rId3" name="audio3.wav"/>
                                        </p:tgtEl>
                                      </p:cMediaNode>
                                    </p:audio>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67">
                                            <p:txEl>
                                              <p:pRg st="0" end="0"/>
                                            </p:txEl>
                                          </p:spTgt>
                                        </p:tgtEl>
                                        <p:attrNameLst>
                                          <p:attrName>style.visibility</p:attrName>
                                        </p:attrNameLst>
                                      </p:cBhvr>
                                      <p:to>
                                        <p:strVal val="visible"/>
                                      </p:to>
                                    </p:set>
                                    <p:anim calcmode="lin" valueType="num">
                                      <p:cBhvr additive="repl">
                                        <p:cTn id="42" dur="500" fill="hold"/>
                                        <p:tgtEl>
                                          <p:spTgt spid="267">
                                            <p:txEl>
                                              <p:pRg st="0" end="0"/>
                                            </p:txEl>
                                          </p:spTgt>
                                        </p:tgtEl>
                                        <p:attrNameLst>
                                          <p:attrName>ppt_x</p:attrName>
                                        </p:attrNameLst>
                                      </p:cBhvr>
                                      <p:tavLst>
                                        <p:tav tm="0">
                                          <p:val>
                                            <p:strVal val="1+#ppt_w/2"/>
                                          </p:val>
                                        </p:tav>
                                        <p:tav tm="100000">
                                          <p:val>
                                            <p:strVal val="#ppt_x"/>
                                          </p:val>
                                        </p:tav>
                                      </p:tavLst>
                                    </p:anim>
                                    <p:anim calcmode="lin" valueType="num">
                                      <p:cBhvr additive="repl">
                                        <p:cTn id="43" dur="500" fill="hold"/>
                                        <p:tgtEl>
                                          <p:spTgt spid="267">
                                            <p:txEl>
                                              <p:pRg st="0" end="0"/>
                                            </p:txEl>
                                          </p:spTgt>
                                        </p:tgtEl>
                                        <p:attrNameLst>
                                          <p:attrName>ppt_y</p:attrName>
                                        </p:attrNameLst>
                                      </p:cBhvr>
                                      <p:tavLst>
                                        <p:tav tm="0">
                                          <p:val>
                                            <p:strVal val="#ppt_y"/>
                                          </p:val>
                                        </p:tav>
                                        <p:tav tm="100000">
                                          <p:val>
                                            <p:strVal val="#ppt_y"/>
                                          </p:val>
                                        </p:tav>
                                      </p:tavLst>
                                    </p:anim>
                                    <p:audio>
                                      <p:cMediaNode>
                                        <p:cTn id="44">
                                          <p:stCondLst>
                                            <p:cond evt="begin" delay="0">
                                              <p:tn val="40"/>
                                            </p:cond>
                                          </p:stCondLst>
                                          <p:endCondLst>
                                            <p:cond evt="onStopAudio" delay="0"/>
                                          </p:endCondLst>
                                        </p:cTn>
                                        <p:tgtEl>
                                          <p:sndTgt r:embed="rId3" name="audio3.wav"/>
                                        </p:tgtEl>
                                      </p:cMediaNode>
                                    </p:audio>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repl">
                                        <p:cTn id="49" dur="500" fill="hold"/>
                                        <p:tgtEl>
                                          <p:spTgt spid="268"/>
                                        </p:tgtEl>
                                        <p:attrNameLst>
                                          <p:attrName>ppt_x</p:attrName>
                                        </p:attrNameLst>
                                      </p:cBhvr>
                                      <p:tavLst>
                                        <p:tav tm="0">
                                          <p:val>
                                            <p:strVal val="1+#ppt_w/2"/>
                                          </p:val>
                                        </p:tav>
                                        <p:tav tm="100000">
                                          <p:val>
                                            <p:strVal val="#ppt_x"/>
                                          </p:val>
                                        </p:tav>
                                      </p:tavLst>
                                    </p:anim>
                                    <p:anim calcmode="lin" valueType="num">
                                      <p:cBhvr additive="repl">
                                        <p:cTn id="50" dur="500" fill="hold"/>
                                        <p:tgtEl>
                                          <p:spTgt spid="268"/>
                                        </p:tgtEl>
                                        <p:attrNameLst>
                                          <p:attrName>ppt_y</p:attrName>
                                        </p:attrNameLst>
                                      </p:cBhvr>
                                      <p:tavLst>
                                        <p:tav tm="0">
                                          <p:val>
                                            <p:strVal val="#ppt_y"/>
                                          </p:val>
                                        </p:tav>
                                        <p:tav tm="100000">
                                          <p:val>
                                            <p:strVal val="#ppt_y"/>
                                          </p:val>
                                        </p:tav>
                                      </p:tavLst>
                                    </p:anim>
                                    <p:audio>
                                      <p:cMediaNode>
                                        <p:cTn id="51">
                                          <p:stCondLst>
                                            <p:cond evt="begin" delay="0">
                                              <p:tn val="47"/>
                                            </p:cond>
                                          </p:stCondLst>
                                          <p:endCondLst>
                                            <p:cond evt="onStopAudio" delay="0"/>
                                          </p:endCondLst>
                                        </p:cTn>
                                        <p:tgtEl>
                                          <p:sndTgt r:embed="rId3" name="audio3.wav"/>
                                        </p:tgtEl>
                                      </p:cMediaNode>
                                    </p:audio>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269"/>
                                        </p:tgtEl>
                                        <p:attrNameLst>
                                          <p:attrName>style.visibility</p:attrName>
                                        </p:attrNameLst>
                                      </p:cBhvr>
                                      <p:to>
                                        <p:strVal val="visible"/>
                                      </p:to>
                                    </p:set>
                                    <p:anim calcmode="lin" valueType="num">
                                      <p:cBhvr additive="repl">
                                        <p:cTn id="56" dur="500" fill="hold"/>
                                        <p:tgtEl>
                                          <p:spTgt spid="269"/>
                                        </p:tgtEl>
                                        <p:attrNameLst>
                                          <p:attrName>ppt_x</p:attrName>
                                        </p:attrNameLst>
                                      </p:cBhvr>
                                      <p:tavLst>
                                        <p:tav tm="0">
                                          <p:val>
                                            <p:strVal val="1+#ppt_w/2"/>
                                          </p:val>
                                        </p:tav>
                                        <p:tav tm="100000">
                                          <p:val>
                                            <p:strVal val="#ppt_x"/>
                                          </p:val>
                                        </p:tav>
                                      </p:tavLst>
                                    </p:anim>
                                    <p:anim calcmode="lin" valueType="num">
                                      <p:cBhvr additive="repl">
                                        <p:cTn id="57" dur="500" fill="hold"/>
                                        <p:tgtEl>
                                          <p:spTgt spid="269"/>
                                        </p:tgtEl>
                                        <p:attrNameLst>
                                          <p:attrName>ppt_y</p:attrName>
                                        </p:attrNameLst>
                                      </p:cBhvr>
                                      <p:tavLst>
                                        <p:tav tm="0">
                                          <p:val>
                                            <p:strVal val="#ppt_y"/>
                                          </p:val>
                                        </p:tav>
                                        <p:tav tm="100000">
                                          <p:val>
                                            <p:strVal val="#ppt_y"/>
                                          </p:val>
                                        </p:tav>
                                      </p:tavLst>
                                    </p:anim>
                                    <p:audio>
                                      <p:cMediaNode>
                                        <p:cTn id="58">
                                          <p:stCondLst>
                                            <p:cond evt="begin" delay="0">
                                              <p:tn val="54"/>
                                            </p:cond>
                                          </p:stCondLst>
                                          <p:endCondLst>
                                            <p:cond evt="onStopAudio" delay="0"/>
                                          </p:endCondLst>
                                        </p:cTn>
                                        <p:tgtEl>
                                          <p:sndTgt r:embed="rId3" name="audio3.wav"/>
                                        </p:tgtEl>
                                      </p:cMediaNode>
                                    </p:audio>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70"/>
                                        </p:tgtEl>
                                        <p:attrNameLst>
                                          <p:attrName>style.visibility</p:attrName>
                                        </p:attrNameLst>
                                      </p:cBhvr>
                                      <p:to>
                                        <p:strVal val="visible"/>
                                      </p:to>
                                    </p:set>
                                    <p:anim calcmode="lin" valueType="num">
                                      <p:cBhvr additive="repl">
                                        <p:cTn id="63" dur="500" fill="hold"/>
                                        <p:tgtEl>
                                          <p:spTgt spid="270"/>
                                        </p:tgtEl>
                                        <p:attrNameLst>
                                          <p:attrName>ppt_x</p:attrName>
                                        </p:attrNameLst>
                                      </p:cBhvr>
                                      <p:tavLst>
                                        <p:tav tm="0">
                                          <p:val>
                                            <p:strVal val="0-#ppt_w/2"/>
                                          </p:val>
                                        </p:tav>
                                        <p:tav tm="100000">
                                          <p:val>
                                            <p:strVal val="#ppt_x"/>
                                          </p:val>
                                        </p:tav>
                                      </p:tavLst>
                                    </p:anim>
                                    <p:anim calcmode="lin" valueType="num">
                                      <p:cBhvr additive="repl">
                                        <p:cTn id="64" dur="500" fill="hold"/>
                                        <p:tgtEl>
                                          <p:spTgt spid="270"/>
                                        </p:tgtEl>
                                        <p:attrNameLst>
                                          <p:attrName>ppt_y</p:attrName>
                                        </p:attrNameLst>
                                      </p:cBhvr>
                                      <p:tavLst>
                                        <p:tav tm="0">
                                          <p:val>
                                            <p:strVal val="#ppt_y"/>
                                          </p:val>
                                        </p:tav>
                                        <p:tav tm="100000">
                                          <p:val>
                                            <p:strVal val="#ppt_y"/>
                                          </p:val>
                                        </p:tav>
                                      </p:tavLst>
                                    </p:anim>
                                    <p:audio>
                                      <p:cMediaNode>
                                        <p:cTn id="65">
                                          <p:stCondLst>
                                            <p:cond evt="begin" delay="0">
                                              <p:tn val="61"/>
                                            </p:cond>
                                          </p:stCondLst>
                                          <p:endCondLst>
                                            <p:cond evt="onStopAudio" delay="0"/>
                                          </p:endCondLst>
                                        </p:cTn>
                                        <p:tgtEl>
                                          <p:sndTgt r:embed="rId4" name="audio1.wav"/>
                                        </p:tgtEl>
                                      </p:cMediaNode>
                                    </p:audio>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71"/>
                                        </p:tgtEl>
                                        <p:attrNameLst>
                                          <p:attrName>style.visibility</p:attrName>
                                        </p:attrNameLst>
                                      </p:cBhvr>
                                      <p:to>
                                        <p:strVal val="visible"/>
                                      </p:to>
                                    </p:set>
                                    <p:anim calcmode="lin" valueType="num">
                                      <p:cBhvr additive="repl">
                                        <p:cTn id="70" dur="500" fill="hold"/>
                                        <p:tgtEl>
                                          <p:spTgt spid="271"/>
                                        </p:tgtEl>
                                        <p:attrNameLst>
                                          <p:attrName>ppt_x</p:attrName>
                                        </p:attrNameLst>
                                      </p:cBhvr>
                                      <p:tavLst>
                                        <p:tav tm="0">
                                          <p:val>
                                            <p:strVal val="0-#ppt_w/2"/>
                                          </p:val>
                                        </p:tav>
                                        <p:tav tm="100000">
                                          <p:val>
                                            <p:strVal val="#ppt_x"/>
                                          </p:val>
                                        </p:tav>
                                      </p:tavLst>
                                    </p:anim>
                                    <p:anim calcmode="lin" valueType="num">
                                      <p:cBhvr additive="repl">
                                        <p:cTn id="71" dur="500" fill="hold"/>
                                        <p:tgtEl>
                                          <p:spTgt spid="271"/>
                                        </p:tgtEl>
                                        <p:attrNameLst>
                                          <p:attrName>ppt_y</p:attrName>
                                        </p:attrNameLst>
                                      </p:cBhvr>
                                      <p:tavLst>
                                        <p:tav tm="0">
                                          <p:val>
                                            <p:strVal val="#ppt_y"/>
                                          </p:val>
                                        </p:tav>
                                        <p:tav tm="100000">
                                          <p:val>
                                            <p:strVal val="#ppt_y"/>
                                          </p:val>
                                        </p:tav>
                                      </p:tavLst>
                                    </p:anim>
                                    <p:audio>
                                      <p:cMediaNode>
                                        <p:cTn id="72">
                                          <p:stCondLst>
                                            <p:cond evt="begin" delay="0">
                                              <p:tn val="68"/>
                                            </p:cond>
                                          </p:stCondLst>
                                          <p:endCondLst>
                                            <p:cond evt="onStopAudio" delay="0"/>
                                          </p:endCondLst>
                                        </p:cTn>
                                        <p:tgtEl>
                                          <p:sndTgt r:embed="rId4" name="audio1.wav"/>
                                        </p:tgtEl>
                                      </p:cMediaNode>
                                    </p:audio>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72"/>
                                        </p:tgtEl>
                                        <p:attrNameLst>
                                          <p:attrName>style.visibility</p:attrName>
                                        </p:attrNameLst>
                                      </p:cBhvr>
                                      <p:to>
                                        <p:strVal val="visible"/>
                                      </p:to>
                                    </p:set>
                                    <p:anim calcmode="lin" valueType="num">
                                      <p:cBhvr additive="repl">
                                        <p:cTn id="77" dur="500" fill="hold"/>
                                        <p:tgtEl>
                                          <p:spTgt spid="272"/>
                                        </p:tgtEl>
                                        <p:attrNameLst>
                                          <p:attrName>ppt_x</p:attrName>
                                        </p:attrNameLst>
                                      </p:cBhvr>
                                      <p:tavLst>
                                        <p:tav tm="0">
                                          <p:val>
                                            <p:strVal val="0-#ppt_w/2"/>
                                          </p:val>
                                        </p:tav>
                                        <p:tav tm="100000">
                                          <p:val>
                                            <p:strVal val="#ppt_x"/>
                                          </p:val>
                                        </p:tav>
                                      </p:tavLst>
                                    </p:anim>
                                    <p:anim calcmode="lin" valueType="num">
                                      <p:cBhvr additive="repl">
                                        <p:cTn id="78" dur="500" fill="hold"/>
                                        <p:tgtEl>
                                          <p:spTgt spid="272"/>
                                        </p:tgtEl>
                                        <p:attrNameLst>
                                          <p:attrName>ppt_y</p:attrName>
                                        </p:attrNameLst>
                                      </p:cBhvr>
                                      <p:tavLst>
                                        <p:tav tm="0">
                                          <p:val>
                                            <p:strVal val="#ppt_y"/>
                                          </p:val>
                                        </p:tav>
                                        <p:tav tm="100000">
                                          <p:val>
                                            <p:strVal val="#ppt_y"/>
                                          </p:val>
                                        </p:tav>
                                      </p:tavLst>
                                    </p:anim>
                                    <p:audio>
                                      <p:cMediaNode>
                                        <p:cTn id="79">
                                          <p:stCondLst>
                                            <p:cond evt="begin" delay="0">
                                              <p:tn val="75"/>
                                            </p:cond>
                                          </p:stCondLst>
                                          <p:endCondLst>
                                            <p:cond evt="onStopAudio" delay="0"/>
                                          </p:endCondLst>
                                        </p:cTn>
                                        <p:tgtEl>
                                          <p:sndTgt r:embed="rId4" name="audio1.wav"/>
                                        </p:tgtEl>
                                      </p:cMediaNode>
                                    </p:audio>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273"/>
                                        </p:tgtEl>
                                        <p:attrNameLst>
                                          <p:attrName>style.visibility</p:attrName>
                                        </p:attrNameLst>
                                      </p:cBhvr>
                                      <p:to>
                                        <p:strVal val="visible"/>
                                      </p:to>
                                    </p:set>
                                    <p:anim calcmode="lin" valueType="num">
                                      <p:cBhvr additive="repl">
                                        <p:cTn id="84" dur="500" fill="hold"/>
                                        <p:tgtEl>
                                          <p:spTgt spid="273"/>
                                        </p:tgtEl>
                                        <p:attrNameLst>
                                          <p:attrName>ppt_x</p:attrName>
                                        </p:attrNameLst>
                                      </p:cBhvr>
                                      <p:tavLst>
                                        <p:tav tm="0">
                                          <p:val>
                                            <p:strVal val="1+#ppt_w/2"/>
                                          </p:val>
                                        </p:tav>
                                        <p:tav tm="100000">
                                          <p:val>
                                            <p:strVal val="#ppt_x"/>
                                          </p:val>
                                        </p:tav>
                                      </p:tavLst>
                                    </p:anim>
                                    <p:anim calcmode="lin" valueType="num">
                                      <p:cBhvr additive="repl">
                                        <p:cTn id="85" dur="500" fill="hold"/>
                                        <p:tgtEl>
                                          <p:spTgt spid="273"/>
                                        </p:tgtEl>
                                        <p:attrNameLst>
                                          <p:attrName>ppt_y</p:attrName>
                                        </p:attrNameLst>
                                      </p:cBhvr>
                                      <p:tavLst>
                                        <p:tav tm="0">
                                          <p:val>
                                            <p:strVal val="#ppt_y"/>
                                          </p:val>
                                        </p:tav>
                                        <p:tav tm="100000">
                                          <p:val>
                                            <p:strVal val="#ppt_y"/>
                                          </p:val>
                                        </p:tav>
                                      </p:tavLst>
                                    </p:anim>
                                    <p:audio>
                                      <p:cMediaNode>
                                        <p:cTn id="86">
                                          <p:stCondLst>
                                            <p:cond evt="begin" delay="0">
                                              <p:tn val="82"/>
                                            </p:cond>
                                          </p:stCondLst>
                                          <p:endCondLst>
                                            <p:cond evt="onStopAudio" delay="0"/>
                                          </p:endCondLst>
                                        </p:cTn>
                                        <p:tgtEl>
                                          <p:sndTgt r:embed="rId3" name="audio3.wav"/>
                                        </p:tgtEl>
                                      </p:cMediaNode>
                                    </p:audio>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74"/>
                                        </p:tgtEl>
                                        <p:attrNameLst>
                                          <p:attrName>style.visibility</p:attrName>
                                        </p:attrNameLst>
                                      </p:cBhvr>
                                      <p:to>
                                        <p:strVal val="visible"/>
                                      </p:to>
                                    </p:set>
                                    <p:anim calcmode="lin" valueType="num">
                                      <p:cBhvr additive="repl">
                                        <p:cTn id="91" dur="500" fill="hold"/>
                                        <p:tgtEl>
                                          <p:spTgt spid="274"/>
                                        </p:tgtEl>
                                        <p:attrNameLst>
                                          <p:attrName>ppt_x</p:attrName>
                                        </p:attrNameLst>
                                      </p:cBhvr>
                                      <p:tavLst>
                                        <p:tav tm="0">
                                          <p:val>
                                            <p:strVal val="0-#ppt_w/2"/>
                                          </p:val>
                                        </p:tav>
                                        <p:tav tm="100000">
                                          <p:val>
                                            <p:strVal val="#ppt_x"/>
                                          </p:val>
                                        </p:tav>
                                      </p:tavLst>
                                    </p:anim>
                                    <p:anim calcmode="lin" valueType="num">
                                      <p:cBhvr additive="repl">
                                        <p:cTn id="92" dur="500" fill="hold"/>
                                        <p:tgtEl>
                                          <p:spTgt spid="274"/>
                                        </p:tgtEl>
                                        <p:attrNameLst>
                                          <p:attrName>ppt_y</p:attrName>
                                        </p:attrNameLst>
                                      </p:cBhvr>
                                      <p:tavLst>
                                        <p:tav tm="0">
                                          <p:val>
                                            <p:strVal val="#ppt_y"/>
                                          </p:val>
                                        </p:tav>
                                        <p:tav tm="100000">
                                          <p:val>
                                            <p:strVal val="#ppt_y"/>
                                          </p:val>
                                        </p:tav>
                                      </p:tavLst>
                                    </p:anim>
                                    <p:audio>
                                      <p:cMediaNode>
                                        <p:cTn id="93">
                                          <p:stCondLst>
                                            <p:cond evt="begin" delay="0">
                                              <p:tn val="89"/>
                                            </p:cond>
                                          </p:stCondLst>
                                          <p:endCondLst>
                                            <p:cond evt="onStopAudio" delay="0"/>
                                          </p:endCondLst>
                                        </p:cTn>
                                        <p:tgtEl>
                                          <p:sndTgt r:embed="rId4" name="audio1.wav"/>
                                        </p:tgtEl>
                                      </p:cMediaNode>
                                    </p:audio>
                                  </p:childTnLst>
                                </p:cTn>
                              </p:par>
                            </p:childTnLst>
                          </p:cTn>
                        </p:par>
                      </p:childTnLst>
                    </p:cTn>
                  </p:par>
                  <p:par>
                    <p:cTn id="94" fill="hold">
                      <p:stCondLst>
                        <p:cond delay="indefinite"/>
                      </p:stCondLst>
                      <p:childTnLst>
                        <p:par>
                          <p:cTn id="95" fill="hold">
                            <p:stCondLst>
                              <p:cond delay="0"/>
                            </p:stCondLst>
                            <p:childTnLst>
                              <p:par>
                                <p:cTn id="96" presetID="4" presetClass="entr" presetSubtype="32" fill="hold" nodeType="clickEffect">
                                  <p:stCondLst>
                                    <p:cond delay="0"/>
                                  </p:stCondLst>
                                  <p:childTnLst>
                                    <p:set>
                                      <p:cBhvr>
                                        <p:cTn id="97" dur="1" fill="hold">
                                          <p:stCondLst>
                                            <p:cond delay="0"/>
                                          </p:stCondLst>
                                        </p:cTn>
                                        <p:tgtEl>
                                          <p:spTgt spid="275"/>
                                        </p:tgtEl>
                                        <p:attrNameLst>
                                          <p:attrName>style.visibility</p:attrName>
                                        </p:attrNameLst>
                                      </p:cBhvr>
                                      <p:to>
                                        <p:strVal val="visible"/>
                                      </p:to>
                                    </p:set>
                                    <p:animEffect transition="in" filter="box(out)">
                                      <p:cBhvr additive="repl">
                                        <p:cTn id="98" dur="500"/>
                                        <p:tgtEl>
                                          <p:spTgt spid="275"/>
                                        </p:tgtEl>
                                      </p:cBhvr>
                                    </p:animEffect>
                                    <p:audio>
                                      <p:cMediaNode>
                                        <p:cTn id="99">
                                          <p:stCondLst>
                                            <p:cond evt="begin" delay="0">
                                              <p:tn val="96"/>
                                            </p:cond>
                                          </p:stCondLst>
                                          <p:endCondLst>
                                            <p:cond evt="onStopAudio" delay="0"/>
                                          </p:endCondLst>
                                        </p:cTn>
                                        <p:tgtEl>
                                          <p:sndTgt r:embed="rId5" name="audio2.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Object 2"/>
          <p:cNvGraphicFramePr/>
          <p:nvPr/>
        </p:nvGraphicFramePr>
        <p:xfrm>
          <a:off x="-30960" y="-279360"/>
          <a:ext cx="9510480" cy="7137000"/>
        </p:xfrm>
        <a:graphic>
          <a:graphicData uri="http://schemas.openxmlformats.org/presentationml/2006/ole">
            <mc:AlternateContent xmlns:mc="http://schemas.openxmlformats.org/markup-compatibility/2006">
              <mc:Choice xmlns:v="urn:schemas-microsoft-com:vml" Requires="v">
                <p:oleObj spid="_x0000_s1038" r:id="rId4" imgW="0" imgH="0" progId="PowerPoint.Slide.8">
                  <p:embed/>
                </p:oleObj>
              </mc:Choice>
              <mc:Fallback>
                <p:oleObj r:id="rId4" imgW="0" imgH="0" progId="PowerPoint.Slide.8">
                  <p:embed/>
                  <p:pic>
                    <p:nvPicPr>
                      <p:cNvPr id="161" name="Object 2"/>
                      <p:cNvPicPr/>
                      <p:nvPr/>
                    </p:nvPicPr>
                    <p:blipFill>
                      <a:blip r:embed="rId5"/>
                      <a:stretch/>
                    </p:blipFill>
                    <p:spPr>
                      <a:xfrm>
                        <a:off x="-30960" y="-279360"/>
                        <a:ext cx="9510480" cy="7137000"/>
                      </a:xfrm>
                      <a:prstGeom prst="rect">
                        <a:avLst/>
                      </a:prstGeom>
                      <a:ln w="0">
                        <a:noFill/>
                      </a:ln>
                    </p:spPr>
                  </p:pic>
                </p:oleObj>
              </mc:Fallback>
            </mc:AlternateContent>
          </a:graphicData>
        </a:graphic>
      </p:graphicFrame>
      <p:sp>
        <p:nvSpPr>
          <p:cNvPr id="162" name="Text Box 4"/>
          <p:cNvSpPr/>
          <p:nvPr/>
        </p:nvSpPr>
        <p:spPr>
          <a:xfrm>
            <a:off x="533520" y="3657600"/>
            <a:ext cx="1980720" cy="973440"/>
          </a:xfrm>
          <a:prstGeom prst="rect">
            <a:avLst/>
          </a:prstGeom>
          <a:pattFill prst="openDmn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DATA</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INPUT</a:t>
            </a:r>
            <a:endParaRPr lang="en-US" sz="2400" b="0" strike="noStrike" spc="-1">
              <a:solidFill>
                <a:srgbClr val="000000"/>
              </a:solidFill>
              <a:latin typeface="Arial"/>
            </a:endParaRPr>
          </a:p>
        </p:txBody>
      </p:sp>
      <p:sp>
        <p:nvSpPr>
          <p:cNvPr id="163" name="Text Box 5"/>
          <p:cNvSpPr/>
          <p:nvPr/>
        </p:nvSpPr>
        <p:spPr>
          <a:xfrm>
            <a:off x="3420000" y="3657600"/>
            <a:ext cx="2361960" cy="973440"/>
          </a:xfrm>
          <a:prstGeom prst="rect">
            <a:avLst/>
          </a:prstGeom>
          <a:pattFill prst="openDmn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DATA</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PROCESSING</a:t>
            </a:r>
            <a:endParaRPr lang="en-US" sz="2400" b="0" strike="noStrike" spc="-1">
              <a:solidFill>
                <a:srgbClr val="000000"/>
              </a:solidFill>
              <a:latin typeface="Arial"/>
            </a:endParaRPr>
          </a:p>
        </p:txBody>
      </p:sp>
      <p:sp>
        <p:nvSpPr>
          <p:cNvPr id="164" name="Text Box 6"/>
          <p:cNvSpPr/>
          <p:nvPr/>
        </p:nvSpPr>
        <p:spPr>
          <a:xfrm>
            <a:off x="6400800" y="3733920"/>
            <a:ext cx="2133360" cy="973440"/>
          </a:xfrm>
          <a:prstGeom prst="rect">
            <a:avLst/>
          </a:prstGeom>
          <a:pattFill prst="lgGrid">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t-EE" sz="2400" b="0" i="1" strike="noStrike" spc="-1">
                <a:solidFill>
                  <a:srgbClr val="000000"/>
                </a:solidFill>
                <a:latin typeface="Times New Roman"/>
              </a:rPr>
              <a:t>RESULTS</a:t>
            </a:r>
            <a:endParaRPr lang="en-US" sz="2400" b="0" strike="noStrike" spc="-1">
              <a:solidFill>
                <a:srgbClr val="000000"/>
              </a:solidFill>
              <a:latin typeface="Arial"/>
            </a:endParaRPr>
          </a:p>
          <a:p>
            <a:pPr algn="ctr">
              <a:lnSpc>
                <a:spcPct val="100000"/>
              </a:lnSpc>
              <a:spcBef>
                <a:spcPts val="1199"/>
              </a:spcBef>
            </a:pPr>
            <a:r>
              <a:rPr lang="et-EE" sz="2400" b="0" i="1" strike="noStrike" spc="-1">
                <a:solidFill>
                  <a:srgbClr val="000000"/>
                </a:solidFill>
                <a:latin typeface="Times New Roman"/>
              </a:rPr>
              <a:t>OUTPUT</a:t>
            </a:r>
            <a:endParaRPr lang="en-US" sz="2400" b="0" strike="noStrike" spc="-1">
              <a:solidFill>
                <a:srgbClr val="000000"/>
              </a:solidFill>
              <a:latin typeface="Arial"/>
            </a:endParaRPr>
          </a:p>
        </p:txBody>
      </p:sp>
      <p:sp>
        <p:nvSpPr>
          <p:cNvPr id="165" name="Text Box 7"/>
          <p:cNvSpPr/>
          <p:nvPr/>
        </p:nvSpPr>
        <p:spPr>
          <a:xfrm>
            <a:off x="762120" y="4952880"/>
            <a:ext cx="7924320" cy="455400"/>
          </a:xfrm>
          <a:prstGeom prst="rect">
            <a:avLst/>
          </a:prstGeom>
          <a:pattFill prst="wdUpDiag">
            <a:fgClr>
              <a:srgbClr val="CC6600"/>
            </a:fgClr>
            <a:bgClr>
              <a:srgbClr val="FFFFFF"/>
            </a:bgClr>
          </a:patt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i="1" strike="noStrike" spc="-1">
                <a:solidFill>
                  <a:srgbClr val="000000"/>
                </a:solidFill>
                <a:latin typeface="Times New Roman"/>
              </a:rPr>
              <a:t>Structural approach is well suited to Jackson editor</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repl">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62">
                                            <p:txEl>
                                              <p:pRg st="0" end="0"/>
                                            </p:txEl>
                                          </p:spTgt>
                                        </p:tgtEl>
                                        <p:attrNameLst>
                                          <p:attrName>ppt_y</p:attrName>
                                        </p:attrNameLst>
                                      </p:cBhvr>
                                      <p:tavLst>
                                        <p:tav tm="0">
                                          <p:val>
                                            <p:strVal val="#ppt_y"/>
                                          </p:val>
                                        </p:tav>
                                        <p:tav tm="100000">
                                          <p:val>
                                            <p:strVal val="#ppt_y"/>
                                          </p:val>
                                        </p:tav>
                                      </p:tavLst>
                                    </p:anim>
                                    <p:audio>
                                      <p:cMediaNode>
                                        <p:cTn id="9">
                                          <p:stCondLst>
                                            <p:cond evt="begin" delay="0">
                                              <p:tn val="5"/>
                                            </p:cond>
                                          </p:stCondLst>
                                          <p:endCondLst>
                                            <p:cond evt="onStopAudio" delay="0"/>
                                          </p:endCondLst>
                                        </p:cTn>
                                        <p:tgtEl>
                                          <p:sndTgt r:embed="rId3" name="audio1.wav"/>
                                        </p:tgtEl>
                                      </p:cMediaNode>
                                    </p:audio>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2">
                                            <p:txEl>
                                              <p:pRg st="1" end="1"/>
                                            </p:txEl>
                                          </p:spTgt>
                                        </p:tgtEl>
                                        <p:attrNameLst>
                                          <p:attrName>style.visibility</p:attrName>
                                        </p:attrNameLst>
                                      </p:cBhvr>
                                      <p:to>
                                        <p:strVal val="visible"/>
                                      </p:to>
                                    </p:set>
                                    <p:anim calcmode="lin" valueType="num">
                                      <p:cBhvr additive="repl">
                                        <p:cTn id="14" dur="5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additive="repl">
                                        <p:cTn id="15" dur="500" fill="hold"/>
                                        <p:tgtEl>
                                          <p:spTgt spid="162">
                                            <p:txEl>
                                              <p:pRg st="1" end="1"/>
                                            </p:txEl>
                                          </p:spTgt>
                                        </p:tgtEl>
                                        <p:attrNameLst>
                                          <p:attrName>ppt_y</p:attrName>
                                        </p:attrNameLst>
                                      </p:cBhvr>
                                      <p:tavLst>
                                        <p:tav tm="0">
                                          <p:val>
                                            <p:strVal val="#ppt_y"/>
                                          </p:val>
                                        </p:tav>
                                        <p:tav tm="100000">
                                          <p:val>
                                            <p:strVal val="#ppt_y"/>
                                          </p:val>
                                        </p:tav>
                                      </p:tavLst>
                                    </p:anim>
                                    <p:audio>
                                      <p:cMediaNode>
                                        <p:cTn id="16">
                                          <p:stCondLst>
                                            <p:cond evt="begin" delay="0">
                                              <p:tn val="12"/>
                                            </p:cond>
                                          </p:stCondLst>
                                          <p:endCondLst>
                                            <p:cond evt="onStopAudio" delay="0"/>
                                          </p:endCondLst>
                                        </p:cTn>
                                        <p:tgtEl>
                                          <p:sndTgt r:embed="rId3" name="audio1.wav"/>
                                        </p:tgtEl>
                                      </p:cMediaNode>
                                    </p:audio>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3">
                                            <p:txEl>
                                              <p:pRg st="0" end="0"/>
                                            </p:txEl>
                                          </p:spTgt>
                                        </p:tgtEl>
                                        <p:attrNameLst>
                                          <p:attrName>style.visibility</p:attrName>
                                        </p:attrNameLst>
                                      </p:cBhvr>
                                      <p:to>
                                        <p:strVal val="visible"/>
                                      </p:to>
                                    </p:set>
                                    <p:anim calcmode="lin" valueType="num">
                                      <p:cBhvr additive="repl">
                                        <p:cTn id="21" dur="5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additive="repl">
                                        <p:cTn id="22" dur="500" fill="hold"/>
                                        <p:tgtEl>
                                          <p:spTgt spid="163">
                                            <p:txEl>
                                              <p:pRg st="0" end="0"/>
                                            </p:txEl>
                                          </p:spTgt>
                                        </p:tgtEl>
                                        <p:attrNameLst>
                                          <p:attrName>ppt_y</p:attrName>
                                        </p:attrNameLst>
                                      </p:cBhvr>
                                      <p:tavLst>
                                        <p:tav tm="0">
                                          <p:val>
                                            <p:strVal val="#ppt_y"/>
                                          </p:val>
                                        </p:tav>
                                        <p:tav tm="100000">
                                          <p:val>
                                            <p:strVal val="#ppt_y"/>
                                          </p:val>
                                        </p:tav>
                                      </p:tavLst>
                                    </p:anim>
                                    <p:audio>
                                      <p:cMediaNode>
                                        <p:cTn id="23">
                                          <p:stCondLst>
                                            <p:cond evt="begin" delay="0">
                                              <p:tn val="19"/>
                                            </p:cond>
                                          </p:stCondLst>
                                          <p:endCondLst>
                                            <p:cond evt="onStopAudio" delay="0"/>
                                          </p:endCondLst>
                                        </p:cTn>
                                        <p:tgtEl>
                                          <p:sndTgt r:embed="rId3" name="audio1.wav"/>
                                        </p:tgtEl>
                                      </p:cMediaNode>
                                    </p:audio>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3">
                                            <p:txEl>
                                              <p:pRg st="1" end="1"/>
                                            </p:txEl>
                                          </p:spTgt>
                                        </p:tgtEl>
                                        <p:attrNameLst>
                                          <p:attrName>style.visibility</p:attrName>
                                        </p:attrNameLst>
                                      </p:cBhvr>
                                      <p:to>
                                        <p:strVal val="visible"/>
                                      </p:to>
                                    </p:set>
                                    <p:anim calcmode="lin" valueType="num">
                                      <p:cBhvr additive="repl">
                                        <p:cTn id="28" dur="5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additive="repl">
                                        <p:cTn id="29" dur="500" fill="hold"/>
                                        <p:tgtEl>
                                          <p:spTgt spid="163">
                                            <p:txEl>
                                              <p:pRg st="1" end="1"/>
                                            </p:txEl>
                                          </p:spTgt>
                                        </p:tgtEl>
                                        <p:attrNameLst>
                                          <p:attrName>ppt_y</p:attrName>
                                        </p:attrNameLst>
                                      </p:cBhvr>
                                      <p:tavLst>
                                        <p:tav tm="0">
                                          <p:val>
                                            <p:strVal val="#ppt_y"/>
                                          </p:val>
                                        </p:tav>
                                        <p:tav tm="100000">
                                          <p:val>
                                            <p:strVal val="#ppt_y"/>
                                          </p:val>
                                        </p:tav>
                                      </p:tavLst>
                                    </p:anim>
                                    <p:audio>
                                      <p:cMediaNode>
                                        <p:cTn id="30">
                                          <p:stCondLst>
                                            <p:cond evt="begin" delay="0">
                                              <p:tn val="26"/>
                                            </p:cond>
                                          </p:stCondLst>
                                          <p:endCondLst>
                                            <p:cond evt="onStopAudio" delay="0"/>
                                          </p:endCondLst>
                                        </p:cTn>
                                        <p:tgtEl>
                                          <p:sndTgt r:embed="rId3" name="audio1.wav"/>
                                        </p:tgtEl>
                                      </p:cMediaNode>
                                    </p:audio>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64">
                                            <p:txEl>
                                              <p:pRg st="0" end="0"/>
                                            </p:txEl>
                                          </p:spTgt>
                                        </p:tgtEl>
                                        <p:attrNameLst>
                                          <p:attrName>style.visibility</p:attrName>
                                        </p:attrNameLst>
                                      </p:cBhvr>
                                      <p:to>
                                        <p:strVal val="visible"/>
                                      </p:to>
                                    </p:set>
                                    <p:anim calcmode="lin" valueType="num">
                                      <p:cBhvr additive="repl">
                                        <p:cTn id="35" dur="500" fill="hold"/>
                                        <p:tgtEl>
                                          <p:spTgt spid="164">
                                            <p:txEl>
                                              <p:pRg st="0" end="0"/>
                                            </p:txEl>
                                          </p:spTgt>
                                        </p:tgtEl>
                                        <p:attrNameLst>
                                          <p:attrName>ppt_x</p:attrName>
                                        </p:attrNameLst>
                                      </p:cBhvr>
                                      <p:tavLst>
                                        <p:tav tm="0">
                                          <p:val>
                                            <p:strVal val="0-#ppt_w/2"/>
                                          </p:val>
                                        </p:tav>
                                        <p:tav tm="100000">
                                          <p:val>
                                            <p:strVal val="#ppt_x"/>
                                          </p:val>
                                        </p:tav>
                                      </p:tavLst>
                                    </p:anim>
                                    <p:anim calcmode="lin" valueType="num">
                                      <p:cBhvr additive="repl">
                                        <p:cTn id="36" dur="500" fill="hold"/>
                                        <p:tgtEl>
                                          <p:spTgt spid="164">
                                            <p:txEl>
                                              <p:pRg st="0" end="0"/>
                                            </p:txEl>
                                          </p:spTgt>
                                        </p:tgtEl>
                                        <p:attrNameLst>
                                          <p:attrName>ppt_y</p:attrName>
                                        </p:attrNameLst>
                                      </p:cBhvr>
                                      <p:tavLst>
                                        <p:tav tm="0">
                                          <p:val>
                                            <p:strVal val="#ppt_y"/>
                                          </p:val>
                                        </p:tav>
                                        <p:tav tm="100000">
                                          <p:val>
                                            <p:strVal val="#ppt_y"/>
                                          </p:val>
                                        </p:tav>
                                      </p:tavLst>
                                    </p:anim>
                                    <p:audio>
                                      <p:cMediaNode>
                                        <p:cTn id="37">
                                          <p:stCondLst>
                                            <p:cond evt="begin" delay="0">
                                              <p:tn val="33"/>
                                            </p:cond>
                                          </p:stCondLst>
                                          <p:endCondLst>
                                            <p:cond evt="onStopAudio" delay="0"/>
                                          </p:endCondLst>
                                        </p:cTn>
                                        <p:tgtEl>
                                          <p:sndTgt r:embed="rId3" name="audio1.wav"/>
                                        </p:tgtEl>
                                      </p:cMediaNode>
                                    </p:audio>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64">
                                            <p:txEl>
                                              <p:pRg st="1" end="1"/>
                                            </p:txEl>
                                          </p:spTgt>
                                        </p:tgtEl>
                                        <p:attrNameLst>
                                          <p:attrName>style.visibility</p:attrName>
                                        </p:attrNameLst>
                                      </p:cBhvr>
                                      <p:to>
                                        <p:strVal val="visible"/>
                                      </p:to>
                                    </p:set>
                                    <p:anim calcmode="lin" valueType="num">
                                      <p:cBhvr additive="repl">
                                        <p:cTn id="42" dur="500" fill="hold"/>
                                        <p:tgtEl>
                                          <p:spTgt spid="164">
                                            <p:txEl>
                                              <p:pRg st="1" end="1"/>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164">
                                            <p:txEl>
                                              <p:pRg st="1" end="1"/>
                                            </p:txEl>
                                          </p:spTgt>
                                        </p:tgtEl>
                                        <p:attrNameLst>
                                          <p:attrName>ppt_y</p:attrName>
                                        </p:attrNameLst>
                                      </p:cBhvr>
                                      <p:tavLst>
                                        <p:tav tm="0">
                                          <p:val>
                                            <p:strVal val="#ppt_y"/>
                                          </p:val>
                                        </p:tav>
                                        <p:tav tm="100000">
                                          <p:val>
                                            <p:strVal val="#ppt_y"/>
                                          </p:val>
                                        </p:tav>
                                      </p:tavLst>
                                    </p:anim>
                                    <p:audio>
                                      <p:cMediaNode>
                                        <p:cTn id="44">
                                          <p:stCondLst>
                                            <p:cond evt="begin" delay="0">
                                              <p:tn val="40"/>
                                            </p:cond>
                                          </p:stCondLst>
                                          <p:endCondLst>
                                            <p:cond evt="onStopAudio" delay="0"/>
                                          </p:endCondLst>
                                        </p:cTn>
                                        <p:tgtEl>
                                          <p:sndTgt r:embed="rId3" name="audio1.wav"/>
                                        </p:tgtEl>
                                      </p:cMediaNode>
                                    </p:audio>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65">
                                            <p:txEl>
                                              <p:pRg st="0" end="0"/>
                                            </p:txEl>
                                          </p:spTgt>
                                        </p:tgtEl>
                                        <p:attrNameLst>
                                          <p:attrName>style.visibility</p:attrName>
                                        </p:attrNameLst>
                                      </p:cBhvr>
                                      <p:to>
                                        <p:strVal val="visible"/>
                                      </p:to>
                                    </p:set>
                                    <p:anim calcmode="lin" valueType="num">
                                      <p:cBhvr additive="repl">
                                        <p:cTn id="49"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additive="repl">
                                        <p:cTn id="50" dur="500" fill="hold"/>
                                        <p:tgtEl>
                                          <p:spTgt spid="165">
                                            <p:txEl>
                                              <p:pRg st="0" end="0"/>
                                            </p:txEl>
                                          </p:spTgt>
                                        </p:tgtEl>
                                        <p:attrNameLst>
                                          <p:attrName>ppt_y</p:attrName>
                                        </p:attrNameLst>
                                      </p:cBhvr>
                                      <p:tavLst>
                                        <p:tav tm="0">
                                          <p:val>
                                            <p:strVal val="#ppt_y"/>
                                          </p:val>
                                        </p:tav>
                                        <p:tav tm="100000">
                                          <p:val>
                                            <p:strVal val="#ppt_y"/>
                                          </p:val>
                                        </p:tav>
                                      </p:tavLst>
                                    </p:anim>
                                    <p:audio>
                                      <p:cMediaNode>
                                        <p:cTn id="51">
                                          <p:stCondLst>
                                            <p:cond evt="begin" delay="0">
                                              <p:tn val="47"/>
                                            </p:cond>
                                          </p:stCondLst>
                                          <p:endCondLst>
                                            <p:cond evt="onStopAudio" delay="0"/>
                                          </p:endCondLst>
                                        </p:cTn>
                                        <p:tgtEl>
                                          <p:sndTgt r:embed="rId3" name="audio1.wav"/>
                                        </p:tgtEl>
                                      </p:cMediaNode>
                                    </p:audio>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 name="Object 2"/>
          <p:cNvGraphicFramePr/>
          <p:nvPr/>
        </p:nvGraphicFramePr>
        <p:xfrm>
          <a:off x="609480" y="457200"/>
          <a:ext cx="8305560" cy="6197400"/>
        </p:xfrm>
        <a:graphic>
          <a:graphicData uri="http://schemas.openxmlformats.org/presentationml/2006/ole">
            <mc:AlternateContent xmlns:mc="http://schemas.openxmlformats.org/markup-compatibility/2006">
              <mc:Choice xmlns:v="urn:schemas-microsoft-com:vml" Requires="v">
                <p:oleObj spid="_x0000_s8218" r:id="rId3" imgW="0" imgH="0" progId="PowerPoint.Slide.8">
                  <p:embed/>
                </p:oleObj>
              </mc:Choice>
              <mc:Fallback>
                <p:oleObj r:id="rId3" imgW="0" imgH="0" progId="PowerPoint.Slide.8">
                  <p:embed/>
                  <p:pic>
                    <p:nvPicPr>
                      <p:cNvPr id="277" name="Object 2"/>
                      <p:cNvPicPr/>
                      <p:nvPr/>
                    </p:nvPicPr>
                    <p:blipFill>
                      <a:blip r:embed="rId4"/>
                      <a:stretch/>
                    </p:blipFill>
                    <p:spPr>
                      <a:xfrm>
                        <a:off x="609480" y="457200"/>
                        <a:ext cx="8305560" cy="6197400"/>
                      </a:xfrm>
                      <a:prstGeom prst="rect">
                        <a:avLst/>
                      </a:prstGeom>
                      <a:ln w="0">
                        <a:noFill/>
                      </a:ln>
                    </p:spPr>
                  </p:pic>
                </p:oleObj>
              </mc:Fallback>
            </mc:AlternateContent>
          </a:graphicData>
        </a:graphic>
      </p:graphicFrame>
      <p:graphicFrame>
        <p:nvGraphicFramePr>
          <p:cNvPr id="278" name="Object 3"/>
          <p:cNvGraphicFramePr/>
          <p:nvPr/>
        </p:nvGraphicFramePr>
        <p:xfrm>
          <a:off x="609480" y="332640"/>
          <a:ext cx="8181720" cy="6106680"/>
        </p:xfrm>
        <a:graphic>
          <a:graphicData uri="http://schemas.openxmlformats.org/presentationml/2006/ole">
            <mc:AlternateContent xmlns:mc="http://schemas.openxmlformats.org/markup-compatibility/2006">
              <mc:Choice xmlns:v="urn:schemas-microsoft-com:vml" Requires="v">
                <p:oleObj spid="_x0000_s8219" r:id="rId5" imgW="0" imgH="0" progId="PowerPoint.Slide.8">
                  <p:embed/>
                </p:oleObj>
              </mc:Choice>
              <mc:Fallback>
                <p:oleObj r:id="rId5" imgW="0" imgH="0" progId="PowerPoint.Slide.8">
                  <p:embed/>
                  <p:pic>
                    <p:nvPicPr>
                      <p:cNvPr id="279" name="Object 3"/>
                      <p:cNvPicPr/>
                      <p:nvPr/>
                    </p:nvPicPr>
                    <p:blipFill>
                      <a:blip r:embed="rId6"/>
                      <a:stretch/>
                    </p:blipFill>
                    <p:spPr>
                      <a:xfrm>
                        <a:off x="609480" y="332640"/>
                        <a:ext cx="8181720" cy="6106680"/>
                      </a:xfrm>
                      <a:prstGeom prst="rect">
                        <a:avLst/>
                      </a:prstGeom>
                      <a:ln w="0">
                        <a:noFill/>
                      </a:ln>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Object 2"/>
          <p:cNvGraphicFramePr/>
          <p:nvPr/>
        </p:nvGraphicFramePr>
        <p:xfrm>
          <a:off x="609480" y="457200"/>
          <a:ext cx="8305560" cy="6197400"/>
        </p:xfrm>
        <a:graphic>
          <a:graphicData uri="http://schemas.openxmlformats.org/presentationml/2006/ole">
            <mc:AlternateContent xmlns:mc="http://schemas.openxmlformats.org/markup-compatibility/2006">
              <mc:Choice xmlns:v="urn:schemas-microsoft-com:vml" Requires="v">
                <p:oleObj spid="_x0000_s9242" r:id="rId3" imgW="0" imgH="0" progId="PowerPoint.Slide.8">
                  <p:embed/>
                </p:oleObj>
              </mc:Choice>
              <mc:Fallback>
                <p:oleObj r:id="rId3" imgW="0" imgH="0" progId="PowerPoint.Slide.8">
                  <p:embed/>
                  <p:pic>
                    <p:nvPicPr>
                      <p:cNvPr id="281" name="Object 2"/>
                      <p:cNvPicPr/>
                      <p:nvPr/>
                    </p:nvPicPr>
                    <p:blipFill>
                      <a:blip r:embed="rId4"/>
                      <a:stretch/>
                    </p:blipFill>
                    <p:spPr>
                      <a:xfrm>
                        <a:off x="609480" y="457200"/>
                        <a:ext cx="8305560" cy="6197400"/>
                      </a:xfrm>
                      <a:prstGeom prst="rect">
                        <a:avLst/>
                      </a:prstGeom>
                      <a:ln w="0">
                        <a:noFill/>
                      </a:ln>
                    </p:spPr>
                  </p:pic>
                </p:oleObj>
              </mc:Fallback>
            </mc:AlternateContent>
          </a:graphicData>
        </a:graphic>
      </p:graphicFrame>
      <p:graphicFrame>
        <p:nvGraphicFramePr>
          <p:cNvPr id="282" name="Object 3"/>
          <p:cNvGraphicFramePr/>
          <p:nvPr/>
        </p:nvGraphicFramePr>
        <p:xfrm>
          <a:off x="484200" y="343080"/>
          <a:ext cx="8272080" cy="6178320"/>
        </p:xfrm>
        <a:graphic>
          <a:graphicData uri="http://schemas.openxmlformats.org/presentationml/2006/ole">
            <mc:AlternateContent xmlns:mc="http://schemas.openxmlformats.org/markup-compatibility/2006">
              <mc:Choice xmlns:v="urn:schemas-microsoft-com:vml" Requires="v">
                <p:oleObj spid="_x0000_s9243" r:id="rId5" imgW="0" imgH="0" progId="PowerPoint.Slide.8">
                  <p:embed/>
                </p:oleObj>
              </mc:Choice>
              <mc:Fallback>
                <p:oleObj r:id="rId5" imgW="0" imgH="0" progId="PowerPoint.Slide.8">
                  <p:embed/>
                  <p:pic>
                    <p:nvPicPr>
                      <p:cNvPr id="283" name="Object 3"/>
                      <p:cNvPicPr/>
                      <p:nvPr/>
                    </p:nvPicPr>
                    <p:blipFill>
                      <a:blip r:embed="rId6"/>
                      <a:stretch/>
                    </p:blipFill>
                    <p:spPr>
                      <a:xfrm>
                        <a:off x="484200" y="343080"/>
                        <a:ext cx="8272080" cy="6178320"/>
                      </a:xfrm>
                      <a:prstGeom prst="rect">
                        <a:avLst/>
                      </a:prstGeom>
                      <a:ln w="0">
                        <a:noFill/>
                      </a:ln>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 name="Object 2"/>
          <p:cNvGraphicFramePr/>
          <p:nvPr/>
        </p:nvGraphicFramePr>
        <p:xfrm>
          <a:off x="-77760" y="-198360"/>
          <a:ext cx="9272160" cy="6960960"/>
        </p:xfrm>
        <a:graphic>
          <a:graphicData uri="http://schemas.openxmlformats.org/presentationml/2006/ole">
            <mc:AlternateContent xmlns:mc="http://schemas.openxmlformats.org/markup-compatibility/2006">
              <mc:Choice xmlns:v="urn:schemas-microsoft-com:vml" Requires="v">
                <p:oleObj spid="_x0000_s10266" r:id="rId3" imgW="0" imgH="0" progId="PowerPoint.Slide.8">
                  <p:embed/>
                </p:oleObj>
              </mc:Choice>
              <mc:Fallback>
                <p:oleObj r:id="rId3" imgW="0" imgH="0" progId="PowerPoint.Slide.8">
                  <p:embed/>
                  <p:pic>
                    <p:nvPicPr>
                      <p:cNvPr id="285" name="Object 2"/>
                      <p:cNvPicPr/>
                      <p:nvPr/>
                    </p:nvPicPr>
                    <p:blipFill>
                      <a:blip r:embed="rId4"/>
                      <a:stretch/>
                    </p:blipFill>
                    <p:spPr>
                      <a:xfrm>
                        <a:off x="-77760" y="-198360"/>
                        <a:ext cx="9272160" cy="6960960"/>
                      </a:xfrm>
                      <a:prstGeom prst="rect">
                        <a:avLst/>
                      </a:prstGeom>
                      <a:ln w="0">
                        <a:noFill/>
                      </a:ln>
                    </p:spPr>
                  </p:pic>
                </p:oleObj>
              </mc:Fallback>
            </mc:AlternateContent>
          </a:graphicData>
        </a:graphic>
      </p:graphicFrame>
      <p:graphicFrame>
        <p:nvGraphicFramePr>
          <p:cNvPr id="286" name="Object 3"/>
          <p:cNvGraphicFramePr/>
          <p:nvPr/>
        </p:nvGraphicFramePr>
        <p:xfrm>
          <a:off x="7772400" y="152280"/>
          <a:ext cx="552240" cy="1676160"/>
        </p:xfrm>
        <a:graphic>
          <a:graphicData uri="http://schemas.openxmlformats.org/presentationml/2006/ole">
            <mc:AlternateContent xmlns:mc="http://schemas.openxmlformats.org/markup-compatibility/2006">
              <mc:Choice xmlns:v="urn:schemas-microsoft-com:vml" Requires="v">
                <p:oleObj spid="_x0000_s10267" r:id="rId5" imgW="0" imgH="0" progId="MS_ClipArt_Gallery.5">
                  <p:embed/>
                </p:oleObj>
              </mc:Choice>
              <mc:Fallback>
                <p:oleObj r:id="rId5" imgW="0" imgH="0" progId="MS_ClipArt_Gallery.5">
                  <p:embed/>
                  <p:pic>
                    <p:nvPicPr>
                      <p:cNvPr id="287" name="Object 3"/>
                      <p:cNvPicPr/>
                      <p:nvPr/>
                    </p:nvPicPr>
                    <p:blipFill>
                      <a:blip r:embed="rId6"/>
                      <a:stretch/>
                    </p:blipFill>
                    <p:spPr>
                      <a:xfrm>
                        <a:off x="7772400" y="152280"/>
                        <a:ext cx="552240" cy="167616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Box 1"/>
          <p:cNvSpPr/>
          <p:nvPr/>
        </p:nvSpPr>
        <p:spPr>
          <a:xfrm>
            <a:off x="395640" y="332640"/>
            <a:ext cx="6120360" cy="577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81"/>
              </a:spcBef>
            </a:pPr>
            <a:r>
              <a:rPr lang="et-EE" sz="1400" b="0" i="1" strike="noStrike" spc="-1">
                <a:solidFill>
                  <a:srgbClr val="000000"/>
                </a:solidFill>
                <a:latin typeface="Times New Roman"/>
              </a:rPr>
              <a:t>1.</a:t>
            </a:r>
            <a:r>
              <a:rPr lang="en-US" sz="1400" b="0" i="1" strike="noStrike" spc="-1">
                <a:solidFill>
                  <a:srgbClr val="000000"/>
                </a:solidFill>
                <a:latin typeface="Times New Roman"/>
              </a:rPr>
              <a:t>Algorithm concept and presentation methods.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 Number systems. Converting numbers from one number system to another</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3. Languages. The concept of an algorithmic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4. Translators, their types and gears.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5. Syntax diagrams to describe a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6. Program design strategies: top-down and bottom-up</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7. The "life cycle" of the program on the computer. Debugging the programm</a:t>
            </a:r>
            <a:r>
              <a:rPr lang="et-EE" sz="1400" b="0" i="1" strike="noStrike" spc="-1">
                <a:solidFill>
                  <a:srgbClr val="000000"/>
                </a:solidFill>
                <a:latin typeface="Times New Roman"/>
              </a:rPr>
              <a: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8. Characterization of the 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9. General structure of a C program.</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10. Static memory allocation. Declarations.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11. Data types. Transition from one type to another.</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12. Standard functions.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13. Actions and their priorities. Expression type.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14. Basic statements of the C language.</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15. Program branching programming.</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16. Programming iterations (cycles).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17. Signs and addresses.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18. Declaring arrays and operating with them.</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19. Representing a two-dimensional array as one-dimensional and vice versa.</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20. Array sorting algorithm</a:t>
            </a:r>
            <a:r>
              <a:rPr lang="et-EE" sz="1400" b="0" i="1" strike="noStrike" spc="-1">
                <a:solidFill>
                  <a:srgbClr val="000000"/>
                </a:solidFill>
                <a:latin typeface="Times New Roman"/>
              </a:rPr>
              <a: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21. Functions as Subroutines. Local and global variables.</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22. Declaring a function and addressing it</a:t>
            </a:r>
            <a:endParaRPr lang="en-US" sz="1400" b="0" strike="noStrike" spc="-1">
              <a:solidFill>
                <a:srgbClr val="000000"/>
              </a:solidFill>
              <a:latin typeface="Arial"/>
            </a:endParaRPr>
          </a:p>
          <a:p>
            <a:pPr algn="ctr">
              <a:lnSpc>
                <a:spcPct val="100000"/>
              </a:lnSpc>
              <a:spcBef>
                <a:spcPts val="281"/>
              </a:spcBef>
            </a:pPr>
            <a:r>
              <a:rPr lang="en-US" sz="1400" b="0" i="1" strike="noStrike" spc="-1">
                <a:solidFill>
                  <a:srgbClr val="000000"/>
                </a:solidFill>
                <a:latin typeface="Times New Roman"/>
              </a:rPr>
              <a:t>.23. Declaring and Calling a Void Function.</a:t>
            </a:r>
            <a:endParaRPr lang="en-US" sz="1400" b="0" strike="noStrike" spc="-1">
              <a:solidFill>
                <a:srgbClr val="000000"/>
              </a:solidFill>
              <a:latin typeface="Arial"/>
            </a:endParaRPr>
          </a:p>
        </p:txBody>
      </p:sp>
      <p:sp>
        <p:nvSpPr>
          <p:cNvPr id="289" name="TextBox 3"/>
          <p:cNvSpPr/>
          <p:nvPr/>
        </p:nvSpPr>
        <p:spPr>
          <a:xfrm>
            <a:off x="6884640" y="1277280"/>
            <a:ext cx="2016000" cy="374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endParaRPr lang="et-EE" sz="2400" b="0" i="1" strike="noStrike" spc="-1">
              <a:solidFill>
                <a:srgbClr val="000000"/>
              </a:solidFill>
              <a:latin typeface="Times New Roman"/>
            </a:endParaRPr>
          </a:p>
        </p:txBody>
      </p:sp>
      <p:sp>
        <p:nvSpPr>
          <p:cNvPr id="290" name="TextBox 4"/>
          <p:cNvSpPr/>
          <p:nvPr/>
        </p:nvSpPr>
        <p:spPr>
          <a:xfrm>
            <a:off x="6732360" y="1124640"/>
            <a:ext cx="2168280" cy="182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241"/>
              </a:spcBef>
            </a:pPr>
            <a:r>
              <a:rPr lang="en-US" sz="1200" b="0" i="1" strike="noStrike" spc="-1">
                <a:solidFill>
                  <a:srgbClr val="000000"/>
                </a:solidFill>
                <a:latin typeface="Times New Roman"/>
              </a:rPr>
              <a:t>24. Types, names and states of files. File buffer. Working with files.</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25. File Sorting Algorithm.</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26. External modules. Compilation together and separately.</a:t>
            </a:r>
            <a:endParaRPr lang="en-US" sz="1200" b="0" strike="noStrike" spc="-1">
              <a:solidFill>
                <a:srgbClr val="000000"/>
              </a:solidFill>
              <a:latin typeface="Arial"/>
            </a:endParaRPr>
          </a:p>
          <a:p>
            <a:pPr algn="ctr">
              <a:lnSpc>
                <a:spcPct val="100000"/>
              </a:lnSpc>
              <a:spcBef>
                <a:spcPts val="241"/>
              </a:spcBef>
            </a:pPr>
            <a:r>
              <a:rPr lang="en-US" sz="1200" b="0" i="1" strike="noStrike" spc="-1">
                <a:solidFill>
                  <a:srgbClr val="000000"/>
                </a:solidFill>
                <a:latin typeface="Times New Roman"/>
              </a:rPr>
              <a:t>27. Program Debugging. Error handling.</a:t>
            </a:r>
            <a:endParaRPr lang="en-US" sz="1200" b="0" strike="noStrike" spc="-1">
              <a:solidFill>
                <a:srgbClr val="000000"/>
              </a:solidFill>
              <a:latin typeface="Arial"/>
            </a:endParaRPr>
          </a:p>
        </p:txBody>
      </p:sp>
      <p:sp>
        <p:nvSpPr>
          <p:cNvPr id="291" name="TextBox 5"/>
          <p:cNvSpPr/>
          <p:nvPr/>
        </p:nvSpPr>
        <p:spPr>
          <a:xfrm>
            <a:off x="6300360" y="188640"/>
            <a:ext cx="26002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479"/>
              </a:spcBef>
            </a:pPr>
            <a:r>
              <a:rPr lang="en-US" sz="2400" b="0" i="1" u="sng" strike="noStrike" spc="-1">
                <a:solidFill>
                  <a:srgbClr val="000000"/>
                </a:solidFill>
                <a:uFillTx/>
                <a:latin typeface="Times New Roman"/>
              </a:rPr>
              <a:t> </a:t>
            </a:r>
            <a:r>
              <a:rPr lang="et-EE" sz="2400" b="0" i="1" u="sng" strike="noStrike" spc="-1">
                <a:solidFill>
                  <a:srgbClr val="000000"/>
                </a:solidFill>
                <a:uFillTx/>
                <a:latin typeface="Times New Roman"/>
              </a:rPr>
              <a:t>Q</a:t>
            </a:r>
            <a:r>
              <a:rPr lang="en-US" sz="2400" b="0" i="1" u="sng" strike="noStrike" spc="-1">
                <a:solidFill>
                  <a:srgbClr val="000000"/>
                </a:solidFill>
                <a:uFillTx/>
                <a:latin typeface="Times New Roman"/>
              </a:rPr>
              <a:t>uestions for the exam</a:t>
            </a:r>
            <a:r>
              <a:rPr lang="et-EE" sz="2400" b="0" i="1" u="sng" strike="noStrike" spc="-1">
                <a:solidFill>
                  <a:srgbClr val="000000"/>
                </a:solidFill>
                <a:uFillTx/>
                <a:latin typeface="Times New Roman"/>
              </a:rPr>
              <a:t>IAX0583</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533520" y="380880"/>
            <a:ext cx="8152920" cy="1142640"/>
          </a:xfrm>
          <a:prstGeom prst="rect">
            <a:avLst/>
          </a:prstGeom>
          <a:noFill/>
          <a:ln w="9360">
            <a:noFill/>
          </a:ln>
        </p:spPr>
        <p:txBody>
          <a:bodyPr numCol="1" spcCol="0" anchor="ctr">
            <a:noAutofit/>
          </a:bodyPr>
          <a:lstStyle/>
          <a:p>
            <a:pPr indent="0">
              <a:lnSpc>
                <a:spcPct val="100000"/>
              </a:lnSpc>
              <a:buNone/>
            </a:pPr>
            <a:r>
              <a:rPr lang="et-EE" sz="2800" b="1" strike="noStrike" spc="-1">
                <a:solidFill>
                  <a:srgbClr val="940143"/>
                </a:solidFill>
                <a:latin typeface="Arial"/>
              </a:rPr>
              <a:t>ALGORITHM CREATING 5</a:t>
            </a:r>
            <a:endParaRPr lang="en-GB" sz="2800" b="0" strike="noStrike" spc="-1">
              <a:solidFill>
                <a:srgbClr val="000000"/>
              </a:solidFill>
              <a:latin typeface="Times New Roman"/>
            </a:endParaRPr>
          </a:p>
        </p:txBody>
      </p:sp>
      <p:sp>
        <p:nvSpPr>
          <p:cNvPr id="167" name="Text Box 3"/>
          <p:cNvSpPr/>
          <p:nvPr/>
        </p:nvSpPr>
        <p:spPr>
          <a:xfrm>
            <a:off x="1066680" y="2286000"/>
            <a:ext cx="7238520" cy="11206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pPr>
            <a:r>
              <a:rPr lang="et-EE" sz="2800" b="0" strike="noStrike" spc="-1">
                <a:solidFill>
                  <a:srgbClr val="930042"/>
                </a:solidFill>
                <a:latin typeface="Times New Roman"/>
              </a:rPr>
              <a:t>Algorithm graphical presentation tools 4</a:t>
            </a:r>
            <a:endParaRPr lang="en-US" sz="2800" b="0" strike="noStrike" spc="-1">
              <a:solidFill>
                <a:srgbClr val="000000"/>
              </a:solidFill>
              <a:latin typeface="Arial"/>
            </a:endParaRPr>
          </a:p>
          <a:p>
            <a:pPr algn="ctr">
              <a:lnSpc>
                <a:spcPct val="100000"/>
              </a:lnSpc>
              <a:spcBef>
                <a:spcPts val="1400"/>
              </a:spcBef>
            </a:pPr>
            <a:r>
              <a:rPr lang="et-EE" sz="2800" b="0" strike="noStrike" spc="-1">
                <a:solidFill>
                  <a:srgbClr val="CC6600"/>
                </a:solidFill>
                <a:latin typeface="Times New Roman"/>
              </a:rPr>
              <a:t>(Using the </a:t>
            </a:r>
            <a:r>
              <a:rPr lang="et-EE" sz="2400" b="0" strike="noStrike" spc="-1">
                <a:solidFill>
                  <a:srgbClr val="CC6600"/>
                </a:solidFill>
                <a:latin typeface="Times New Roman"/>
              </a:rPr>
              <a:t>UML activity diagram)</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 name="Object 2"/>
          <p:cNvGraphicFramePr/>
          <p:nvPr/>
        </p:nvGraphicFramePr>
        <p:xfrm>
          <a:off x="-228600" y="-291960"/>
          <a:ext cx="9524520" cy="7149600"/>
        </p:xfrm>
        <a:graphic>
          <a:graphicData uri="http://schemas.openxmlformats.org/presentationml/2006/ole">
            <mc:AlternateContent xmlns:mc="http://schemas.openxmlformats.org/markup-compatibility/2006">
              <mc:Choice xmlns:v="urn:schemas-microsoft-com:vml" Requires="v">
                <p:oleObj spid="_x0000_s2074" r:id="rId3" imgW="0" imgH="0" progId="PowerPoint.Slide.8">
                  <p:embed/>
                </p:oleObj>
              </mc:Choice>
              <mc:Fallback>
                <p:oleObj r:id="rId3" imgW="0" imgH="0" progId="PowerPoint.Slide.8">
                  <p:embed/>
                  <p:pic>
                    <p:nvPicPr>
                      <p:cNvPr id="169" name="Object 2"/>
                      <p:cNvPicPr/>
                      <p:nvPr/>
                    </p:nvPicPr>
                    <p:blipFill>
                      <a:blip r:embed="rId4"/>
                      <a:stretch/>
                    </p:blipFill>
                    <p:spPr>
                      <a:xfrm>
                        <a:off x="-228600" y="-291960"/>
                        <a:ext cx="9524520" cy="7149600"/>
                      </a:xfrm>
                      <a:prstGeom prst="rect">
                        <a:avLst/>
                      </a:prstGeom>
                      <a:ln w="0">
                        <a:noFill/>
                      </a:ln>
                    </p:spPr>
                  </p:pic>
                </p:oleObj>
              </mc:Fallback>
            </mc:AlternateContent>
          </a:graphicData>
        </a:graphic>
      </p:graphicFrame>
      <p:graphicFrame>
        <p:nvGraphicFramePr>
          <p:cNvPr id="170" name="Object 3"/>
          <p:cNvGraphicFramePr/>
          <p:nvPr/>
        </p:nvGraphicFramePr>
        <p:xfrm>
          <a:off x="7772400" y="838080"/>
          <a:ext cx="452160" cy="1371240"/>
        </p:xfrm>
        <a:graphic>
          <a:graphicData uri="http://schemas.openxmlformats.org/presentationml/2006/ole">
            <mc:AlternateContent xmlns:mc="http://schemas.openxmlformats.org/markup-compatibility/2006">
              <mc:Choice xmlns:v="urn:schemas-microsoft-com:vml" Requires="v">
                <p:oleObj spid="_x0000_s2075" r:id="rId5" imgW="0" imgH="0" progId="MS_ClipArt_Gallery.5">
                  <p:embed/>
                </p:oleObj>
              </mc:Choice>
              <mc:Fallback>
                <p:oleObj r:id="rId5" imgW="0" imgH="0" progId="MS_ClipArt_Gallery.5">
                  <p:embed/>
                  <p:pic>
                    <p:nvPicPr>
                      <p:cNvPr id="171" name="Object 3"/>
                      <p:cNvPicPr/>
                      <p:nvPr/>
                    </p:nvPicPr>
                    <p:blipFill>
                      <a:blip r:embed="rId6"/>
                      <a:stretch/>
                    </p:blipFill>
                    <p:spPr>
                      <a:xfrm>
                        <a:off x="7772400" y="838080"/>
                        <a:ext cx="452160" cy="1371240"/>
                      </a:xfrm>
                      <a:prstGeom prst="rect">
                        <a:avLst/>
                      </a:prstGeom>
                      <a:ln w="0">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TotalTime>
  <Words>6129</Words>
  <Application>Microsoft Office PowerPoint</Application>
  <PresentationFormat>On-screen Show (4:3)</PresentationFormat>
  <Paragraphs>487</Paragraphs>
  <Slides>73</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73</vt:i4>
      </vt:variant>
    </vt:vector>
  </HeadingPairs>
  <TitlesOfParts>
    <vt:vector size="84" baseType="lpstr">
      <vt:lpstr>Arial</vt:lpstr>
      <vt:lpstr>DejaVu Sans</vt:lpstr>
      <vt:lpstr>OpenSymbol</vt:lpstr>
      <vt:lpstr>Symbol</vt:lpstr>
      <vt:lpstr>Times New Roman</vt:lpstr>
      <vt:lpstr>Wingdings</vt:lpstr>
      <vt:lpstr>Office Theme</vt:lpstr>
      <vt:lpstr>Office Theme</vt:lpstr>
      <vt:lpstr>Office Theme</vt:lpstr>
      <vt:lpstr>Microsoft PowerPoint 97-2003 Slide</vt:lpstr>
      <vt:lpstr>MS_ClipArt_Gallery.5</vt:lpstr>
      <vt:lpstr>Creating and implementing algorithms</vt:lpstr>
      <vt:lpstr>Final result IAX0583</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ALGORITHM CREATING 6</vt:lpstr>
      <vt:lpstr>PowerPoint Presentation</vt:lpstr>
      <vt:lpstr>PowerPoint Presentation</vt:lpstr>
      <vt:lpstr>ALGORITHM CREATING 7</vt:lpstr>
      <vt:lpstr>SHELL SORT ALGORITHM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TTU</dc:creator>
  <dc:description/>
  <cp:lastModifiedBy>Vladimir Viies</cp:lastModifiedBy>
  <cp:revision>183</cp:revision>
  <dcterms:created xsi:type="dcterms:W3CDTF">2003-04-07T14:12:11Z</dcterms:created>
  <dcterms:modified xsi:type="dcterms:W3CDTF">2025-02-06T11:06:51Z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72</vt:i4>
  </property>
</Properties>
</file>