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311" r:id="rId4"/>
    <p:sldId id="290" r:id="rId5"/>
    <p:sldId id="335" r:id="rId6"/>
    <p:sldId id="312" r:id="rId7"/>
    <p:sldId id="292" r:id="rId8"/>
    <p:sldId id="341" r:id="rId9"/>
    <p:sldId id="336" r:id="rId10"/>
    <p:sldId id="327" r:id="rId11"/>
    <p:sldId id="318" r:id="rId12"/>
    <p:sldId id="338" r:id="rId13"/>
    <p:sldId id="330" r:id="rId14"/>
    <p:sldId id="315" r:id="rId15"/>
    <p:sldId id="316" r:id="rId16"/>
    <p:sldId id="317" r:id="rId17"/>
    <p:sldId id="332" r:id="rId18"/>
    <p:sldId id="342" r:id="rId19"/>
    <p:sldId id="343" r:id="rId20"/>
    <p:sldId id="344" r:id="rId21"/>
    <p:sldId id="345" r:id="rId22"/>
    <p:sldId id="326" r:id="rId23"/>
    <p:sldId id="334" r:id="rId24"/>
    <p:sldId id="309" r:id="rId25"/>
    <p:sldId id="331" r:id="rId26"/>
    <p:sldId id="319" r:id="rId27"/>
    <p:sldId id="322" r:id="rId28"/>
    <p:sldId id="323" r:id="rId29"/>
    <p:sldId id="320" r:id="rId30"/>
    <p:sldId id="321" r:id="rId31"/>
    <p:sldId id="333" r:id="rId32"/>
    <p:sldId id="324" r:id="rId33"/>
    <p:sldId id="337" r:id="rId34"/>
    <p:sldId id="294" r:id="rId35"/>
    <p:sldId id="258" r:id="rId36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8" autoAdjust="0"/>
    <p:restoredTop sz="94660" autoAdjust="0"/>
  </p:normalViewPr>
  <p:slideViewPr>
    <p:cSldViewPr snapToObjects="1">
      <p:cViewPr varScale="1">
        <p:scale>
          <a:sx n="124" d="100"/>
          <a:sy n="124" d="100"/>
        </p:scale>
        <p:origin x="8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17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E-441E-8E22-7D103227A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E-441E-8E22-7D103227A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E-441E-8E22-7D103227A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E-441E-8E22-7D103227A53B}"/>
              </c:ext>
            </c:extLst>
          </c:dPt>
          <c:cat>
            <c:strRef>
              <c:f>Sheet1!$A$2:$A$4</c:f>
              <c:strCache>
                <c:ptCount val="3"/>
                <c:pt idx="0">
                  <c:v>practice Tasks</c:v>
                </c:pt>
                <c:pt idx="1">
                  <c:v>homework(inc.seminar)</c:v>
                </c:pt>
                <c:pt idx="2">
                  <c:v>written examination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E-441E-8E22-7D103227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19.09.2019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19.09.2019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19.09.2019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19.09.2019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19.09.2019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mbit.jyrimagi@gmail.com" TargetMode="External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sz="4000" dirty="0" err="1" smtClean="0"/>
              <a:t>Presentation</a:t>
            </a:r>
            <a:r>
              <a:rPr lang="et-EE" sz="4000" dirty="0" smtClean="0"/>
              <a:t> </a:t>
            </a:r>
            <a:r>
              <a:rPr lang="et-EE" sz="2800" dirty="0" smtClean="0"/>
              <a:t>(analysis question list)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7"/>
            <a:ext cx="7704856" cy="5740747"/>
          </a:xfrm>
        </p:spPr>
        <p:txBody>
          <a:bodyPr/>
          <a:lstStyle/>
          <a:p>
            <a:r>
              <a:rPr lang="et-EE" sz="1800" b="1" u="sng" dirty="0" smtClean="0"/>
              <a:t> </a:t>
            </a:r>
            <a:r>
              <a:rPr lang="et-EE" sz="1800" b="1" u="sng" smtClean="0"/>
              <a:t>(analyze different languages)</a:t>
            </a:r>
            <a:endParaRPr lang="et-EE" sz="1800" b="1" u="sng" dirty="0" smtClean="0"/>
          </a:p>
          <a:p>
            <a:pPr marL="0" indent="0">
              <a:buNone/>
            </a:pPr>
            <a:r>
              <a:rPr lang="en-US" sz="2000" dirty="0"/>
              <a:t>- field where language is used (general purpose hardware, </a:t>
            </a:r>
            <a:r>
              <a:rPr lang="en-US" sz="2000" dirty="0" err="1"/>
              <a:t>gpu</a:t>
            </a:r>
            <a:r>
              <a:rPr lang="en-US" sz="2000" dirty="0"/>
              <a:t>, </a:t>
            </a:r>
            <a:r>
              <a:rPr lang="en-US" sz="2000" dirty="0" err="1"/>
              <a:t>vm</a:t>
            </a:r>
            <a:r>
              <a:rPr lang="en-US" sz="2000" dirty="0"/>
              <a:t>, web </a:t>
            </a:r>
            <a:r>
              <a:rPr lang="en-US" sz="2000" dirty="0" err="1"/>
              <a:t>etc</a:t>
            </a:r>
            <a:r>
              <a:rPr lang="en-US" sz="2000" dirty="0"/>
              <a:t>), proximity to </a:t>
            </a:r>
            <a:r>
              <a:rPr lang="en-US" sz="2000" dirty="0" smtClean="0"/>
              <a:t>hardware(What </a:t>
            </a:r>
            <a:r>
              <a:rPr lang="en-US" sz="2000" dirty="0"/>
              <a:t>problem is language meant to solve</a:t>
            </a:r>
            <a:r>
              <a:rPr lang="en-US" sz="2000" dirty="0" smtClean="0"/>
              <a:t>?)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compiled or interpreted, comparative speed to other </a:t>
            </a:r>
            <a:r>
              <a:rPr lang="en-US" sz="2000" dirty="0" smtClean="0"/>
              <a:t>languages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strongly typed vs weakly typed, examples, data type conversion? </a:t>
            </a:r>
            <a:br>
              <a:rPr lang="en-US" sz="2000" dirty="0"/>
            </a:br>
            <a:r>
              <a:rPr lang="en-US" sz="2000" dirty="0"/>
              <a:t>- single thread vs multithread, handling of parallelism,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memory handling, explicit memory allocation vs implicit,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what sort of problems would you use this language for?</a:t>
            </a:r>
            <a:br>
              <a:rPr lang="en-US" sz="2000" dirty="0"/>
            </a:br>
            <a:r>
              <a:rPr lang="en-US" sz="2000" dirty="0"/>
              <a:t>- if you could improve on this language what would you add to it or remove from it?</a:t>
            </a:r>
            <a:br>
              <a:rPr lang="en-US" sz="2000" dirty="0"/>
            </a:br>
            <a:r>
              <a:rPr lang="en-US" sz="2000" dirty="0"/>
              <a:t>- extending the functionality of language, </a:t>
            </a:r>
            <a:r>
              <a:rPr lang="en-US" sz="2000" dirty="0" err="1"/>
              <a:t>dlls</a:t>
            </a:r>
            <a:r>
              <a:rPr lang="en-US" sz="2000" dirty="0"/>
              <a:t>, </a:t>
            </a:r>
            <a:r>
              <a:rPr lang="en-US" sz="2000" dirty="0" err="1" smtClean="0"/>
              <a:t>apis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is the purpose of the code understandable when looking at code (assembler - no, pascal - somewhat, scripting languages </a:t>
            </a:r>
            <a:r>
              <a:rPr lang="en-US" sz="2000" dirty="0" smtClean="0"/>
              <a:t>– yes)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effort needed for learning the language (assembler - high, scripts </a:t>
            </a:r>
            <a:r>
              <a:rPr lang="en-US" sz="2000" dirty="0" smtClean="0"/>
              <a:t>medium)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an example program in the language from the field it is used </a:t>
            </a:r>
            <a:r>
              <a:rPr lang="en-US" sz="2000" dirty="0" smtClean="0"/>
              <a:t>for</a:t>
            </a:r>
            <a:r>
              <a:rPr lang="et-EE" sz="2000" dirty="0" smtClean="0"/>
              <a:t>..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 smtClean="0"/>
              <a:t>COMPUTER as a MULTILEVEL MACHINE</a:t>
            </a:r>
            <a:endParaRPr lang="et-E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5" y="1247498"/>
            <a:ext cx="5978705" cy="54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pPr lvl="1"/>
            <a:r>
              <a:rPr lang="et-EE" smtClean="0"/>
              <a:t>Advantages</a:t>
            </a:r>
            <a:r>
              <a:rPr lang="et-EE" dirty="0" smtClean="0"/>
              <a:t>:</a:t>
            </a:r>
            <a:r>
              <a:rPr lang="et-EE" smtClean="0"/>
              <a:t> 		statements </a:t>
            </a:r>
            <a:r>
              <a:rPr lang="et-EE" dirty="0" smtClean="0"/>
              <a:t>decoded ONCE</a:t>
            </a:r>
            <a:r>
              <a:rPr lang="et-EE" smtClean="0"/>
              <a:t> </a:t>
            </a:r>
            <a:r>
              <a:rPr lang="et-EE"/>
              <a:t>—</a:t>
            </a:r>
            <a:r>
              <a:rPr lang="et-EE" smtClean="0"/>
              <a:t> efficient  </a:t>
            </a:r>
            <a:r>
              <a:rPr lang="et-EE" dirty="0" smtClean="0"/>
              <a:t>execution</a:t>
            </a:r>
          </a:p>
          <a:p>
            <a:pPr lvl="1"/>
            <a:r>
              <a:rPr lang="et-EE" smtClean="0"/>
              <a:t>Disadvantages: 	space </a:t>
            </a:r>
            <a:r>
              <a:rPr lang="et-EE" dirty="0" smtClean="0"/>
              <a:t>consumption</a:t>
            </a:r>
          </a:p>
          <a:p>
            <a:r>
              <a:rPr lang="et-EE" dirty="0" smtClean="0"/>
              <a:t>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pPr lvl="1"/>
            <a:r>
              <a:rPr lang="et-EE" smtClean="0"/>
              <a:t>Advantages: 		space </a:t>
            </a:r>
            <a:r>
              <a:rPr lang="et-EE" dirty="0" smtClean="0"/>
              <a:t>conservation</a:t>
            </a:r>
          </a:p>
          <a:p>
            <a:pPr lvl="1"/>
            <a:r>
              <a:rPr lang="et-EE" smtClean="0"/>
              <a:t>Disadvantages: 	execution speed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pPr lvl="1"/>
            <a:r>
              <a:rPr lang="et-EE" sz="2400" smtClean="0"/>
              <a:t>Compiler</a:t>
            </a:r>
            <a:r>
              <a:rPr lang="et-EE" sz="2400" dirty="0" smtClean="0"/>
              <a:t>: high level-&gt; machine</a:t>
            </a:r>
          </a:p>
          <a:p>
            <a:pPr lvl="1"/>
            <a:r>
              <a:rPr lang="et-EE" sz="2400" smtClean="0"/>
              <a:t>Assembler</a:t>
            </a:r>
            <a:r>
              <a:rPr lang="et-EE" sz="2400" dirty="0" smtClean="0"/>
              <a:t>: one to one, assembly -&gt; machine</a:t>
            </a:r>
          </a:p>
          <a:p>
            <a:pPr lvl="1"/>
            <a:r>
              <a:rPr lang="et-EE" sz="2400" smtClean="0"/>
              <a:t>Loader</a:t>
            </a:r>
            <a:r>
              <a:rPr lang="et-EE" sz="2400" dirty="0" smtClean="0"/>
              <a:t>: relocatable version of machine code -&gt; machine code</a:t>
            </a:r>
          </a:p>
          <a:p>
            <a:pPr lvl="1"/>
            <a:r>
              <a:rPr lang="et-EE" sz="2400" smtClean="0"/>
              <a:t>Link </a:t>
            </a:r>
            <a:r>
              <a:rPr lang="et-EE" sz="2400" dirty="0" smtClean="0"/>
              <a:t>editor: combines collections of relocatable programs -&gt; single relocatable machine program</a:t>
            </a:r>
          </a:p>
          <a:p>
            <a:pPr lvl="1"/>
            <a:r>
              <a:rPr lang="et-EE" sz="2400" smtClean="0"/>
              <a:t>Pre-processor</a:t>
            </a:r>
            <a:r>
              <a:rPr lang="et-EE" sz="2400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De-code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necessary operands</a:t>
            </a:r>
          </a:p>
          <a:p>
            <a:pPr lvl="1"/>
            <a:r>
              <a:rPr lang="et-EE" sz="2400" smtClean="0"/>
              <a:t>Branch </a:t>
            </a:r>
            <a:r>
              <a:rPr lang="et-EE" sz="2400" dirty="0" smtClean="0"/>
              <a:t>to primitive (OP</a:t>
            </a:r>
            <a:r>
              <a:rPr lang="et-EE" sz="2400" baseline="-25000" dirty="0" smtClean="0"/>
              <a:t>k</a:t>
            </a:r>
            <a:r>
              <a:rPr lang="et-EE" sz="2400" dirty="0" smtClean="0"/>
              <a:t>)</a:t>
            </a:r>
          </a:p>
          <a:p>
            <a:pPr lvl="1"/>
            <a:r>
              <a:rPr lang="et-EE" sz="2400" smtClean="0"/>
              <a:t>Then </a:t>
            </a:r>
            <a:r>
              <a:rPr lang="et-EE" sz="2400" dirty="0" smtClean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Language</a:t>
            </a:r>
            <a:r>
              <a:rPr lang="et-EE" dirty="0"/>
              <a:t> parts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I part</a:t>
            </a:r>
          </a:p>
          <a:p>
            <a:r>
              <a:rPr lang="et-EE" dirty="0"/>
              <a:t>Alphabet   = </a:t>
            </a:r>
            <a:r>
              <a:rPr lang="et-EE" dirty="0" err="1"/>
              <a:t>latin</a:t>
            </a:r>
            <a:r>
              <a:rPr lang="et-EE" dirty="0"/>
              <a:t> </a:t>
            </a:r>
            <a:r>
              <a:rPr lang="et-EE" dirty="0" err="1"/>
              <a:t>characters</a:t>
            </a:r>
            <a:r>
              <a:rPr lang="et-EE" dirty="0"/>
              <a:t> + </a:t>
            </a:r>
            <a:r>
              <a:rPr lang="et-EE" dirty="0" err="1"/>
              <a:t>arabic</a:t>
            </a:r>
            <a:r>
              <a:rPr lang="et-EE" dirty="0"/>
              <a:t> </a:t>
            </a:r>
            <a:r>
              <a:rPr lang="et-EE" dirty="0" err="1"/>
              <a:t>numeral</a:t>
            </a:r>
            <a:r>
              <a:rPr lang="et-EE" dirty="0"/>
              <a:t> + </a:t>
            </a:r>
            <a:r>
              <a:rPr lang="et-EE" dirty="0" err="1"/>
              <a:t>special</a:t>
            </a:r>
            <a:r>
              <a:rPr lang="et-EE" dirty="0"/>
              <a:t> </a:t>
            </a:r>
            <a:r>
              <a:rPr lang="et-EE" dirty="0" err="1"/>
              <a:t>symbols</a:t>
            </a:r>
            <a:r>
              <a:rPr lang="et-EE" dirty="0"/>
              <a:t>(</a:t>
            </a:r>
            <a:r>
              <a:rPr lang="et-EE" dirty="0" err="1"/>
              <a:t>inc</a:t>
            </a:r>
            <a:r>
              <a:rPr lang="et-EE" dirty="0"/>
              <a:t>. </a:t>
            </a:r>
            <a:r>
              <a:rPr lang="et-EE" dirty="0" err="1"/>
              <a:t>punctuation</a:t>
            </a:r>
            <a:r>
              <a:rPr lang="et-EE" dirty="0"/>
              <a:t> </a:t>
            </a:r>
            <a:r>
              <a:rPr lang="et-EE" dirty="0" err="1"/>
              <a:t>marks</a:t>
            </a:r>
            <a:r>
              <a:rPr lang="et-EE" dirty="0" smtClean="0"/>
              <a:t>)</a:t>
            </a:r>
            <a:endParaRPr lang="et-EE" dirty="0"/>
          </a:p>
          <a:p>
            <a:r>
              <a:rPr lang="et-EE" dirty="0"/>
              <a:t>II part</a:t>
            </a:r>
          </a:p>
          <a:p>
            <a:r>
              <a:rPr lang="et-EE" dirty="0" err="1" smtClean="0"/>
              <a:t>Lexic</a:t>
            </a:r>
            <a:r>
              <a:rPr lang="et-EE" dirty="0" smtClean="0"/>
              <a:t>/</a:t>
            </a:r>
            <a:r>
              <a:rPr lang="et-EE" dirty="0" err="1" smtClean="0"/>
              <a:t>vocabulary</a:t>
            </a:r>
            <a:endParaRPr lang="et-EE" dirty="0"/>
          </a:p>
          <a:p>
            <a:r>
              <a:rPr lang="et-EE" dirty="0"/>
              <a:t>III part</a:t>
            </a:r>
          </a:p>
          <a:p>
            <a:r>
              <a:rPr lang="et-EE" dirty="0" err="1"/>
              <a:t>Syntax</a:t>
            </a:r>
            <a:r>
              <a:rPr lang="et-EE" dirty="0"/>
              <a:t> </a:t>
            </a:r>
            <a:r>
              <a:rPr lang="et-EE" dirty="0" err="1"/>
              <a:t>rules</a:t>
            </a:r>
            <a:r>
              <a:rPr lang="et-EE" dirty="0"/>
              <a:t>/</a:t>
            </a:r>
            <a:r>
              <a:rPr lang="et-EE" dirty="0" err="1"/>
              <a:t>Spelling</a:t>
            </a:r>
            <a:r>
              <a:rPr lang="et-EE" dirty="0"/>
              <a:t> </a:t>
            </a:r>
          </a:p>
          <a:p>
            <a:r>
              <a:rPr lang="et-EE" dirty="0"/>
              <a:t>IV part</a:t>
            </a:r>
          </a:p>
          <a:p>
            <a:r>
              <a:rPr lang="et-EE" dirty="0" err="1"/>
              <a:t>Semantics</a:t>
            </a:r>
            <a:r>
              <a:rPr lang="et-EE" dirty="0"/>
              <a:t> </a:t>
            </a:r>
            <a:r>
              <a:rPr lang="et-EE" dirty="0" err="1"/>
              <a:t>rules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91072" cy="720080"/>
          </a:xfrm>
        </p:spPr>
        <p:txBody>
          <a:bodyPr/>
          <a:lstStyle/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representation</a:t>
            </a:r>
            <a:r>
              <a:rPr lang="et-EE" dirty="0" smtClean="0"/>
              <a:t> of a </a:t>
            </a:r>
            <a:r>
              <a:rPr lang="et-EE" dirty="0" err="1" smtClean="0"/>
              <a:t>grammar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043120" cy="5544616"/>
          </a:xfrm>
        </p:spPr>
        <p:txBody>
          <a:bodyPr/>
          <a:lstStyle/>
          <a:p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representation</a:t>
            </a:r>
            <a:r>
              <a:rPr lang="et-EE" dirty="0"/>
              <a:t> of a </a:t>
            </a:r>
            <a:r>
              <a:rPr lang="et-EE" dirty="0" err="1"/>
              <a:t>grammar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made of a </a:t>
            </a:r>
            <a:r>
              <a:rPr lang="et-EE" dirty="0" err="1"/>
              <a:t>set</a:t>
            </a:r>
            <a:r>
              <a:rPr lang="et-EE" dirty="0"/>
              <a:t> of </a:t>
            </a:r>
            <a:r>
              <a:rPr lang="et-EE" dirty="0" err="1"/>
              <a:t>syntax</a:t>
            </a:r>
            <a:r>
              <a:rPr lang="et-EE" dirty="0"/>
              <a:t> </a:t>
            </a:r>
            <a:r>
              <a:rPr lang="et-EE" dirty="0" err="1"/>
              <a:t>diagrams</a:t>
            </a:r>
            <a:r>
              <a:rPr lang="et-EE" dirty="0"/>
              <a:t>. </a:t>
            </a:r>
          </a:p>
          <a:p>
            <a:r>
              <a:rPr lang="et-EE" i="1" dirty="0" err="1"/>
              <a:t>Each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defines</a:t>
            </a:r>
            <a:r>
              <a:rPr lang="et-EE" i="1" dirty="0"/>
              <a:t> a non-terminal. </a:t>
            </a:r>
            <a:r>
              <a:rPr lang="et-EE" i="1" dirty="0" err="1"/>
              <a:t>There</a:t>
            </a:r>
            <a:r>
              <a:rPr lang="et-EE" i="1" dirty="0"/>
              <a:t> </a:t>
            </a:r>
            <a:r>
              <a:rPr lang="et-EE" i="1" dirty="0" err="1"/>
              <a:t>is</a:t>
            </a:r>
            <a:r>
              <a:rPr lang="et-EE" i="1" dirty="0"/>
              <a:t> a </a:t>
            </a:r>
            <a:r>
              <a:rPr lang="et-EE" i="1" dirty="0" err="1"/>
              <a:t>main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which</a:t>
            </a:r>
            <a:r>
              <a:rPr lang="et-EE" i="1" dirty="0"/>
              <a:t> </a:t>
            </a:r>
            <a:r>
              <a:rPr lang="et-EE" i="1" dirty="0" err="1"/>
              <a:t>defines</a:t>
            </a:r>
            <a:r>
              <a:rPr lang="et-EE" i="1" dirty="0"/>
              <a:t>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language</a:t>
            </a:r>
            <a:r>
              <a:rPr lang="et-EE" i="1" dirty="0"/>
              <a:t> in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following</a:t>
            </a:r>
            <a:r>
              <a:rPr lang="et-EE" i="1" dirty="0"/>
              <a:t> </a:t>
            </a:r>
            <a:r>
              <a:rPr lang="et-EE" i="1" dirty="0" err="1"/>
              <a:t>way</a:t>
            </a:r>
            <a:r>
              <a:rPr lang="et-EE" i="1" dirty="0"/>
              <a:t>:</a:t>
            </a:r>
            <a:endParaRPr lang="et-EE" dirty="0"/>
          </a:p>
          <a:p>
            <a:r>
              <a:rPr lang="et-EE" i="1" dirty="0"/>
              <a:t> </a:t>
            </a:r>
            <a:r>
              <a:rPr lang="et-EE" i="1" dirty="0" err="1"/>
              <a:t>to</a:t>
            </a:r>
            <a:r>
              <a:rPr lang="et-EE" i="1" dirty="0"/>
              <a:t> </a:t>
            </a:r>
            <a:r>
              <a:rPr lang="et-EE" i="1" dirty="0" err="1"/>
              <a:t>belong</a:t>
            </a:r>
            <a:r>
              <a:rPr lang="et-EE" i="1" dirty="0"/>
              <a:t> </a:t>
            </a:r>
            <a:r>
              <a:rPr lang="et-EE" i="1" dirty="0" err="1"/>
              <a:t>to</a:t>
            </a:r>
            <a:r>
              <a:rPr lang="et-EE" i="1" dirty="0"/>
              <a:t>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language</a:t>
            </a:r>
            <a:r>
              <a:rPr lang="et-EE" i="1" dirty="0"/>
              <a:t>, a </a:t>
            </a:r>
            <a:r>
              <a:rPr lang="et-EE" i="1" dirty="0" err="1"/>
              <a:t>word</a:t>
            </a:r>
            <a:r>
              <a:rPr lang="et-EE" i="1" dirty="0"/>
              <a:t> must </a:t>
            </a:r>
            <a:r>
              <a:rPr lang="et-EE" i="1" dirty="0" err="1"/>
              <a:t>describe</a:t>
            </a:r>
            <a:r>
              <a:rPr lang="et-EE" i="1" dirty="0"/>
              <a:t> a </a:t>
            </a:r>
            <a:r>
              <a:rPr lang="et-EE" i="1" dirty="0" err="1"/>
              <a:t>path</a:t>
            </a:r>
            <a:r>
              <a:rPr lang="et-EE" i="1" dirty="0"/>
              <a:t> in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main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.</a:t>
            </a:r>
            <a:endParaRPr lang="et-EE" dirty="0"/>
          </a:p>
          <a:p>
            <a:r>
              <a:rPr lang="et-EE" i="1" dirty="0" err="1"/>
              <a:t>Each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has</a:t>
            </a:r>
            <a:r>
              <a:rPr lang="et-EE" i="1" dirty="0"/>
              <a:t> </a:t>
            </a:r>
            <a:r>
              <a:rPr lang="et-EE" i="1" dirty="0" err="1"/>
              <a:t>an</a:t>
            </a:r>
            <a:r>
              <a:rPr lang="et-EE" i="1" dirty="0"/>
              <a:t> </a:t>
            </a:r>
            <a:r>
              <a:rPr lang="et-EE" i="1" dirty="0" err="1"/>
              <a:t>entry</a:t>
            </a:r>
            <a:r>
              <a:rPr lang="et-EE" i="1" dirty="0"/>
              <a:t> </a:t>
            </a:r>
            <a:r>
              <a:rPr lang="et-EE" i="1" dirty="0" err="1"/>
              <a:t>point</a:t>
            </a:r>
            <a:r>
              <a:rPr lang="et-EE" i="1" dirty="0"/>
              <a:t> and </a:t>
            </a:r>
            <a:r>
              <a:rPr lang="et-EE" i="1" dirty="0" err="1"/>
              <a:t>an</a:t>
            </a:r>
            <a:r>
              <a:rPr lang="et-EE" i="1" dirty="0"/>
              <a:t> end </a:t>
            </a:r>
            <a:r>
              <a:rPr lang="et-EE" i="1" dirty="0" err="1"/>
              <a:t>point</a:t>
            </a:r>
            <a:r>
              <a:rPr lang="et-EE" i="1" dirty="0"/>
              <a:t>. </a:t>
            </a:r>
            <a:endParaRPr lang="et-EE" dirty="0"/>
          </a:p>
          <a:p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describes</a:t>
            </a:r>
            <a:r>
              <a:rPr lang="et-EE" i="1" dirty="0"/>
              <a:t> </a:t>
            </a:r>
            <a:r>
              <a:rPr lang="et-EE" i="1" dirty="0" err="1"/>
              <a:t>possible</a:t>
            </a:r>
            <a:r>
              <a:rPr lang="et-EE" i="1" dirty="0"/>
              <a:t> </a:t>
            </a:r>
            <a:r>
              <a:rPr lang="et-EE" i="1" dirty="0" err="1"/>
              <a:t>paths</a:t>
            </a:r>
            <a:r>
              <a:rPr lang="et-EE" i="1" dirty="0"/>
              <a:t> </a:t>
            </a:r>
            <a:r>
              <a:rPr lang="et-EE" i="1" dirty="0" err="1"/>
              <a:t>between</a:t>
            </a:r>
            <a:r>
              <a:rPr lang="et-EE" i="1" dirty="0"/>
              <a:t> </a:t>
            </a:r>
            <a:r>
              <a:rPr lang="et-EE" i="1" dirty="0" err="1"/>
              <a:t>these</a:t>
            </a:r>
            <a:r>
              <a:rPr lang="et-EE" i="1" dirty="0"/>
              <a:t> </a:t>
            </a:r>
            <a:r>
              <a:rPr lang="et-EE" i="1" dirty="0" err="1"/>
              <a:t>two</a:t>
            </a:r>
            <a:r>
              <a:rPr lang="et-EE" i="1" dirty="0"/>
              <a:t> </a:t>
            </a:r>
            <a:r>
              <a:rPr lang="et-EE" i="1" dirty="0" err="1"/>
              <a:t>points</a:t>
            </a:r>
            <a:r>
              <a:rPr lang="et-EE" i="1" dirty="0"/>
              <a:t> </a:t>
            </a:r>
            <a:r>
              <a:rPr lang="et-EE" i="1" dirty="0" err="1"/>
              <a:t>by</a:t>
            </a:r>
            <a:r>
              <a:rPr lang="et-EE" i="1" dirty="0"/>
              <a:t> </a:t>
            </a:r>
            <a:r>
              <a:rPr lang="et-EE" i="1" dirty="0" err="1"/>
              <a:t>going</a:t>
            </a:r>
            <a:r>
              <a:rPr lang="et-EE" i="1" dirty="0"/>
              <a:t> </a:t>
            </a:r>
            <a:r>
              <a:rPr lang="et-EE" i="1" dirty="0" err="1"/>
              <a:t>through</a:t>
            </a:r>
            <a:r>
              <a:rPr lang="et-EE" i="1" dirty="0"/>
              <a:t> </a:t>
            </a:r>
            <a:r>
              <a:rPr lang="et-EE" i="1" dirty="0" err="1"/>
              <a:t>other</a:t>
            </a:r>
            <a:r>
              <a:rPr lang="et-EE" i="1" dirty="0"/>
              <a:t> </a:t>
            </a:r>
            <a:r>
              <a:rPr lang="et-EE" i="1" dirty="0" err="1"/>
              <a:t>nonterminals</a:t>
            </a:r>
            <a:r>
              <a:rPr lang="et-EE" i="1" dirty="0"/>
              <a:t> and </a:t>
            </a:r>
            <a:r>
              <a:rPr lang="et-EE" i="1" dirty="0" err="1"/>
              <a:t>terminals</a:t>
            </a:r>
            <a:r>
              <a:rPr lang="et-EE" i="1" dirty="0"/>
              <a:t>. </a:t>
            </a:r>
            <a:endParaRPr lang="et-EE" dirty="0"/>
          </a:p>
          <a:p>
            <a:r>
              <a:rPr lang="et-EE" dirty="0" err="1"/>
              <a:t>Terminals</a:t>
            </a:r>
            <a:r>
              <a:rPr lang="et-EE" dirty="0"/>
              <a:t> are </a:t>
            </a:r>
            <a:r>
              <a:rPr lang="et-EE" dirty="0" err="1"/>
              <a:t>represented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round</a:t>
            </a:r>
            <a:r>
              <a:rPr lang="et-EE" dirty="0"/>
              <a:t> </a:t>
            </a:r>
            <a:r>
              <a:rPr lang="et-EE" dirty="0" err="1"/>
              <a:t>boxes</a:t>
            </a:r>
            <a:r>
              <a:rPr lang="et-EE" dirty="0"/>
              <a:t> </a:t>
            </a:r>
            <a:r>
              <a:rPr lang="et-EE" dirty="0" err="1"/>
              <a:t>while</a:t>
            </a:r>
            <a:r>
              <a:rPr lang="et-EE" dirty="0"/>
              <a:t> </a:t>
            </a:r>
            <a:r>
              <a:rPr lang="et-EE" dirty="0" err="1"/>
              <a:t>nonterminals</a:t>
            </a:r>
            <a:r>
              <a:rPr lang="et-EE" dirty="0"/>
              <a:t> are </a:t>
            </a:r>
            <a:r>
              <a:rPr lang="et-EE" dirty="0" err="1"/>
              <a:t>represented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square</a:t>
            </a:r>
            <a:r>
              <a:rPr lang="et-EE" dirty="0"/>
              <a:t> </a:t>
            </a:r>
            <a:r>
              <a:rPr lang="et-EE" dirty="0" err="1"/>
              <a:t>boxes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8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</a:t>
            </a:r>
            <a:r>
              <a:rPr lang="et-EE" sz="3600" dirty="0" smtClean="0"/>
              <a:t>Languages </a:t>
            </a:r>
          </a:p>
          <a:p>
            <a:pPr algn="ctr"/>
            <a:r>
              <a:rPr lang="et-EE" sz="1400" dirty="0" smtClean="0"/>
              <a:t> </a:t>
            </a:r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vladimir.viies@gmail.com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ctr"/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t-EE" sz="1600" dirty="0" smtClean="0"/>
              <a:t>Lembit Jürimägi </a:t>
            </a:r>
            <a:r>
              <a:rPr lang="et-EE" sz="1200" dirty="0" smtClean="0">
                <a:solidFill>
                  <a:schemeClr val="tx2"/>
                </a:solidFill>
                <a:hlinkClick r:id="rId3"/>
              </a:rPr>
              <a:t>lembit.jyrimagi@gmail.com</a:t>
            </a:r>
            <a:r>
              <a:rPr lang="et-EE" sz="1600" dirty="0" smtClean="0">
                <a:solidFill>
                  <a:schemeClr val="tx2"/>
                </a:solidFill>
              </a:rPr>
              <a:t>   </a:t>
            </a:r>
          </a:p>
          <a:p>
            <a:pPr algn="ctr"/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2019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Diagram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Content Placeholder 5" descr="Example syntax diagram 3.sv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774"/>
            <a:ext cx="3960440" cy="489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79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Meta</a:t>
            </a:r>
            <a:r>
              <a:rPr lang="et-EE" dirty="0" smtClean="0"/>
              <a:t> </a:t>
            </a:r>
            <a:r>
              <a:rPr lang="et-EE" dirty="0" err="1" smtClean="0"/>
              <a:t>language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&lt;</a:t>
            </a:r>
            <a:r>
              <a:rPr lang="et-EE" dirty="0" err="1"/>
              <a:t>expression</a:t>
            </a:r>
            <a:r>
              <a:rPr lang="et-EE" dirty="0"/>
              <a:t>&gt; ::= &lt;term&gt; | &lt;term&gt; "+" &lt;</a:t>
            </a:r>
            <a:r>
              <a:rPr lang="et-EE" dirty="0" err="1"/>
              <a:t>expression</a:t>
            </a:r>
            <a:r>
              <a:rPr lang="et-EE" dirty="0"/>
              <a:t>&gt;</a:t>
            </a:r>
          </a:p>
          <a:p>
            <a:r>
              <a:rPr lang="et-EE" dirty="0"/>
              <a:t>&lt;term&gt;       ::= &lt;</a:t>
            </a:r>
            <a:r>
              <a:rPr lang="et-EE" dirty="0" err="1"/>
              <a:t>factor</a:t>
            </a:r>
            <a:r>
              <a:rPr lang="et-EE" dirty="0"/>
              <a:t>&gt; | &lt;term&gt; "*" &lt;</a:t>
            </a:r>
            <a:r>
              <a:rPr lang="et-EE" dirty="0" err="1"/>
              <a:t>factor</a:t>
            </a:r>
            <a:r>
              <a:rPr lang="et-EE" dirty="0"/>
              <a:t>&gt;</a:t>
            </a:r>
          </a:p>
          <a:p>
            <a:r>
              <a:rPr lang="et-EE" dirty="0"/>
              <a:t>&lt;</a:t>
            </a:r>
            <a:r>
              <a:rPr lang="et-EE" dirty="0" err="1"/>
              <a:t>factor</a:t>
            </a:r>
            <a:r>
              <a:rPr lang="et-EE" dirty="0"/>
              <a:t>&gt;     ::= &lt;</a:t>
            </a:r>
            <a:r>
              <a:rPr lang="et-EE" dirty="0" err="1"/>
              <a:t>constant</a:t>
            </a:r>
            <a:r>
              <a:rPr lang="et-EE" dirty="0"/>
              <a:t>&gt; | &lt;</a:t>
            </a:r>
            <a:r>
              <a:rPr lang="et-EE" dirty="0" err="1"/>
              <a:t>variable</a:t>
            </a:r>
            <a:r>
              <a:rPr lang="et-EE" dirty="0"/>
              <a:t>&gt; | "(" &lt;</a:t>
            </a:r>
            <a:r>
              <a:rPr lang="et-EE" dirty="0" err="1"/>
              <a:t>expression</a:t>
            </a:r>
            <a:r>
              <a:rPr lang="et-EE" dirty="0"/>
              <a:t>&gt; ")"</a:t>
            </a:r>
          </a:p>
          <a:p>
            <a:r>
              <a:rPr lang="et-EE" dirty="0"/>
              <a:t>&lt;</a:t>
            </a:r>
            <a:r>
              <a:rPr lang="et-EE" dirty="0" err="1"/>
              <a:t>variable</a:t>
            </a:r>
            <a:r>
              <a:rPr lang="et-EE" dirty="0"/>
              <a:t>&gt;   ::= "x" | "y" | "z" </a:t>
            </a:r>
          </a:p>
          <a:p>
            <a:r>
              <a:rPr lang="et-EE" dirty="0"/>
              <a:t>&lt;</a:t>
            </a:r>
            <a:r>
              <a:rPr lang="et-EE" dirty="0" err="1"/>
              <a:t>constant</a:t>
            </a:r>
            <a:r>
              <a:rPr lang="et-EE" dirty="0"/>
              <a:t>&gt;   ::= &lt;</a:t>
            </a:r>
            <a:r>
              <a:rPr lang="et-EE" dirty="0" err="1"/>
              <a:t>digit</a:t>
            </a:r>
            <a:r>
              <a:rPr lang="et-EE" dirty="0"/>
              <a:t>&gt; | &lt;</a:t>
            </a:r>
            <a:r>
              <a:rPr lang="et-EE" dirty="0" err="1"/>
              <a:t>digit</a:t>
            </a:r>
            <a:r>
              <a:rPr lang="et-EE" dirty="0"/>
              <a:t>&gt; &lt;</a:t>
            </a:r>
            <a:r>
              <a:rPr lang="et-EE" dirty="0" err="1"/>
              <a:t>constant</a:t>
            </a:r>
            <a:r>
              <a:rPr lang="et-EE" dirty="0"/>
              <a:t>&gt;</a:t>
            </a:r>
          </a:p>
          <a:p>
            <a:r>
              <a:rPr lang="et-EE" dirty="0"/>
              <a:t>&lt;</a:t>
            </a:r>
            <a:r>
              <a:rPr lang="et-EE" dirty="0" err="1"/>
              <a:t>digit</a:t>
            </a:r>
            <a:r>
              <a:rPr lang="et-EE" dirty="0"/>
              <a:t>&gt;      ::= "0" | "1" | "2" | "3" | "4" | "5" | "6" | "7" | "8" | "9"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smtClean="0"/>
              <a:t>Loops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Input </a:t>
            </a:r>
            <a:r>
              <a:rPr lang="et-EE" b="1" dirty="0"/>
              <a:t>from the keyboard</a:t>
            </a:r>
            <a:r>
              <a:rPr lang="et-EE" dirty="0"/>
              <a:t> </a:t>
            </a:r>
          </a:p>
          <a:p>
            <a:r>
              <a:rPr lang="et-EE" b="1" smtClean="0"/>
              <a:t>Menu </a:t>
            </a:r>
            <a:r>
              <a:rPr lang="et-EE" b="1" dirty="0"/>
              <a:t>Driven Applications</a:t>
            </a:r>
            <a:r>
              <a:rPr lang="et-EE" dirty="0"/>
              <a:t> </a:t>
            </a:r>
          </a:p>
          <a:p>
            <a:r>
              <a:rPr lang="et-EE" b="1" smtClean="0"/>
              <a:t>System </a:t>
            </a:r>
            <a:r>
              <a:rPr lang="et-EE" b="1" dirty="0"/>
              <a:t>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smtClean="0"/>
              <a:t>Structured </a:t>
            </a:r>
            <a:r>
              <a:rPr lang="et-EE" b="1" dirty="0"/>
              <a:t>Programming</a:t>
            </a:r>
            <a:r>
              <a:rPr lang="et-EE" dirty="0"/>
              <a:t> </a:t>
            </a:r>
          </a:p>
          <a:p>
            <a:r>
              <a:rPr lang="et-EE" b="1" smtClean="0"/>
              <a:t>Subroutines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Built-In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User-Defined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Arrays</a:t>
            </a:r>
            <a:r>
              <a:rPr lang="et-EE" b="1" dirty="0"/>
              <a:t>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b="1" dirty="0" smtClean="0"/>
              <a:t>Criteria for Language </a:t>
            </a:r>
            <a:r>
              <a:rPr lang="et-EE" b="1" smtClean="0"/>
              <a:t>Design Evaluation</a:t>
            </a:r>
          </a:p>
          <a:p>
            <a:pPr marL="457200" indent="-457200">
              <a:buAutoNum type="arabicPeriod"/>
            </a:pPr>
            <a:r>
              <a:rPr lang="et-EE" smtClean="0"/>
              <a:t>efficiency (translation and execution)</a:t>
            </a:r>
          </a:p>
          <a:p>
            <a:pPr marL="457200" indent="-457200">
              <a:buAutoNum type="arabicPeriod"/>
            </a:pPr>
            <a:r>
              <a:rPr lang="et-EE" smtClean="0"/>
              <a:t>simplicity </a:t>
            </a:r>
            <a:r>
              <a:rPr lang="et-EE" dirty="0" smtClean="0"/>
              <a:t>(readability and </a:t>
            </a:r>
            <a:r>
              <a:rPr lang="et-EE" smtClean="0"/>
              <a:t>writability)</a:t>
            </a:r>
          </a:p>
          <a:p>
            <a:pPr marL="457200" indent="-457200">
              <a:buAutoNum type="arabicPeriod"/>
            </a:pPr>
            <a:r>
              <a:rPr lang="et-EE" smtClean="0"/>
              <a:t>orthogonality</a:t>
            </a:r>
          </a:p>
          <a:p>
            <a:pPr marL="457200" indent="-457200">
              <a:buAutoNum type="arabicPeriod"/>
            </a:pPr>
            <a:r>
              <a:rPr lang="et-EE" smtClean="0"/>
              <a:t>definiteness </a:t>
            </a:r>
            <a:r>
              <a:rPr lang="et-EE" dirty="0" smtClean="0"/>
              <a:t>(syntax and </a:t>
            </a:r>
            <a:r>
              <a:rPr lang="et-EE" smtClean="0"/>
              <a:t>semantics)</a:t>
            </a:r>
          </a:p>
          <a:p>
            <a:pPr marL="457200" indent="-457200">
              <a:buAutoNum type="arabicPeriod"/>
            </a:pPr>
            <a:r>
              <a:rPr lang="et-EE" smtClean="0"/>
              <a:t>reliability</a:t>
            </a:r>
          </a:p>
          <a:p>
            <a:pPr marL="457200" indent="-457200">
              <a:buAutoNum type="arabicPeriod"/>
            </a:pPr>
            <a:r>
              <a:rPr lang="et-EE" smtClean="0"/>
              <a:t>program </a:t>
            </a:r>
            <a:r>
              <a:rPr lang="et-EE" dirty="0" smtClean="0"/>
              <a:t>verification </a:t>
            </a:r>
            <a:r>
              <a:rPr lang="et-EE" smtClean="0"/>
              <a:t>(correctness)</a:t>
            </a:r>
          </a:p>
          <a:p>
            <a:pPr marL="457200" indent="-457200">
              <a:buAutoNum type="arabicPeriod"/>
            </a:pPr>
            <a:r>
              <a:rPr lang="et-EE" smtClean="0"/>
              <a:t>abstraction </a:t>
            </a:r>
            <a:r>
              <a:rPr lang="et-EE" dirty="0" smtClean="0"/>
              <a:t>facilities (data </a:t>
            </a:r>
            <a:r>
              <a:rPr lang="et-EE" smtClean="0"/>
              <a:t>and procedural)</a:t>
            </a:r>
          </a:p>
          <a:p>
            <a:pPr marL="457200" indent="-457200">
              <a:buAutoNum type="arabicPeriod"/>
            </a:pPr>
            <a:r>
              <a:rPr lang="et-EE" smtClean="0"/>
              <a:t>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5696" y="4766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Significant Language </a:t>
            </a:r>
            <a:r>
              <a:rPr lang="et-EE" sz="2400" b="1" dirty="0" smtClean="0"/>
              <a:t>Features III 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u="sng" smtClean="0"/>
              <a:t>LANGUAGE  ARE ALLOWED  TO USE  THE FOLLOWING SENTENCES</a:t>
            </a:r>
            <a:r>
              <a:rPr lang="et-EE" sz="2000" b="1" u="sng" dirty="0" smtClean="0"/>
              <a:t>:</a:t>
            </a:r>
            <a:endParaRPr lang="et-EE" sz="2000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 dirty="0"/>
              <a:t>= </a:t>
            </a:r>
            <a:r>
              <a:rPr lang="et-EE" b="1"/>
              <a:t>y</a:t>
            </a:r>
            <a:r>
              <a:rPr lang="et-EE" b="1" smtClean="0"/>
              <a:t>;		</a:t>
            </a:r>
            <a:r>
              <a:rPr lang="et-EE" smtClean="0"/>
              <a:t>assigment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x ○ y;	</a:t>
            </a:r>
            <a:r>
              <a:rPr lang="et-EE" smtClean="0"/>
              <a:t>binary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□ x;		</a:t>
            </a:r>
            <a:r>
              <a:rPr lang="et-EE" smtClean="0"/>
              <a:t>unary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 x = x + 1   x = </a:t>
            </a:r>
            <a:r>
              <a:rPr lang="et-EE" b="1" dirty="0"/>
              <a:t>succ(x</a:t>
            </a:r>
            <a:r>
              <a:rPr lang="et-EE" b="1"/>
              <a:t>) </a:t>
            </a:r>
            <a:endParaRPr lang="et-EE" b="1" dirty="0" smtClean="0"/>
          </a:p>
          <a:p>
            <a:pPr marL="0" indent="0">
              <a:buNone/>
            </a:pPr>
            <a:r>
              <a:rPr lang="et-EE" b="1" smtClean="0"/>
              <a:t> x = x - 1    x = pred(x</a:t>
            </a:r>
            <a:r>
              <a:rPr lang="et-EE" b="1" dirty="0"/>
              <a:t>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pPr marL="0" indent="0">
              <a:buNone/>
            </a:pPr>
            <a:r>
              <a:rPr lang="et-EE" sz="2000" b="1" dirty="0" smtClean="0"/>
              <a:t>                   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CMP     </a:t>
            </a:r>
            <a:r>
              <a:rPr lang="et-EE" sz="2000" b="1" dirty="0" smtClean="0"/>
              <a:t>x,y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Bii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ii € (</a:t>
            </a:r>
            <a:r>
              <a:rPr lang="et-EE" sz="2000" b="1"/>
              <a:t>NE</a:t>
            </a:r>
            <a:r>
              <a:rPr lang="et-EE" sz="2000" b="1" smtClean="0"/>
              <a:t>, EQ, GT, LT, GE, LE</a:t>
            </a:r>
            <a:r>
              <a:rPr lang="et-EE" sz="2000" b="1" dirty="0"/>
              <a:t>)  </a:t>
            </a:r>
            <a:endParaRPr lang="et-EE" sz="2000" b="1" dirty="0" smtClean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/>
              <a:t>CMPB  </a:t>
            </a:r>
            <a:r>
              <a:rPr lang="et-EE" sz="2000" b="1" smtClean="0"/>
              <a:t> X,Y       X,Y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pPr marL="0" indent="0">
              <a:buNone/>
            </a:pPr>
            <a:r>
              <a:rPr lang="et-EE" sz="2000" b="1" smtClean="0"/>
              <a:t>Bcc       M 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cc € (</a:t>
            </a:r>
            <a:r>
              <a:rPr lang="et-EE" sz="2000" b="1"/>
              <a:t>NE</a:t>
            </a:r>
            <a:r>
              <a:rPr lang="et-EE" sz="2000" b="1" smtClean="0"/>
              <a:t>, EQ, ..........)  </a:t>
            </a:r>
            <a:r>
              <a:rPr lang="et-EE" sz="2000" b="1" dirty="0" smtClean="0"/>
              <a:t>special functionality</a:t>
            </a: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 smtClean="0"/>
              <a:t>If you compare the form of the </a:t>
            </a:r>
            <a:r>
              <a:rPr lang="et-EE" sz="1600" b="1" dirty="0"/>
              <a:t>IF statement above with </a:t>
            </a:r>
            <a:r>
              <a:rPr lang="et-EE" sz="1600" b="1"/>
              <a:t>the </a:t>
            </a:r>
            <a:r>
              <a:rPr lang="et-EE" sz="1600" b="1" smtClean="0"/>
              <a:t>assembler </a:t>
            </a:r>
            <a:r>
              <a:rPr lang="et-EE" sz="1600" b="1" dirty="0"/>
              <a:t>code that must be produced, you </a:t>
            </a:r>
            <a:r>
              <a:rPr lang="et-EE" sz="1600" b="1"/>
              <a:t>can </a:t>
            </a:r>
            <a:r>
              <a:rPr lang="et-EE" sz="1600" b="1" smtClean="0"/>
              <a:t>see that there are certain actions associated with each of the keywords in the statement</a:t>
            </a:r>
            <a:r>
              <a:rPr lang="et-EE" sz="1600" b="1" dirty="0"/>
              <a:t>: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pPr marL="0" indent="0">
              <a:buNone/>
            </a:pPr>
            <a:r>
              <a:rPr lang="et-EE" sz="1600" b="1" smtClean="0"/>
              <a:t>           </a:t>
            </a:r>
            <a:r>
              <a:rPr lang="et-EE" sz="1600" b="1" dirty="0"/>
              <a:t>Then, create a unique label and emit a branch if false.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ENDIF: Emit the label.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These actions can be shown very concisely if </a:t>
            </a:r>
            <a:r>
              <a:rPr lang="et-EE" sz="1600" b="1"/>
              <a:t>we </a:t>
            </a:r>
            <a:r>
              <a:rPr lang="et-EE" sz="1600" b="1" smtClean="0"/>
              <a:t>write the syntax 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&lt;condition&gt;    { Condition;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L = NewLabel;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&lt;block&gt;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          { PostLabel(L) }</a:t>
            </a:r>
            <a:endParaRPr lang="et-EE" sz="16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IF ( </a:t>
            </a:r>
            <a:r>
              <a:rPr lang="et-EE" b="1" dirty="0" smtClean="0"/>
              <a:t>condition</a:t>
            </a:r>
            <a:r>
              <a:rPr lang="et-EE" b="1" smtClean="0"/>
              <a:t>) </a:t>
            </a:r>
          </a:p>
          <a:p>
            <a:pPr marL="0" indent="0">
              <a:buNone/>
            </a:pPr>
            <a:r>
              <a:rPr lang="et-EE" b="1" smtClean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ELSE sentence2;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i="1" smtClean="0"/>
              <a:t>if		: if !(</a:t>
            </a:r>
            <a:r>
              <a:rPr lang="et-EE" b="1" i="1" dirty="0" smtClean="0"/>
              <a:t>condition) </a:t>
            </a:r>
            <a:r>
              <a:rPr lang="et-EE" b="1" i="1" dirty="0"/>
              <a:t>then goto else;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then	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/>
              <a:t>        </a:t>
            </a:r>
            <a:r>
              <a:rPr lang="et-EE" b="1" i="1" smtClean="0"/>
              <a:t>     goto </a:t>
            </a:r>
            <a:r>
              <a:rPr lang="et-EE" b="1" i="1"/>
              <a:t>endif</a:t>
            </a:r>
            <a:r>
              <a:rPr lang="et-EE" b="1" i="1" smtClean="0"/>
              <a:t>;</a:t>
            </a:r>
          </a:p>
          <a:p>
            <a:pPr marL="0" indent="0">
              <a:buNone/>
            </a:pPr>
            <a:r>
              <a:rPr lang="et-EE" b="1" i="1" smtClean="0"/>
              <a:t>else	: sentence2;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endif	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goals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051112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r>
              <a:rPr lang="et-EE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/>
              <a:t>student has to be able</a:t>
            </a:r>
            <a:r>
              <a:rPr lang="en-US" sz="3200" b="1"/>
              <a:t>: </a:t>
            </a:r>
            <a:endParaRPr lang="et-EE" sz="3200" b="1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associate tasks with </a:t>
            </a:r>
            <a:r>
              <a:rPr lang="en-US" sz="3200" b="1"/>
              <a:t>a </a:t>
            </a:r>
            <a:r>
              <a:rPr lang="en-US" sz="3200" b="1" smtClean="0"/>
              <a:t>suitable</a:t>
            </a:r>
            <a:r>
              <a:rPr lang="et-EE" sz="3200" b="1" smtClean="0"/>
              <a:t>       </a:t>
            </a:r>
            <a:r>
              <a:rPr lang="en-US" sz="3200" b="1" dirty="0" smtClean="0"/>
              <a:t>algorithmic </a:t>
            </a:r>
            <a:r>
              <a:rPr lang="en-US" sz="3200" b="1" dirty="0"/>
              <a:t>language; </a:t>
            </a:r>
            <a:endParaRPr lang="et-EE" sz="3200" b="1" dirty="0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design a </a:t>
            </a:r>
            <a:r>
              <a:rPr lang="en-US" sz="3200" b="1"/>
              <a:t>special </a:t>
            </a:r>
            <a:r>
              <a:rPr lang="en-US" sz="3200" b="1" smtClean="0"/>
              <a:t>purpose</a:t>
            </a:r>
            <a:r>
              <a:rPr lang="et-EE" sz="3200" b="1" smtClean="0"/>
              <a:t>    </a:t>
            </a:r>
            <a:r>
              <a:rPr lang="en-US" sz="3200" b="1" smtClean="0"/>
              <a:t> </a:t>
            </a:r>
            <a:r>
              <a:rPr lang="en-US" sz="3200" b="1" dirty="0"/>
              <a:t>algorithmic </a:t>
            </a:r>
            <a:r>
              <a:rPr lang="en-US" sz="3200" b="1" dirty="0" smtClean="0"/>
              <a:t>language </a:t>
            </a:r>
            <a:r>
              <a:rPr lang="en-US" sz="3200" b="1" dirty="0"/>
              <a:t>and </a:t>
            </a:r>
            <a:r>
              <a:rPr lang="en-US" sz="3200" b="1"/>
              <a:t>create </a:t>
            </a:r>
            <a:r>
              <a:rPr lang="et-EE" sz="3200" b="1" smtClean="0"/>
              <a:t>a </a:t>
            </a:r>
            <a:r>
              <a:rPr lang="en-US" sz="3200" b="1" dirty="0" smtClean="0"/>
              <a:t>compiler </a:t>
            </a:r>
            <a:r>
              <a:rPr lang="en-US" sz="3200" b="1" dirty="0"/>
              <a:t>for it;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/>
              <a:t>2(</a:t>
            </a:r>
            <a:r>
              <a:rPr lang="et-EE" b="1" i="1" u="sng"/>
              <a:t>C</a:t>
            </a:r>
            <a:r>
              <a:rPr lang="et-EE" b="1" u="sng" smtClean="0"/>
              <a:t>)</a:t>
            </a:r>
          </a:p>
          <a:p>
            <a:pPr marL="0" indent="0">
              <a:buNone/>
            </a:pPr>
            <a:r>
              <a:rPr lang="et-EE" b="1" smtClean="0"/>
              <a:t>DO {sentence1</a:t>
            </a:r>
            <a:r>
              <a:rPr lang="et-EE" b="1" dirty="0"/>
              <a:t>; </a:t>
            </a:r>
            <a:r>
              <a:rPr lang="et-EE" b="1"/>
              <a:t>sentence2</a:t>
            </a:r>
            <a:r>
              <a:rPr lang="et-EE" b="1" smtClean="0"/>
              <a:t>; .... </a:t>
            </a:r>
            <a:r>
              <a:rPr lang="et-EE" b="1"/>
              <a:t>sentenceN</a:t>
            </a:r>
            <a:r>
              <a:rPr lang="et-EE" b="1" smtClean="0"/>
              <a:t>;}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i="1" dirty="0"/>
              <a:t>do       : </a:t>
            </a:r>
            <a:r>
              <a:rPr lang="et-EE" b="1" i="1" smtClean="0"/>
              <a:t>sentence1;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 	  sentence2;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...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sentenceN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check : </a:t>
            </a:r>
            <a:r>
              <a:rPr lang="et-EE" b="1" i="1" dirty="0" smtClean="0"/>
              <a:t>calculation </a:t>
            </a:r>
            <a:r>
              <a:rPr lang="et-EE" b="1" i="1" dirty="0"/>
              <a:t>of expression;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while  : if not </a:t>
            </a:r>
            <a:r>
              <a:rPr lang="et-EE" b="1" i="1" dirty="0" smtClean="0"/>
              <a:t>expression </a:t>
            </a:r>
            <a:r>
              <a:rPr lang="et-EE" b="1" i="1" dirty="0"/>
              <a:t>goto do;</a:t>
            </a:r>
            <a:endParaRPr lang="et-EE" i="1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807062"/>
            <a:ext cx="6549113" cy="35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smtClean="0"/>
              <a:t>Complexity </a:t>
            </a:r>
            <a:r>
              <a:rPr lang="et-EE" sz="2800" dirty="0"/>
              <a:t>of loop expression?</a:t>
            </a:r>
          </a:p>
          <a:p>
            <a:r>
              <a:rPr lang="et-EE" sz="2800" smtClean="0"/>
              <a:t>How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smtClean="0"/>
              <a:t>Can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smtClean="0"/>
              <a:t>When </a:t>
            </a:r>
            <a:r>
              <a:rPr lang="et-EE" sz="2800" dirty="0"/>
              <a:t>evaluate stopping expression?</a:t>
            </a:r>
          </a:p>
          <a:p>
            <a:r>
              <a:rPr lang="et-EE" sz="2800" smtClean="0"/>
              <a:t>Transfer </a:t>
            </a:r>
            <a:r>
              <a:rPr lang="et-EE" sz="2800" dirty="0"/>
              <a:t>permitted outside loop?</a:t>
            </a:r>
          </a:p>
          <a:p>
            <a:r>
              <a:rPr lang="et-EE" sz="2800" smtClean="0"/>
              <a:t>Scope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t-EE" smtClean="0"/>
              <a:t>Excercise 3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64" y="1952790"/>
            <a:ext cx="8056788" cy="4275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64" y="2708919"/>
            <a:ext cx="6800699" cy="27363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86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</a:t>
            </a:r>
            <a:r>
              <a:rPr lang="et-EE" smtClean="0"/>
              <a:t>      </a:t>
            </a:r>
          </a:p>
          <a:p>
            <a:pPr marL="0" indent="0">
              <a:buNone/>
            </a:pPr>
            <a:r>
              <a:rPr lang="et-EE" smtClean="0"/>
              <a:t>You </a:t>
            </a:r>
            <a:r>
              <a:rPr lang="et-EE" dirty="0" smtClean="0"/>
              <a:t>may use any language you wish to </a:t>
            </a:r>
            <a:r>
              <a:rPr lang="et-EE" smtClean="0"/>
              <a:t>do this. You </a:t>
            </a:r>
            <a:r>
              <a:rPr lang="et-EE" dirty="0" smtClean="0"/>
              <a:t>will need to turn in a clearly </a:t>
            </a:r>
            <a:r>
              <a:rPr lang="et-EE" smtClean="0"/>
              <a:t>commented source </a:t>
            </a:r>
            <a:r>
              <a:rPr lang="et-EE" dirty="0" smtClean="0"/>
              <a:t>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Classification </a:t>
            </a:r>
            <a:r>
              <a:rPr lang="en-US" b="1" dirty="0"/>
              <a:t>of </a:t>
            </a:r>
            <a:r>
              <a:rPr lang="en-US" b="1"/>
              <a:t>algorithmic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Universal </a:t>
            </a:r>
            <a:r>
              <a:rPr lang="en-US" b="1" dirty="0"/>
              <a:t>and </a:t>
            </a:r>
            <a:r>
              <a:rPr lang="en-US" b="1"/>
              <a:t>specific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Comparison </a:t>
            </a:r>
            <a:r>
              <a:rPr lang="en-US" b="1" dirty="0"/>
              <a:t>of the possibilities of data types, sentences and </a:t>
            </a:r>
            <a:r>
              <a:rPr lang="en-US" b="1" dirty="0" err="1"/>
              <a:t>intramodular</a:t>
            </a:r>
            <a:r>
              <a:rPr lang="en-US" b="1" dirty="0"/>
              <a:t> data exchange in different languages (</a:t>
            </a:r>
            <a:r>
              <a:rPr lang="en-US" sz="1600" b="1" dirty="0"/>
              <a:t>FORTRAN , PL/1, </a:t>
            </a:r>
            <a:r>
              <a:rPr lang="en-US" sz="1600" b="1" smtClean="0"/>
              <a:t>PASCAL</a:t>
            </a:r>
            <a:r>
              <a:rPr lang="et-EE" sz="1600" b="1" smtClean="0"/>
              <a:t>, Assembler</a:t>
            </a:r>
            <a:r>
              <a:rPr lang="en-US" sz="1600" b="1" smtClean="0"/>
              <a:t> </a:t>
            </a:r>
            <a:r>
              <a:rPr lang="en-US" sz="1600" b="1"/>
              <a:t>etc</a:t>
            </a:r>
            <a:r>
              <a:rPr lang="en-US" sz="1600" b="1" smtClean="0"/>
              <a:t>.</a:t>
            </a:r>
            <a:r>
              <a:rPr lang="en-US" b="1" smtClean="0"/>
              <a:t>).</a:t>
            </a:r>
            <a:endParaRPr lang="et-EE" b="1" smtClean="0"/>
          </a:p>
          <a:p>
            <a:r>
              <a:rPr lang="et-EE" b="1" smtClean="0"/>
              <a:t>Assembler.</a:t>
            </a:r>
            <a:r>
              <a:rPr lang="en-US" b="1" smtClean="0"/>
              <a:t> </a:t>
            </a:r>
            <a:endParaRPr lang="et-EE" b="1" smtClean="0"/>
          </a:p>
          <a:p>
            <a:r>
              <a:rPr lang="en-US" b="1" smtClean="0"/>
              <a:t>Translators</a:t>
            </a:r>
            <a:r>
              <a:rPr lang="en-US" b="1" dirty="0"/>
              <a:t>, their components and work </a:t>
            </a:r>
            <a:r>
              <a:rPr lang="en-US" b="1"/>
              <a:t>principles</a:t>
            </a:r>
            <a:r>
              <a:rPr lang="en-US" b="1" smtClean="0"/>
              <a:t>.</a:t>
            </a:r>
            <a:endParaRPr lang="et-EE" b="1" smtClean="0"/>
          </a:p>
          <a:p>
            <a:r>
              <a:rPr lang="en-US" b="1" smtClean="0"/>
              <a:t>Art </a:t>
            </a:r>
            <a:r>
              <a:rPr lang="en-US" b="1" dirty="0"/>
              <a:t>of translator design.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POINTS I(EXAM)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77583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Points</a:t>
            </a:r>
            <a:r>
              <a:rPr lang="et-EE" dirty="0" smtClean="0"/>
              <a:t> II(EXAM &amp; PERMISSION)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</a:p>
          <a:p>
            <a:r>
              <a:rPr lang="et-EE" sz="2800" b="1" dirty="0" err="1" smtClean="0"/>
              <a:t>Practice</a:t>
            </a:r>
            <a:r>
              <a:rPr lang="et-EE" sz="2800" b="1" dirty="0" smtClean="0"/>
              <a:t>(T1+T2</a:t>
            </a:r>
            <a:r>
              <a:rPr lang="et-EE" sz="2800" b="1" smtClean="0"/>
              <a:t>) — max20p</a:t>
            </a:r>
            <a:endParaRPr lang="et-EE" sz="2800" b="1" dirty="0" smtClean="0"/>
          </a:p>
          <a:p>
            <a:r>
              <a:rPr lang="et-EE" sz="2800" b="1" smtClean="0"/>
              <a:t>Homework (</a:t>
            </a:r>
            <a:r>
              <a:rPr lang="et-EE" sz="2800" b="1" dirty="0" err="1" smtClean="0"/>
              <a:t>translator</a:t>
            </a:r>
            <a:r>
              <a:rPr lang="et-EE" sz="2800" b="1" smtClean="0"/>
              <a:t>) </a:t>
            </a:r>
            <a:r>
              <a:rPr lang="et-EE" sz="2800" b="1"/>
              <a:t>— max15p</a:t>
            </a:r>
            <a:endParaRPr lang="et-EE" sz="2800" b="1" dirty="0" smtClean="0"/>
          </a:p>
          <a:p>
            <a:r>
              <a:rPr lang="et-EE" sz="2800" b="1" smtClean="0"/>
              <a:t>Presentation (</a:t>
            </a:r>
            <a:r>
              <a:rPr lang="et-EE" sz="2800" b="1" err="1" smtClean="0"/>
              <a:t>languages</a:t>
            </a:r>
            <a:r>
              <a:rPr lang="et-EE" sz="2800" b="1"/>
              <a:t>) </a:t>
            </a:r>
            <a:r>
              <a:rPr lang="et-EE" sz="2800" b="1" smtClean="0"/>
              <a:t>— max10p</a:t>
            </a:r>
            <a:endParaRPr lang="et-EE" sz="2800" b="1" dirty="0" smtClean="0"/>
          </a:p>
          <a:p>
            <a:r>
              <a:rPr lang="et-EE" sz="2800" b="1" smtClean="0"/>
              <a:t>Seminar — max5p</a:t>
            </a:r>
            <a:endParaRPr lang="et-EE" b="1" dirty="0" smtClean="0"/>
          </a:p>
          <a:p>
            <a:r>
              <a:rPr lang="et-EE" sz="3200" b="1" smtClean="0"/>
              <a:t>Written </a:t>
            </a:r>
            <a:r>
              <a:rPr lang="et-EE" sz="3200" b="1"/>
              <a:t>examination — max50p</a:t>
            </a:r>
            <a:endParaRPr lang="et-EE" sz="3200" b="1" dirty="0" smtClean="0"/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Permission to examination(30p)</a:t>
            </a:r>
          </a:p>
          <a:p>
            <a:pPr>
              <a:buNone/>
            </a:pPr>
            <a:r>
              <a:rPr lang="et-EE" b="1" u="sng" dirty="0" smtClean="0"/>
              <a:t>  min 10pract(max20</a:t>
            </a:r>
            <a:r>
              <a:rPr lang="et-EE" b="1" u="sng" smtClean="0"/>
              <a:t>) + min  </a:t>
            </a:r>
            <a:r>
              <a:rPr lang="et-EE" b="1" u="sng" dirty="0"/>
              <a:t>2</a:t>
            </a:r>
            <a:r>
              <a:rPr lang="et-EE" b="1" u="sng" dirty="0" smtClean="0"/>
              <a:t>0test (max 30)</a:t>
            </a:r>
            <a:endParaRPr lang="et-E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Course structure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smtClean="0"/>
              <a:t>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</a:t>
            </a:r>
            <a:r>
              <a:rPr lang="et-EE" sz="3200" b="1" dirty="0" smtClean="0"/>
              <a:t>Practice(</a:t>
            </a:r>
            <a:r>
              <a:rPr lang="en-US" sz="3200" b="1" dirty="0" smtClean="0"/>
              <a:t>translator </a:t>
            </a:r>
            <a:r>
              <a:rPr lang="en-US" sz="3200" b="1" smtClean="0"/>
              <a:t>design</a:t>
            </a:r>
            <a:r>
              <a:rPr lang="et-EE" sz="3200" b="1" smtClean="0"/>
              <a:t>)</a:t>
            </a:r>
            <a:endParaRPr lang="et-EE" sz="3200" dirty="0"/>
          </a:p>
          <a:p>
            <a:r>
              <a:rPr lang="et-EE" sz="3200" smtClean="0"/>
              <a:t>II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 </a:t>
            </a:r>
            <a:r>
              <a:rPr lang="et-EE" sz="3200" dirty="0" err="1" smtClean="0"/>
              <a:t>Seminars</a:t>
            </a:r>
            <a:r>
              <a:rPr lang="et-EE" sz="3200" dirty="0" smtClean="0"/>
              <a:t> (</a:t>
            </a:r>
            <a:r>
              <a:rPr lang="en-US" sz="3200" b="1" dirty="0" smtClean="0"/>
              <a:t>Comparison </a:t>
            </a:r>
            <a:r>
              <a:rPr lang="en-US" sz="3200" b="1" smtClean="0"/>
              <a:t>of the</a:t>
            </a:r>
            <a:r>
              <a:rPr lang="et-EE" sz="3200" b="1" smtClean="0"/>
              <a:t> </a:t>
            </a:r>
            <a:r>
              <a:rPr lang="en-US" sz="3200" b="1" smtClean="0"/>
              <a:t>possibilities in different</a:t>
            </a:r>
            <a:r>
              <a:rPr lang="et-EE" sz="3200" b="1" smtClean="0"/>
              <a:t> </a:t>
            </a:r>
            <a:r>
              <a:rPr lang="en-US" sz="3200" b="1" smtClean="0"/>
              <a:t>languages</a:t>
            </a:r>
            <a:r>
              <a:rPr lang="et-EE" sz="2400" b="1" smtClean="0"/>
              <a:t> </a:t>
            </a:r>
            <a:r>
              <a:rPr lang="et-EE" sz="3200" smtClean="0"/>
              <a:t>)</a:t>
            </a:r>
          </a:p>
          <a:p>
            <a:r>
              <a:rPr lang="et-EE" sz="3200" smtClean="0"/>
              <a:t>III </a:t>
            </a:r>
            <a:r>
              <a:rPr lang="et-EE" sz="3200" dirty="0" err="1" smtClean="0"/>
              <a:t>module:</a:t>
            </a:r>
            <a:r>
              <a:rPr lang="et-EE" sz="3200" b="1" dirty="0" err="1" smtClean="0"/>
              <a:t>Homework</a:t>
            </a:r>
            <a:r>
              <a:rPr lang="et-EE" sz="3200" dirty="0" err="1" smtClean="0"/>
              <a:t>s</a:t>
            </a:r>
            <a:r>
              <a:rPr lang="et-EE" sz="3200" dirty="0" smtClean="0"/>
              <a:t> 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 err="1"/>
              <a:t>Course</a:t>
            </a:r>
            <a:r>
              <a:rPr lang="et-EE" dirty="0"/>
              <a:t> </a:t>
            </a:r>
            <a:r>
              <a:rPr lang="et-EE" dirty="0" err="1"/>
              <a:t>timetable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t-EE" sz="1800" dirty="0"/>
              <a:t>1.	05.09.2019	</a:t>
            </a:r>
            <a:r>
              <a:rPr lang="et-EE" sz="1800" dirty="0" err="1"/>
              <a:t>Introduction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2.	12.09.2019	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, 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Expressions</a:t>
            </a:r>
            <a:r>
              <a:rPr lang="et-EE" sz="1800" dirty="0"/>
              <a:t>, </a:t>
            </a:r>
            <a:r>
              <a:rPr lang="et-EE" sz="1800" dirty="0" err="1"/>
              <a:t>Flex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3.	19.09.2019	</a:t>
            </a:r>
            <a:r>
              <a:rPr lang="et-EE" sz="1800" dirty="0" err="1"/>
              <a:t>Evolution</a:t>
            </a:r>
            <a:r>
              <a:rPr lang="et-EE" sz="1800" dirty="0"/>
              <a:t> of </a:t>
            </a:r>
            <a:r>
              <a:rPr lang="et-EE" sz="1800" dirty="0" err="1"/>
              <a:t>Programming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 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4.	26.09.2019	</a:t>
            </a:r>
            <a:r>
              <a:rPr lang="et-EE" sz="1800" dirty="0" err="1"/>
              <a:t>Context</a:t>
            </a:r>
            <a:r>
              <a:rPr lang="et-EE" sz="1800" dirty="0"/>
              <a:t> </a:t>
            </a:r>
            <a:r>
              <a:rPr lang="et-EE" sz="1800" dirty="0" err="1"/>
              <a:t>Free</a:t>
            </a:r>
            <a:r>
              <a:rPr lang="et-EE" sz="1800" dirty="0"/>
              <a:t> </a:t>
            </a:r>
            <a:r>
              <a:rPr lang="et-EE" sz="1800" dirty="0" err="1"/>
              <a:t>Grammar</a:t>
            </a:r>
            <a:r>
              <a:rPr lang="et-EE" sz="1800" dirty="0"/>
              <a:t>, </a:t>
            </a:r>
            <a:r>
              <a:rPr lang="et-EE" sz="1800" dirty="0" err="1"/>
              <a:t>Bison</a:t>
            </a:r>
            <a:r>
              <a:rPr lang="et-EE" sz="1800" dirty="0"/>
              <a:t>, </a:t>
            </a:r>
            <a:r>
              <a:rPr lang="et-EE" sz="1800" dirty="0" err="1"/>
              <a:t>Postfix</a:t>
            </a:r>
            <a:r>
              <a:rPr lang="et-EE" sz="1800" dirty="0"/>
              <a:t>/</a:t>
            </a:r>
            <a:r>
              <a:rPr lang="et-EE" sz="1800" dirty="0" err="1"/>
              <a:t>Infix</a:t>
            </a:r>
            <a:r>
              <a:rPr lang="et-EE" sz="1800" dirty="0"/>
              <a:t> </a:t>
            </a:r>
            <a:r>
              <a:rPr lang="et-EE" sz="1800" dirty="0" err="1"/>
              <a:t>Calculator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5.	03.10.2019	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1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6.	10.10.2019	</a:t>
            </a:r>
            <a:r>
              <a:rPr lang="et-EE" sz="1800" dirty="0" err="1"/>
              <a:t>Abstract</a:t>
            </a:r>
            <a:r>
              <a:rPr lang="et-EE" sz="1800" dirty="0"/>
              <a:t> </a:t>
            </a:r>
            <a:r>
              <a:rPr lang="et-EE" sz="1800" dirty="0" err="1"/>
              <a:t>Syntax</a:t>
            </a:r>
            <a:r>
              <a:rPr lang="et-EE" sz="1800" dirty="0"/>
              <a:t> </a:t>
            </a:r>
            <a:r>
              <a:rPr lang="et-EE" sz="1800" dirty="0" err="1"/>
              <a:t>Tree</a:t>
            </a:r>
            <a:r>
              <a:rPr lang="et-EE" sz="1800" dirty="0"/>
              <a:t>, General </a:t>
            </a:r>
            <a:r>
              <a:rPr lang="et-EE" sz="1800" dirty="0" err="1"/>
              <a:t>Purpose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7.	17.10.2019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part 1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8.	24.10.2019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part 2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9.	31.10.2019	</a:t>
            </a:r>
            <a:r>
              <a:rPr lang="et-EE" sz="1800" dirty="0" err="1" smtClean="0"/>
              <a:t>Guest</a:t>
            </a:r>
            <a:r>
              <a:rPr lang="et-EE" sz="1800" dirty="0" smtClean="0"/>
              <a:t> </a:t>
            </a:r>
            <a:r>
              <a:rPr lang="et-EE" sz="1800" dirty="0" err="1"/>
              <a:t>lecturer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10.	07.11.2019	</a:t>
            </a:r>
            <a:r>
              <a:rPr lang="et-EE" sz="1800" dirty="0" err="1"/>
              <a:t>Guest</a:t>
            </a:r>
            <a:r>
              <a:rPr lang="et-EE" sz="1800" dirty="0"/>
              <a:t> </a:t>
            </a:r>
            <a:r>
              <a:rPr lang="et-EE" sz="1800" dirty="0" err="1"/>
              <a:t>lecturer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11.	14.11.2019	</a:t>
            </a:r>
            <a:r>
              <a:rPr lang="et-EE" sz="1800" dirty="0" smtClean="0"/>
              <a:t>Test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12.	21.11.2019	</a:t>
            </a:r>
            <a:r>
              <a:rPr lang="et-EE" sz="1800" dirty="0" err="1"/>
              <a:t>Machine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r>
              <a:rPr lang="et-EE" sz="1800" dirty="0"/>
              <a:t>, </a:t>
            </a:r>
            <a:r>
              <a:rPr lang="et-EE" sz="1800" dirty="0" err="1"/>
              <a:t>Assembly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13.	28.11.2019	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2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14.	05.12.2019	</a:t>
            </a:r>
            <a:r>
              <a:rPr lang="et-EE" sz="1800" dirty="0" err="1"/>
              <a:t>Presentation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15.	12.12.2019	</a:t>
            </a:r>
            <a:r>
              <a:rPr lang="et-EE" sz="1800" dirty="0" err="1"/>
              <a:t>Presentation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16.	19.12.2019	</a:t>
            </a:r>
            <a:r>
              <a:rPr lang="et-EE" sz="1800" dirty="0" err="1"/>
              <a:t>Exam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r>
              <a:rPr lang="et-EE" sz="1400" dirty="0"/>
              <a:t>                            LET'S BUILD A COMPILER!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dirty="0"/>
              <a:t>This file contains all of the installments of Jack Crenshaw's</a:t>
            </a:r>
          </a:p>
          <a:p>
            <a:pPr marL="0" indent="0">
              <a:buNone/>
            </a:pPr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pPr marL="0" indent="0">
              <a:buNone/>
            </a:pPr>
            <a:r>
              <a:rPr lang="et-EE" sz="1400" dirty="0"/>
              <a:t>The intended audience is those folks who are not computer scientists,</a:t>
            </a:r>
          </a:p>
          <a:p>
            <a:pPr marL="0" indent="0">
              <a:buNone/>
            </a:pPr>
            <a:r>
              <a:rPr lang="et-EE" sz="1400" dirty="0"/>
              <a:t>but who enjoy computing and have always wanted to know how compilers</a:t>
            </a:r>
          </a:p>
          <a:p>
            <a:pPr marL="0" indent="0">
              <a:buNone/>
            </a:pPr>
            <a:r>
              <a:rPr lang="et-EE" sz="1400" dirty="0"/>
              <a:t>work. A lot of compiler theory has been left out, but the practical</a:t>
            </a:r>
          </a:p>
          <a:p>
            <a:pPr marL="0" indent="0">
              <a:buNone/>
            </a:pPr>
            <a:r>
              <a:rPr lang="et-EE" sz="1400" dirty="0"/>
              <a:t>issues are covered. By the time you have completed the series, you</a:t>
            </a:r>
          </a:p>
          <a:p>
            <a:pPr marL="0" indent="0">
              <a:buNone/>
            </a:pPr>
            <a:r>
              <a:rPr lang="et-EE" sz="1400" dirty="0"/>
              <a:t>should be able to design and build your own working compiler. It will</a:t>
            </a:r>
          </a:p>
          <a:p>
            <a:pPr marL="0" indent="0">
              <a:buNone/>
            </a:pPr>
            <a:r>
              <a:rPr lang="et-EE" sz="1400" dirty="0"/>
              <a:t>not be the world's best, nor will it put out incredibly tight code.</a:t>
            </a:r>
          </a:p>
          <a:p>
            <a:pPr marL="0" indent="0">
              <a:buNone/>
            </a:pPr>
            <a:r>
              <a:rPr lang="et-EE" sz="1400" dirty="0"/>
              <a:t>Your product will probably never put Borland or MicroSoft out of</a:t>
            </a:r>
          </a:p>
          <a:p>
            <a:pPr marL="0" indent="0">
              <a:buNone/>
            </a:pPr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1201</Words>
  <Application>Microsoft Office PowerPoint</Application>
  <PresentationFormat>On-screen Show (4:3)</PresentationFormat>
  <Paragraphs>322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Subject goals  </vt:lpstr>
      <vt:lpstr>Subject  contents I</vt:lpstr>
      <vt:lpstr> POINTS I(EXAM)</vt:lpstr>
      <vt:lpstr>Points II(EXAM &amp; PERMISSION) </vt:lpstr>
      <vt:lpstr>Course structure</vt:lpstr>
      <vt:lpstr>Course timetable</vt:lpstr>
      <vt:lpstr>Subject  contents II</vt:lpstr>
      <vt:lpstr>Presentation (analysis question list)</vt:lpstr>
      <vt:lpstr>Subject  contents III</vt:lpstr>
      <vt:lpstr>COMPUTER as a MULTILEVEL MACHINE</vt:lpstr>
      <vt:lpstr>PowerPoint Presentation</vt:lpstr>
      <vt:lpstr>TRANSLATION VS. INTERPRETATION I </vt:lpstr>
      <vt:lpstr>TRANSLATION VS. INTERPRETATION II</vt:lpstr>
      <vt:lpstr>TRANSLATION VS. INTERPRETATION III</vt:lpstr>
      <vt:lpstr> </vt:lpstr>
      <vt:lpstr>Language parts </vt:lpstr>
      <vt:lpstr>The representation of a grammar</vt:lpstr>
      <vt:lpstr>Diagram</vt:lpstr>
      <vt:lpstr>Meta language</vt:lpstr>
      <vt:lpstr>Significant Language Features I </vt:lpstr>
      <vt:lpstr>Significant Language Features II </vt:lpstr>
      <vt:lpstr> 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PowerPoint Presentation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169</cp:revision>
  <cp:lastPrinted>2015-09-03T11:58:30Z</cp:lastPrinted>
  <dcterms:created xsi:type="dcterms:W3CDTF">2011-01-05T14:05:55Z</dcterms:created>
  <dcterms:modified xsi:type="dcterms:W3CDTF">2019-09-19T10:53:15Z</dcterms:modified>
</cp:coreProperties>
</file>