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9" r:id="rId2"/>
    <p:sldId id="260" r:id="rId3"/>
    <p:sldId id="388" r:id="rId4"/>
    <p:sldId id="389" r:id="rId5"/>
    <p:sldId id="336" r:id="rId6"/>
    <p:sldId id="341" r:id="rId7"/>
    <p:sldId id="337" r:id="rId8"/>
    <p:sldId id="338" r:id="rId9"/>
    <p:sldId id="342" r:id="rId10"/>
    <p:sldId id="339" r:id="rId11"/>
    <p:sldId id="366" r:id="rId12"/>
    <p:sldId id="343" r:id="rId13"/>
    <p:sldId id="340" r:id="rId14"/>
    <p:sldId id="344" r:id="rId15"/>
    <p:sldId id="346" r:id="rId16"/>
    <p:sldId id="352" r:id="rId17"/>
    <p:sldId id="345" r:id="rId18"/>
    <p:sldId id="351" r:id="rId19"/>
    <p:sldId id="350" r:id="rId20"/>
    <p:sldId id="347" r:id="rId21"/>
    <p:sldId id="349" r:id="rId22"/>
    <p:sldId id="348" r:id="rId23"/>
    <p:sldId id="367" r:id="rId24"/>
    <p:sldId id="353" r:id="rId25"/>
    <p:sldId id="359" r:id="rId26"/>
    <p:sldId id="358" r:id="rId27"/>
    <p:sldId id="357" r:id="rId28"/>
    <p:sldId id="356" r:id="rId29"/>
    <p:sldId id="354" r:id="rId30"/>
    <p:sldId id="355" r:id="rId31"/>
    <p:sldId id="326" r:id="rId32"/>
    <p:sldId id="334" r:id="rId33"/>
    <p:sldId id="313" r:id="rId34"/>
    <p:sldId id="364" r:id="rId35"/>
    <p:sldId id="314" r:id="rId36"/>
    <p:sldId id="365" r:id="rId37"/>
    <p:sldId id="368" r:id="rId38"/>
    <p:sldId id="369" r:id="rId39"/>
    <p:sldId id="315" r:id="rId40"/>
    <p:sldId id="316" r:id="rId41"/>
    <p:sldId id="317" r:id="rId42"/>
    <p:sldId id="330" r:id="rId43"/>
    <p:sldId id="385" r:id="rId44"/>
    <p:sldId id="373" r:id="rId45"/>
    <p:sldId id="331" r:id="rId46"/>
    <p:sldId id="374" r:id="rId47"/>
    <p:sldId id="332" r:id="rId48"/>
    <p:sldId id="372" r:id="rId49"/>
    <p:sldId id="387" r:id="rId50"/>
    <p:sldId id="376" r:id="rId51"/>
    <p:sldId id="377" r:id="rId52"/>
    <p:sldId id="383" r:id="rId53"/>
    <p:sldId id="378" r:id="rId54"/>
    <p:sldId id="386" r:id="rId55"/>
    <p:sldId id="380" r:id="rId56"/>
    <p:sldId id="390" r:id="rId57"/>
    <p:sldId id="391" r:id="rId58"/>
    <p:sldId id="392" r:id="rId59"/>
    <p:sldId id="393" r:id="rId60"/>
    <p:sldId id="381" r:id="rId61"/>
    <p:sldId id="382" r:id="rId62"/>
    <p:sldId id="379" r:id="rId63"/>
    <p:sldId id="333" r:id="rId64"/>
    <p:sldId id="324" r:id="rId65"/>
    <p:sldId id="319" r:id="rId66"/>
    <p:sldId id="322" r:id="rId67"/>
    <p:sldId id="323" r:id="rId68"/>
    <p:sldId id="320" r:id="rId69"/>
    <p:sldId id="321" r:id="rId70"/>
    <p:sldId id="293" r:id="rId71"/>
    <p:sldId id="310" r:id="rId72"/>
    <p:sldId id="294" r:id="rId73"/>
    <p:sldId id="258" r:id="rId74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Viies" initials="VV" lastIdx="3" clrIdx="0">
    <p:extLst>
      <p:ext uri="{19B8F6BF-5375-455C-9EA6-DF929625EA0E}">
        <p15:presenceInfo xmlns:p15="http://schemas.microsoft.com/office/powerpoint/2012/main" userId="Vladimir Vi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19" d="100"/>
          <a:sy n="119" d="100"/>
        </p:scale>
        <p:origin x="9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9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0.xml"/><Relationship Id="rId1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5T10:36:18.763" idx="1">
    <p:pos x="10" y="10"/>
    <p:text>alustame</p:text>
    <p:extLst>
      <p:ext uri="{C676402C-5697-4E1C-873F-D02D1690AC5C}">
        <p15:threadingInfo xmlns:p15="http://schemas.microsoft.com/office/powerpoint/2012/main" timeZoneBias="-120"/>
      </p:ext>
    </p:extLst>
  </p:cm>
  <p:cm authorId="1" dt="2018-11-15T10:37:51.033" idx="2">
    <p:pos x="10" y="146"/>
    <p:text>on algus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5T10:38:24.299" idx="3">
    <p:pos x="10" y="10"/>
    <p:text>esimene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15.11.2018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15.11.2018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successful execute we must know how system rea</a:t>
            </a:r>
            <a:r>
              <a:rPr lang="et-EE" dirty="0" err="1" smtClean="0"/>
              <a:t>liz</a:t>
            </a:r>
            <a:r>
              <a:rPr lang="en-US" dirty="0" smtClean="0"/>
              <a:t>e memory management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932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 of file concepts we can used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965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much file attributes exist and we can used them or not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1093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it is very important for language what kind of file structure it accept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0010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läbima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9689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Most</a:t>
            </a:r>
            <a:r>
              <a:rPr lang="et-EE" dirty="0" smtClean="0"/>
              <a:t> of </a:t>
            </a:r>
            <a:r>
              <a:rPr lang="et-EE" dirty="0" err="1" smtClean="0"/>
              <a:t>languages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both</a:t>
            </a:r>
            <a:r>
              <a:rPr lang="et-EE" dirty="0" smtClean="0"/>
              <a:t> </a:t>
            </a:r>
            <a:r>
              <a:rPr lang="et-EE" dirty="0" err="1" smtClean="0"/>
              <a:t>possibilities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4037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traditionally </a:t>
            </a:r>
            <a:r>
              <a:rPr lang="en-US" dirty="0" err="1" smtClean="0"/>
              <a:t>Os</a:t>
            </a:r>
            <a:r>
              <a:rPr lang="en-US" dirty="0" smtClean="0"/>
              <a:t> give users to system functions to be operating with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2856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Os</a:t>
            </a:r>
            <a:r>
              <a:rPr lang="et-EE" dirty="0" smtClean="0"/>
              <a:t>  meediates </a:t>
            </a:r>
            <a:r>
              <a:rPr lang="et-EE" dirty="0" err="1" smtClean="0"/>
              <a:t>file</a:t>
            </a:r>
            <a:r>
              <a:rPr lang="et-EE" dirty="0" smtClean="0"/>
              <a:t> </a:t>
            </a:r>
            <a:r>
              <a:rPr lang="et-EE" dirty="0" err="1" smtClean="0"/>
              <a:t>locking</a:t>
            </a:r>
            <a:r>
              <a:rPr lang="et-EE" dirty="0" smtClean="0"/>
              <a:t> vahendab juurdepääsu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7352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All </a:t>
            </a:r>
            <a:r>
              <a:rPr lang="et-EE" dirty="0" err="1" smtClean="0"/>
              <a:t>this</a:t>
            </a:r>
            <a:r>
              <a:rPr lang="et-EE" dirty="0" smtClean="0"/>
              <a:t> must </a:t>
            </a:r>
            <a:r>
              <a:rPr lang="et-EE" dirty="0" err="1" smtClean="0"/>
              <a:t>be</a:t>
            </a:r>
            <a:r>
              <a:rPr lang="en-US" dirty="0" smtClean="0"/>
              <a:t> taken into account</a:t>
            </a:r>
            <a:r>
              <a:rPr lang="et-EE" dirty="0" smtClean="0"/>
              <a:t> </a:t>
            </a:r>
            <a:r>
              <a:rPr lang="et-EE" dirty="0" err="1" smtClean="0"/>
              <a:t>when</a:t>
            </a:r>
            <a:r>
              <a:rPr lang="et-EE" dirty="0" smtClean="0"/>
              <a:t> </a:t>
            </a:r>
            <a:r>
              <a:rPr lang="et-EE" dirty="0" err="1" smtClean="0"/>
              <a:t>programming</a:t>
            </a:r>
            <a:r>
              <a:rPr lang="et-EE" baseline="0" dirty="0" smtClean="0"/>
              <a:t> </a:t>
            </a:r>
            <a:r>
              <a:rPr lang="et-EE" baseline="0" dirty="0" err="1" smtClean="0"/>
              <a:t>language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is</a:t>
            </a:r>
            <a:r>
              <a:rPr lang="et-EE" baseline="0" dirty="0" smtClean="0"/>
              <a:t> </a:t>
            </a:r>
            <a:r>
              <a:rPr lang="et-EE" baseline="0" dirty="0" err="1" smtClean="0"/>
              <a:t>being</a:t>
            </a:r>
            <a:r>
              <a:rPr lang="et-EE" baseline="0" dirty="0" smtClean="0"/>
              <a:t> </a:t>
            </a:r>
            <a:r>
              <a:rPr lang="et-EE" baseline="0" dirty="0" err="1" smtClean="0"/>
              <a:t>developed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2175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first level, we can look at the computer in a simplified way, but this is not enough for developing the language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190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testing, let's briefly review some of the topics that should be relied on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7532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scientists  of programming language desi</a:t>
            </a:r>
            <a:r>
              <a:rPr lang="et-EE" dirty="0" smtClean="0"/>
              <a:t>g</a:t>
            </a:r>
            <a:r>
              <a:rPr lang="en-US" dirty="0" smtClean="0"/>
              <a:t>n at last century thinking that   .. going this way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7604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practical suggestions for language developers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7134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Vali täpne eesmärkide hulk, </a:t>
            </a:r>
            <a:r>
              <a:rPr lang="et-EE" dirty="0" err="1" smtClean="0"/>
              <a:t>vaataüle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6085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Some</a:t>
            </a:r>
            <a:r>
              <a:rPr lang="et-EE" dirty="0" smtClean="0"/>
              <a:t> </a:t>
            </a:r>
            <a:r>
              <a:rPr lang="et-EE" dirty="0" err="1" smtClean="0"/>
              <a:t>times</a:t>
            </a:r>
            <a:r>
              <a:rPr lang="et-EE" dirty="0" smtClean="0"/>
              <a:t> </a:t>
            </a:r>
            <a:r>
              <a:rPr lang="et-EE" dirty="0" err="1" smtClean="0"/>
              <a:t>it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OK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lock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computers</a:t>
            </a:r>
            <a:r>
              <a:rPr lang="et-EE" dirty="0" smtClean="0"/>
              <a:t> </a:t>
            </a:r>
            <a:r>
              <a:rPr lang="et-EE" dirty="0" err="1" smtClean="0"/>
              <a:t>as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multilevel</a:t>
            </a:r>
            <a:r>
              <a:rPr lang="et-EE" dirty="0" smtClean="0"/>
              <a:t> </a:t>
            </a:r>
            <a:r>
              <a:rPr lang="et-EE" dirty="0" err="1" smtClean="0"/>
              <a:t>machine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1031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Võtab,sisestab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38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775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that each programming language acts as a subsystem under the operating system</a:t>
            </a:r>
            <a:r>
              <a:rPr lang="et-EE" dirty="0" smtClean="0"/>
              <a:t>.</a:t>
            </a:r>
            <a:r>
              <a:rPr lang="en-US" dirty="0" smtClean="0"/>
              <a:t> therefore, the co</a:t>
            </a:r>
            <a:r>
              <a:rPr lang="et-EE" dirty="0" err="1" smtClean="0"/>
              <a:t>operation</a:t>
            </a:r>
            <a:r>
              <a:rPr lang="en-US" dirty="0" smtClean="0"/>
              <a:t> with the operating system must ensure the independence of the hardware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800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program must be accept that</a:t>
            </a:r>
            <a:r>
              <a:rPr lang="et-EE" dirty="0" smtClean="0"/>
              <a:t> </a:t>
            </a:r>
            <a:r>
              <a:rPr lang="et-EE" dirty="0" err="1" smtClean="0"/>
              <a:t>exist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privileged</a:t>
            </a:r>
            <a:r>
              <a:rPr lang="et-EE" dirty="0" smtClean="0"/>
              <a:t> </a:t>
            </a:r>
            <a:r>
              <a:rPr lang="et-EE" dirty="0" err="1" smtClean="0"/>
              <a:t>mode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</a:t>
            </a:r>
            <a:r>
              <a:rPr lang="et-EE" dirty="0" err="1" smtClean="0"/>
              <a:t>his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446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classical multiple queues system. In what levels</a:t>
            </a:r>
            <a:r>
              <a:rPr lang="et-EE" dirty="0" smtClean="0"/>
              <a:t> OS </a:t>
            </a:r>
            <a:r>
              <a:rPr lang="en-US" dirty="0" smtClean="0"/>
              <a:t> execute user program?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964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n-US" dirty="0" smtClean="0"/>
              <a:t> we got execute</a:t>
            </a:r>
            <a:r>
              <a:rPr lang="et-EE" dirty="0" smtClean="0"/>
              <a:t> </a:t>
            </a:r>
            <a:r>
              <a:rPr lang="en-US" dirty="0" smtClean="0"/>
              <a:t>time, we must know now, that our processes can be terminated if</a:t>
            </a:r>
            <a:r>
              <a:rPr lang="et-EE" dirty="0" smtClean="0"/>
              <a:t>(</a:t>
            </a:r>
            <a:r>
              <a:rPr lang="et-EE" dirty="0" err="1" smtClean="0"/>
              <a:t>p.r</a:t>
            </a:r>
            <a:r>
              <a:rPr lang="et-EE" dirty="0" smtClean="0"/>
              <a:t> taotlus)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265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switching happen if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435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</a:t>
            </a:r>
            <a:r>
              <a:rPr lang="et-EE" dirty="0" smtClean="0"/>
              <a:t>suspensioon(peatamine)</a:t>
            </a:r>
            <a:r>
              <a:rPr lang="en-US" dirty="0" smtClean="0"/>
              <a:t> happen if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438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dirty="0" err="1" smtClean="0"/>
              <a:t>procces</a:t>
            </a:r>
            <a:r>
              <a:rPr lang="en-US" dirty="0" smtClean="0"/>
              <a:t> has three </a:t>
            </a:r>
            <a:r>
              <a:rPr lang="en-US" dirty="0" err="1" smtClean="0"/>
              <a:t>sätteis</a:t>
            </a:r>
            <a:r>
              <a:rPr lang="et-EE" dirty="0" smtClean="0"/>
              <a:t> in order; Under </a:t>
            </a:r>
            <a:r>
              <a:rPr lang="et-EE" dirty="0" err="1" smtClean="0"/>
              <a:t>execute</a:t>
            </a:r>
            <a:r>
              <a:rPr lang="et-EE" dirty="0" smtClean="0"/>
              <a:t>; </a:t>
            </a:r>
            <a:r>
              <a:rPr lang="et-EE" dirty="0" err="1" smtClean="0"/>
              <a:t>termination</a:t>
            </a:r>
            <a:r>
              <a:rPr lang="et-EE" dirty="0" smtClean="0"/>
              <a:t> </a:t>
            </a:r>
            <a:r>
              <a:rPr lang="et-EE" dirty="0" err="1" smtClean="0"/>
              <a:t>status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713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15.11.2018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15.11.2018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15.11.2018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mbit.jyrimagi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n.umd.umich.edu/CIS/course.des/cis400/apl/apl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Suspension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72964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Instructions</a:t>
            </a:r>
            <a:r>
              <a:rPr lang="et-EE" dirty="0" smtClean="0"/>
              <a:t>- </a:t>
            </a:r>
            <a:r>
              <a:rPr lang="et-EE" dirty="0"/>
              <a:t>represent state transition via program execution</a:t>
            </a:r>
          </a:p>
          <a:p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/>
              <a:t>have a choice: implement with hardware, (quick yet inflexible)</a:t>
            </a:r>
          </a:p>
          <a:p>
            <a:r>
              <a:rPr lang="et-EE" dirty="0"/>
              <a:t> </a:t>
            </a:r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a </a:t>
            </a:r>
            <a:r>
              <a:rPr lang="et-EE" dirty="0" err="1" smtClean="0"/>
              <a:t>choice</a:t>
            </a:r>
            <a:r>
              <a:rPr lang="et-EE" dirty="0" smtClean="0"/>
              <a:t>:</a:t>
            </a:r>
            <a:r>
              <a:rPr lang="et-EE" dirty="0"/>
              <a:t> </a:t>
            </a:r>
            <a:r>
              <a:rPr lang="et-EE" dirty="0" err="1" smtClean="0"/>
              <a:t>i</a:t>
            </a:r>
            <a:r>
              <a:rPr lang="et-EE" dirty="0" err="1" smtClean="0"/>
              <a:t>mplement</a:t>
            </a:r>
            <a:r>
              <a:rPr lang="et-EE" dirty="0" smtClean="0"/>
              <a:t> </a:t>
            </a:r>
            <a:r>
              <a:rPr lang="et-EE" dirty="0"/>
              <a:t>with software, (slow and flexible)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UNIX Process States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8" y="1196752"/>
            <a:ext cx="72340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Memory Tables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Allocation of main memory to processes</a:t>
            </a:r>
          </a:p>
          <a:p>
            <a:r>
              <a:rPr lang="en-US" altLang="et-EE"/>
              <a:t>Allocation of secondary memory to processes</a:t>
            </a:r>
          </a:p>
          <a:p>
            <a:r>
              <a:rPr lang="en-US" altLang="et-EE"/>
              <a:t>Protection attributes for access to shared memory regions</a:t>
            </a:r>
          </a:p>
          <a:p>
            <a:r>
              <a:rPr lang="en-US" altLang="et-EE"/>
              <a:t>Information needed to manage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7326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Concept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Contiguous logical address space</a:t>
            </a:r>
            <a:br>
              <a:rPr lang="en-US" altLang="et-EE"/>
            </a:br>
            <a:endParaRPr lang="en-US" altLang="et-EE"/>
          </a:p>
          <a:p>
            <a:r>
              <a:rPr lang="en-US" altLang="et-EE"/>
              <a:t>Types: </a:t>
            </a:r>
          </a:p>
          <a:p>
            <a:pPr lvl="1"/>
            <a:r>
              <a:rPr lang="en-US" altLang="et-EE"/>
              <a:t>Data</a:t>
            </a:r>
          </a:p>
          <a:p>
            <a:pPr lvl="2"/>
            <a:r>
              <a:rPr lang="en-US" altLang="et-EE"/>
              <a:t>numeric</a:t>
            </a:r>
          </a:p>
          <a:p>
            <a:pPr lvl="2"/>
            <a:r>
              <a:rPr lang="en-US" altLang="et-EE"/>
              <a:t>character</a:t>
            </a:r>
          </a:p>
          <a:p>
            <a:pPr lvl="2"/>
            <a:r>
              <a:rPr lang="en-US" altLang="et-EE"/>
              <a:t>binary</a:t>
            </a:r>
          </a:p>
          <a:p>
            <a:pPr lvl="1"/>
            <a:r>
              <a:rPr lang="en-US" altLang="et-EE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9474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b="1"/>
              <a:t>Name</a:t>
            </a:r>
            <a:r>
              <a:rPr lang="en-US" altLang="et-EE"/>
              <a:t> – only information kept in human-readable form</a:t>
            </a:r>
          </a:p>
          <a:p>
            <a:r>
              <a:rPr lang="en-US" altLang="et-EE" b="1"/>
              <a:t>Identifier</a:t>
            </a:r>
            <a:r>
              <a:rPr lang="en-US" altLang="et-EE"/>
              <a:t> – unique tag (number) identifies file within file system</a:t>
            </a:r>
          </a:p>
          <a:p>
            <a:r>
              <a:rPr lang="en-US" altLang="et-EE" b="1"/>
              <a:t>Type</a:t>
            </a:r>
            <a:r>
              <a:rPr lang="en-US" altLang="et-EE"/>
              <a:t> – needed for systems that support different types</a:t>
            </a:r>
          </a:p>
          <a:p>
            <a:r>
              <a:rPr lang="en-US" altLang="et-EE" b="1"/>
              <a:t>Location</a:t>
            </a:r>
            <a:r>
              <a:rPr lang="en-US" altLang="et-EE"/>
              <a:t> – pointer to file location on device</a:t>
            </a:r>
          </a:p>
          <a:p>
            <a:r>
              <a:rPr lang="en-US" altLang="et-EE" b="1"/>
              <a:t>Size</a:t>
            </a:r>
            <a:r>
              <a:rPr lang="en-US" altLang="et-EE"/>
              <a:t> – current file size</a:t>
            </a:r>
          </a:p>
          <a:p>
            <a:r>
              <a:rPr lang="en-US" altLang="et-EE" b="1"/>
              <a:t>Protection</a:t>
            </a:r>
            <a:r>
              <a:rPr lang="en-US" altLang="et-EE"/>
              <a:t> – controls who can do reading, writing, executing</a:t>
            </a:r>
          </a:p>
          <a:p>
            <a:r>
              <a:rPr lang="en-US" altLang="et-EE" b="1"/>
              <a:t>Time, date, and user identification</a:t>
            </a:r>
            <a:r>
              <a:rPr lang="en-US" altLang="et-EE"/>
              <a:t> – data for protection, security, and usage monitoring</a:t>
            </a:r>
          </a:p>
          <a:p>
            <a:r>
              <a:rPr lang="en-US" altLang="et-EE"/>
              <a:t>Information about files are kept in the directory structure, which is maintained on the disk</a:t>
            </a:r>
          </a:p>
        </p:txBody>
      </p:sp>
    </p:spTree>
    <p:extLst>
      <p:ext uri="{BB962C8B-B14F-4D97-AF65-F5344CB8AC3E}">
        <p14:creationId xmlns:p14="http://schemas.microsoft.com/office/powerpoint/2010/main" val="9090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A Typical File-system Organization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14792" r="439" b="14484"/>
          <a:stretch>
            <a:fillRect/>
          </a:stretch>
        </p:blipFill>
        <p:spPr bwMode="auto">
          <a:xfrm>
            <a:off x="1262063" y="1250950"/>
            <a:ext cx="6792912" cy="36433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Structure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t-EE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t-EE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t-EE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t-EE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altLang="et-EE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1252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Operations Performed on Directory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Search for a file</a:t>
            </a:r>
          </a:p>
          <a:p>
            <a:r>
              <a:rPr lang="en-US" altLang="et-EE" dirty="0"/>
              <a:t>Create a file</a:t>
            </a:r>
          </a:p>
          <a:p>
            <a:r>
              <a:rPr lang="en-US" altLang="et-EE" dirty="0"/>
              <a:t>Delete a file</a:t>
            </a:r>
          </a:p>
          <a:p>
            <a:r>
              <a:rPr lang="en-US" altLang="et-EE" dirty="0"/>
              <a:t>List a directory</a:t>
            </a:r>
          </a:p>
          <a:p>
            <a:r>
              <a:rPr lang="en-US" altLang="et-EE" dirty="0"/>
              <a:t>Rename a file</a:t>
            </a:r>
          </a:p>
          <a:p>
            <a:r>
              <a:rPr lang="en-US" altLang="et-EE" dirty="0"/>
              <a:t>Traverse the file system</a:t>
            </a:r>
          </a:p>
        </p:txBody>
      </p:sp>
    </p:spTree>
    <p:extLst>
      <p:ext uri="{BB962C8B-B14F-4D97-AF65-F5344CB8AC3E}">
        <p14:creationId xmlns:p14="http://schemas.microsoft.com/office/powerpoint/2010/main" val="1516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Access Methods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1381125"/>
            <a:ext cx="6584950" cy="37830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t-EE" sz="1600" b="1"/>
              <a:t>Sequential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reset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(rewrite)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t-EE" sz="1600" b="1"/>
              <a:t>Direct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read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write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position to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rewrite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/>
              <a:t>	</a:t>
            </a:r>
            <a:r>
              <a:rPr lang="en-US" altLang="et-EE" sz="1600" i="1"/>
              <a:t>n</a:t>
            </a:r>
            <a:r>
              <a:rPr lang="en-US" altLang="et-EE" sz="1600"/>
              <a:t> = relative block number</a:t>
            </a:r>
          </a:p>
        </p:txBody>
      </p:sp>
    </p:spTree>
    <p:extLst>
      <p:ext uri="{BB962C8B-B14F-4D97-AF65-F5344CB8AC3E}">
        <p14:creationId xmlns:p14="http://schemas.microsoft.com/office/powerpoint/2010/main" val="3610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/>
              <a:t>Analysis of Programming Language</a:t>
            </a:r>
            <a:r>
              <a:rPr lang="et-EE" sz="3600" dirty="0" smtClean="0"/>
              <a:t> </a:t>
            </a:r>
          </a:p>
          <a:p>
            <a:pPr algn="ctr"/>
            <a:r>
              <a:rPr lang="et-EE" sz="1400" dirty="0" smtClean="0"/>
              <a:t> </a:t>
            </a:r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vladimir.viies@gmail.com, </a:t>
            </a:r>
          </a:p>
          <a:p>
            <a:pPr algn="ctr"/>
            <a:r>
              <a:rPr lang="et-EE" sz="1600" dirty="0" smtClean="0"/>
              <a:t>Lembit Jürimägi </a:t>
            </a:r>
            <a:r>
              <a:rPr lang="et-EE" sz="1200" dirty="0" smtClean="0">
                <a:solidFill>
                  <a:schemeClr val="tx2"/>
                </a:solidFill>
                <a:hlinkClick r:id="rId3"/>
              </a:rPr>
              <a:t>lembit.jyrimagi@gmail.com</a:t>
            </a:r>
            <a:r>
              <a:rPr lang="et-EE" sz="1600" dirty="0" smtClean="0">
                <a:solidFill>
                  <a:schemeClr val="tx2"/>
                </a:solidFill>
              </a:rPr>
              <a:t>  </a:t>
            </a:r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2017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File is an </a:t>
            </a:r>
            <a:r>
              <a:rPr lang="en-US" altLang="et-EE" b="1"/>
              <a:t>abstract data type</a:t>
            </a:r>
          </a:p>
          <a:p>
            <a:r>
              <a:rPr lang="en-US" altLang="et-EE" b="1"/>
              <a:t>Create</a:t>
            </a:r>
          </a:p>
          <a:p>
            <a:r>
              <a:rPr lang="en-US" altLang="et-EE" b="1"/>
              <a:t>Write</a:t>
            </a:r>
          </a:p>
          <a:p>
            <a:r>
              <a:rPr lang="en-US" altLang="et-EE" b="1"/>
              <a:t>Read</a:t>
            </a:r>
          </a:p>
          <a:p>
            <a:r>
              <a:rPr lang="en-US" altLang="et-EE" b="1"/>
              <a:t>Reposition within file</a:t>
            </a:r>
          </a:p>
          <a:p>
            <a:r>
              <a:rPr lang="en-US" altLang="et-EE" b="1"/>
              <a:t>Delete</a:t>
            </a:r>
          </a:p>
          <a:p>
            <a:r>
              <a:rPr lang="en-US" altLang="et-EE" b="1"/>
              <a:t>Truncate</a:t>
            </a:r>
          </a:p>
          <a:p>
            <a:r>
              <a:rPr lang="en-US" altLang="et-EE" i="1"/>
              <a:t>Open(F</a:t>
            </a:r>
            <a:r>
              <a:rPr lang="en-US" altLang="et-EE" i="1" baseline="-25000"/>
              <a:t>i</a:t>
            </a:r>
            <a:r>
              <a:rPr lang="en-US" altLang="et-EE" i="1"/>
              <a:t>)</a:t>
            </a:r>
            <a:r>
              <a:rPr lang="en-US" altLang="et-EE"/>
              <a:t> – search the directory structure on disk for entry </a:t>
            </a:r>
            <a:r>
              <a:rPr lang="en-US" altLang="et-EE" i="1"/>
              <a:t>F</a:t>
            </a:r>
            <a:r>
              <a:rPr lang="en-US" altLang="et-EE" i="1" baseline="-25000"/>
              <a:t>i</a:t>
            </a:r>
            <a:r>
              <a:rPr lang="en-US" altLang="et-EE"/>
              <a:t>, and move the content of entry to memory</a:t>
            </a:r>
          </a:p>
          <a:p>
            <a:r>
              <a:rPr lang="en-US" altLang="et-EE" i="1"/>
              <a:t>Close (F</a:t>
            </a:r>
            <a:r>
              <a:rPr lang="en-US" altLang="et-EE" i="1" baseline="-25000"/>
              <a:t>i</a:t>
            </a:r>
            <a:r>
              <a:rPr lang="en-US" altLang="et-EE" i="1"/>
              <a:t>)</a:t>
            </a:r>
            <a:r>
              <a:rPr lang="en-US" altLang="et-EE"/>
              <a:t> – move the content of entry </a:t>
            </a:r>
            <a:r>
              <a:rPr lang="en-US" altLang="et-EE" i="1"/>
              <a:t>F</a:t>
            </a:r>
            <a:r>
              <a:rPr lang="en-US" altLang="et-EE" i="1" baseline="-25000"/>
              <a:t>i</a:t>
            </a:r>
            <a:r>
              <a:rPr lang="en-US" altLang="et-EE"/>
              <a:t> in memory to directory structure on disk</a:t>
            </a:r>
          </a:p>
        </p:txBody>
      </p:sp>
    </p:spTree>
    <p:extLst>
      <p:ext uri="{BB962C8B-B14F-4D97-AF65-F5344CB8AC3E}">
        <p14:creationId xmlns:p14="http://schemas.microsoft.com/office/powerpoint/2010/main" val="12853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Open File Locking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t-EE" dirty="0"/>
          </a:p>
          <a:p>
            <a:r>
              <a:rPr lang="en-US" altLang="et-EE" dirty="0"/>
              <a:t>Mandatory or advisory</a:t>
            </a:r>
            <a:r>
              <a:rPr lang="en-US" altLang="et-EE" dirty="0" smtClean="0"/>
              <a:t>:</a:t>
            </a:r>
            <a:endParaRPr lang="et-EE" altLang="et-EE" dirty="0" smtClean="0"/>
          </a:p>
          <a:p>
            <a:endParaRPr lang="en-US" altLang="et-EE" dirty="0"/>
          </a:p>
          <a:p>
            <a:pPr lvl="1"/>
            <a:r>
              <a:rPr lang="en-US" altLang="et-EE" b="1" dirty="0"/>
              <a:t>Mandatory</a:t>
            </a:r>
            <a:r>
              <a:rPr lang="en-US" altLang="et-EE" dirty="0"/>
              <a:t> – access is denied depending on locks held and </a:t>
            </a:r>
            <a:r>
              <a:rPr lang="en-US" altLang="et-EE" dirty="0" smtClean="0"/>
              <a:t>requested</a:t>
            </a:r>
            <a:endParaRPr lang="et-EE" altLang="et-EE" dirty="0" smtClean="0"/>
          </a:p>
          <a:p>
            <a:pPr lvl="1"/>
            <a:endParaRPr lang="en-US" altLang="et-EE" dirty="0"/>
          </a:p>
          <a:p>
            <a:pPr lvl="1"/>
            <a:r>
              <a:rPr lang="en-US" altLang="et-EE" b="1" dirty="0"/>
              <a:t>Advisory</a:t>
            </a:r>
            <a:r>
              <a:rPr lang="en-US" altLang="et-EE" dirty="0"/>
              <a:t> – processes can find status of locks and decide what to do</a:t>
            </a:r>
          </a:p>
        </p:txBody>
      </p:sp>
    </p:spTree>
    <p:extLst>
      <p:ext uri="{BB962C8B-B14F-4D97-AF65-F5344CB8AC3E}">
        <p14:creationId xmlns:p14="http://schemas.microsoft.com/office/powerpoint/2010/main" val="18943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Open Files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Several pieces of data are needed to manage open files:</a:t>
            </a:r>
          </a:p>
          <a:p>
            <a:pPr lvl="1"/>
            <a:r>
              <a:rPr lang="en-US" altLang="et-EE"/>
              <a:t>File pointer:  pointer to last read/write location, per process that has the file open</a:t>
            </a:r>
          </a:p>
          <a:p>
            <a:pPr lvl="1"/>
            <a:r>
              <a:rPr lang="en-US" altLang="et-EE"/>
              <a:t>File-open count: counter of number of times a file is open – to allow removal of data from open-file table when last processes closes it</a:t>
            </a:r>
          </a:p>
          <a:p>
            <a:pPr lvl="1"/>
            <a:r>
              <a:rPr lang="en-US" altLang="et-EE"/>
              <a:t>Disk location of the file: cache of data access information</a:t>
            </a:r>
          </a:p>
          <a:p>
            <a:pPr lvl="1"/>
            <a:r>
              <a:rPr lang="en-US" altLang="et-EE"/>
              <a:t>Access rights: per-process access mode information</a:t>
            </a:r>
          </a:p>
        </p:txBody>
      </p:sp>
    </p:spTree>
    <p:extLst>
      <p:ext uri="{BB962C8B-B14F-4D97-AF65-F5344CB8AC3E}">
        <p14:creationId xmlns:p14="http://schemas.microsoft.com/office/powerpoint/2010/main" val="4744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COMPUTER ORGANIZATION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3184" y="8175708"/>
            <a:ext cx="196688" cy="4571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0" y="1484784"/>
            <a:ext cx="66114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Evaluation of program language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z="2000" b="1" dirty="0" smtClean="0"/>
              <a:t>Efficient </a:t>
            </a:r>
            <a:r>
              <a:rPr lang="et-EE" sz="2000" b="1" dirty="0"/>
              <a:t>translation</a:t>
            </a:r>
            <a:endParaRPr lang="et-EE" sz="2000" dirty="0"/>
          </a:p>
          <a:p>
            <a:pPr lvl="0"/>
            <a:r>
              <a:rPr lang="et-EE" sz="2000" b="1" dirty="0"/>
              <a:t>Efficient execution</a:t>
            </a:r>
            <a:endParaRPr lang="et-EE" sz="2000" dirty="0"/>
          </a:p>
          <a:p>
            <a:pPr lvl="0"/>
            <a:r>
              <a:rPr lang="et-EE" sz="2000" b="1" dirty="0"/>
              <a:t>Writeability</a:t>
            </a:r>
            <a:endParaRPr lang="et-EE" sz="2000" dirty="0"/>
          </a:p>
          <a:p>
            <a:pPr lvl="0"/>
            <a:r>
              <a:rPr lang="et-EE" sz="2000" b="1" dirty="0"/>
              <a:t>Simplicity- all features of the language should be easy to learn and master</a:t>
            </a:r>
            <a:endParaRPr lang="et-EE" sz="2000" dirty="0"/>
          </a:p>
          <a:p>
            <a:pPr lvl="0"/>
            <a:r>
              <a:rPr lang="et-EE" sz="2000" b="1" dirty="0"/>
              <a:t>Expressiveness</a:t>
            </a:r>
            <a:endParaRPr lang="et-EE" sz="2000" dirty="0"/>
          </a:p>
          <a:p>
            <a:pPr lvl="0"/>
            <a:r>
              <a:rPr lang="et-EE" sz="2000" b="1" dirty="0"/>
              <a:t>Definiteness</a:t>
            </a:r>
            <a:endParaRPr lang="et-EE" sz="2000" dirty="0"/>
          </a:p>
          <a:p>
            <a:pPr lvl="0"/>
            <a:r>
              <a:rPr lang="et-EE" sz="2000" b="1" dirty="0"/>
              <a:t>Readability</a:t>
            </a:r>
            <a:endParaRPr lang="et-EE" sz="2000" dirty="0"/>
          </a:p>
          <a:p>
            <a:pPr lvl="0"/>
            <a:r>
              <a:rPr lang="et-EE" sz="2000" b="1" dirty="0"/>
              <a:t>Reliability- static and dynamic checking</a:t>
            </a:r>
            <a:endParaRPr lang="et-EE" sz="2000" dirty="0"/>
          </a:p>
          <a:p>
            <a:pPr lvl="0"/>
            <a:r>
              <a:rPr lang="et-EE" sz="2000" b="1" dirty="0"/>
              <a:t>Static during compile</a:t>
            </a:r>
            <a:endParaRPr lang="et-EE" sz="2000" dirty="0"/>
          </a:p>
          <a:p>
            <a:pPr lvl="0"/>
            <a:r>
              <a:rPr lang="et-EE" sz="2000" b="1" dirty="0"/>
              <a:t>Dynamic during execution</a:t>
            </a:r>
            <a:endParaRPr lang="et-EE" sz="2000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Language evalution 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r>
              <a:rPr lang="et-EE" dirty="0"/>
              <a:t>Expressivity- readability</a:t>
            </a:r>
          </a:p>
          <a:p>
            <a:r>
              <a:rPr lang="et-EE" dirty="0" smtClean="0"/>
              <a:t> </a:t>
            </a:r>
            <a:r>
              <a:rPr lang="et-EE" dirty="0"/>
              <a:t>Well defined- syntax, semantics</a:t>
            </a:r>
          </a:p>
          <a:p>
            <a:r>
              <a:rPr lang="et-EE" dirty="0" smtClean="0"/>
              <a:t> </a:t>
            </a:r>
            <a:r>
              <a:rPr lang="et-EE" dirty="0"/>
              <a:t>I/O facilities</a:t>
            </a:r>
          </a:p>
          <a:p>
            <a:r>
              <a:rPr lang="et-EE" dirty="0"/>
              <a:t> </a:t>
            </a:r>
            <a:r>
              <a:rPr lang="et-EE" dirty="0" err="1" smtClean="0"/>
              <a:t>Portability</a:t>
            </a:r>
            <a:endParaRPr lang="et-EE" dirty="0"/>
          </a:p>
          <a:p>
            <a:r>
              <a:rPr lang="et-EE" dirty="0" smtClean="0"/>
              <a:t> </a:t>
            </a:r>
            <a:r>
              <a:rPr lang="et-EE" dirty="0" err="1" smtClean="0"/>
              <a:t>Efficiency</a:t>
            </a:r>
            <a:endParaRPr lang="et-EE" dirty="0"/>
          </a:p>
          <a:p>
            <a:r>
              <a:rPr lang="et-EE" dirty="0"/>
              <a:t> </a:t>
            </a:r>
            <a:r>
              <a:rPr lang="et-EE" dirty="0" err="1" smtClean="0"/>
              <a:t>Pedagogy</a:t>
            </a:r>
            <a:r>
              <a:rPr lang="et-EE" dirty="0" smtClean="0"/>
              <a:t>- </a:t>
            </a:r>
            <a:r>
              <a:rPr lang="et-EE" dirty="0"/>
              <a:t>easy to teach &amp; learn</a:t>
            </a:r>
          </a:p>
          <a:p>
            <a:r>
              <a:rPr lang="et-EE" dirty="0"/>
              <a:t> </a:t>
            </a:r>
            <a:r>
              <a:rPr lang="et-EE" dirty="0" err="1" smtClean="0"/>
              <a:t>Generality</a:t>
            </a:r>
            <a:r>
              <a:rPr lang="et-EE" dirty="0" smtClean="0"/>
              <a:t>- </a:t>
            </a:r>
            <a:r>
              <a:rPr lang="et-EE" dirty="0"/>
              <a:t>useful in wide range of applications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Language </a:t>
            </a:r>
            <a:r>
              <a:rPr lang="et-EE" dirty="0" smtClean="0"/>
              <a:t>evalution B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800" dirty="0" err="1" smtClean="0"/>
              <a:t>Readability</a:t>
            </a:r>
            <a:r>
              <a:rPr lang="et-EE" sz="2800" dirty="0" smtClean="0"/>
              <a:t> </a:t>
            </a:r>
            <a:r>
              <a:rPr lang="et-EE" sz="2800" dirty="0"/>
              <a:t>:</a:t>
            </a:r>
          </a:p>
          <a:p>
            <a:r>
              <a:rPr lang="et-EE" sz="2800" dirty="0"/>
              <a:t>-   </a:t>
            </a:r>
            <a:r>
              <a:rPr lang="et-EE" sz="2800" dirty="0" smtClean="0"/>
              <a:t>      </a:t>
            </a:r>
            <a:r>
              <a:rPr lang="et-EE" sz="2800" dirty="0"/>
              <a:t>Simplicity</a:t>
            </a:r>
          </a:p>
          <a:p>
            <a:r>
              <a:rPr lang="et-EE" sz="2800" dirty="0"/>
              <a:t>-         Orthogonality</a:t>
            </a:r>
          </a:p>
          <a:p>
            <a:r>
              <a:rPr lang="et-EE" sz="2800" dirty="0"/>
              <a:t>-         Control statements</a:t>
            </a:r>
          </a:p>
          <a:p>
            <a:r>
              <a:rPr lang="et-EE" sz="2800" dirty="0"/>
              <a:t>-         Data structures</a:t>
            </a:r>
          </a:p>
          <a:p>
            <a:r>
              <a:rPr lang="et-EE" sz="2800" dirty="0"/>
              <a:t>-         Syntax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Language </a:t>
            </a:r>
            <a:r>
              <a:rPr lang="et-EE" dirty="0" smtClean="0"/>
              <a:t>evalution C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Writeability</a:t>
            </a:r>
            <a:r>
              <a:rPr lang="et-EE" dirty="0"/>
              <a:t>:</a:t>
            </a:r>
          </a:p>
          <a:p>
            <a:r>
              <a:rPr lang="et-EE" dirty="0"/>
              <a:t>-    </a:t>
            </a:r>
            <a:r>
              <a:rPr lang="et-EE" dirty="0" err="1" smtClean="0"/>
              <a:t>Simplicity</a:t>
            </a:r>
            <a:endParaRPr lang="et-EE" dirty="0"/>
          </a:p>
          <a:p>
            <a:r>
              <a:rPr lang="et-EE" dirty="0"/>
              <a:t>-    </a:t>
            </a:r>
            <a:r>
              <a:rPr lang="et-EE" dirty="0" err="1" smtClean="0"/>
              <a:t>Orthogonality</a:t>
            </a:r>
            <a:endParaRPr lang="et-EE" dirty="0"/>
          </a:p>
          <a:p>
            <a:r>
              <a:rPr lang="et-EE" dirty="0"/>
              <a:t>-     </a:t>
            </a:r>
            <a:r>
              <a:rPr lang="et-EE" dirty="0" err="1" smtClean="0"/>
              <a:t>Support</a:t>
            </a:r>
            <a:r>
              <a:rPr lang="et-EE" dirty="0" smtClean="0"/>
              <a:t> </a:t>
            </a:r>
            <a:r>
              <a:rPr lang="et-EE" dirty="0"/>
              <a:t>for abstraction</a:t>
            </a:r>
          </a:p>
          <a:p>
            <a:r>
              <a:rPr lang="et-EE" dirty="0" err="1" smtClean="0"/>
              <a:t>Reliability</a:t>
            </a:r>
            <a:r>
              <a:rPr lang="et-EE" dirty="0"/>
              <a:t>:</a:t>
            </a:r>
          </a:p>
          <a:p>
            <a:r>
              <a:rPr lang="et-EE" dirty="0"/>
              <a:t>-       </a:t>
            </a:r>
            <a:r>
              <a:rPr lang="et-EE" dirty="0" err="1" smtClean="0"/>
              <a:t>Type</a:t>
            </a:r>
            <a:r>
              <a:rPr lang="et-EE" dirty="0" smtClean="0"/>
              <a:t> </a:t>
            </a:r>
            <a:r>
              <a:rPr lang="et-EE" dirty="0"/>
              <a:t>checking</a:t>
            </a:r>
          </a:p>
          <a:p>
            <a:r>
              <a:rPr lang="et-EE" dirty="0"/>
              <a:t>-       </a:t>
            </a:r>
            <a:r>
              <a:rPr lang="et-EE" dirty="0" err="1" smtClean="0"/>
              <a:t>Exception</a:t>
            </a:r>
            <a:r>
              <a:rPr lang="et-EE" dirty="0" smtClean="0"/>
              <a:t> </a:t>
            </a:r>
            <a:r>
              <a:rPr lang="et-EE" dirty="0"/>
              <a:t>handling</a:t>
            </a:r>
          </a:p>
          <a:p>
            <a:r>
              <a:rPr lang="et-EE" dirty="0"/>
              <a:t>-       </a:t>
            </a:r>
            <a:r>
              <a:rPr lang="et-EE" dirty="0" err="1" smtClean="0"/>
              <a:t>Readability</a:t>
            </a:r>
            <a:r>
              <a:rPr lang="et-EE" dirty="0"/>
              <a:t>/ writeability</a:t>
            </a:r>
          </a:p>
          <a:p>
            <a:r>
              <a:rPr lang="et-EE" dirty="0"/>
              <a:t>-        </a:t>
            </a:r>
            <a:r>
              <a:rPr lang="et-EE" dirty="0" err="1" smtClean="0"/>
              <a:t>Aliasing</a:t>
            </a:r>
            <a:r>
              <a:rPr lang="et-EE" dirty="0" smtClean="0"/>
              <a:t> </a:t>
            </a:r>
            <a:r>
              <a:rPr lang="et-EE" dirty="0"/>
              <a:t>– 2 different ways to refer to the same spot in memory/storage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91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Language </a:t>
            </a:r>
            <a:r>
              <a:rPr lang="et-EE" dirty="0" smtClean="0"/>
              <a:t>evalution 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Cost</a:t>
            </a:r>
            <a:r>
              <a:rPr lang="et-EE" dirty="0"/>
              <a:t>:</a:t>
            </a:r>
          </a:p>
          <a:p>
            <a:r>
              <a:rPr lang="et-EE" dirty="0"/>
              <a:t>-     </a:t>
            </a:r>
            <a:r>
              <a:rPr lang="et-EE" dirty="0" err="1" smtClean="0"/>
              <a:t>Training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dirty="0"/>
              <a:t>-      </a:t>
            </a:r>
            <a:r>
              <a:rPr lang="et-EE" dirty="0" err="1" smtClean="0"/>
              <a:t>Code</a:t>
            </a:r>
            <a:r>
              <a:rPr lang="et-EE" dirty="0" smtClean="0"/>
              <a:t> </a:t>
            </a:r>
            <a:r>
              <a:rPr lang="et-EE" dirty="0"/>
              <a:t>development</a:t>
            </a:r>
          </a:p>
          <a:p>
            <a:r>
              <a:rPr lang="et-EE" dirty="0"/>
              <a:t>-     </a:t>
            </a:r>
            <a:r>
              <a:rPr lang="et-EE" dirty="0" smtClean="0"/>
              <a:t> </a:t>
            </a:r>
            <a:r>
              <a:rPr lang="et-EE" dirty="0"/>
              <a:t>Compilation</a:t>
            </a:r>
          </a:p>
          <a:p>
            <a:r>
              <a:rPr lang="et-EE" dirty="0"/>
              <a:t>-       </a:t>
            </a:r>
            <a:r>
              <a:rPr lang="et-EE" dirty="0" err="1" smtClean="0"/>
              <a:t>Execution</a:t>
            </a:r>
            <a:endParaRPr lang="et-EE" dirty="0"/>
          </a:p>
          <a:p>
            <a:r>
              <a:rPr lang="et-EE" dirty="0"/>
              <a:t>-       </a:t>
            </a:r>
            <a:r>
              <a:rPr lang="et-EE" dirty="0" err="1" smtClean="0"/>
              <a:t>Maintenance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ESSENTIAL CHARACTERISTICS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/>
              <a:t>Well defined syntactic and semantic definition of language</a:t>
            </a:r>
          </a:p>
          <a:p>
            <a:pPr lvl="0"/>
            <a:r>
              <a:rPr lang="et-EE" dirty="0"/>
              <a:t>Reliability</a:t>
            </a:r>
          </a:p>
          <a:p>
            <a:pPr lvl="0"/>
            <a:r>
              <a:rPr lang="et-EE" dirty="0"/>
              <a:t>Fast translation</a:t>
            </a:r>
          </a:p>
          <a:p>
            <a:pPr lvl="0"/>
            <a:r>
              <a:rPr lang="et-EE" dirty="0"/>
              <a:t>Efficient object code</a:t>
            </a:r>
          </a:p>
          <a:p>
            <a:pPr lvl="0"/>
            <a:r>
              <a:rPr lang="et-EE" dirty="0"/>
              <a:t>Orthogonality</a:t>
            </a:r>
          </a:p>
          <a:p>
            <a:pPr lvl="0"/>
            <a:r>
              <a:rPr lang="et-EE" dirty="0"/>
              <a:t>Machine independence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1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 err="1"/>
              <a:t>Course</a:t>
            </a:r>
            <a:r>
              <a:rPr lang="et-EE" dirty="0"/>
              <a:t> </a:t>
            </a:r>
            <a:r>
              <a:rPr lang="et-EE" dirty="0" err="1" smtClean="0"/>
              <a:t>timetable</a:t>
            </a:r>
            <a:r>
              <a:rPr lang="et-EE" dirty="0" smtClean="0"/>
              <a:t>(</a:t>
            </a:r>
            <a:r>
              <a:rPr lang="et-EE" dirty="0" err="1" smtClean="0"/>
              <a:t>new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r>
              <a:rPr lang="et-EE" sz="1800" dirty="0"/>
              <a:t>1.    06.09.2018    </a:t>
            </a:r>
            <a:r>
              <a:rPr lang="et-EE" sz="1800" dirty="0" err="1"/>
              <a:t>Introduction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2.    13.09.2018    </a:t>
            </a:r>
            <a:r>
              <a:rPr lang="et-EE" sz="1800" dirty="0" err="1"/>
              <a:t>Machine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r>
              <a:rPr lang="et-EE" sz="1800" dirty="0"/>
              <a:t>, </a:t>
            </a:r>
            <a:r>
              <a:rPr lang="et-EE" sz="1800" dirty="0" err="1"/>
              <a:t>Assembly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3.    20.09.2018    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Languages</a:t>
            </a:r>
            <a:r>
              <a:rPr lang="et-EE" sz="1800" dirty="0"/>
              <a:t>, 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Expressions</a:t>
            </a:r>
            <a:r>
              <a:rPr lang="et-EE" sz="1800" dirty="0"/>
              <a:t>, </a:t>
            </a:r>
            <a:r>
              <a:rPr lang="et-EE" sz="1800" dirty="0" err="1"/>
              <a:t>Flex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4.    27.09.2018    </a:t>
            </a:r>
            <a:r>
              <a:rPr lang="et-EE" sz="1800" dirty="0" err="1"/>
              <a:t>Context</a:t>
            </a:r>
            <a:r>
              <a:rPr lang="et-EE" sz="1800" dirty="0"/>
              <a:t> </a:t>
            </a:r>
            <a:r>
              <a:rPr lang="et-EE" sz="1800" dirty="0" err="1"/>
              <a:t>Free</a:t>
            </a:r>
            <a:r>
              <a:rPr lang="et-EE" sz="1800" dirty="0"/>
              <a:t> </a:t>
            </a:r>
            <a:r>
              <a:rPr lang="et-EE" sz="1800" dirty="0" err="1"/>
              <a:t>Grammar</a:t>
            </a:r>
            <a:r>
              <a:rPr lang="et-EE" sz="1800" dirty="0"/>
              <a:t>, </a:t>
            </a:r>
            <a:r>
              <a:rPr lang="et-EE" sz="1800" dirty="0" err="1"/>
              <a:t>Bison</a:t>
            </a:r>
            <a:r>
              <a:rPr lang="et-EE" sz="1800" dirty="0"/>
              <a:t>, </a:t>
            </a:r>
            <a:r>
              <a:rPr lang="et-EE" sz="1800" dirty="0" err="1"/>
              <a:t>Postfix</a:t>
            </a:r>
            <a:r>
              <a:rPr lang="et-EE" sz="1800" dirty="0"/>
              <a:t>/</a:t>
            </a:r>
            <a:r>
              <a:rPr lang="et-EE" sz="1800" dirty="0" err="1"/>
              <a:t>Infix</a:t>
            </a:r>
            <a:r>
              <a:rPr lang="et-EE" sz="1800" dirty="0"/>
              <a:t> </a:t>
            </a:r>
            <a:r>
              <a:rPr lang="et-EE" sz="1800" dirty="0" err="1"/>
              <a:t>Calculator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5.    04.10.2018    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1</a:t>
            </a:r>
            <a:br>
              <a:rPr lang="et-EE" sz="1800" dirty="0"/>
            </a:br>
            <a:r>
              <a:rPr lang="et-EE" sz="1800" dirty="0"/>
              <a:t>6.    11.10.2018    </a:t>
            </a:r>
            <a:r>
              <a:rPr lang="et-EE" sz="1800" dirty="0" err="1"/>
              <a:t>Abstract</a:t>
            </a:r>
            <a:r>
              <a:rPr lang="et-EE" sz="1800" dirty="0"/>
              <a:t> </a:t>
            </a:r>
            <a:r>
              <a:rPr lang="et-EE" sz="1800" dirty="0" err="1"/>
              <a:t>Syntax</a:t>
            </a:r>
            <a:r>
              <a:rPr lang="et-EE" sz="1800" dirty="0"/>
              <a:t> </a:t>
            </a:r>
            <a:r>
              <a:rPr lang="et-EE" sz="1800" dirty="0" err="1"/>
              <a:t>Tree</a:t>
            </a:r>
            <a:r>
              <a:rPr lang="et-EE" sz="1800" dirty="0"/>
              <a:t>, General </a:t>
            </a:r>
            <a:r>
              <a:rPr lang="et-EE" sz="1800" dirty="0" err="1"/>
              <a:t>Purpose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7.    18.10.2018    General </a:t>
            </a:r>
            <a:r>
              <a:rPr lang="et-EE" sz="1800" dirty="0" err="1"/>
              <a:t>Purpose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 2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8.    25.10.2018    </a:t>
            </a:r>
            <a:r>
              <a:rPr lang="et-EE" sz="1800" dirty="0" err="1"/>
              <a:t>Guest</a:t>
            </a:r>
            <a:r>
              <a:rPr lang="et-EE" sz="1800" dirty="0"/>
              <a:t> </a:t>
            </a:r>
            <a:r>
              <a:rPr lang="et-EE" sz="1800" dirty="0" err="1" smtClean="0"/>
              <a:t>lecturer</a:t>
            </a:r>
            <a:r>
              <a:rPr lang="et-EE" sz="1800" dirty="0" smtClean="0"/>
              <a:t> 1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9.    01.11.2018    </a:t>
            </a:r>
            <a:r>
              <a:rPr lang="et-EE" sz="1800" dirty="0" err="1" smtClean="0"/>
              <a:t>Guest</a:t>
            </a:r>
            <a:r>
              <a:rPr lang="et-EE" sz="1800" dirty="0" smtClean="0"/>
              <a:t> </a:t>
            </a:r>
            <a:r>
              <a:rPr lang="et-EE" sz="1800" dirty="0" err="1" smtClean="0"/>
              <a:t>lecturer</a:t>
            </a:r>
            <a:r>
              <a:rPr lang="et-EE" sz="1800" dirty="0" smtClean="0"/>
              <a:t>  </a:t>
            </a:r>
            <a:r>
              <a:rPr lang="et-EE" sz="1800" dirty="0"/>
              <a:t>2 + seminar/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10.  </a:t>
            </a:r>
            <a:r>
              <a:rPr lang="et-EE" sz="1800" dirty="0" smtClean="0"/>
              <a:t>08.11.2018</a:t>
            </a:r>
            <a:r>
              <a:rPr lang="et-EE" sz="1800" dirty="0"/>
              <a:t>   </a:t>
            </a:r>
            <a:r>
              <a:rPr lang="et-EE" sz="1800" dirty="0" smtClean="0"/>
              <a:t> </a:t>
            </a:r>
            <a:r>
              <a:rPr lang="et-EE" sz="1800" dirty="0" err="1" smtClean="0"/>
              <a:t>Guest</a:t>
            </a:r>
            <a:r>
              <a:rPr lang="et-EE" sz="1800" dirty="0" smtClean="0"/>
              <a:t> </a:t>
            </a:r>
            <a:r>
              <a:rPr lang="et-EE" sz="1800" dirty="0" err="1" smtClean="0"/>
              <a:t>lecture</a:t>
            </a:r>
            <a:r>
              <a:rPr lang="et-EE" sz="1800" dirty="0" smtClean="0"/>
              <a:t> 3   +seminar/</a:t>
            </a:r>
            <a:r>
              <a:rPr lang="et-EE" sz="1800" dirty="0" err="1" smtClean="0"/>
              <a:t>practice</a:t>
            </a:r>
            <a:r>
              <a:rPr lang="et-EE" sz="1800" dirty="0" smtClean="0"/>
              <a:t> </a:t>
            </a:r>
            <a:r>
              <a:rPr lang="et-EE" sz="1800" dirty="0" err="1" smtClean="0"/>
              <a:t>task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11.  </a:t>
            </a:r>
            <a:r>
              <a:rPr lang="et-EE" sz="1800" dirty="0" smtClean="0"/>
              <a:t>15.11.2018</a:t>
            </a:r>
            <a:r>
              <a:rPr lang="et-EE" sz="1800" dirty="0"/>
              <a:t>   </a:t>
            </a:r>
            <a:r>
              <a:rPr lang="et-EE" sz="1800" dirty="0" smtClean="0"/>
              <a:t> </a:t>
            </a:r>
            <a:r>
              <a:rPr lang="et-EE" sz="1800" dirty="0" err="1" smtClean="0"/>
              <a:t>Evalution</a:t>
            </a:r>
            <a:r>
              <a:rPr lang="et-EE" sz="1800" dirty="0" smtClean="0"/>
              <a:t> of </a:t>
            </a:r>
            <a:r>
              <a:rPr lang="et-EE" sz="1800" dirty="0" err="1" smtClean="0"/>
              <a:t>Programming</a:t>
            </a:r>
            <a:r>
              <a:rPr lang="et-EE" sz="1800" dirty="0" smtClean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/Test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12.  </a:t>
            </a:r>
            <a:r>
              <a:rPr lang="et-EE" sz="1800" dirty="0" smtClean="0"/>
              <a:t>22.11.2018</a:t>
            </a:r>
            <a:r>
              <a:rPr lang="et-EE" sz="1800" dirty="0"/>
              <a:t>    </a:t>
            </a:r>
            <a:r>
              <a:rPr lang="et-EE" sz="1800" dirty="0" err="1" smtClean="0"/>
              <a:t>Functional</a:t>
            </a:r>
            <a:r>
              <a:rPr lang="et-EE" sz="1800" dirty="0" smtClean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 /</a:t>
            </a:r>
            <a:r>
              <a:rPr lang="et-EE" sz="1800" dirty="0" err="1" smtClean="0"/>
              <a:t>Practice</a:t>
            </a:r>
            <a:r>
              <a:rPr lang="et-EE" sz="1800" dirty="0" smtClean="0"/>
              <a:t> </a:t>
            </a:r>
            <a:r>
              <a:rPr lang="et-EE" sz="1800" dirty="0" err="1"/>
              <a:t>Task</a:t>
            </a:r>
            <a:r>
              <a:rPr lang="et-EE" sz="1800" dirty="0"/>
              <a:t> 2A</a:t>
            </a:r>
            <a:br>
              <a:rPr lang="et-EE" sz="1800" dirty="0"/>
            </a:br>
            <a:r>
              <a:rPr lang="et-EE" sz="1800" dirty="0"/>
              <a:t>13.  </a:t>
            </a:r>
            <a:r>
              <a:rPr lang="et-EE" sz="1800" dirty="0" smtClean="0"/>
              <a:t>29.11.2018</a:t>
            </a:r>
            <a:r>
              <a:rPr lang="et-EE" sz="1800" dirty="0"/>
              <a:t>    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</a:t>
            </a:r>
            <a:r>
              <a:rPr lang="et-EE" sz="1800" dirty="0" smtClean="0"/>
              <a:t>2B </a:t>
            </a:r>
            <a:r>
              <a:rPr lang="et-EE" sz="1800" dirty="0"/>
              <a:t>/ </a:t>
            </a:r>
            <a:r>
              <a:rPr lang="et-EE" sz="1800" dirty="0" err="1"/>
              <a:t>Consultation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14.  </a:t>
            </a:r>
            <a:r>
              <a:rPr lang="et-EE" sz="1800" dirty="0" smtClean="0"/>
              <a:t>06.12.2018</a:t>
            </a:r>
            <a:r>
              <a:rPr lang="et-EE" sz="1800" dirty="0"/>
              <a:t>    Seminar</a:t>
            </a:r>
            <a:br>
              <a:rPr lang="et-EE" sz="1800" dirty="0"/>
            </a:br>
            <a:r>
              <a:rPr lang="et-EE" sz="1800" dirty="0"/>
              <a:t>15.  </a:t>
            </a:r>
            <a:r>
              <a:rPr lang="et-EE" sz="1800" dirty="0" smtClean="0"/>
              <a:t>13.12.2018</a:t>
            </a:r>
            <a:r>
              <a:rPr lang="et-EE" sz="1800" dirty="0"/>
              <a:t>    </a:t>
            </a:r>
            <a:r>
              <a:rPr lang="et-EE" sz="1800" dirty="0" smtClean="0"/>
              <a:t>Seminar/</a:t>
            </a:r>
            <a:r>
              <a:rPr lang="et-EE" sz="1800" dirty="0" err="1" smtClean="0"/>
              <a:t>Exam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16.  </a:t>
            </a:r>
            <a:r>
              <a:rPr lang="et-EE" sz="1800" dirty="0" smtClean="0"/>
              <a:t>20.12.2018</a:t>
            </a:r>
            <a:r>
              <a:rPr lang="et-EE" sz="1800" dirty="0"/>
              <a:t>    </a:t>
            </a:r>
            <a:r>
              <a:rPr lang="et-EE" sz="1800" dirty="0" err="1"/>
              <a:t>Exam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46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DESIRABLE CHARACTERISTICS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/>
              <a:t>Provability</a:t>
            </a:r>
          </a:p>
          <a:p>
            <a:pPr lvl="0"/>
            <a:r>
              <a:rPr lang="et-EE" dirty="0"/>
              <a:t>Generality</a:t>
            </a:r>
          </a:p>
          <a:p>
            <a:pPr lvl="0"/>
            <a:r>
              <a:rPr lang="et-EE" dirty="0"/>
              <a:t>Consistency with commonly used notations</a:t>
            </a:r>
          </a:p>
          <a:p>
            <a:pPr lvl="0"/>
            <a:r>
              <a:rPr lang="et-EE" dirty="0"/>
              <a:t>Subsets</a:t>
            </a:r>
          </a:p>
          <a:p>
            <a:pPr lvl="0"/>
            <a:r>
              <a:rPr lang="et-EE" dirty="0"/>
              <a:t>Uniformity</a:t>
            </a:r>
          </a:p>
          <a:p>
            <a:pPr lvl="0"/>
            <a:r>
              <a:rPr lang="et-EE" dirty="0"/>
              <a:t>Extensibility (ease to add features)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10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err="1" smtClean="0"/>
              <a:t>Loops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dirty="0" err="1" smtClean="0"/>
              <a:t>Input</a:t>
            </a:r>
            <a:r>
              <a:rPr lang="et-EE" b="1" dirty="0" smtClean="0"/>
              <a:t> </a:t>
            </a:r>
            <a:r>
              <a:rPr lang="et-EE" b="1" dirty="0"/>
              <a:t>from the keyboard</a:t>
            </a:r>
            <a:r>
              <a:rPr lang="et-EE" dirty="0"/>
              <a:t> </a:t>
            </a:r>
          </a:p>
          <a:p>
            <a:r>
              <a:rPr lang="et-EE" b="1" dirty="0" smtClean="0"/>
              <a:t>Menu </a:t>
            </a:r>
            <a:r>
              <a:rPr lang="et-EE" b="1" dirty="0"/>
              <a:t>Driven Applications</a:t>
            </a:r>
            <a:r>
              <a:rPr lang="et-EE" dirty="0"/>
              <a:t> </a:t>
            </a:r>
          </a:p>
          <a:p>
            <a:r>
              <a:rPr lang="et-EE" b="1" dirty="0" err="1" smtClean="0"/>
              <a:t>System</a:t>
            </a:r>
            <a:r>
              <a:rPr lang="et-EE" b="1" dirty="0" smtClean="0"/>
              <a:t> </a:t>
            </a:r>
            <a:r>
              <a:rPr lang="et-EE" b="1" dirty="0"/>
              <a:t>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dirty="0" err="1" smtClean="0"/>
              <a:t>Structured</a:t>
            </a:r>
            <a:r>
              <a:rPr lang="et-EE" b="1" dirty="0" smtClean="0"/>
              <a:t> </a:t>
            </a:r>
            <a:r>
              <a:rPr lang="et-EE" b="1" dirty="0"/>
              <a:t>Programming</a:t>
            </a:r>
            <a:r>
              <a:rPr lang="et-EE" dirty="0"/>
              <a:t> </a:t>
            </a:r>
          </a:p>
          <a:p>
            <a:r>
              <a:rPr lang="et-EE" b="1" dirty="0" err="1" smtClean="0"/>
              <a:t>Subroutines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dirty="0" err="1" smtClean="0"/>
              <a:t>Built</a:t>
            </a:r>
            <a:r>
              <a:rPr lang="et-EE" b="1" dirty="0" smtClean="0"/>
              <a:t>-In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dirty="0" err="1" smtClean="0"/>
              <a:t>User-Defined</a:t>
            </a:r>
            <a:r>
              <a:rPr lang="et-EE" b="1" dirty="0" smtClean="0"/>
              <a:t>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dirty="0" err="1" smtClean="0"/>
              <a:t>Arrays</a:t>
            </a:r>
            <a:r>
              <a:rPr lang="et-EE" b="1" dirty="0"/>
              <a:t>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Language design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A:</a:t>
            </a:r>
          </a:p>
          <a:p>
            <a:r>
              <a:rPr lang="et-EE" dirty="0" err="1" smtClean="0"/>
              <a:t>Focus</a:t>
            </a:r>
            <a:r>
              <a:rPr lang="et-EE" dirty="0" smtClean="0"/>
              <a:t> </a:t>
            </a:r>
            <a:r>
              <a:rPr lang="et-EE" dirty="0" smtClean="0"/>
              <a:t>on one well known feature at a time, (could be basic as data       type)</a:t>
            </a:r>
          </a:p>
          <a:p>
            <a:r>
              <a:rPr lang="et-EE" dirty="0" err="1" smtClean="0"/>
              <a:t>Examine</a:t>
            </a:r>
            <a:r>
              <a:rPr lang="et-EE" dirty="0" smtClean="0"/>
              <a:t> </a:t>
            </a:r>
            <a:r>
              <a:rPr lang="et-EE" dirty="0" smtClean="0"/>
              <a:t>many alternative features designed by others &amp; choose the best, rejecting those that are inconsisten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Language </a:t>
            </a:r>
            <a:r>
              <a:rPr lang="et-EE" dirty="0" smtClean="0"/>
              <a:t>design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7677472"/>
            <a:ext cx="45719" cy="170344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81328" y="1700808"/>
            <a:ext cx="69791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B:</a:t>
            </a:r>
          </a:p>
          <a:p>
            <a:r>
              <a:rPr lang="et-EE" dirty="0"/>
              <a:t>·   </a:t>
            </a:r>
            <a:r>
              <a:rPr lang="et-EE" sz="2000" dirty="0" err="1" smtClean="0"/>
              <a:t>Choose</a:t>
            </a:r>
            <a:r>
              <a:rPr lang="et-EE" sz="2000" dirty="0" smtClean="0"/>
              <a:t> </a:t>
            </a:r>
            <a:r>
              <a:rPr lang="et-EE" sz="2000" dirty="0"/>
              <a:t>specific application (logic, financial, etc.)</a:t>
            </a:r>
          </a:p>
          <a:p>
            <a:r>
              <a:rPr lang="et-EE" sz="2000" dirty="0"/>
              <a:t>·   Keep design committee small</a:t>
            </a:r>
          </a:p>
          <a:p>
            <a:r>
              <a:rPr lang="et-EE" sz="2000" dirty="0"/>
              <a:t>·   Choose precise design </a:t>
            </a:r>
            <a:r>
              <a:rPr lang="et-EE" sz="2000" dirty="0" smtClean="0"/>
              <a:t>goals</a:t>
            </a:r>
          </a:p>
          <a:p>
            <a:r>
              <a:rPr lang="et-EE" sz="2000" dirty="0"/>
              <a:t>·   </a:t>
            </a:r>
            <a:r>
              <a:rPr lang="et-EE" sz="2000" dirty="0" err="1" smtClean="0"/>
              <a:t>Release</a:t>
            </a:r>
            <a:r>
              <a:rPr lang="et-EE" sz="2000" dirty="0" smtClean="0"/>
              <a:t> </a:t>
            </a:r>
            <a:r>
              <a:rPr lang="et-EE" sz="2000" dirty="0" err="1"/>
              <a:t>versions</a:t>
            </a:r>
            <a:r>
              <a:rPr lang="et-EE" sz="2000" dirty="0"/>
              <a:t> </a:t>
            </a:r>
            <a:r>
              <a:rPr lang="et-EE" sz="2000" dirty="0" err="1"/>
              <a:t>to</a:t>
            </a:r>
            <a:r>
              <a:rPr lang="et-EE" sz="2000" dirty="0"/>
              <a:t> </a:t>
            </a:r>
            <a:r>
              <a:rPr lang="et-EE" sz="2000" dirty="0" err="1"/>
              <a:t>small</a:t>
            </a:r>
            <a:r>
              <a:rPr lang="et-EE" sz="2000" dirty="0"/>
              <a:t> </a:t>
            </a:r>
            <a:r>
              <a:rPr lang="et-EE" sz="2000" dirty="0" err="1"/>
              <a:t>sets</a:t>
            </a:r>
            <a:r>
              <a:rPr lang="et-EE" sz="2000" dirty="0"/>
              <a:t> of </a:t>
            </a:r>
            <a:r>
              <a:rPr lang="et-EE" sz="2000" dirty="0" err="1"/>
              <a:t>interested</a:t>
            </a:r>
            <a:r>
              <a:rPr lang="et-EE" sz="2000" dirty="0"/>
              <a:t> </a:t>
            </a:r>
            <a:r>
              <a:rPr lang="et-EE" sz="2000" dirty="0" err="1"/>
              <a:t>people</a:t>
            </a:r>
            <a:endParaRPr lang="et-EE" sz="2000" dirty="0"/>
          </a:p>
          <a:p>
            <a:r>
              <a:rPr lang="et-EE" sz="2000" dirty="0"/>
              <a:t>·   </a:t>
            </a:r>
            <a:r>
              <a:rPr lang="et-EE" sz="2000" dirty="0" err="1"/>
              <a:t>Revise</a:t>
            </a:r>
            <a:r>
              <a:rPr lang="et-EE" sz="2000" dirty="0"/>
              <a:t> </a:t>
            </a:r>
            <a:r>
              <a:rPr lang="et-EE" sz="2000" dirty="0" err="1"/>
              <a:t>language</a:t>
            </a:r>
            <a:r>
              <a:rPr lang="et-EE" sz="2000" dirty="0"/>
              <a:t> </a:t>
            </a:r>
            <a:r>
              <a:rPr lang="et-EE" sz="2000" dirty="0" err="1"/>
              <a:t>definition</a:t>
            </a:r>
            <a:endParaRPr lang="et-EE" sz="2000" dirty="0"/>
          </a:p>
          <a:p>
            <a:r>
              <a:rPr lang="et-EE" sz="2000" dirty="0"/>
              <a:t>·   </a:t>
            </a:r>
            <a:r>
              <a:rPr lang="et-EE" sz="2000" dirty="0" err="1"/>
              <a:t>Attempt</a:t>
            </a:r>
            <a:r>
              <a:rPr lang="et-EE" sz="2000" dirty="0"/>
              <a:t> </a:t>
            </a:r>
            <a:r>
              <a:rPr lang="et-EE" sz="2000" dirty="0" err="1"/>
              <a:t>to</a:t>
            </a:r>
            <a:r>
              <a:rPr lang="et-EE" sz="2000" dirty="0"/>
              <a:t> </a:t>
            </a:r>
            <a:r>
              <a:rPr lang="et-EE" sz="2000" dirty="0" err="1"/>
              <a:t>build</a:t>
            </a:r>
            <a:r>
              <a:rPr lang="et-EE" sz="2000" dirty="0"/>
              <a:t> </a:t>
            </a:r>
            <a:r>
              <a:rPr lang="et-EE" sz="2000" dirty="0" err="1"/>
              <a:t>compiler</a:t>
            </a:r>
            <a:r>
              <a:rPr lang="et-EE" sz="2000" dirty="0"/>
              <a:t> &amp; </a:t>
            </a:r>
            <a:r>
              <a:rPr lang="et-EE" sz="2000" dirty="0" err="1"/>
              <a:t>write</a:t>
            </a:r>
            <a:r>
              <a:rPr lang="et-EE" sz="2000" dirty="0"/>
              <a:t> </a:t>
            </a:r>
            <a:r>
              <a:rPr lang="et-EE" sz="2000" dirty="0" err="1"/>
              <a:t>formal</a:t>
            </a:r>
            <a:r>
              <a:rPr lang="et-EE" sz="2000" dirty="0"/>
              <a:t> </a:t>
            </a:r>
            <a:r>
              <a:rPr lang="et-EE" sz="2000" dirty="0" err="1"/>
              <a:t>language</a:t>
            </a:r>
            <a:r>
              <a:rPr lang="et-EE" sz="2000" dirty="0"/>
              <a:t>  </a:t>
            </a:r>
          </a:p>
          <a:p>
            <a:r>
              <a:rPr lang="et-EE" sz="2000" dirty="0"/>
              <a:t>    </a:t>
            </a:r>
            <a:r>
              <a:rPr lang="et-EE" sz="2000" dirty="0" err="1"/>
              <a:t>definition-semantics</a:t>
            </a:r>
            <a:endParaRPr lang="et-EE" sz="2000" dirty="0"/>
          </a:p>
          <a:p>
            <a:r>
              <a:rPr lang="et-EE" sz="2000" dirty="0"/>
              <a:t>·   </a:t>
            </a:r>
            <a:r>
              <a:rPr lang="et-EE" sz="2000" dirty="0" err="1"/>
              <a:t>Produce</a:t>
            </a:r>
            <a:r>
              <a:rPr lang="et-EE" sz="2000" dirty="0"/>
              <a:t> </a:t>
            </a:r>
            <a:r>
              <a:rPr lang="et-EE" sz="2000" dirty="0" err="1"/>
              <a:t>clear</a:t>
            </a:r>
            <a:r>
              <a:rPr lang="et-EE" sz="2000" dirty="0"/>
              <a:t> and </a:t>
            </a:r>
            <a:r>
              <a:rPr lang="et-EE" sz="2000" dirty="0" err="1"/>
              <a:t>concise</a:t>
            </a:r>
            <a:r>
              <a:rPr lang="et-EE" sz="2000" dirty="0"/>
              <a:t> </a:t>
            </a:r>
            <a:r>
              <a:rPr lang="et-EE" sz="2000" dirty="0" err="1"/>
              <a:t>manual</a:t>
            </a:r>
            <a:endParaRPr lang="et-EE" sz="2000" dirty="0"/>
          </a:p>
          <a:p>
            <a:r>
              <a:rPr lang="et-EE" sz="2000" dirty="0"/>
              <a:t>·   </a:t>
            </a:r>
            <a:r>
              <a:rPr lang="et-EE" sz="2000" dirty="0" err="1"/>
              <a:t>Provide</a:t>
            </a:r>
            <a:r>
              <a:rPr lang="et-EE" sz="2000" dirty="0"/>
              <a:t> "</a:t>
            </a:r>
            <a:r>
              <a:rPr lang="et-EE" sz="2000" dirty="0" err="1"/>
              <a:t>production</a:t>
            </a:r>
            <a:r>
              <a:rPr lang="et-EE" sz="2000" dirty="0"/>
              <a:t> </a:t>
            </a:r>
            <a:r>
              <a:rPr lang="et-EE" sz="2000" dirty="0" err="1"/>
              <a:t>quality</a:t>
            </a:r>
            <a:r>
              <a:rPr lang="et-EE" sz="2000" dirty="0"/>
              <a:t>" </a:t>
            </a:r>
            <a:r>
              <a:rPr lang="et-EE" sz="2000" dirty="0" err="1"/>
              <a:t>compiler</a:t>
            </a:r>
            <a:r>
              <a:rPr lang="et-EE" sz="2000" dirty="0"/>
              <a:t> and </a:t>
            </a:r>
            <a:r>
              <a:rPr lang="et-EE" sz="2000" dirty="0" err="1"/>
              <a:t>wide</a:t>
            </a:r>
            <a:endParaRPr lang="et-EE" sz="2000" dirty="0"/>
          </a:p>
          <a:p>
            <a:r>
              <a:rPr lang="et-EE" sz="2000" dirty="0"/>
              <a:t>    </a:t>
            </a:r>
            <a:r>
              <a:rPr lang="et-EE" sz="2000" dirty="0" err="1"/>
              <a:t>distribution</a:t>
            </a:r>
            <a:endParaRPr lang="et-EE" sz="2000" dirty="0"/>
          </a:p>
          <a:p>
            <a:r>
              <a:rPr lang="et-EE" sz="2000" dirty="0"/>
              <a:t>·   </a:t>
            </a:r>
            <a:r>
              <a:rPr lang="et-EE" sz="2000" dirty="0" err="1"/>
              <a:t>Write</a:t>
            </a:r>
            <a:r>
              <a:rPr lang="et-EE" sz="2000" dirty="0"/>
              <a:t> </a:t>
            </a:r>
            <a:r>
              <a:rPr lang="et-EE" sz="2000" dirty="0" err="1"/>
              <a:t>primers</a:t>
            </a:r>
            <a:r>
              <a:rPr lang="et-EE" sz="2000" dirty="0"/>
              <a:t> </a:t>
            </a:r>
            <a:r>
              <a:rPr lang="et-EE" sz="2000" dirty="0" err="1"/>
              <a:t>explaining</a:t>
            </a:r>
            <a:r>
              <a:rPr lang="et-EE" sz="2000" dirty="0"/>
              <a:t> </a:t>
            </a:r>
            <a:r>
              <a:rPr lang="et-EE" sz="2000" dirty="0" err="1"/>
              <a:t>language</a:t>
            </a:r>
            <a:endParaRPr lang="et-EE" sz="2000" dirty="0"/>
          </a:p>
          <a:p>
            <a:endParaRPr lang="et-EE" sz="2000" dirty="0"/>
          </a:p>
          <a:p>
            <a:r>
              <a:rPr lang="et-EE" sz="2000" dirty="0"/>
              <a:t>·  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68234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Language design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Release</a:t>
            </a:r>
            <a:r>
              <a:rPr lang="et-EE" dirty="0" smtClean="0"/>
              <a:t> </a:t>
            </a:r>
            <a:r>
              <a:rPr lang="et-EE" dirty="0" smtClean="0"/>
              <a:t>versions to small sets of interested people</a:t>
            </a:r>
          </a:p>
          <a:p>
            <a:r>
              <a:rPr lang="et-EE" dirty="0" err="1" smtClean="0"/>
              <a:t>Revise</a:t>
            </a:r>
            <a:r>
              <a:rPr lang="et-EE" dirty="0" smtClean="0"/>
              <a:t> </a:t>
            </a:r>
            <a:r>
              <a:rPr lang="et-EE" dirty="0" smtClean="0"/>
              <a:t>language definition</a:t>
            </a:r>
          </a:p>
          <a:p>
            <a:r>
              <a:rPr lang="et-EE" dirty="0" err="1" smtClean="0"/>
              <a:t>Attempt</a:t>
            </a:r>
            <a:r>
              <a:rPr lang="et-EE" dirty="0" smtClean="0"/>
              <a:t> </a:t>
            </a:r>
            <a:r>
              <a:rPr lang="et-EE" dirty="0" smtClean="0"/>
              <a:t>to build  &amp; write formal language definition- semantics</a:t>
            </a:r>
          </a:p>
          <a:p>
            <a:r>
              <a:rPr lang="et-EE" dirty="0" err="1" smtClean="0"/>
              <a:t>Revise</a:t>
            </a:r>
            <a:r>
              <a:rPr lang="et-EE" dirty="0" smtClean="0"/>
              <a:t> </a:t>
            </a:r>
            <a:r>
              <a:rPr lang="et-EE" dirty="0" smtClean="0"/>
              <a:t>language definition</a:t>
            </a:r>
          </a:p>
          <a:p>
            <a:r>
              <a:rPr lang="et-EE" dirty="0" err="1" smtClean="0"/>
              <a:t>Produce</a:t>
            </a:r>
            <a:r>
              <a:rPr lang="et-EE" dirty="0" smtClean="0"/>
              <a:t> </a:t>
            </a:r>
            <a:r>
              <a:rPr lang="et-EE" dirty="0" smtClean="0"/>
              <a:t>clear and concise manual</a:t>
            </a:r>
          </a:p>
          <a:p>
            <a:r>
              <a:rPr lang="et-EE" dirty="0" err="1" smtClean="0"/>
              <a:t>Provide</a:t>
            </a:r>
            <a:r>
              <a:rPr lang="et-EE" dirty="0" smtClean="0"/>
              <a:t> </a:t>
            </a:r>
            <a:r>
              <a:rPr lang="et-EE" dirty="0" smtClean="0"/>
              <a:t>"production quality" compiler and wide distribution</a:t>
            </a:r>
          </a:p>
          <a:p>
            <a:r>
              <a:rPr lang="et-EE" dirty="0" err="1" smtClean="0"/>
              <a:t>Write</a:t>
            </a:r>
            <a:r>
              <a:rPr lang="et-EE" dirty="0" smtClean="0"/>
              <a:t> </a:t>
            </a:r>
            <a:r>
              <a:rPr lang="et-EE" dirty="0" smtClean="0"/>
              <a:t>primers explaining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Language processors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Computers</a:t>
            </a:r>
            <a:r>
              <a:rPr lang="et-EE" dirty="0" smtClean="0"/>
              <a:t>- </a:t>
            </a:r>
            <a:r>
              <a:rPr lang="et-EE" dirty="0"/>
              <a:t>integrated set of algorithms &amp; data structures capable of storing and executing programs</a:t>
            </a:r>
          </a:p>
          <a:p>
            <a:r>
              <a:rPr lang="et-EE" dirty="0" err="1" smtClean="0"/>
              <a:t>Composite</a:t>
            </a:r>
            <a:r>
              <a:rPr lang="et-EE" dirty="0"/>
              <a:t>        ® actual (hardware) computer-wires and circuits</a:t>
            </a:r>
          </a:p>
          <a:p>
            <a:r>
              <a:rPr lang="et-EE" dirty="0" err="1" smtClean="0"/>
              <a:t>Computer</a:t>
            </a:r>
            <a:r>
              <a:rPr lang="et-EE" dirty="0"/>
              <a:t>         ® software simulated computer</a:t>
            </a:r>
          </a:p>
          <a:p>
            <a:r>
              <a:rPr lang="et-EE" dirty="0"/>
              <a:t>programming language is implemented by developing a translator capable of transforming programs in one language into machine language of some computer where it can be executed correctly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2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483160" cy="1152128"/>
          </a:xfrm>
        </p:spPr>
        <p:txBody>
          <a:bodyPr/>
          <a:lstStyle/>
          <a:p>
            <a:r>
              <a:rPr lang="et-EE" sz="2800" dirty="0"/>
              <a:t>COMPUTER AS A MULTI-LEVEL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4"/>
            <a:ext cx="8568952" cy="5138896"/>
          </a:xfrm>
        </p:spPr>
        <p:txBody>
          <a:bodyPr/>
          <a:lstStyle/>
          <a:p>
            <a:pPr marL="0" indent="0">
              <a:buNone/>
            </a:pPr>
            <a:r>
              <a:rPr lang="et-EE" sz="2000" b="1" i="1" dirty="0" smtClean="0"/>
              <a:t>              </a:t>
            </a:r>
            <a:r>
              <a:rPr lang="et-EE" sz="2000" b="1" i="1" dirty="0" err="1" smtClean="0"/>
              <a:t>Each</a:t>
            </a:r>
            <a:r>
              <a:rPr lang="et-EE" sz="2000" b="1" i="1" dirty="0" smtClean="0"/>
              <a:t> </a:t>
            </a:r>
            <a:r>
              <a:rPr lang="et-EE" sz="2000" b="1" i="1" dirty="0"/>
              <a:t>level supported by the level </a:t>
            </a:r>
            <a:r>
              <a:rPr lang="et-EE" sz="2000" b="1" i="1" dirty="0" err="1"/>
              <a:t>below</a:t>
            </a:r>
            <a:r>
              <a:rPr lang="et-EE" sz="2000" b="1" i="1" dirty="0"/>
              <a:t> </a:t>
            </a:r>
            <a:r>
              <a:rPr lang="et-EE" sz="2000" b="1" i="1" dirty="0" err="1" smtClean="0"/>
              <a:t>it</a:t>
            </a:r>
            <a:r>
              <a:rPr lang="et-EE" sz="2000" b="1" i="1" dirty="0" smtClean="0"/>
              <a:t>!</a:t>
            </a:r>
            <a:endParaRPr lang="et-EE" sz="2000" b="1" i="1" dirty="0" smtClean="0"/>
          </a:p>
          <a:p>
            <a:r>
              <a:rPr lang="et-EE" dirty="0"/>
              <a:t>level 5 </a:t>
            </a:r>
            <a:r>
              <a:rPr lang="et-EE" dirty="0" smtClean="0"/>
              <a:t>=&gt;</a:t>
            </a:r>
            <a:r>
              <a:rPr lang="et-EE" dirty="0"/>
              <a:t> </a:t>
            </a:r>
            <a:r>
              <a:rPr lang="et-EE" dirty="0" smtClean="0"/>
              <a:t>problem </a:t>
            </a:r>
            <a:r>
              <a:rPr lang="et-EE" dirty="0"/>
              <a:t>oriented </a:t>
            </a:r>
            <a:r>
              <a:rPr lang="et-EE" dirty="0" smtClean="0"/>
              <a:t>language</a:t>
            </a:r>
            <a:r>
              <a:rPr lang="et-EE" dirty="0"/>
              <a:t> translated </a:t>
            </a:r>
            <a:r>
              <a:rPr lang="et-EE" sz="2000" dirty="0" smtClean="0"/>
              <a:t>(</a:t>
            </a:r>
            <a:r>
              <a:rPr lang="et-EE" sz="1800" dirty="0" smtClean="0"/>
              <a:t>by compiler)</a:t>
            </a:r>
          </a:p>
          <a:p>
            <a:endParaRPr lang="et-EE" sz="1800" dirty="0" smtClean="0"/>
          </a:p>
          <a:p>
            <a:r>
              <a:rPr lang="et-EE" dirty="0"/>
              <a:t>level 4  </a:t>
            </a:r>
            <a:r>
              <a:rPr lang="et-EE" dirty="0" smtClean="0"/>
              <a:t>=&gt;assembly </a:t>
            </a:r>
            <a:r>
              <a:rPr lang="et-EE" dirty="0"/>
              <a:t>language </a:t>
            </a:r>
            <a:r>
              <a:rPr lang="et-EE" dirty="0" smtClean="0"/>
              <a:t>level </a:t>
            </a:r>
            <a:r>
              <a:rPr lang="et-EE" sz="1800" dirty="0" smtClean="0"/>
              <a:t>(translated </a:t>
            </a:r>
            <a:r>
              <a:rPr lang="et-EE" sz="1800" dirty="0"/>
              <a:t>by </a:t>
            </a:r>
            <a:r>
              <a:rPr lang="et-EE" sz="1800" dirty="0" smtClean="0"/>
              <a:t>assembly)</a:t>
            </a:r>
          </a:p>
          <a:p>
            <a:endParaRPr lang="et-EE" sz="1800" dirty="0" smtClean="0"/>
          </a:p>
          <a:p>
            <a:r>
              <a:rPr lang="et-EE" dirty="0"/>
              <a:t>level 3  </a:t>
            </a:r>
            <a:r>
              <a:rPr lang="et-EE" dirty="0" smtClean="0"/>
              <a:t>=&gt;operating system</a:t>
            </a:r>
            <a:r>
              <a:rPr lang="et-EE" dirty="0"/>
              <a:t> </a:t>
            </a:r>
            <a:r>
              <a:rPr lang="et-EE" sz="1800" dirty="0" smtClean="0"/>
              <a:t>(partial </a:t>
            </a:r>
            <a:r>
              <a:rPr lang="et-EE" sz="1800" dirty="0"/>
              <a:t>interpretation by </a:t>
            </a:r>
            <a:r>
              <a:rPr lang="et-EE" sz="1800" dirty="0" smtClean="0"/>
              <a:t>OS)</a:t>
            </a:r>
          </a:p>
          <a:p>
            <a:endParaRPr lang="et-EE" sz="1800" dirty="0" smtClean="0"/>
          </a:p>
          <a:p>
            <a:r>
              <a:rPr lang="et-EE" dirty="0"/>
              <a:t>level 2 </a:t>
            </a:r>
            <a:r>
              <a:rPr lang="et-EE" dirty="0" smtClean="0"/>
              <a:t> =&gt;conventional </a:t>
            </a:r>
            <a:r>
              <a:rPr lang="et-EE" dirty="0"/>
              <a:t>machine </a:t>
            </a:r>
            <a:r>
              <a:rPr lang="et-EE" dirty="0" smtClean="0"/>
              <a:t>language</a:t>
            </a:r>
            <a:r>
              <a:rPr lang="et-EE" sz="1800" dirty="0" smtClean="0"/>
              <a:t>( </a:t>
            </a:r>
            <a:r>
              <a:rPr lang="et-EE" sz="1800" dirty="0"/>
              <a:t>interpreted by </a:t>
            </a:r>
            <a:r>
              <a:rPr lang="et-EE" sz="1800" dirty="0" smtClean="0"/>
              <a:t>micro-program)</a:t>
            </a:r>
          </a:p>
          <a:p>
            <a:endParaRPr lang="et-EE" sz="1800" dirty="0"/>
          </a:p>
          <a:p>
            <a:r>
              <a:rPr lang="et-EE" dirty="0"/>
              <a:t>level 1  </a:t>
            </a:r>
            <a:r>
              <a:rPr lang="et-EE" dirty="0" smtClean="0"/>
              <a:t>=&gt;micro-programming</a:t>
            </a:r>
            <a:r>
              <a:rPr lang="et-EE" dirty="0"/>
              <a:t> </a:t>
            </a:r>
            <a:r>
              <a:rPr lang="et-EE" sz="1800" dirty="0"/>
              <a:t> </a:t>
            </a:r>
            <a:r>
              <a:rPr lang="et-EE" sz="1800" dirty="0" smtClean="0"/>
              <a:t>( </a:t>
            </a:r>
            <a:r>
              <a:rPr lang="et-EE" sz="1800" dirty="0"/>
              <a:t>directly executed by </a:t>
            </a:r>
            <a:r>
              <a:rPr lang="et-EE" sz="1800" dirty="0" smtClean="0"/>
              <a:t>hardware)</a:t>
            </a:r>
          </a:p>
          <a:p>
            <a:endParaRPr lang="et-EE" sz="1800" dirty="0" smtClean="0"/>
          </a:p>
          <a:p>
            <a:r>
              <a:rPr lang="et-EE" dirty="0"/>
              <a:t>level 0 </a:t>
            </a:r>
            <a:r>
              <a:rPr lang="et-EE" dirty="0" smtClean="0"/>
              <a:t> =&gt;digital logic </a:t>
            </a:r>
            <a:r>
              <a:rPr lang="et-EE" sz="1800" dirty="0" smtClean="0"/>
              <a:t>(gates </a:t>
            </a:r>
            <a:r>
              <a:rPr lang="et-EE" sz="1800" dirty="0"/>
              <a:t>&amp; </a:t>
            </a:r>
            <a:r>
              <a:rPr lang="et-EE" sz="1800" dirty="0" smtClean="0"/>
              <a:t>transistors </a:t>
            </a:r>
            <a:r>
              <a:rPr lang="et-EE" sz="1800" dirty="0"/>
              <a:t>program address </a:t>
            </a:r>
            <a:r>
              <a:rPr lang="et-EE" sz="1800" dirty="0" smtClean="0"/>
              <a:t>registers)</a:t>
            </a:r>
          </a:p>
          <a:p>
            <a:endParaRPr lang="et-EE" sz="1800" dirty="0"/>
          </a:p>
          <a:p>
            <a:endParaRPr lang="et-EE" sz="1800" dirty="0"/>
          </a:p>
          <a:p>
            <a:endParaRPr lang="et-EE" sz="1800" dirty="0"/>
          </a:p>
          <a:p>
            <a:endParaRPr lang="et-EE" sz="1800" dirty="0"/>
          </a:p>
          <a:p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2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</a:t>
            </a:r>
            <a:r>
              <a:rPr lang="et-EE" dirty="0"/>
              <a:t>to primitive (OP</a:t>
            </a:r>
            <a:r>
              <a:rPr lang="et-EE" baseline="-25000" dirty="0"/>
              <a:t>k</a:t>
            </a:r>
            <a:r>
              <a:rPr lang="et-EE" dirty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</a:t>
            </a:r>
            <a:r>
              <a:rPr lang="et-EE" dirty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83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Translation</a:t>
            </a:r>
            <a:r>
              <a:rPr lang="et-EE" dirty="0" smtClean="0"/>
              <a:t>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r>
              <a:rPr lang="et-EE" u="sng" dirty="0" err="1" smtClean="0"/>
              <a:t>Advantages</a:t>
            </a:r>
            <a:r>
              <a:rPr lang="et-EE" u="sng" dirty="0" smtClean="0"/>
              <a:t>:</a:t>
            </a:r>
            <a:r>
              <a:rPr lang="et-EE" dirty="0" smtClean="0"/>
              <a:t>  -statements decoded ONCE  -efficient execution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Disadvantages:  </a:t>
            </a:r>
            <a:r>
              <a:rPr lang="et-EE" dirty="0" smtClean="0"/>
              <a:t>-space consumption</a:t>
            </a:r>
          </a:p>
          <a:p>
            <a:r>
              <a:rPr lang="et-EE" dirty="0" err="1" smtClean="0"/>
              <a:t>Interpretation</a:t>
            </a:r>
            <a:r>
              <a:rPr lang="et-EE" dirty="0" smtClean="0"/>
              <a:t>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Advantages:         </a:t>
            </a:r>
            <a:r>
              <a:rPr lang="et-EE" dirty="0" smtClean="0"/>
              <a:t>-space conservation</a:t>
            </a:r>
          </a:p>
          <a:p>
            <a:r>
              <a:rPr lang="et-EE" u="sng" dirty="0" err="1" smtClean="0"/>
              <a:t>Disadvantages</a:t>
            </a:r>
            <a:r>
              <a:rPr lang="et-EE" u="sng" dirty="0" smtClean="0"/>
              <a:t>:</a:t>
            </a:r>
            <a:r>
              <a:rPr lang="et-EE" dirty="0" smtClean="0"/>
              <a:t>   -execution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err="1" smtClean="0"/>
              <a:t>Points</a:t>
            </a:r>
            <a:r>
              <a:rPr lang="et-EE" dirty="0" smtClean="0"/>
              <a:t> </a:t>
            </a:r>
            <a:r>
              <a:rPr lang="et-EE" dirty="0" smtClean="0"/>
              <a:t>(EXAM </a:t>
            </a:r>
            <a:r>
              <a:rPr lang="et-EE" dirty="0" smtClean="0"/>
              <a:t>&amp; PERMISSION)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162638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</a:t>
            </a:r>
          </a:p>
          <a:p>
            <a:r>
              <a:rPr lang="et-EE" sz="2800" b="1" dirty="0" err="1" smtClean="0"/>
              <a:t>Practice</a:t>
            </a:r>
            <a:r>
              <a:rPr lang="et-EE" sz="2800" b="1" dirty="0" smtClean="0"/>
              <a:t>(T1+T2) ----max20p</a:t>
            </a:r>
          </a:p>
          <a:p>
            <a:r>
              <a:rPr lang="et-EE" sz="2800" b="1" dirty="0" err="1" smtClean="0"/>
              <a:t>Homework</a:t>
            </a:r>
            <a:r>
              <a:rPr lang="et-EE" sz="2800" b="1" dirty="0" smtClean="0"/>
              <a:t>(</a:t>
            </a:r>
            <a:r>
              <a:rPr lang="et-EE" sz="2800" b="1" dirty="0" err="1" smtClean="0"/>
              <a:t>translator</a:t>
            </a:r>
            <a:r>
              <a:rPr lang="et-EE" sz="2800" b="1" dirty="0" smtClean="0"/>
              <a:t>)  ----max15p</a:t>
            </a:r>
          </a:p>
          <a:p>
            <a:r>
              <a:rPr lang="et-EE" sz="2800" b="1" dirty="0" err="1" smtClean="0"/>
              <a:t>Presentation</a:t>
            </a:r>
            <a:r>
              <a:rPr lang="et-EE" sz="2800" b="1" dirty="0" smtClean="0"/>
              <a:t>(</a:t>
            </a:r>
            <a:r>
              <a:rPr lang="et-EE" sz="2800" b="1" dirty="0" err="1" smtClean="0"/>
              <a:t>languages</a:t>
            </a:r>
            <a:r>
              <a:rPr lang="et-EE" sz="2800" b="1" dirty="0" smtClean="0"/>
              <a:t>)---max10p</a:t>
            </a:r>
          </a:p>
          <a:p>
            <a:r>
              <a:rPr lang="et-EE" sz="2800" b="1" dirty="0" smtClean="0"/>
              <a:t>Seminar—max5p</a:t>
            </a:r>
            <a:endParaRPr lang="et-EE" b="1" dirty="0" smtClean="0"/>
          </a:p>
          <a:p>
            <a:r>
              <a:rPr lang="et-EE" sz="3200" b="1" dirty="0" smtClean="0"/>
              <a:t>Written examination--max50p</a:t>
            </a:r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3200" b="1" u="sng" dirty="0" smtClean="0"/>
              <a:t>Permission to examination(30p)</a:t>
            </a:r>
          </a:p>
          <a:p>
            <a:pPr>
              <a:buNone/>
            </a:pPr>
            <a:r>
              <a:rPr lang="et-EE" b="1" u="sng" dirty="0" smtClean="0"/>
              <a:t>  min 10pract(max20) +min  </a:t>
            </a:r>
            <a:r>
              <a:rPr lang="et-EE" b="1" u="sng" dirty="0"/>
              <a:t>2</a:t>
            </a:r>
            <a:r>
              <a:rPr lang="et-EE" b="1" u="sng" dirty="0" smtClean="0"/>
              <a:t>0test (max 30)</a:t>
            </a:r>
            <a:endParaRPr lang="et-EE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r>
              <a:rPr lang="et-EE" dirty="0" err="1" smtClean="0"/>
              <a:t>Compiler</a:t>
            </a:r>
            <a:r>
              <a:rPr lang="et-EE" dirty="0" smtClean="0"/>
              <a:t>: high level-&gt; machine</a:t>
            </a:r>
          </a:p>
          <a:p>
            <a:r>
              <a:rPr lang="et-EE" dirty="0" smtClean="0"/>
              <a:t> </a:t>
            </a:r>
            <a:r>
              <a:rPr lang="et-EE" dirty="0" smtClean="0"/>
              <a:t>Assembler: one to one, assembly -&gt; machine</a:t>
            </a:r>
          </a:p>
          <a:p>
            <a:r>
              <a:rPr lang="et-EE" dirty="0" err="1" smtClean="0"/>
              <a:t>Loader</a:t>
            </a:r>
            <a:r>
              <a:rPr lang="et-EE" dirty="0" smtClean="0"/>
              <a:t>: relocatable version of machine code -&gt; machine code</a:t>
            </a:r>
          </a:p>
          <a:p>
            <a:r>
              <a:rPr lang="et-EE" dirty="0" smtClean="0"/>
              <a:t>Link </a:t>
            </a:r>
            <a:r>
              <a:rPr lang="et-EE" dirty="0" smtClean="0"/>
              <a:t>editor: combines collections of relocatable programs -&gt; single relocatable machine program</a:t>
            </a:r>
          </a:p>
          <a:p>
            <a:r>
              <a:rPr lang="et-EE" dirty="0" err="1" smtClean="0"/>
              <a:t>Pre-processor</a:t>
            </a:r>
            <a:r>
              <a:rPr lang="et-EE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 smtClean="0"/>
              <a:t>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</a:t>
            </a:r>
            <a:r>
              <a:rPr lang="et-EE" dirty="0" smtClean="0"/>
              <a:t>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 smtClean="0"/>
              <a:t>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</a:t>
            </a:r>
            <a:r>
              <a:rPr lang="et-EE" dirty="0" smtClean="0"/>
              <a:t>to primitive (OP</a:t>
            </a:r>
            <a:r>
              <a:rPr lang="et-EE" baseline="-25000" dirty="0" smtClean="0"/>
              <a:t>k</a:t>
            </a:r>
            <a:r>
              <a:rPr lang="et-EE" dirty="0" smtClean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</a:t>
            </a:r>
            <a:r>
              <a:rPr lang="et-EE" dirty="0" smtClean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/>
              <a:t>SQL </a:t>
            </a:r>
            <a:r>
              <a:rPr lang="x-none" sz="2400" b="1" smtClean="0"/>
              <a:t>Translator</a:t>
            </a:r>
            <a:endParaRPr lang="et-EE" sz="2400" b="1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Fortran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052736"/>
            <a:ext cx="6821424" cy="5210904"/>
          </a:xfrm>
        </p:spPr>
        <p:txBody>
          <a:bodyPr/>
          <a:lstStyle/>
          <a:p>
            <a:pPr lvl="0"/>
            <a:r>
              <a:rPr lang="et-EE" dirty="0"/>
              <a:t>Compiler completed 1957</a:t>
            </a:r>
          </a:p>
          <a:p>
            <a:pPr lvl="0"/>
            <a:r>
              <a:rPr lang="et-EE" dirty="0"/>
              <a:t>Mostly using assembly languages</a:t>
            </a:r>
          </a:p>
          <a:p>
            <a:pPr lvl="0"/>
            <a:r>
              <a:rPr lang="et-EE" dirty="0"/>
              <a:t>Fortran 1 &amp; 2 designed while the Fortran 0 compiler was in development stage</a:t>
            </a:r>
          </a:p>
          <a:p>
            <a:r>
              <a:rPr lang="et-EE" b="1" u="sng" dirty="0"/>
              <a:t>1960 Fortran </a:t>
            </a:r>
            <a:r>
              <a:rPr lang="et-EE" b="1" u="sng" dirty="0" smtClean="0"/>
              <a:t>IV</a:t>
            </a:r>
            <a:r>
              <a:rPr lang="et-EE" b="1" dirty="0" smtClean="0"/>
              <a:t> </a:t>
            </a:r>
            <a:endParaRPr lang="et-EE" dirty="0"/>
          </a:p>
          <a:p>
            <a:pPr lvl="0"/>
            <a:r>
              <a:rPr lang="et-EE" dirty="0"/>
              <a:t>Fixed fields in source code (columns 1-5 labels, 6 'continue', 7-72  source, 73-80 sequence fields)</a:t>
            </a:r>
          </a:p>
          <a:p>
            <a:pPr lvl="0"/>
            <a:r>
              <a:rPr lang="et-EE" dirty="0"/>
              <a:t>Implicit typing  (I-N was integer variable types, all else was floating point)</a:t>
            </a:r>
          </a:p>
          <a:p>
            <a:pPr lvl="0"/>
            <a:r>
              <a:rPr lang="et-EE" dirty="0"/>
              <a:t>Arithmetic 'if' Å, q , Æ  (&gt;0, &lt;0, =0)</a:t>
            </a:r>
          </a:p>
          <a:p>
            <a:pPr lvl="0"/>
            <a:r>
              <a:rPr lang="et-EE" dirty="0"/>
              <a:t>'Do' iterator</a:t>
            </a:r>
          </a:p>
          <a:p>
            <a:pPr lvl="0"/>
            <a:r>
              <a:rPr lang="et-EE" dirty="0"/>
              <a:t>Formatted i/o</a:t>
            </a:r>
          </a:p>
          <a:p>
            <a:pPr lvl="0"/>
            <a:r>
              <a:rPr lang="et-EE" dirty="0"/>
              <a:t>Comments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99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i="1" dirty="0"/>
              <a:t>1963 Naur developed </a:t>
            </a:r>
            <a:r>
              <a:rPr lang="et-EE" b="1" u="sng" dirty="0"/>
              <a:t>Algol 60</a:t>
            </a:r>
            <a:r>
              <a:rPr lang="et-EE" b="1" i="1" dirty="0"/>
              <a:t> ('root' for Pascal, PL/1, Ada)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/>
              <a:t>'Free' format (freedom of indentation, spacing, etc)</a:t>
            </a:r>
          </a:p>
          <a:p>
            <a:pPr lvl="0"/>
            <a:r>
              <a:rPr lang="et-EE" dirty="0"/>
              <a:t>Reserved words (certain words could not be variable names)</a:t>
            </a:r>
          </a:p>
          <a:p>
            <a:pPr lvl="0"/>
            <a:r>
              <a:rPr lang="et-EE" dirty="0"/>
              <a:t>Explicit typing (variable type had to be explicitly defined)</a:t>
            </a:r>
          </a:p>
          <a:p>
            <a:pPr lvl="0"/>
            <a:r>
              <a:rPr lang="et-EE" dirty="0"/>
              <a:t>General iterator (similar to 'while')</a:t>
            </a:r>
          </a:p>
          <a:p>
            <a:pPr lvl="0"/>
            <a:r>
              <a:rPr lang="et-EE" dirty="0"/>
              <a:t>Block structure</a:t>
            </a:r>
          </a:p>
          <a:p>
            <a:pPr lvl="0"/>
            <a:r>
              <a:rPr lang="et-EE" dirty="0"/>
              <a:t>Recursive procedures</a:t>
            </a:r>
          </a:p>
          <a:p>
            <a:pPr lvl="0"/>
            <a:r>
              <a:rPr lang="et-EE" dirty="0"/>
              <a:t>Dynamic array bounds</a:t>
            </a:r>
          </a:p>
          <a:p>
            <a:pPr lvl="0"/>
            <a:r>
              <a:rPr lang="et-EE" dirty="0"/>
              <a:t>Value parameters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31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0"/>
            <a:ext cx="6803136" cy="1152128"/>
          </a:xfrm>
        </p:spPr>
        <p:txBody>
          <a:bodyPr/>
          <a:lstStyle/>
          <a:p>
            <a:r>
              <a:rPr lang="et-EE" b="1" dirty="0" smtClean="0"/>
              <a:t>An </a:t>
            </a:r>
            <a:r>
              <a:rPr lang="et-EE" b="1" dirty="0"/>
              <a:t>"Algol-like" </a:t>
            </a:r>
            <a:r>
              <a:rPr lang="et-EE" b="1" dirty="0" smtClean="0"/>
              <a:t>language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96752"/>
            <a:ext cx="6821424" cy="5066888"/>
          </a:xfrm>
        </p:spPr>
        <p:txBody>
          <a:bodyPr/>
          <a:lstStyle/>
          <a:p>
            <a:pPr lvl="0"/>
            <a:r>
              <a:rPr lang="et-EE" dirty="0"/>
              <a:t>Lexical scope is where the variable is visible and allows nested subroutines,   need order</a:t>
            </a:r>
          </a:p>
          <a:p>
            <a:pPr lvl="0"/>
            <a:r>
              <a:rPr lang="et-EE" dirty="0"/>
              <a:t>Type checking</a:t>
            </a:r>
          </a:p>
          <a:p>
            <a:pPr lvl="0"/>
            <a:r>
              <a:rPr lang="et-EE" dirty="0"/>
              <a:t>Compilation </a:t>
            </a:r>
            <a:r>
              <a:rPr lang="et-EE" dirty="0" smtClean="0"/>
              <a:t>used</a:t>
            </a:r>
          </a:p>
          <a:p>
            <a:r>
              <a:rPr lang="et-EE" dirty="0" smtClean="0"/>
              <a:t>IBM </a:t>
            </a:r>
            <a:r>
              <a:rPr lang="et-EE" dirty="0"/>
              <a:t>in its wisdom gave away FORTRAN with all its new computers creating wide spread support for FORTRAN and undermining Algol support</a:t>
            </a:r>
          </a:p>
          <a:p>
            <a:r>
              <a:rPr lang="et-EE" dirty="0" err="1" smtClean="0"/>
              <a:t>Both</a:t>
            </a:r>
            <a:r>
              <a:rPr lang="et-EE" dirty="0" smtClean="0"/>
              <a:t> </a:t>
            </a:r>
            <a:r>
              <a:rPr lang="et-EE" dirty="0"/>
              <a:t>type-checking and scope was not so good in Algol, this resulted in reduced reliability</a:t>
            </a:r>
          </a:p>
          <a:p>
            <a:r>
              <a:rPr lang="et-EE" dirty="0" err="1" smtClean="0"/>
              <a:t>Industry</a:t>
            </a:r>
            <a:r>
              <a:rPr lang="et-EE" dirty="0" smtClean="0"/>
              <a:t> </a:t>
            </a:r>
            <a:r>
              <a:rPr lang="et-EE" dirty="0"/>
              <a:t>preferred Fortran, academics preferred Algol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45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CLASSICAL LANGUAGES </a:t>
            </a:r>
            <a:r>
              <a:rPr lang="et-EE" sz="2800" dirty="0" smtClean="0"/>
              <a:t>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Applicative language- functional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268760"/>
            <a:ext cx="9427376" cy="6624736"/>
          </a:xfrm>
        </p:spPr>
        <p:txBody>
          <a:bodyPr/>
          <a:lstStyle/>
          <a:p>
            <a:r>
              <a:rPr lang="et-EE" dirty="0" smtClean="0"/>
              <a:t> 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22530" name="Picture 2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15" y="1634619"/>
            <a:ext cx="44005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1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COBOL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1959 </a:t>
            </a:r>
            <a:r>
              <a:rPr lang="et-EE" dirty="0"/>
              <a:t>Dept. of Defense wanted a single language</a:t>
            </a:r>
          </a:p>
          <a:p>
            <a:r>
              <a:rPr lang="et-EE" dirty="0" smtClean="0"/>
              <a:t>1960 </a:t>
            </a:r>
            <a:r>
              <a:rPr lang="et-EE" dirty="0"/>
              <a:t>Remington (Rand) developed the first compilers</a:t>
            </a:r>
          </a:p>
          <a:p>
            <a:r>
              <a:rPr lang="et-EE" dirty="0" err="1" smtClean="0"/>
              <a:t>Machine</a:t>
            </a:r>
            <a:r>
              <a:rPr lang="et-EE" dirty="0" smtClean="0"/>
              <a:t> </a:t>
            </a:r>
            <a:r>
              <a:rPr lang="et-EE" dirty="0"/>
              <a:t>independent</a:t>
            </a:r>
          </a:p>
          <a:p>
            <a:r>
              <a:rPr lang="et-EE" dirty="0" smtClean="0"/>
              <a:t>General </a:t>
            </a:r>
            <a:r>
              <a:rPr lang="et-EE" dirty="0"/>
              <a:t>if/then else</a:t>
            </a:r>
          </a:p>
          <a:p>
            <a:r>
              <a:rPr lang="et-EE" dirty="0" smtClean="0"/>
              <a:t>'</a:t>
            </a:r>
            <a:r>
              <a:rPr lang="et-EE" dirty="0" err="1" smtClean="0"/>
              <a:t>Noise</a:t>
            </a:r>
            <a:r>
              <a:rPr lang="et-EE" dirty="0"/>
              <a:t>' words (almost English-like, so lowly accountants could follow programs i.e. they didn’t have to know how to program to know what the code represented)</a:t>
            </a:r>
          </a:p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1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Major Requirements of an</a:t>
            </a:r>
            <a:br>
              <a:rPr lang="en-US" altLang="et-EE"/>
            </a:br>
            <a:r>
              <a:rPr lang="en-US" altLang="et-EE"/>
              <a:t>Operating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Interleave the execution of several processes to maximize processor utilization while providing reasonable response time</a:t>
            </a:r>
          </a:p>
          <a:p>
            <a:r>
              <a:rPr lang="en-US" altLang="et-EE"/>
              <a:t>Allocate resources to processes</a:t>
            </a:r>
          </a:p>
          <a:p>
            <a:r>
              <a:rPr lang="en-US" altLang="et-EE"/>
              <a:t>Support interprocess communication and user creation of processes</a:t>
            </a:r>
          </a:p>
        </p:txBody>
      </p:sp>
    </p:spTree>
    <p:extLst>
      <p:ext uri="{BB962C8B-B14F-4D97-AF65-F5344CB8AC3E}">
        <p14:creationId xmlns:p14="http://schemas.microsoft.com/office/powerpoint/2010/main" val="8671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APL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IBM 1960 (Ken Iverson)</a:t>
            </a:r>
          </a:p>
          <a:p>
            <a:r>
              <a:rPr lang="et-EE" dirty="0"/>
              <a:t> </a:t>
            </a:r>
            <a:r>
              <a:rPr lang="et-EE" u="sng" dirty="0">
                <a:hlinkClick r:id="rId2"/>
              </a:rPr>
              <a:t>http://www.engin.umd.umich.edu/CIS/course.des/cis400/apl/apl.html</a:t>
            </a:r>
            <a:endParaRPr lang="et-EE" dirty="0"/>
          </a:p>
          <a:p>
            <a:r>
              <a:rPr lang="et-EE" dirty="0" err="1" smtClean="0"/>
              <a:t>Very</a:t>
            </a:r>
            <a:r>
              <a:rPr lang="et-EE" dirty="0" smtClean="0"/>
              <a:t> </a:t>
            </a:r>
            <a:r>
              <a:rPr lang="et-EE" dirty="0"/>
              <a:t>compact notation for computation</a:t>
            </a:r>
          </a:p>
          <a:p>
            <a:r>
              <a:rPr lang="et-EE" dirty="0" err="1" smtClean="0"/>
              <a:t>Provided</a:t>
            </a:r>
            <a:r>
              <a:rPr lang="et-EE" dirty="0" smtClean="0"/>
              <a:t> </a:t>
            </a:r>
            <a:r>
              <a:rPr lang="et-EE" dirty="0"/>
              <a:t>for much matrix manipulation</a:t>
            </a:r>
          </a:p>
          <a:p>
            <a:r>
              <a:rPr lang="et-EE" dirty="0" smtClean="0"/>
              <a:t>NOT </a:t>
            </a:r>
            <a:r>
              <a:rPr lang="et-EE" dirty="0"/>
              <a:t>Algol-like in nature</a:t>
            </a:r>
          </a:p>
          <a:p>
            <a:r>
              <a:rPr lang="et-EE" dirty="0" err="1" smtClean="0"/>
              <a:t>Originally</a:t>
            </a:r>
            <a:r>
              <a:rPr lang="et-EE" dirty="0" smtClean="0"/>
              <a:t> </a:t>
            </a:r>
            <a:r>
              <a:rPr lang="et-EE" dirty="0"/>
              <a:t>built to describe specifications of IBM360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78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576064"/>
          </a:xfrm>
        </p:spPr>
        <p:txBody>
          <a:bodyPr/>
          <a:lstStyle/>
          <a:p>
            <a:r>
              <a:rPr lang="et-EE" dirty="0" smtClean="0"/>
              <a:t>LISP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8496944" cy="5354920"/>
          </a:xfrm>
        </p:spPr>
        <p:txBody>
          <a:bodyPr/>
          <a:lstStyle/>
          <a:p>
            <a:r>
              <a:rPr lang="et-EE" dirty="0"/>
              <a:t>Developed at </a:t>
            </a:r>
            <a:r>
              <a:rPr lang="et-EE" dirty="0" smtClean="0"/>
              <a:t>MIT</a:t>
            </a:r>
            <a:r>
              <a:rPr lang="et-EE" u="sng" dirty="0" smtClean="0"/>
              <a:t> </a:t>
            </a:r>
            <a:r>
              <a:rPr lang="et-EE" u="sng" dirty="0"/>
              <a:t>John </a:t>
            </a:r>
            <a:r>
              <a:rPr lang="et-EE" u="sng" dirty="0" err="1"/>
              <a:t>McCarthy</a:t>
            </a:r>
            <a:r>
              <a:rPr lang="et-EE" u="sng" dirty="0"/>
              <a:t>-MIT </a:t>
            </a:r>
            <a:r>
              <a:rPr lang="et-EE" u="sng" dirty="0" smtClean="0"/>
              <a:t>1960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r>
              <a:rPr lang="et-EE" dirty="0" smtClean="0"/>
              <a:t>Symbolic </a:t>
            </a:r>
            <a:r>
              <a:rPr lang="et-EE" dirty="0"/>
              <a:t>expression, able to manipulate variable names like variable values (i.e. pointer arithmetic)</a:t>
            </a:r>
          </a:p>
          <a:p>
            <a:r>
              <a:rPr lang="et-EE" dirty="0" smtClean="0"/>
              <a:t>Uniform </a:t>
            </a:r>
            <a:r>
              <a:rPr lang="et-EE" dirty="0"/>
              <a:t>representation for expression  (dataºcode) executable data structures.</a:t>
            </a:r>
          </a:p>
          <a:p>
            <a:r>
              <a:rPr lang="et-EE" dirty="0" smtClean="0"/>
              <a:t>New </a:t>
            </a:r>
            <a:r>
              <a:rPr lang="et-EE" dirty="0"/>
              <a:t>form of conditional expression (similar to "switch" statements)</a:t>
            </a:r>
          </a:p>
          <a:p>
            <a:r>
              <a:rPr lang="et-EE" dirty="0" smtClean="0"/>
              <a:t>Pre-fix </a:t>
            </a:r>
            <a:r>
              <a:rPr lang="et-EE" dirty="0"/>
              <a:t>expressions- operator followed by arguments</a:t>
            </a:r>
          </a:p>
          <a:p>
            <a:r>
              <a:rPr lang="et-EE" dirty="0" smtClean="0"/>
              <a:t>Recursion </a:t>
            </a:r>
            <a:r>
              <a:rPr lang="et-EE" dirty="0"/>
              <a:t>more widely used</a:t>
            </a:r>
          </a:p>
          <a:p>
            <a:r>
              <a:rPr lang="et-EE" dirty="0" smtClean="0"/>
              <a:t>"</a:t>
            </a:r>
            <a:r>
              <a:rPr lang="et-EE" dirty="0"/>
              <a:t>Garbage collection"  used for data management</a:t>
            </a:r>
          </a:p>
          <a:p>
            <a:r>
              <a:rPr lang="et-EE" dirty="0" smtClean="0"/>
              <a:t>A </a:t>
            </a:r>
            <a:r>
              <a:rPr lang="et-EE" dirty="0"/>
              <a:t>"linked-list" type of </a:t>
            </a:r>
            <a:r>
              <a:rPr lang="et-EE" dirty="0" smtClean="0"/>
              <a:t>structure </a:t>
            </a:r>
            <a:r>
              <a:rPr lang="et-EE" dirty="0"/>
              <a:t>is the basic structure in LISP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29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Lisp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u="sng" dirty="0"/>
              <a:t>Lisp: John McCarthy-MIT 1960</a:t>
            </a:r>
            <a:endParaRPr lang="et-EE" dirty="0"/>
          </a:p>
          <a:p>
            <a:r>
              <a:rPr lang="et-EE" dirty="0"/>
              <a:t>Distinctive features of Lisp:</a:t>
            </a:r>
          </a:p>
          <a:p>
            <a:r>
              <a:rPr lang="et-EE" dirty="0"/>
              <a:t> </a:t>
            </a:r>
            <a:r>
              <a:rPr lang="et-EE" dirty="0" smtClean="0"/>
              <a:t> </a:t>
            </a:r>
            <a:r>
              <a:rPr lang="et-EE" dirty="0" err="1" smtClean="0"/>
              <a:t>Equivalence</a:t>
            </a:r>
            <a:r>
              <a:rPr lang="et-EE" dirty="0" smtClean="0"/>
              <a:t> </a:t>
            </a:r>
            <a:r>
              <a:rPr lang="et-EE" dirty="0"/>
              <a:t>of form for data and program</a:t>
            </a:r>
          </a:p>
          <a:p>
            <a:r>
              <a:rPr lang="et-EE" dirty="0"/>
              <a:t> </a:t>
            </a:r>
            <a:r>
              <a:rPr lang="et-EE" dirty="0" smtClean="0"/>
              <a:t> </a:t>
            </a:r>
            <a:r>
              <a:rPr lang="et-EE" dirty="0" err="1" smtClean="0"/>
              <a:t>Heavy</a:t>
            </a:r>
            <a:r>
              <a:rPr lang="et-EE" dirty="0" smtClean="0"/>
              <a:t> </a:t>
            </a:r>
            <a:r>
              <a:rPr lang="et-EE" dirty="0"/>
              <a:t>reliance on recursion over iteration</a:t>
            </a:r>
          </a:p>
          <a:p>
            <a:r>
              <a:rPr lang="et-EE" dirty="0"/>
              <a:t> </a:t>
            </a:r>
            <a:r>
              <a:rPr lang="et-EE" dirty="0" smtClean="0"/>
              <a:t> </a:t>
            </a:r>
            <a:r>
              <a:rPr lang="et-EE" dirty="0" err="1" smtClean="0"/>
              <a:t>Use</a:t>
            </a:r>
            <a:r>
              <a:rPr lang="et-EE" dirty="0" smtClean="0"/>
              <a:t> </a:t>
            </a:r>
            <a:r>
              <a:rPr lang="et-EE" dirty="0"/>
              <a:t>of linked list as intrinsic data structure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7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Data objects in Lisp</a:t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"</a:t>
            </a:r>
            <a:r>
              <a:rPr lang="et-EE" dirty="0"/>
              <a:t>Atoms", (either literal or numeric, i.e. 'sam or 3)</a:t>
            </a:r>
          </a:p>
          <a:p>
            <a:r>
              <a:rPr lang="et-EE" dirty="0"/>
              <a:t>·        List- groups of atoms or lists    nested list representation is ((1 2 ) (3 4 ))</a:t>
            </a:r>
          </a:p>
          <a:p>
            <a:r>
              <a:rPr lang="et-EE" dirty="0" smtClean="0"/>
              <a:t>Expression- </a:t>
            </a:r>
            <a:r>
              <a:rPr lang="et-EE" dirty="0"/>
              <a:t>atoms and lists together</a:t>
            </a:r>
          </a:p>
          <a:p>
            <a:r>
              <a:rPr lang="et-EE" dirty="0"/>
              <a:t>There are no reserved words for literal except:</a:t>
            </a:r>
          </a:p>
          <a:p>
            <a:r>
              <a:rPr lang="et-EE" dirty="0" smtClean="0"/>
              <a:t>The </a:t>
            </a:r>
            <a:r>
              <a:rPr lang="et-EE" dirty="0"/>
              <a:t>literal T is for boolean true</a:t>
            </a:r>
          </a:p>
          <a:p>
            <a:r>
              <a:rPr lang="et-EE" dirty="0" smtClean="0"/>
              <a:t>The </a:t>
            </a:r>
            <a:r>
              <a:rPr lang="et-EE" dirty="0"/>
              <a:t>literal NIL º '(   ) or </a:t>
            </a:r>
            <a:r>
              <a:rPr lang="et-EE" dirty="0" smtClean="0"/>
              <a:t>falseIn </a:t>
            </a:r>
            <a:r>
              <a:rPr lang="et-EE" dirty="0"/>
              <a:t>Lisp</a:t>
            </a:r>
          </a:p>
          <a:p>
            <a:r>
              <a:rPr lang="et-EE" b="1" dirty="0"/>
              <a:t>;</a:t>
            </a:r>
            <a:r>
              <a:rPr lang="et-EE" dirty="0"/>
              <a:t> is for commenting like // for C++. So ; </a:t>
            </a:r>
            <a:r>
              <a:rPr lang="et-EE" u="sng" dirty="0"/>
              <a:t>this comment is not recognized by interpreter</a:t>
            </a:r>
            <a:endParaRPr lang="et-EE" dirty="0"/>
          </a:p>
          <a:p>
            <a:r>
              <a:rPr lang="et-EE" b="1" dirty="0"/>
              <a:t>' </a:t>
            </a:r>
            <a:r>
              <a:rPr lang="et-EE" dirty="0"/>
              <a:t>is to read "as is" and not for interpretation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4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Functional programming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u="sng" dirty="0"/>
              <a:t>Sequence control</a:t>
            </a:r>
          </a:p>
          <a:p>
            <a:r>
              <a:rPr lang="et-EE" dirty="0" err="1" smtClean="0"/>
              <a:t>Used</a:t>
            </a:r>
            <a:r>
              <a:rPr lang="et-EE" dirty="0" smtClean="0"/>
              <a:t> </a:t>
            </a:r>
            <a:r>
              <a:rPr lang="et-EE" dirty="0"/>
              <a:t>in expressions, (e.g. Precedence rules, parenthesis)</a:t>
            </a:r>
          </a:p>
          <a:p>
            <a:r>
              <a:rPr lang="et-EE" dirty="0" err="1" smtClean="0"/>
              <a:t>Between</a:t>
            </a:r>
            <a:r>
              <a:rPr lang="et-EE" dirty="0" smtClean="0"/>
              <a:t> </a:t>
            </a:r>
            <a:r>
              <a:rPr lang="et-EE" dirty="0"/>
              <a:t>statements or blocks, (e.g. Iteration and conditionals)</a:t>
            </a:r>
          </a:p>
          <a:p>
            <a:r>
              <a:rPr lang="et-EE" dirty="0" err="1" smtClean="0"/>
              <a:t>Between</a:t>
            </a:r>
            <a:r>
              <a:rPr lang="et-EE" dirty="0" smtClean="0"/>
              <a:t> </a:t>
            </a:r>
            <a:r>
              <a:rPr lang="et-EE" dirty="0"/>
              <a:t>sub-programs, (e.g. Calls)</a:t>
            </a:r>
          </a:p>
          <a:p>
            <a:r>
              <a:rPr lang="et-EE" u="sng" dirty="0"/>
              <a:t>Control sequences</a:t>
            </a:r>
          </a:p>
          <a:p>
            <a:r>
              <a:rPr lang="et-EE" dirty="0" err="1" smtClean="0"/>
              <a:t>Implied</a:t>
            </a:r>
            <a:r>
              <a:rPr lang="et-EE" dirty="0"/>
              <a:t>, (physical statement order)</a:t>
            </a:r>
          </a:p>
          <a:p>
            <a:r>
              <a:rPr lang="et-EE" dirty="0" err="1" smtClean="0"/>
              <a:t>Explicit</a:t>
            </a:r>
            <a:r>
              <a:rPr lang="et-EE" dirty="0"/>
              <a:t>, (parenthesis or goto's)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857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555168" cy="1152128"/>
          </a:xfrm>
        </p:spPr>
        <p:txBody>
          <a:bodyPr/>
          <a:lstStyle/>
          <a:p>
            <a:r>
              <a:rPr lang="et-EE" sz="2400" dirty="0"/>
              <a:t>Functional programming </a:t>
            </a:r>
            <a:r>
              <a:rPr lang="et-EE" sz="2400" dirty="0" smtClean="0"/>
              <a:t>... </a:t>
            </a:r>
            <a:r>
              <a:rPr lang="et-EE" sz="2400" dirty="0"/>
              <a:t>applicative languages</a:t>
            </a:r>
            <a:br>
              <a:rPr lang="et-EE" sz="2400" dirty="0"/>
            </a:br>
            <a:endParaRPr lang="et-E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                        f(x) = x * x</a:t>
            </a:r>
          </a:p>
          <a:p>
            <a:r>
              <a:rPr lang="et-EE" dirty="0"/>
              <a:t>                        f(2) = 2 * 2</a:t>
            </a:r>
          </a:p>
          <a:p>
            <a:r>
              <a:rPr lang="et-EE" dirty="0"/>
              <a:t>                        f(z + 1) = (z + 1) * (z + 1)</a:t>
            </a:r>
          </a:p>
          <a:p>
            <a:r>
              <a:rPr lang="et-EE" dirty="0"/>
              <a:t>"lambda" notation:</a:t>
            </a:r>
          </a:p>
          <a:p>
            <a:r>
              <a:rPr lang="et-EE" dirty="0" smtClean="0"/>
              <a:t>((la)x</a:t>
            </a:r>
            <a:r>
              <a:rPr lang="et-EE" dirty="0"/>
              <a:t>  x*x)2 = 2 * 2 = 4</a:t>
            </a:r>
          </a:p>
          <a:p>
            <a:r>
              <a:rPr lang="et-EE" dirty="0"/>
              <a:t>f = </a:t>
            </a:r>
            <a:r>
              <a:rPr lang="et-EE" dirty="0" smtClean="0"/>
              <a:t>(la)x.x*x</a:t>
            </a:r>
          </a:p>
          <a:p>
            <a:r>
              <a:rPr lang="et-EE" dirty="0"/>
              <a:t>global </a:t>
            </a:r>
            <a:r>
              <a:rPr lang="et-EE" dirty="0" smtClean="0"/>
              <a:t>.. </a:t>
            </a:r>
            <a:r>
              <a:rPr lang="et-EE" dirty="0"/>
              <a:t>non-lambda variable</a:t>
            </a:r>
          </a:p>
          <a:p>
            <a:r>
              <a:rPr lang="et-EE" dirty="0"/>
              <a:t>f </a:t>
            </a:r>
            <a:r>
              <a:rPr lang="et-EE" dirty="0" smtClean="0"/>
              <a:t>.. </a:t>
            </a:r>
            <a:r>
              <a:rPr lang="et-EE" dirty="0"/>
              <a:t>g o h = g(h(x))  functional languages permit this imperative do not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5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Parsing</a:t>
            </a:r>
            <a:r>
              <a:rPr lang="et-EE" dirty="0" smtClean="0"/>
              <a:t> </a:t>
            </a:r>
            <a:r>
              <a:rPr lang="et-EE" dirty="0" err="1" smtClean="0"/>
              <a:t>formulas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err="1"/>
              <a:t>Root</a:t>
            </a:r>
            <a:r>
              <a:rPr lang="et-EE" dirty="0"/>
              <a:t> = </a:t>
            </a:r>
            <a:r>
              <a:rPr lang="et-EE" u="sng" dirty="0"/>
              <a:t>-b ± (b</a:t>
            </a:r>
            <a:r>
              <a:rPr lang="et-EE" u="sng" baseline="30000" dirty="0"/>
              <a:t>2</a:t>
            </a:r>
            <a:r>
              <a:rPr lang="et-EE" u="sng" dirty="0"/>
              <a:t>-4ac)</a:t>
            </a:r>
            <a:r>
              <a:rPr lang="et-EE" u="sng" baseline="30000" dirty="0"/>
              <a:t>1/2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t-EE" dirty="0"/>
              <a:t>                       2a</a:t>
            </a:r>
            <a:endParaRPr lang="en-US" dirty="0"/>
          </a:p>
          <a:p>
            <a:r>
              <a:rPr lang="et-EE" dirty="0"/>
              <a:t>In </a:t>
            </a:r>
            <a:r>
              <a:rPr lang="et-EE" dirty="0" err="1"/>
              <a:t>Fortran</a:t>
            </a:r>
            <a:r>
              <a:rPr lang="et-EE" dirty="0"/>
              <a:t>:</a:t>
            </a:r>
            <a:endParaRPr lang="en-US" dirty="0"/>
          </a:p>
          <a:p>
            <a:pPr marL="0" indent="0">
              <a:buNone/>
            </a:pPr>
            <a:r>
              <a:rPr lang="et-EE" dirty="0" err="1"/>
              <a:t>Root</a:t>
            </a:r>
            <a:r>
              <a:rPr lang="et-EE" dirty="0"/>
              <a:t>  = ( -b + </a:t>
            </a:r>
            <a:r>
              <a:rPr lang="et-EE" dirty="0" err="1"/>
              <a:t>Sqrt</a:t>
            </a:r>
            <a:r>
              <a:rPr lang="et-EE" dirty="0"/>
              <a:t> ( b**2 - 4*a*c))/2*a</a:t>
            </a:r>
            <a:endParaRPr lang="en-US" dirty="0"/>
          </a:p>
          <a:p>
            <a:r>
              <a:rPr lang="et-EE" dirty="0"/>
              <a:t>In </a:t>
            </a:r>
            <a:r>
              <a:rPr lang="et-EE" dirty="0" err="1" smtClean="0"/>
              <a:t>some</a:t>
            </a:r>
            <a:r>
              <a:rPr lang="et-EE" dirty="0" smtClean="0"/>
              <a:t> </a:t>
            </a:r>
            <a:r>
              <a:rPr lang="et-EE" dirty="0" err="1"/>
              <a:t>instances</a:t>
            </a:r>
            <a:r>
              <a:rPr lang="et-EE" dirty="0"/>
              <a:t>, </a:t>
            </a:r>
            <a:r>
              <a:rPr lang="et-EE" dirty="0" err="1"/>
              <a:t>parenthesis</a:t>
            </a:r>
            <a:r>
              <a:rPr lang="et-EE" dirty="0"/>
              <a:t> are </a:t>
            </a:r>
            <a:r>
              <a:rPr lang="et-EE" dirty="0" err="1"/>
              <a:t>essential</a:t>
            </a:r>
            <a:r>
              <a:rPr lang="et-EE" dirty="0"/>
              <a:t>, in </a:t>
            </a:r>
            <a:r>
              <a:rPr lang="et-EE" dirty="0" err="1" smtClean="0"/>
              <a:t>others</a:t>
            </a:r>
            <a:r>
              <a:rPr lang="et-EE" dirty="0" smtClean="0"/>
              <a:t> </a:t>
            </a:r>
            <a:r>
              <a:rPr lang="et-EE" dirty="0" err="1"/>
              <a:t>they</a:t>
            </a:r>
            <a:r>
              <a:rPr lang="et-EE" dirty="0"/>
              <a:t> are </a:t>
            </a:r>
            <a:r>
              <a:rPr lang="et-EE" dirty="0" err="1"/>
              <a:t>not</a:t>
            </a:r>
            <a:r>
              <a:rPr lang="et-EE" dirty="0"/>
              <a:t>. 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(a + b)*(c - a)   </a:t>
            </a:r>
            <a:r>
              <a:rPr lang="et-EE" dirty="0" err="1"/>
              <a:t>in-fix</a:t>
            </a:r>
            <a:r>
              <a:rPr lang="et-EE" dirty="0"/>
              <a:t> </a:t>
            </a:r>
            <a:r>
              <a:rPr lang="et-EE" dirty="0" err="1"/>
              <a:t>notation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* + a b - c a      </a:t>
            </a:r>
            <a:r>
              <a:rPr lang="et-EE" dirty="0" err="1"/>
              <a:t>pre-fix</a:t>
            </a:r>
            <a:r>
              <a:rPr lang="et-EE" dirty="0"/>
              <a:t> </a:t>
            </a:r>
            <a:r>
              <a:rPr lang="et-EE" dirty="0" err="1"/>
              <a:t>notation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a b + c a - *      post-</a:t>
            </a:r>
            <a:r>
              <a:rPr lang="et-EE" dirty="0" err="1"/>
              <a:t>fix</a:t>
            </a:r>
            <a:r>
              <a:rPr lang="et-EE" dirty="0"/>
              <a:t> </a:t>
            </a:r>
            <a:r>
              <a:rPr lang="et-EE" dirty="0" err="1"/>
              <a:t>notation</a:t>
            </a:r>
            <a:endParaRPr lang="en-US" dirty="0"/>
          </a:p>
          <a:p>
            <a:r>
              <a:rPr lang="et-EE" u="sng" dirty="0" err="1"/>
              <a:t>What</a:t>
            </a:r>
            <a:r>
              <a:rPr lang="et-EE" u="sng" dirty="0"/>
              <a:t> </a:t>
            </a:r>
            <a:r>
              <a:rPr lang="et-EE" u="sng" dirty="0" err="1"/>
              <a:t>is</a:t>
            </a:r>
            <a:r>
              <a:rPr lang="et-EE" u="sng" dirty="0"/>
              <a:t> </a:t>
            </a:r>
            <a:r>
              <a:rPr lang="et-EE" u="sng" dirty="0" err="1"/>
              <a:t>the</a:t>
            </a:r>
            <a:r>
              <a:rPr lang="et-EE" u="sng" dirty="0"/>
              <a:t> </a:t>
            </a:r>
            <a:r>
              <a:rPr lang="et-EE" u="sng" dirty="0" err="1"/>
              <a:t>difference</a:t>
            </a:r>
            <a:r>
              <a:rPr lang="et-EE" u="sng" dirty="0"/>
              <a:t> </a:t>
            </a:r>
            <a:r>
              <a:rPr lang="et-EE" u="sng" dirty="0" err="1"/>
              <a:t>between</a:t>
            </a:r>
            <a:r>
              <a:rPr lang="et-EE" u="sng" dirty="0"/>
              <a:t> </a:t>
            </a:r>
            <a:r>
              <a:rPr lang="et-EE" u="sng" dirty="0" err="1"/>
              <a:t>unary</a:t>
            </a:r>
            <a:r>
              <a:rPr lang="et-EE" u="sng" dirty="0"/>
              <a:t> and </a:t>
            </a:r>
            <a:r>
              <a:rPr lang="et-EE" u="sng" dirty="0" err="1"/>
              <a:t>binary</a:t>
            </a:r>
            <a:r>
              <a:rPr lang="et-EE" u="sng" dirty="0"/>
              <a:t> minus?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(</a:t>
            </a:r>
            <a:r>
              <a:rPr lang="et-EE" dirty="0" err="1"/>
              <a:t>i.e</a:t>
            </a:r>
            <a:r>
              <a:rPr lang="et-EE" dirty="0"/>
              <a:t>. </a:t>
            </a:r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does</a:t>
            </a:r>
            <a:r>
              <a:rPr lang="et-EE" dirty="0"/>
              <a:t> "-b" and "b</a:t>
            </a:r>
            <a:r>
              <a:rPr lang="et-EE" baseline="30000" dirty="0"/>
              <a:t>2</a:t>
            </a:r>
            <a:r>
              <a:rPr lang="et-EE" dirty="0"/>
              <a:t>-4ac"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quadratic</a:t>
            </a:r>
            <a:r>
              <a:rPr lang="et-EE" dirty="0"/>
              <a:t> </a:t>
            </a:r>
            <a:r>
              <a:rPr lang="et-EE" dirty="0" err="1"/>
              <a:t>formula</a:t>
            </a:r>
            <a:r>
              <a:rPr lang="et-EE" dirty="0"/>
              <a:t> </a:t>
            </a:r>
            <a:r>
              <a:rPr lang="et-EE" dirty="0" err="1"/>
              <a:t>differ</a:t>
            </a:r>
            <a:r>
              <a:rPr lang="et-EE" dirty="0"/>
              <a:t> in </a:t>
            </a:r>
            <a:r>
              <a:rPr lang="et-EE" dirty="0" err="1"/>
              <a:t>terms</a:t>
            </a:r>
            <a:r>
              <a:rPr lang="et-EE" dirty="0"/>
              <a:t> of </a:t>
            </a:r>
            <a:r>
              <a:rPr lang="et-EE" dirty="0" err="1"/>
              <a:t>language</a:t>
            </a:r>
            <a:r>
              <a:rPr lang="et-EE" dirty="0"/>
              <a:t> </a:t>
            </a:r>
            <a:r>
              <a:rPr lang="et-EE" dirty="0" err="1"/>
              <a:t>definition</a:t>
            </a:r>
            <a:r>
              <a:rPr lang="et-EE" dirty="0"/>
              <a:t>?)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25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Tree</a:t>
            </a:r>
            <a:r>
              <a:rPr lang="et-EE" dirty="0"/>
              <a:t> </a:t>
            </a:r>
            <a:r>
              <a:rPr lang="et-EE" dirty="0" err="1" smtClean="0"/>
              <a:t>representation</a:t>
            </a:r>
            <a:r>
              <a:rPr lang="et-EE" dirty="0" smtClean="0"/>
              <a:t> </a:t>
            </a:r>
            <a:r>
              <a:rPr lang="et-EE" dirty="0" err="1" smtClean="0"/>
              <a:t>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  -</a:t>
            </a:r>
            <a:r>
              <a:rPr lang="et-EE" dirty="0"/>
              <a:t>a * b + c  </a:t>
            </a:r>
            <a:r>
              <a:rPr lang="et-EE" dirty="0" err="1"/>
              <a:t>in-fix</a:t>
            </a:r>
            <a:r>
              <a:rPr lang="et-EE" dirty="0"/>
              <a:t> </a:t>
            </a:r>
            <a:r>
              <a:rPr lang="et-EE" dirty="0" err="1" smtClean="0"/>
              <a:t>notation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n-US" dirty="0"/>
          </a:p>
          <a:p>
            <a:r>
              <a:rPr lang="et-EE" dirty="0" err="1" smtClean="0"/>
              <a:t>Binary</a:t>
            </a:r>
            <a:r>
              <a:rPr lang="et-EE" dirty="0" smtClean="0"/>
              <a:t> </a:t>
            </a:r>
            <a:r>
              <a:rPr lang="et-EE" dirty="0"/>
              <a:t>vs. </a:t>
            </a:r>
            <a:r>
              <a:rPr lang="et-EE" dirty="0" err="1"/>
              <a:t>unary</a:t>
            </a:r>
            <a:r>
              <a:rPr lang="et-EE" dirty="0"/>
              <a:t> </a:t>
            </a:r>
            <a:r>
              <a:rPr lang="et-EE" dirty="0" err="1"/>
              <a:t>operator</a:t>
            </a:r>
            <a:r>
              <a:rPr lang="et-EE" dirty="0"/>
              <a:t> </a:t>
            </a:r>
            <a:r>
              <a:rPr lang="et-EE" dirty="0" err="1"/>
              <a:t>confusion</a:t>
            </a:r>
            <a:endParaRPr lang="en-US" dirty="0"/>
          </a:p>
          <a:p>
            <a:r>
              <a:rPr lang="et-EE" dirty="0" err="1" smtClean="0"/>
              <a:t>Precedence</a:t>
            </a:r>
            <a:r>
              <a:rPr lang="et-EE" dirty="0" smtClean="0"/>
              <a:t> </a:t>
            </a:r>
            <a:r>
              <a:rPr lang="et-EE" dirty="0" err="1"/>
              <a:t>rules</a:t>
            </a:r>
            <a:r>
              <a:rPr lang="et-EE" dirty="0"/>
              <a:t> </a:t>
            </a:r>
            <a:endParaRPr lang="en-US" dirty="0"/>
          </a:p>
          <a:p>
            <a:r>
              <a:rPr lang="et-EE" dirty="0" err="1" smtClean="0"/>
              <a:t>Associativity</a:t>
            </a:r>
            <a:endParaRPr lang="en-US" dirty="0"/>
          </a:p>
          <a:p>
            <a:pPr lvl="1"/>
            <a:r>
              <a:rPr lang="et-EE" dirty="0" err="1" smtClean="0"/>
              <a:t>left</a:t>
            </a:r>
            <a:r>
              <a:rPr lang="et-EE" dirty="0" smtClean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right</a:t>
            </a:r>
            <a:r>
              <a:rPr lang="et-EE" dirty="0"/>
              <a:t>  </a:t>
            </a:r>
            <a:endParaRPr lang="en-US" dirty="0"/>
          </a:p>
          <a:p>
            <a:pPr lvl="1"/>
            <a:r>
              <a:rPr lang="et-EE" dirty="0" err="1" smtClean="0"/>
              <a:t>right</a:t>
            </a:r>
            <a:r>
              <a:rPr lang="et-EE" dirty="0" smtClean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left</a:t>
            </a:r>
            <a:r>
              <a:rPr lang="et-EE" dirty="0"/>
              <a:t>, (</a:t>
            </a:r>
            <a:r>
              <a:rPr lang="et-EE" dirty="0" err="1"/>
              <a:t>eliminates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need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parenthesis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"2a"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denominator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quadratic</a:t>
            </a:r>
            <a:r>
              <a:rPr lang="et-EE" dirty="0"/>
              <a:t>)</a:t>
            </a:r>
            <a:endParaRPr lang="en-US" dirty="0"/>
          </a:p>
          <a:p>
            <a:r>
              <a:rPr lang="et-EE" dirty="0" err="1" smtClean="0"/>
              <a:t>Operators</a:t>
            </a:r>
            <a:r>
              <a:rPr lang="et-EE" dirty="0" smtClean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varying</a:t>
            </a:r>
            <a:r>
              <a:rPr lang="et-EE" dirty="0"/>
              <a:t> number of </a:t>
            </a:r>
            <a:r>
              <a:rPr lang="et-EE" dirty="0" err="1"/>
              <a:t>operands</a:t>
            </a:r>
            <a:r>
              <a:rPr lang="et-EE" dirty="0"/>
              <a:t>, ( </a:t>
            </a:r>
            <a:r>
              <a:rPr lang="et-EE" dirty="0" err="1"/>
              <a:t>i.e</a:t>
            </a:r>
            <a:r>
              <a:rPr lang="et-EE" dirty="0"/>
              <a:t>. (+ 2 3 4))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62" y="2075225"/>
            <a:ext cx="2484276" cy="137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66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Problem</a:t>
            </a:r>
            <a:r>
              <a:rPr lang="et-EE" dirty="0"/>
              <a:t> </a:t>
            </a:r>
            <a:r>
              <a:rPr lang="et-EE" dirty="0" err="1" smtClean="0"/>
              <a:t>areas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Uniform</a:t>
            </a:r>
            <a:r>
              <a:rPr lang="et-EE" dirty="0" smtClean="0"/>
              <a:t> </a:t>
            </a:r>
            <a:r>
              <a:rPr lang="et-EE" dirty="0" err="1"/>
              <a:t>evaluation-once</a:t>
            </a:r>
            <a:r>
              <a:rPr lang="et-EE" dirty="0"/>
              <a:t> a </a:t>
            </a:r>
            <a:r>
              <a:rPr lang="et-EE" dirty="0" err="1"/>
              <a:t>tree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formed</a:t>
            </a:r>
            <a:r>
              <a:rPr lang="et-EE" dirty="0"/>
              <a:t>, all </a:t>
            </a:r>
            <a:r>
              <a:rPr lang="et-EE" dirty="0" err="1"/>
              <a:t>operands</a:t>
            </a:r>
            <a:r>
              <a:rPr lang="et-EE" dirty="0"/>
              <a:t> are </a:t>
            </a:r>
            <a:r>
              <a:rPr lang="et-EE" dirty="0" err="1"/>
              <a:t>treated</a:t>
            </a:r>
            <a:r>
              <a:rPr lang="et-EE" dirty="0"/>
              <a:t> </a:t>
            </a:r>
            <a:r>
              <a:rPr lang="et-EE" dirty="0" err="1"/>
              <a:t>equally</a:t>
            </a:r>
            <a:endParaRPr lang="en-US" dirty="0"/>
          </a:p>
          <a:p>
            <a:r>
              <a:rPr lang="et-EE" dirty="0" smtClean="0"/>
              <a:t>Side </a:t>
            </a:r>
            <a:r>
              <a:rPr lang="et-EE" dirty="0" err="1"/>
              <a:t>effects</a:t>
            </a:r>
            <a:r>
              <a:rPr lang="et-EE" dirty="0"/>
              <a:t>:</a:t>
            </a:r>
            <a:endParaRPr lang="en-US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err="1" smtClean="0"/>
              <a:t>Error</a:t>
            </a:r>
            <a:r>
              <a:rPr lang="et-EE" dirty="0" smtClean="0"/>
              <a:t> </a:t>
            </a:r>
            <a:r>
              <a:rPr lang="et-EE" dirty="0" err="1"/>
              <a:t>conditions</a:t>
            </a:r>
            <a:r>
              <a:rPr lang="et-EE" dirty="0"/>
              <a:t>: </a:t>
            </a:r>
            <a:r>
              <a:rPr lang="et-EE" dirty="0" err="1"/>
              <a:t>arithmetic</a:t>
            </a:r>
            <a:r>
              <a:rPr lang="et-EE" dirty="0"/>
              <a:t> </a:t>
            </a:r>
            <a:r>
              <a:rPr lang="et-EE" dirty="0" err="1"/>
              <a:t>over</a:t>
            </a:r>
            <a:r>
              <a:rPr lang="et-EE" dirty="0"/>
              <a:t>-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under-flow</a:t>
            </a:r>
            <a:r>
              <a:rPr lang="et-EE" dirty="0"/>
              <a:t>, (</a:t>
            </a:r>
            <a:r>
              <a:rPr lang="et-EE" dirty="0" err="1"/>
              <a:t>i.e</a:t>
            </a:r>
            <a:r>
              <a:rPr lang="et-EE" dirty="0"/>
              <a:t>. 4/ (200 * 10,000,000))</a:t>
            </a:r>
            <a:endParaRPr lang="en-US" dirty="0"/>
          </a:p>
          <a:p>
            <a:r>
              <a:rPr lang="et-EE" dirty="0" err="1" smtClean="0"/>
              <a:t>Short</a:t>
            </a:r>
            <a:r>
              <a:rPr lang="et-EE" dirty="0" smtClean="0"/>
              <a:t> </a:t>
            </a:r>
            <a:r>
              <a:rPr lang="et-EE" dirty="0" err="1"/>
              <a:t>circuited</a:t>
            </a:r>
            <a:r>
              <a:rPr lang="et-EE" dirty="0"/>
              <a:t> </a:t>
            </a:r>
            <a:r>
              <a:rPr lang="et-EE" dirty="0" err="1"/>
              <a:t>boolean</a:t>
            </a:r>
            <a:r>
              <a:rPr lang="et-EE" dirty="0"/>
              <a:t> </a:t>
            </a:r>
            <a:r>
              <a:rPr lang="et-EE" dirty="0" err="1"/>
              <a:t>evaluation</a:t>
            </a:r>
            <a:r>
              <a:rPr lang="et-EE" dirty="0"/>
              <a:t>:</a:t>
            </a:r>
            <a:endParaRPr lang="en-US" dirty="0"/>
          </a:p>
          <a:p>
            <a:pPr lvl="1"/>
            <a:r>
              <a:rPr lang="et-EE" dirty="0"/>
              <a:t>(a = 0) OR (b / a &gt; c) in </a:t>
            </a:r>
            <a:r>
              <a:rPr lang="et-EE" dirty="0" err="1"/>
              <a:t>short</a:t>
            </a:r>
            <a:r>
              <a:rPr lang="et-EE" dirty="0"/>
              <a:t> </a:t>
            </a:r>
            <a:r>
              <a:rPr lang="et-EE" dirty="0" err="1"/>
              <a:t>circuit</a:t>
            </a:r>
            <a:r>
              <a:rPr lang="et-EE" dirty="0"/>
              <a:t> </a:t>
            </a:r>
            <a:r>
              <a:rPr lang="et-EE" dirty="0" err="1"/>
              <a:t>evaluation</a:t>
            </a:r>
            <a:r>
              <a:rPr lang="et-EE" dirty="0"/>
              <a:t>, </a:t>
            </a:r>
            <a:r>
              <a:rPr lang="et-EE" dirty="0" err="1"/>
              <a:t>the</a:t>
            </a:r>
            <a:r>
              <a:rPr lang="et-EE" dirty="0"/>
              <a:t> "OR"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evaluated</a:t>
            </a:r>
            <a:r>
              <a:rPr lang="et-EE" dirty="0"/>
              <a:t> </a:t>
            </a:r>
            <a:r>
              <a:rPr lang="et-EE" dirty="0" err="1"/>
              <a:t>until</a:t>
            </a:r>
            <a:r>
              <a:rPr lang="et-EE" dirty="0"/>
              <a:t> a "</a:t>
            </a:r>
            <a:r>
              <a:rPr lang="et-EE" dirty="0" err="1"/>
              <a:t>true</a:t>
            </a:r>
            <a:r>
              <a:rPr lang="et-EE" dirty="0"/>
              <a:t>"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found</a:t>
            </a:r>
            <a:r>
              <a:rPr lang="et-EE" dirty="0"/>
              <a:t>.</a:t>
            </a:r>
            <a:endParaRPr lang="en-US" dirty="0"/>
          </a:p>
          <a:p>
            <a:pPr lvl="1"/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full</a:t>
            </a:r>
            <a:r>
              <a:rPr lang="et-EE" dirty="0"/>
              <a:t> </a:t>
            </a:r>
            <a:r>
              <a:rPr lang="et-EE" dirty="0" err="1"/>
              <a:t>boolean</a:t>
            </a:r>
            <a:r>
              <a:rPr lang="et-EE" dirty="0"/>
              <a:t> </a:t>
            </a:r>
            <a:r>
              <a:rPr lang="et-EE" dirty="0" err="1"/>
              <a:t>evaluation</a:t>
            </a:r>
            <a:r>
              <a:rPr lang="et-EE" dirty="0"/>
              <a:t>, </a:t>
            </a:r>
            <a:r>
              <a:rPr lang="et-EE" dirty="0" err="1"/>
              <a:t>the</a:t>
            </a:r>
            <a:r>
              <a:rPr lang="et-EE" dirty="0"/>
              <a:t> "b/a", </a:t>
            </a:r>
            <a:r>
              <a:rPr lang="et-EE" dirty="0" err="1"/>
              <a:t>where</a:t>
            </a:r>
            <a:r>
              <a:rPr lang="et-EE" dirty="0"/>
              <a:t> a = 0,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evaluated</a:t>
            </a:r>
            <a:r>
              <a:rPr lang="et-EE" dirty="0"/>
              <a:t> </a:t>
            </a:r>
            <a:r>
              <a:rPr lang="et-EE" dirty="0" err="1"/>
              <a:t>first</a:t>
            </a:r>
            <a:r>
              <a:rPr lang="et-EE" dirty="0"/>
              <a:t>. 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results</a:t>
            </a:r>
            <a:r>
              <a:rPr lang="et-EE" dirty="0"/>
              <a:t> in a </a:t>
            </a:r>
            <a:r>
              <a:rPr lang="et-EE" dirty="0" err="1"/>
              <a:t>run-time</a:t>
            </a:r>
            <a:r>
              <a:rPr lang="et-EE" dirty="0"/>
              <a:t> </a:t>
            </a:r>
            <a:r>
              <a:rPr lang="et-EE" dirty="0" err="1"/>
              <a:t>error</a:t>
            </a:r>
            <a:r>
              <a:rPr lang="et-EE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3075" name="Picture 3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77" y="2455596"/>
            <a:ext cx="3078342" cy="130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94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Alternating</a:t>
            </a:r>
            <a:r>
              <a:rPr lang="et-EE" dirty="0"/>
              <a:t> (</a:t>
            </a:r>
            <a:r>
              <a:rPr lang="et-EE" dirty="0" err="1"/>
              <a:t>conditional</a:t>
            </a:r>
            <a:r>
              <a:rPr lang="et-EE" dirty="0"/>
              <a:t> </a:t>
            </a:r>
            <a:r>
              <a:rPr lang="et-EE" dirty="0" err="1"/>
              <a:t>statements</a:t>
            </a:r>
            <a:r>
              <a:rPr lang="et-EE" dirty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„</a:t>
            </a:r>
            <a:r>
              <a:rPr lang="et-EE" dirty="0" err="1" smtClean="0"/>
              <a:t>Dangling</a:t>
            </a:r>
            <a:r>
              <a:rPr lang="et-EE" dirty="0" smtClean="0"/>
              <a:t> </a:t>
            </a:r>
            <a:r>
              <a:rPr lang="et-EE" dirty="0" err="1"/>
              <a:t>else</a:t>
            </a:r>
            <a:r>
              <a:rPr lang="et-EE" dirty="0"/>
              <a:t>" </a:t>
            </a:r>
            <a:r>
              <a:rPr lang="et-EE" dirty="0" err="1"/>
              <a:t>issue</a:t>
            </a:r>
            <a:r>
              <a:rPr lang="et-EE" dirty="0"/>
              <a:t>:</a:t>
            </a:r>
            <a:endParaRPr lang="en-US" dirty="0"/>
          </a:p>
          <a:p>
            <a:pPr marL="0" indent="0">
              <a:buNone/>
            </a:pPr>
            <a:r>
              <a:rPr lang="et-EE" dirty="0" err="1"/>
              <a:t>if</a:t>
            </a:r>
            <a:r>
              <a:rPr lang="et-EE" dirty="0"/>
              <a:t> x = 3  </a:t>
            </a:r>
            <a:r>
              <a:rPr lang="et-EE" dirty="0" err="1"/>
              <a:t>then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   y = 5</a:t>
            </a:r>
            <a:endParaRPr lang="en-US" dirty="0"/>
          </a:p>
          <a:p>
            <a:pPr marL="0" indent="0">
              <a:buNone/>
            </a:pPr>
            <a:r>
              <a:rPr lang="et-EE" dirty="0" err="1"/>
              <a:t>if</a:t>
            </a:r>
            <a:r>
              <a:rPr lang="et-EE" dirty="0"/>
              <a:t> x = 5 </a:t>
            </a:r>
            <a:r>
              <a:rPr lang="et-EE" dirty="0" err="1"/>
              <a:t>then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   y = 6</a:t>
            </a:r>
            <a:endParaRPr lang="en-US" dirty="0"/>
          </a:p>
          <a:p>
            <a:pPr marL="0" indent="0">
              <a:buNone/>
            </a:pPr>
            <a:r>
              <a:rPr lang="et-EE" dirty="0" err="1"/>
              <a:t>else</a:t>
            </a:r>
            <a:r>
              <a:rPr lang="et-EE" dirty="0"/>
              <a:t> y = 7   // WHICH "IF" GETS THE "ELSE"?</a:t>
            </a:r>
            <a:endParaRPr lang="en-US" dirty="0"/>
          </a:p>
          <a:p>
            <a:r>
              <a:rPr lang="et-EE" dirty="0"/>
              <a:t>in C++ {}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used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define</a:t>
            </a:r>
            <a:r>
              <a:rPr lang="et-EE" dirty="0"/>
              <a:t> </a:t>
            </a:r>
            <a:r>
              <a:rPr lang="et-EE" dirty="0" err="1"/>
              <a:t>where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else</a:t>
            </a:r>
            <a:r>
              <a:rPr lang="et-EE" dirty="0"/>
              <a:t> </a:t>
            </a:r>
            <a:r>
              <a:rPr lang="et-EE" dirty="0" err="1"/>
              <a:t>belongs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6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Modes of Execution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User mode</a:t>
            </a:r>
          </a:p>
          <a:p>
            <a:pPr lvl="1"/>
            <a:r>
              <a:rPr lang="en-US" altLang="et-EE" dirty="0"/>
              <a:t>Less-privileged mode</a:t>
            </a:r>
          </a:p>
          <a:p>
            <a:pPr lvl="1"/>
            <a:r>
              <a:rPr lang="en-US" altLang="et-EE" dirty="0"/>
              <a:t>User programs typically execute in this mode</a:t>
            </a:r>
          </a:p>
          <a:p>
            <a:r>
              <a:rPr lang="en-US" altLang="et-EE" dirty="0"/>
              <a:t>System mode, control mode, or kernel mode</a:t>
            </a:r>
          </a:p>
          <a:p>
            <a:pPr lvl="1"/>
            <a:r>
              <a:rPr lang="en-US" altLang="et-EE" dirty="0"/>
              <a:t>More-privileged mode</a:t>
            </a:r>
          </a:p>
          <a:p>
            <a:pPr lvl="1"/>
            <a:r>
              <a:rPr lang="en-US" altLang="et-EE" dirty="0"/>
              <a:t>Kernel of the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197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/>
              <a:t>Functional/ applicative languages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Set</a:t>
            </a:r>
            <a:r>
              <a:rPr lang="et-EE" dirty="0" smtClean="0"/>
              <a:t> </a:t>
            </a:r>
            <a:r>
              <a:rPr lang="et-EE" dirty="0"/>
              <a:t>of "primitives"</a:t>
            </a:r>
          </a:p>
          <a:p>
            <a:r>
              <a:rPr lang="et-EE" dirty="0" err="1" smtClean="0"/>
              <a:t>Set</a:t>
            </a:r>
            <a:r>
              <a:rPr lang="et-EE" dirty="0" smtClean="0"/>
              <a:t> </a:t>
            </a:r>
            <a:r>
              <a:rPr lang="et-EE" dirty="0"/>
              <a:t>of functional forms, (for new functions)</a:t>
            </a:r>
          </a:p>
          <a:p>
            <a:r>
              <a:rPr lang="et-EE" dirty="0" smtClean="0"/>
              <a:t> </a:t>
            </a:r>
            <a:r>
              <a:rPr lang="et-EE" dirty="0"/>
              <a:t>Application operation, (apply function to arguments)</a:t>
            </a:r>
          </a:p>
          <a:p>
            <a:r>
              <a:rPr lang="et-EE" dirty="0" err="1" smtClean="0"/>
              <a:t>Set</a:t>
            </a:r>
            <a:r>
              <a:rPr lang="et-EE" dirty="0" smtClean="0"/>
              <a:t> </a:t>
            </a:r>
            <a:r>
              <a:rPr lang="et-EE" dirty="0"/>
              <a:t>of data objects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627176" cy="1152128"/>
          </a:xfrm>
        </p:spPr>
        <p:txBody>
          <a:bodyPr/>
          <a:lstStyle/>
          <a:p>
            <a:r>
              <a:rPr lang="et-EE" sz="2800" b="1" dirty="0"/>
              <a:t>How math </a:t>
            </a:r>
            <a:r>
              <a:rPr lang="et-EE" sz="2800" b="1" dirty="0" err="1"/>
              <a:t>functions</a:t>
            </a:r>
            <a:r>
              <a:rPr lang="et-EE" sz="2800" b="1" dirty="0"/>
              <a:t> </a:t>
            </a:r>
            <a:r>
              <a:rPr lang="et-EE" sz="2800" b="1" dirty="0" err="1" smtClean="0"/>
              <a:t>differ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t-EE" sz="2800" b="1" dirty="0" smtClean="0"/>
              <a:t> </a:t>
            </a:r>
            <a:r>
              <a:rPr lang="et-EE" sz="2800" b="1" dirty="0"/>
              <a:t>form computational functions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Modifiable</a:t>
            </a:r>
            <a:r>
              <a:rPr lang="et-EE" dirty="0" smtClean="0"/>
              <a:t> </a:t>
            </a:r>
            <a:r>
              <a:rPr lang="et-EE" dirty="0"/>
              <a:t>variable in computing</a:t>
            </a:r>
          </a:p>
          <a:p>
            <a:r>
              <a:rPr lang="et-EE" dirty="0" err="1" smtClean="0"/>
              <a:t>Program</a:t>
            </a:r>
            <a:r>
              <a:rPr lang="et-EE" dirty="0" smtClean="0"/>
              <a:t> </a:t>
            </a:r>
            <a:r>
              <a:rPr lang="et-EE" dirty="0"/>
              <a:t>functions have side effects</a:t>
            </a:r>
          </a:p>
          <a:p>
            <a:r>
              <a:rPr lang="et-EE" dirty="0" err="1" smtClean="0"/>
              <a:t>Programming</a:t>
            </a:r>
            <a:r>
              <a:rPr lang="et-EE" dirty="0" smtClean="0"/>
              <a:t> </a:t>
            </a:r>
            <a:r>
              <a:rPr lang="et-EE" dirty="0"/>
              <a:t>functions define procedurally in steps-math functions typically done in terms of other functions</a:t>
            </a:r>
          </a:p>
          <a:p>
            <a:r>
              <a:rPr lang="et-EE" dirty="0" err="1" smtClean="0"/>
              <a:t>Both</a:t>
            </a:r>
            <a:r>
              <a:rPr lang="et-EE" dirty="0" smtClean="0"/>
              <a:t> </a:t>
            </a:r>
            <a:r>
              <a:rPr lang="et-EE" dirty="0"/>
              <a:t>can be recursive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900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92088"/>
          </a:xfrm>
        </p:spPr>
        <p:txBody>
          <a:bodyPr/>
          <a:lstStyle/>
          <a:p>
            <a:r>
              <a:rPr lang="et-EE" dirty="0"/>
              <a:t>Functional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96752"/>
            <a:ext cx="6821424" cy="5066888"/>
          </a:xfrm>
        </p:spPr>
        <p:txBody>
          <a:bodyPr/>
          <a:lstStyle/>
          <a:p>
            <a:r>
              <a:rPr lang="et-EE" dirty="0"/>
              <a:t>More expressive, the expression is more important than assignment or control statement</a:t>
            </a:r>
          </a:p>
          <a:p>
            <a:r>
              <a:rPr lang="et-EE" dirty="0" smtClean="0"/>
              <a:t> </a:t>
            </a:r>
            <a:r>
              <a:rPr lang="et-EE" u="sng" dirty="0"/>
              <a:t>in C:</a:t>
            </a:r>
          </a:p>
          <a:p>
            <a:r>
              <a:rPr lang="et-EE" dirty="0"/>
              <a:t>max = x &gt; y? x : y;</a:t>
            </a:r>
          </a:p>
          <a:p>
            <a:r>
              <a:rPr lang="et-EE" dirty="0"/>
              <a:t>OR</a:t>
            </a:r>
          </a:p>
          <a:p>
            <a:r>
              <a:rPr lang="et-EE" dirty="0"/>
              <a:t>if x &gt; y then</a:t>
            </a:r>
          </a:p>
          <a:p>
            <a:r>
              <a:rPr lang="et-EE" dirty="0"/>
              <a:t>      max = x;</a:t>
            </a:r>
          </a:p>
          <a:p>
            <a:r>
              <a:rPr lang="et-EE" dirty="0"/>
              <a:t>else max = y;</a:t>
            </a:r>
          </a:p>
          <a:p>
            <a:r>
              <a:rPr lang="et-EE" dirty="0"/>
              <a:t>But what is "x" in the following expression?</a:t>
            </a:r>
          </a:p>
          <a:p>
            <a:r>
              <a:rPr lang="et-EE" dirty="0"/>
              <a:t>f(x) + (x) = 2 * f(x)</a:t>
            </a:r>
          </a:p>
          <a:p>
            <a:r>
              <a:rPr lang="et-EE" dirty="0"/>
              <a:t>"side effect" or referential transparency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760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88729"/>
            <a:ext cx="57531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2800" dirty="0" err="1" smtClean="0"/>
              <a:t>What</a:t>
            </a:r>
            <a:r>
              <a:rPr lang="et-EE" sz="2800" dirty="0" smtClean="0"/>
              <a:t>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dirty="0" err="1" smtClean="0"/>
              <a:t>Complexity</a:t>
            </a:r>
            <a:r>
              <a:rPr lang="et-EE" sz="2800" dirty="0" smtClean="0"/>
              <a:t> </a:t>
            </a:r>
            <a:r>
              <a:rPr lang="et-EE" sz="2800" dirty="0"/>
              <a:t>of loop expression?</a:t>
            </a:r>
          </a:p>
          <a:p>
            <a:r>
              <a:rPr lang="et-EE" sz="2800" dirty="0" err="1" smtClean="0"/>
              <a:t>How</a:t>
            </a:r>
            <a:r>
              <a:rPr lang="et-EE" sz="2800" dirty="0" smtClean="0"/>
              <a:t> </a:t>
            </a:r>
            <a:r>
              <a:rPr lang="et-EE" sz="2800" dirty="0"/>
              <a:t>often is loop variable checked against final value?</a:t>
            </a:r>
          </a:p>
          <a:p>
            <a:r>
              <a:rPr lang="et-EE" sz="2800" dirty="0" err="1" smtClean="0"/>
              <a:t>Can</a:t>
            </a:r>
            <a:r>
              <a:rPr lang="et-EE" sz="2800" dirty="0" smtClean="0"/>
              <a:t> </a:t>
            </a:r>
            <a:r>
              <a:rPr lang="et-EE" sz="2800" dirty="0"/>
              <a:t>loop variable be assignment inside loop body?</a:t>
            </a:r>
          </a:p>
          <a:p>
            <a:r>
              <a:rPr lang="et-EE" sz="2800" dirty="0" err="1" smtClean="0"/>
              <a:t>When</a:t>
            </a:r>
            <a:r>
              <a:rPr lang="et-EE" sz="2800" dirty="0" smtClean="0"/>
              <a:t> </a:t>
            </a:r>
            <a:r>
              <a:rPr lang="et-EE" sz="2800" dirty="0"/>
              <a:t>evaluate stopping expression?</a:t>
            </a:r>
          </a:p>
          <a:p>
            <a:r>
              <a:rPr lang="et-EE" sz="2800" dirty="0" err="1" smtClean="0"/>
              <a:t>Transfer</a:t>
            </a:r>
            <a:r>
              <a:rPr lang="et-EE" sz="2800" dirty="0" smtClean="0"/>
              <a:t> </a:t>
            </a:r>
            <a:r>
              <a:rPr lang="et-EE" sz="2800" dirty="0"/>
              <a:t>permitted outside loop?</a:t>
            </a:r>
          </a:p>
          <a:p>
            <a:r>
              <a:rPr lang="et-EE" sz="2800" dirty="0" err="1" smtClean="0"/>
              <a:t>Scope</a:t>
            </a:r>
            <a:r>
              <a:rPr lang="et-EE" sz="2800" dirty="0" smtClean="0"/>
              <a:t> </a:t>
            </a:r>
            <a:r>
              <a:rPr lang="et-EE" sz="2800" dirty="0"/>
              <a:t>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b="1" u="sng" dirty="0" smtClean="0"/>
              <a:t>LANGUAGE  ARE ALLOWED  TO USE  THE FOLLOWING SENTENCES:</a:t>
            </a:r>
            <a:endParaRPr lang="et-EE" sz="2000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   x = y; </a:t>
            </a:r>
            <a:r>
              <a:rPr lang="et-EE" b="1" dirty="0" smtClean="0"/>
              <a:t>    </a:t>
            </a:r>
            <a:r>
              <a:rPr lang="et-EE" dirty="0" smtClean="0"/>
              <a:t>assigment</a:t>
            </a:r>
            <a:endParaRPr lang="et-EE" dirty="0"/>
          </a:p>
          <a:p>
            <a:r>
              <a:rPr lang="et-EE" b="1" dirty="0"/>
              <a:t>   x = x○y</a:t>
            </a:r>
            <a:r>
              <a:rPr lang="et-EE" b="1" dirty="0" smtClean="0"/>
              <a:t>; </a:t>
            </a:r>
            <a:r>
              <a:rPr lang="et-EE" dirty="0" smtClean="0"/>
              <a:t>binary</a:t>
            </a:r>
            <a:endParaRPr lang="et-EE" dirty="0"/>
          </a:p>
          <a:p>
            <a:r>
              <a:rPr lang="et-EE" b="1" dirty="0"/>
              <a:t>   x = □x; </a:t>
            </a:r>
            <a:r>
              <a:rPr lang="et-EE" b="1" dirty="0" smtClean="0"/>
              <a:t>  </a:t>
            </a:r>
            <a:r>
              <a:rPr lang="et-EE" dirty="0" smtClean="0"/>
              <a:t>unary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x=x+1   x= succ(x) </a:t>
            </a:r>
            <a:endParaRPr lang="et-EE" b="1" dirty="0" smtClean="0"/>
          </a:p>
          <a:p>
            <a:r>
              <a:rPr lang="et-EE" b="1" dirty="0" smtClean="0"/>
              <a:t>x=x -1   x= </a:t>
            </a:r>
            <a:r>
              <a:rPr lang="et-EE" b="1" dirty="0"/>
              <a:t>pred (x)  </a:t>
            </a:r>
            <a:r>
              <a:rPr lang="et-EE" b="1" dirty="0" smtClean="0"/>
              <a:t>   </a:t>
            </a:r>
            <a:r>
              <a:rPr lang="et-EE" sz="2000" dirty="0" smtClean="0"/>
              <a:t>simplification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r>
              <a:rPr lang="et-EE" sz="2000" b="1" dirty="0"/>
              <a:t>                       JMP </a:t>
            </a:r>
            <a:r>
              <a:rPr lang="et-EE" sz="2000" b="1" dirty="0" smtClean="0"/>
              <a:t>M   </a:t>
            </a:r>
          </a:p>
          <a:p>
            <a:r>
              <a:rPr lang="et-EE" sz="2000" b="1" dirty="0" smtClean="0"/>
              <a:t>                   </a:t>
            </a:r>
            <a:endParaRPr lang="et-EE" sz="2000" dirty="0"/>
          </a:p>
          <a:p>
            <a:r>
              <a:rPr lang="et-EE" sz="2000" b="1" dirty="0"/>
              <a:t>IF x◊y THEN GOTO M   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 set of integers</a:t>
            </a:r>
            <a:endParaRPr lang="et-EE" sz="2000" dirty="0"/>
          </a:p>
          <a:p>
            <a:r>
              <a:rPr lang="et-EE" sz="2000" b="1" dirty="0"/>
              <a:t>CMP     x,y </a:t>
            </a:r>
            <a:r>
              <a:rPr lang="et-EE" sz="2000" b="1" dirty="0" smtClean="0"/>
              <a:t>                          ◊</a:t>
            </a:r>
            <a:r>
              <a:rPr lang="et-EE" sz="2000" b="1" dirty="0"/>
              <a:t>€</a:t>
            </a:r>
            <a:r>
              <a:rPr lang="et-EE" sz="2000" b="1" dirty="0" smtClean="0"/>
              <a:t>(&lt;,&gt;,=,!=,&gt;=,&lt;=)                      </a:t>
            </a:r>
            <a:endParaRPr lang="et-EE" sz="2000" dirty="0"/>
          </a:p>
          <a:p>
            <a:r>
              <a:rPr lang="et-EE" sz="2000" b="1" dirty="0"/>
              <a:t>B 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r>
              <a:rPr lang="et-EE" sz="2000" b="1" dirty="0"/>
              <a:t>ii€(NE,EQ,GT,LT,GE,LE)  </a:t>
            </a:r>
            <a:endParaRPr lang="et-EE" sz="2000" b="1" dirty="0" smtClean="0"/>
          </a:p>
          <a:p>
            <a:r>
              <a:rPr lang="et-EE" sz="2000" b="1" dirty="0"/>
              <a:t> </a:t>
            </a:r>
            <a:endParaRPr lang="et-EE" sz="2000" dirty="0"/>
          </a:p>
          <a:p>
            <a:r>
              <a:rPr lang="et-EE" sz="2000" b="1" dirty="0"/>
              <a:t> </a:t>
            </a:r>
            <a:endParaRPr lang="et-EE" sz="2000" dirty="0"/>
          </a:p>
          <a:p>
            <a:r>
              <a:rPr lang="et-EE" sz="2000" b="1" dirty="0"/>
              <a:t>CMPB    </a:t>
            </a:r>
            <a:r>
              <a:rPr lang="et-EE" sz="2000" b="1" dirty="0" smtClean="0"/>
              <a:t> X,Y  </a:t>
            </a:r>
            <a:r>
              <a:rPr lang="et-EE" sz="2000" b="1" dirty="0" err="1" smtClean="0"/>
              <a:t>X,Y</a:t>
            </a:r>
            <a:r>
              <a:rPr lang="et-EE" sz="2000" b="1" dirty="0" smtClean="0"/>
              <a:t> </a:t>
            </a:r>
            <a:r>
              <a:rPr lang="et-EE" sz="2000" b="1" dirty="0"/>
              <a:t>€ {C} </a:t>
            </a:r>
            <a:r>
              <a:rPr lang="et-EE" sz="2000" b="1" dirty="0" smtClean="0"/>
              <a:t>C- </a:t>
            </a:r>
            <a:r>
              <a:rPr lang="et-EE" sz="1800" b="1" dirty="0" smtClean="0"/>
              <a:t>set of alphabetical symbols</a:t>
            </a:r>
            <a:endParaRPr lang="et-EE" sz="1800" dirty="0"/>
          </a:p>
          <a:p>
            <a:r>
              <a:rPr lang="et-EE" sz="2000" b="1" dirty="0"/>
              <a:t>B cc          </a:t>
            </a:r>
            <a:r>
              <a:rPr lang="et-EE" sz="2000" b="1" dirty="0" smtClean="0"/>
              <a:t>M </a:t>
            </a:r>
            <a:endParaRPr lang="et-EE" sz="2000" dirty="0"/>
          </a:p>
          <a:p>
            <a:r>
              <a:rPr lang="et-EE" sz="2000" b="1" dirty="0"/>
              <a:t>cc€(NE,EQ,..........) </a:t>
            </a:r>
            <a:r>
              <a:rPr lang="et-EE" sz="2000" b="1" dirty="0" smtClean="0"/>
              <a:t> special functionality</a:t>
            </a:r>
            <a:endParaRPr lang="et-EE" sz="2000" dirty="0"/>
          </a:p>
          <a:p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b="1" dirty="0"/>
              <a:t>If  you  compare  the form of the IF statement above with the as-</a:t>
            </a:r>
            <a:endParaRPr lang="et-EE" sz="1600" dirty="0"/>
          </a:p>
          <a:p>
            <a:r>
              <a:rPr lang="et-EE" sz="1600" b="1" dirty="0"/>
              <a:t>sembler code that must be produced, you can see  that  there  </a:t>
            </a:r>
            <a:r>
              <a:rPr lang="et-EE" sz="1600" b="1" dirty="0" smtClean="0"/>
              <a:t>are</a:t>
            </a:r>
            <a:r>
              <a:rPr lang="et-EE" sz="1600" dirty="0"/>
              <a:t> </a:t>
            </a:r>
            <a:r>
              <a:rPr lang="et-EE" sz="1600" b="1" dirty="0" smtClean="0"/>
              <a:t>certain  </a:t>
            </a:r>
            <a:r>
              <a:rPr lang="et-EE" sz="1600" b="1" dirty="0"/>
              <a:t>actions  associated  with each of the  keywords  in  </a:t>
            </a:r>
            <a:r>
              <a:rPr lang="et-EE" sz="1600" b="1" dirty="0" smtClean="0"/>
              <a:t>the</a:t>
            </a:r>
            <a:r>
              <a:rPr lang="et-EE" sz="1600" dirty="0"/>
              <a:t> </a:t>
            </a:r>
            <a:r>
              <a:rPr lang="et-EE" sz="1600" b="1" dirty="0" smtClean="0"/>
              <a:t>statement</a:t>
            </a:r>
            <a:r>
              <a:rPr lang="et-EE" sz="1600" b="1" dirty="0"/>
              <a:t>:</a:t>
            </a:r>
            <a:endParaRPr lang="et-EE" sz="1600" dirty="0"/>
          </a:p>
          <a:p>
            <a:r>
              <a:rPr lang="et-EE" sz="1600" b="1" dirty="0"/>
              <a:t>     IF:  First, get the condition and issue the code for it.</a:t>
            </a:r>
            <a:endParaRPr lang="et-EE" sz="1600" dirty="0"/>
          </a:p>
          <a:p>
            <a:r>
              <a:rPr lang="et-EE" sz="1600" b="1" dirty="0"/>
              <a:t>          Then, create a unique label and emit a branch if false.</a:t>
            </a:r>
            <a:endParaRPr lang="et-EE" sz="1600" dirty="0"/>
          </a:p>
          <a:p>
            <a:r>
              <a:rPr lang="et-EE" sz="1600" b="1" dirty="0"/>
              <a:t>     ENDIF: Emit the label.</a:t>
            </a:r>
            <a:endParaRPr lang="et-EE" sz="1600" dirty="0"/>
          </a:p>
          <a:p>
            <a:r>
              <a:rPr lang="et-EE" sz="1600" b="1" dirty="0"/>
              <a:t>These actions can be shown very concisely if we write  the </a:t>
            </a:r>
            <a:r>
              <a:rPr lang="et-EE" sz="1600" b="1" dirty="0" smtClean="0"/>
              <a:t>syntax</a:t>
            </a:r>
            <a:r>
              <a:rPr lang="et-EE" sz="1600" dirty="0"/>
              <a:t> </a:t>
            </a:r>
            <a:r>
              <a:rPr lang="et-EE" sz="1600" b="1" dirty="0" smtClean="0"/>
              <a:t>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r>
              <a:rPr lang="et-EE" sz="1600" b="1" dirty="0"/>
              <a:t>     IF</a:t>
            </a:r>
            <a:endParaRPr lang="et-EE" sz="1600" dirty="0"/>
          </a:p>
          <a:p>
            <a:r>
              <a:rPr lang="et-EE" sz="1600" b="1" dirty="0"/>
              <a:t>     &lt;condition&gt;    { Condition;</a:t>
            </a:r>
            <a:endParaRPr lang="et-EE" sz="1600" dirty="0"/>
          </a:p>
          <a:p>
            <a:r>
              <a:rPr lang="et-EE" sz="1600" b="1" dirty="0"/>
              <a:t>                      L = NewLabel;</a:t>
            </a:r>
            <a:endParaRPr lang="et-EE" sz="1600" dirty="0"/>
          </a:p>
          <a:p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r>
              <a:rPr lang="et-EE" sz="1600" b="1" dirty="0"/>
              <a:t>     &lt;block&gt;</a:t>
            </a:r>
            <a:endParaRPr lang="et-EE" sz="1600" dirty="0"/>
          </a:p>
          <a:p>
            <a:r>
              <a:rPr lang="et-EE" sz="1600" b="1" dirty="0"/>
              <a:t>     ENDIF          { PostLabel(L) }</a:t>
            </a:r>
            <a:endParaRPr lang="et-EE" sz="1600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u="sng" dirty="0" smtClean="0"/>
              <a:t>EXAMPLE </a:t>
            </a:r>
            <a:r>
              <a:rPr lang="et-EE" b="1" u="sng" dirty="0"/>
              <a:t>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r>
              <a:rPr lang="et-EE" b="1" dirty="0"/>
              <a:t>IF ( </a:t>
            </a:r>
            <a:r>
              <a:rPr lang="et-EE" b="1" dirty="0" smtClean="0"/>
              <a:t>condition) </a:t>
            </a:r>
            <a:r>
              <a:rPr lang="et-EE" b="1" dirty="0"/>
              <a:t>THEN </a:t>
            </a:r>
            <a:r>
              <a:rPr lang="et-EE" b="1" dirty="0" smtClean="0"/>
              <a:t>sentence1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dirty="0"/>
              <a:t>ELSE; </a:t>
            </a:r>
            <a:r>
              <a:rPr lang="et-EE" b="1" dirty="0" smtClean="0"/>
              <a:t>sentence2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i="1" dirty="0"/>
              <a:t>if: if  </a:t>
            </a:r>
            <a:r>
              <a:rPr lang="et-EE" b="1" i="1" dirty="0" smtClean="0"/>
              <a:t>!(condition) </a:t>
            </a:r>
            <a:r>
              <a:rPr lang="et-EE" b="1" i="1" dirty="0"/>
              <a:t>then goto else;</a:t>
            </a:r>
            <a:endParaRPr lang="et-EE" dirty="0"/>
          </a:p>
          <a:p>
            <a:r>
              <a:rPr lang="et-EE" b="1" i="1" dirty="0"/>
              <a:t>then: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dirty="0"/>
          </a:p>
          <a:p>
            <a:r>
              <a:rPr lang="et-EE" b="1" i="1" dirty="0"/>
              <a:t>         goto endif;</a:t>
            </a:r>
            <a:endParaRPr lang="et-EE" dirty="0"/>
          </a:p>
          <a:p>
            <a:r>
              <a:rPr lang="et-EE" b="1" i="1" dirty="0"/>
              <a:t>endif: </a:t>
            </a:r>
            <a:r>
              <a:rPr lang="et-EE" b="1" i="1" dirty="0" smtClean="0"/>
              <a:t>program </a:t>
            </a:r>
            <a:r>
              <a:rPr lang="et-EE" b="1" i="1" dirty="0"/>
              <a:t>will continue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u="sng" dirty="0" smtClean="0"/>
              <a:t>EXAMPLE </a:t>
            </a:r>
            <a:r>
              <a:rPr lang="et-EE" b="1" u="sng" dirty="0"/>
              <a:t>2(</a:t>
            </a:r>
            <a:r>
              <a:rPr lang="et-EE" b="1" i="1" u="sng" dirty="0"/>
              <a:t>C</a:t>
            </a:r>
            <a:r>
              <a:rPr lang="et-EE" b="1" u="sng" dirty="0"/>
              <a:t>)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DO sentence1; sentence2;.... sentenceN;</a:t>
            </a:r>
            <a:endParaRPr lang="et-EE" dirty="0"/>
          </a:p>
          <a:p>
            <a:r>
              <a:rPr lang="et-EE" b="1" dirty="0"/>
              <a:t>WHILE </a:t>
            </a:r>
            <a:r>
              <a:rPr lang="et-EE" b="1" dirty="0" smtClean="0"/>
              <a:t>expression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do       : </a:t>
            </a:r>
            <a:r>
              <a:rPr lang="et-EE" b="1" dirty="0" smtClean="0"/>
              <a:t>sentence1;sentence2</a:t>
            </a:r>
            <a:r>
              <a:rPr lang="et-EE" b="1" dirty="0"/>
              <a:t>;... sentenceN;</a:t>
            </a:r>
            <a:endParaRPr lang="et-EE" dirty="0"/>
          </a:p>
          <a:p>
            <a:r>
              <a:rPr lang="et-EE" b="1" dirty="0"/>
              <a:t>check : </a:t>
            </a:r>
            <a:r>
              <a:rPr lang="et-EE" b="1" dirty="0" smtClean="0"/>
              <a:t>calculation </a:t>
            </a:r>
            <a:r>
              <a:rPr lang="et-EE" b="1" dirty="0"/>
              <a:t>of expression;</a:t>
            </a:r>
            <a:endParaRPr lang="et-EE" dirty="0"/>
          </a:p>
          <a:p>
            <a:r>
              <a:rPr lang="et-EE" b="1" dirty="0"/>
              <a:t>while  : if not </a:t>
            </a:r>
            <a:r>
              <a:rPr lang="et-EE" b="1" dirty="0" smtClean="0"/>
              <a:t>expression </a:t>
            </a:r>
            <a:r>
              <a:rPr lang="et-EE" b="1" dirty="0"/>
              <a:t>goto do;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D:\TransMac\Illustrator Files\3-Processes\3_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425"/>
            <a:ext cx="87630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Exercise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Your assignment  are to select 3 of the languages (</a:t>
            </a:r>
            <a:r>
              <a:rPr lang="et-EE" i="1" u="sng" dirty="0" smtClean="0"/>
              <a:t>set of languages</a:t>
            </a:r>
            <a:r>
              <a:rPr lang="et-EE" dirty="0" smtClean="0"/>
              <a:t>)  and evaluate its standard implementation. You are to assign the language a  grade (1 through 8) for each criterion point listed below and to provide written justification for your rating.  This </a:t>
            </a:r>
            <a:r>
              <a:rPr lang="et-EE" i="1" u="sng" dirty="0" smtClean="0"/>
              <a:t>set of languages</a:t>
            </a:r>
            <a:r>
              <a:rPr lang="et-EE" dirty="0" smtClean="0"/>
              <a:t> is to include at least the following:   Fortran, Cobol, PL/I, Pascal, C, C++, Ada, Lisp,   Smalltalk, Basic, Modula-2, Algol, APL, Snobol, Icon,  Prolog, Simula, Scheme, Eifel, Oberon, Visual Basic,  Visual C++, Perl, Java, Delphi, HTML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Excercise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LOOP:     DO WHILE (FLAG = 0);                     PUT SKIP DATA('HELLO WORLD!');          END LOOP; END HELLO;  </a:t>
            </a:r>
          </a:p>
          <a:p>
            <a:r>
              <a:rPr lang="et-EE" dirty="0" smtClean="0"/>
              <a:t>******Ouput for Hellow World  </a:t>
            </a:r>
          </a:p>
          <a:p>
            <a:pPr>
              <a:buNone/>
            </a:pPr>
            <a:r>
              <a:rPr lang="et-EE" dirty="0" smtClean="0"/>
              <a:t>    WRITE(6,*)'Hello world'      STOP      END</a:t>
            </a:r>
          </a:p>
          <a:p>
            <a:r>
              <a:rPr lang="et-EE" dirty="0" smtClean="0"/>
              <a:t>class HelloWorld {    public static void main(String args[])    {        System.out.println("Hello world!");    }}</a:t>
            </a:r>
          </a:p>
          <a:p>
            <a:r>
              <a:rPr lang="et-EE" dirty="0" smtClean="0"/>
              <a:t>#include&lt;stdio.h&gt;</a:t>
            </a:r>
          </a:p>
          <a:p>
            <a:pPr>
              <a:buNone/>
            </a:pPr>
            <a:r>
              <a:rPr lang="et-EE" dirty="0" smtClean="0"/>
              <a:t>    main()</a:t>
            </a:r>
          </a:p>
          <a:p>
            <a:pPr>
              <a:buNone/>
            </a:pPr>
            <a:r>
              <a:rPr lang="et-EE" dirty="0" smtClean="0"/>
              <a:t>    {    printf("Hello World"); }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      You may use any language you wish to do this .   You will need to turn in a clearly commented source 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5949280"/>
            <a:ext cx="106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>
                <a:hlinkClick r:id="rId2" action="ppaction://hlinksldjump"/>
              </a:rPr>
              <a:t>Tagasi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Täname, et läbisid kursuse!</a:t>
            </a:r>
          </a:p>
          <a:p>
            <a:r>
              <a:rPr lang="et-EE" sz="1600" dirty="0" smtClean="0">
                <a:solidFill>
                  <a:schemeClr val="bg1"/>
                </a:solidFill>
              </a:rPr>
              <a:t>Jätka ainete omandamist tarkvaraainete plokist</a:t>
            </a:r>
            <a:r>
              <a:rPr lang="et-EE" dirty="0" smtClean="0">
                <a:solidFill>
                  <a:schemeClr val="bg1"/>
                </a:solidFill>
              </a:rPr>
              <a:t>!</a:t>
            </a: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Thanks for Your attention!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Tutvu ainetega Infotehnoloogia teaduskonna õppematerjalide kodulehel </a:t>
            </a:r>
          </a:p>
          <a:p>
            <a:r>
              <a:rPr lang="et-EE" dirty="0" smtClean="0">
                <a:hlinkClick r:id="rId3"/>
              </a:rPr>
              <a:t>Look at 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Termination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sz="2800" dirty="0"/>
              <a:t>I/O failure</a:t>
            </a:r>
          </a:p>
          <a:p>
            <a:r>
              <a:rPr lang="en-US" altLang="et-EE" sz="2800" dirty="0"/>
              <a:t>Invalid instruction</a:t>
            </a:r>
          </a:p>
          <a:p>
            <a:pPr lvl="1"/>
            <a:r>
              <a:rPr lang="en-US" altLang="et-EE" sz="2400" dirty="0"/>
              <a:t>happens when try to execute data</a:t>
            </a:r>
          </a:p>
          <a:p>
            <a:r>
              <a:rPr lang="en-US" altLang="et-EE" sz="2800" dirty="0"/>
              <a:t>Privileged instruction</a:t>
            </a:r>
          </a:p>
          <a:p>
            <a:r>
              <a:rPr lang="en-US" altLang="et-EE" sz="2800" dirty="0"/>
              <a:t>Data misuse</a:t>
            </a:r>
          </a:p>
          <a:p>
            <a:r>
              <a:rPr lang="en-US" altLang="et-EE" sz="2800" dirty="0"/>
              <a:t>Operating system intervention</a:t>
            </a:r>
          </a:p>
          <a:p>
            <a:pPr lvl="1"/>
            <a:r>
              <a:rPr lang="en-US" altLang="et-EE" sz="2400" dirty="0"/>
              <a:t>such as when deadlock occurs</a:t>
            </a:r>
          </a:p>
          <a:p>
            <a:r>
              <a:rPr lang="en-US" altLang="et-EE" sz="2800" dirty="0"/>
              <a:t>Parent terminates so child processes terminate</a:t>
            </a:r>
          </a:p>
          <a:p>
            <a:r>
              <a:rPr lang="en-US" altLang="et-EE" sz="2800" dirty="0"/>
              <a:t>Parent request</a:t>
            </a:r>
          </a:p>
          <a:p>
            <a:endParaRPr lang="en-US" altLang="et-EE" sz="2800" dirty="0"/>
          </a:p>
        </p:txBody>
      </p:sp>
    </p:spTree>
    <p:extLst>
      <p:ext uri="{BB962C8B-B14F-4D97-AF65-F5344CB8AC3E}">
        <p14:creationId xmlns:p14="http://schemas.microsoft.com/office/powerpoint/2010/main" val="24876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When to Switch a Process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Clock interrupt</a:t>
            </a:r>
          </a:p>
          <a:p>
            <a:pPr lvl="1"/>
            <a:r>
              <a:rPr lang="en-US" altLang="et-EE" dirty="0"/>
              <a:t>process has executed for the maximum allowable time slice</a:t>
            </a:r>
          </a:p>
          <a:p>
            <a:r>
              <a:rPr lang="en-US" altLang="et-EE" dirty="0"/>
              <a:t>I/O interrupt</a:t>
            </a:r>
          </a:p>
          <a:p>
            <a:r>
              <a:rPr lang="en-US" altLang="et-EE" dirty="0"/>
              <a:t>Memory fault</a:t>
            </a:r>
          </a:p>
          <a:p>
            <a:pPr lvl="1"/>
            <a:r>
              <a:rPr lang="en-US" altLang="et-EE" dirty="0"/>
              <a:t>memory address is in virtual memory so it must be brought into main memory</a:t>
            </a:r>
          </a:p>
        </p:txBody>
      </p:sp>
    </p:spTree>
    <p:extLst>
      <p:ext uri="{BB962C8B-B14F-4D97-AF65-F5344CB8AC3E}">
        <p14:creationId xmlns:p14="http://schemas.microsoft.com/office/powerpoint/2010/main" val="99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Words>2490</Words>
  <Application>Microsoft Office PowerPoint</Application>
  <PresentationFormat>On-screen Show (4:3)</PresentationFormat>
  <Paragraphs>681</Paragraphs>
  <Slides>73</Slides>
  <Notes>24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Calibri</vt:lpstr>
      <vt:lpstr>Monotype Sorts</vt:lpstr>
      <vt:lpstr>Symbol</vt:lpstr>
      <vt:lpstr>Verdana</vt:lpstr>
      <vt:lpstr>Office Theme</vt:lpstr>
      <vt:lpstr>PowerPoint Presentation</vt:lpstr>
      <vt:lpstr>PowerPoint Presentation</vt:lpstr>
      <vt:lpstr>Course timetable(new)</vt:lpstr>
      <vt:lpstr>Points (EXAM &amp; PERMISSION) </vt:lpstr>
      <vt:lpstr>Major Requirements of an Operating System</vt:lpstr>
      <vt:lpstr>Modes of Execution</vt:lpstr>
      <vt:lpstr>PowerPoint Presentation</vt:lpstr>
      <vt:lpstr>Reasons for Process Termination</vt:lpstr>
      <vt:lpstr>When to Switch a Process</vt:lpstr>
      <vt:lpstr>Reasons for Process Suspension</vt:lpstr>
      <vt:lpstr>State</vt:lpstr>
      <vt:lpstr>UNIX Process States</vt:lpstr>
      <vt:lpstr>Memory Tables</vt:lpstr>
      <vt:lpstr>File Concept</vt:lpstr>
      <vt:lpstr>File Attributes</vt:lpstr>
      <vt:lpstr>A Typical File-system Organization</vt:lpstr>
      <vt:lpstr>File Structure</vt:lpstr>
      <vt:lpstr>Operations Performed on Directory</vt:lpstr>
      <vt:lpstr>Access Methods</vt:lpstr>
      <vt:lpstr>File Operations</vt:lpstr>
      <vt:lpstr>Open File Locking</vt:lpstr>
      <vt:lpstr>Open Files</vt:lpstr>
      <vt:lpstr>COMPUTER ORGANIZATION</vt:lpstr>
      <vt:lpstr>Evaluation of program language</vt:lpstr>
      <vt:lpstr>Language evalution A</vt:lpstr>
      <vt:lpstr>Language evalution B</vt:lpstr>
      <vt:lpstr>Language evalution C</vt:lpstr>
      <vt:lpstr>Language evalution D</vt:lpstr>
      <vt:lpstr>ESSENTIAL CHARACTERISTICS </vt:lpstr>
      <vt:lpstr>DESIRABLE CHARACTERISTICS</vt:lpstr>
      <vt:lpstr>Significant Language Features I </vt:lpstr>
      <vt:lpstr>Significant Language Features II </vt:lpstr>
      <vt:lpstr>Language design I</vt:lpstr>
      <vt:lpstr>Language design II</vt:lpstr>
      <vt:lpstr>Language design III</vt:lpstr>
      <vt:lpstr>Language processors </vt:lpstr>
      <vt:lpstr>COMPUTER AS A MULTI-LEVEL MACHINE</vt:lpstr>
      <vt:lpstr>Interpreter</vt:lpstr>
      <vt:lpstr>TRANSLATION VS. INTERPRETATION I </vt:lpstr>
      <vt:lpstr>TRANSLATION VS. INTERPRETATION II</vt:lpstr>
      <vt:lpstr>TRANSLATION VS. INTERPRETATION III</vt:lpstr>
      <vt:lpstr>PowerPoint Presentation</vt:lpstr>
      <vt:lpstr>Fortran</vt:lpstr>
      <vt:lpstr>1963 Naur developed Algol 60 ('root' for Pascal, PL/1, Ada) </vt:lpstr>
      <vt:lpstr> </vt:lpstr>
      <vt:lpstr>An "Algol-like" language </vt:lpstr>
      <vt:lpstr> </vt:lpstr>
      <vt:lpstr>Applicative language- functional </vt:lpstr>
      <vt:lpstr>COBOL</vt:lpstr>
      <vt:lpstr>APL</vt:lpstr>
      <vt:lpstr>LISP</vt:lpstr>
      <vt:lpstr>Lisp II</vt:lpstr>
      <vt:lpstr>Data objects in Lisp </vt:lpstr>
      <vt:lpstr>Functional programming</vt:lpstr>
      <vt:lpstr>Functional programming ... applicative languages </vt:lpstr>
      <vt:lpstr>Parsing formulas</vt:lpstr>
      <vt:lpstr>Tree representation issues</vt:lpstr>
      <vt:lpstr>Problem areas</vt:lpstr>
      <vt:lpstr>Alternating (conditional statements)</vt:lpstr>
      <vt:lpstr>Functional/ applicative languages </vt:lpstr>
      <vt:lpstr>How math functions differ  form computational functions </vt:lpstr>
      <vt:lpstr>Functional languages</vt:lpstr>
      <vt:lpstr> If-then/else or case design issues</vt:lpstr>
      <vt:lpstr> Loop design issues </vt:lpstr>
      <vt:lpstr>PSEUDO LANGUAGE I</vt:lpstr>
      <vt:lpstr>PSEUDO LANGUAGE II</vt:lpstr>
      <vt:lpstr>PSEUDO LANGUAGE III</vt:lpstr>
      <vt:lpstr>PSEUDO LANGUAGE IV</vt:lpstr>
      <vt:lpstr>PSEUDO LANGUAGE V</vt:lpstr>
      <vt:lpstr>Exercise 1</vt:lpstr>
      <vt:lpstr>Excercise 2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174</cp:revision>
  <cp:lastPrinted>2015-09-03T11:58:30Z</cp:lastPrinted>
  <dcterms:created xsi:type="dcterms:W3CDTF">2011-01-05T14:05:55Z</dcterms:created>
  <dcterms:modified xsi:type="dcterms:W3CDTF">2018-11-15T11:20:04Z</dcterms:modified>
</cp:coreProperties>
</file>