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0" r:id="rId3"/>
    <p:sldId id="311" r:id="rId4"/>
    <p:sldId id="335" r:id="rId5"/>
    <p:sldId id="312" r:id="rId6"/>
    <p:sldId id="292" r:id="rId7"/>
    <p:sldId id="337" r:id="rId8"/>
    <p:sldId id="290" r:id="rId9"/>
    <p:sldId id="336" r:id="rId10"/>
    <p:sldId id="318" r:id="rId11"/>
    <p:sldId id="327" r:id="rId12"/>
    <p:sldId id="313" r:id="rId13"/>
    <p:sldId id="314" r:id="rId14"/>
    <p:sldId id="330" r:id="rId15"/>
    <p:sldId id="315" r:id="rId16"/>
    <p:sldId id="316" r:id="rId17"/>
    <p:sldId id="317" r:id="rId18"/>
    <p:sldId id="309" r:id="rId19"/>
    <p:sldId id="332" r:id="rId20"/>
    <p:sldId id="326" r:id="rId21"/>
    <p:sldId id="334" r:id="rId22"/>
    <p:sldId id="331" r:id="rId23"/>
    <p:sldId id="319" r:id="rId24"/>
    <p:sldId id="322" r:id="rId25"/>
    <p:sldId id="323" r:id="rId26"/>
    <p:sldId id="320" r:id="rId27"/>
    <p:sldId id="321" r:id="rId28"/>
    <p:sldId id="333" r:id="rId29"/>
    <p:sldId id="324" r:id="rId30"/>
    <p:sldId id="293" r:id="rId31"/>
    <p:sldId id="310" r:id="rId32"/>
    <p:sldId id="294" r:id="rId33"/>
    <p:sldId id="258" r:id="rId34"/>
  </p:sldIdLst>
  <p:sldSz cx="9144000" cy="6858000" type="screen4x3"/>
  <p:notesSz cx="6805613" cy="99393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Objects="1">
      <p:cViewPr varScale="1">
        <p:scale>
          <a:sx n="130" d="100"/>
          <a:sy n="130" d="100"/>
        </p:scale>
        <p:origin x="107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2" d="100"/>
        <a:sy n="132" d="100"/>
      </p:scale>
      <p:origin x="0" y="-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essay</c:v>
                </c:pt>
                <c:pt idx="1">
                  <c:v>seminar</c:v>
                </c:pt>
                <c:pt idx="2">
                  <c:v>homework(transl.)</c:v>
                </c:pt>
                <c:pt idx="3">
                  <c:v>written examination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B731A-5C79-4945-A0B8-E2559B99185C}" type="datetimeFigureOut">
              <a:rPr lang="et-EE" smtClean="0"/>
              <a:t>16.09.2016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0FA7-B7A3-466D-AA2A-095462939C6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87955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16.09.2016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5553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16.09.2016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16.09.2016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16.09.2016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16.09.2016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16.09.2016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2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16.09.2016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16.09.2016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16.09.2016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16.09.2016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16.09.2016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16.09.2016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16.09.2016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99-bottles-of-beer.net/" TargetMode="External"/><Relationship Id="rId2" Type="http://schemas.openxmlformats.org/officeDocument/2006/relationships/hyperlink" Target="http://www.lysator.liu.se/c/ANSI-C-grammar-y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embit.jyrimagi@gmail.com" TargetMode="External"/><Relationship Id="rId2" Type="http://schemas.openxmlformats.org/officeDocument/2006/relationships/hyperlink" Target="mailto:viis@ati.ttu.e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hyperlink" Target="mailto:hkinks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1026" name="Picture 2" descr="C:\Users\viis\Desktop\alg_anaj_13\The Language Guide_files\cis400la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04937"/>
            <a:ext cx="3810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86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Home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800" b="1" dirty="0" smtClean="0"/>
              <a:t>Translator</a:t>
            </a:r>
            <a:endParaRPr lang="et-EE" sz="1800" b="1" dirty="0"/>
          </a:p>
          <a:p>
            <a:pPr lvl="0"/>
            <a:r>
              <a:rPr lang="et-EE" sz="1800" dirty="0"/>
              <a:t>Choose any procedural or object oriented programming language (except C) or make up your own syntax.</a:t>
            </a:r>
          </a:p>
          <a:p>
            <a:pPr lvl="0"/>
            <a:r>
              <a:rPr lang="et-EE" sz="1800" dirty="0"/>
              <a:t>Define vocabulary for the language using Flex (or any alternative)</a:t>
            </a:r>
          </a:p>
          <a:p>
            <a:pPr lvl="0"/>
            <a:r>
              <a:rPr lang="et-EE" sz="1800" dirty="0"/>
              <a:t>Define grammar rules for the chosen language using GNU Bison (or any alternative). </a:t>
            </a:r>
            <a:br>
              <a:rPr lang="et-EE" sz="1800" dirty="0"/>
            </a:br>
            <a:r>
              <a:rPr lang="et-EE" sz="1800" dirty="0"/>
              <a:t>Example on C can be seen here: </a:t>
            </a:r>
            <a:r>
              <a:rPr lang="et-EE" sz="1800" u="sng" dirty="0">
                <a:hlinkClick r:id="rId2"/>
              </a:rPr>
              <a:t>http://www.lysator.liu.se/c/ANSI-C-grammar-y.html</a:t>
            </a:r>
            <a:r>
              <a:rPr lang="et-EE" sz="1800" dirty="0"/>
              <a:t> </a:t>
            </a:r>
          </a:p>
          <a:p>
            <a:pPr lvl="0"/>
            <a:r>
              <a:rPr lang="et-EE" sz="1800" dirty="0"/>
              <a:t>Write enough functionality to be able to run one of the final tasks.</a:t>
            </a:r>
          </a:p>
          <a:p>
            <a:pPr lvl="0"/>
            <a:r>
              <a:rPr lang="et-EE" sz="1800" dirty="0"/>
              <a:t>To demostrate the newly created language, realize one of the given algorithms:</a:t>
            </a:r>
          </a:p>
          <a:p>
            <a:pPr lvl="1"/>
            <a:r>
              <a:rPr lang="et-EE" sz="1800" dirty="0"/>
              <a:t>For maximum points:  Bubblesort</a:t>
            </a:r>
          </a:p>
          <a:p>
            <a:pPr lvl="1"/>
            <a:r>
              <a:rPr lang="et-EE" sz="1800" dirty="0"/>
              <a:t>99-bottles-of-beer </a:t>
            </a:r>
            <a:r>
              <a:rPr lang="et-EE" sz="1800" u="sng" dirty="0">
                <a:hlinkClick r:id="rId3"/>
              </a:rPr>
              <a:t>http://www.99-bottles-of-beer.net/</a:t>
            </a:r>
            <a:endParaRPr lang="et-EE" sz="1800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Language design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A:</a:t>
            </a:r>
          </a:p>
          <a:p>
            <a:r>
              <a:rPr lang="et-EE" dirty="0" smtClean="0"/>
              <a:t>·        Focus on one well known feature at a time, (could be basic as data       type)</a:t>
            </a:r>
          </a:p>
          <a:p>
            <a:r>
              <a:rPr lang="et-EE" dirty="0" smtClean="0"/>
              <a:t>·        Examine many alternative features designed by others &amp; choose the best, rejecting those that are inconsisten</a:t>
            </a:r>
          </a:p>
          <a:p>
            <a:r>
              <a:rPr lang="et-EE" dirty="0" smtClean="0"/>
              <a:t>B:</a:t>
            </a:r>
          </a:p>
          <a:p>
            <a:r>
              <a:rPr lang="et-EE" dirty="0" smtClean="0"/>
              <a:t>·        Choose specific application (logic, financial, etc.)</a:t>
            </a:r>
          </a:p>
          <a:p>
            <a:r>
              <a:rPr lang="et-EE" dirty="0" smtClean="0"/>
              <a:t>·   Keep design committee small</a:t>
            </a:r>
          </a:p>
          <a:p>
            <a:r>
              <a:rPr lang="et-EE" dirty="0" smtClean="0"/>
              <a:t>·   Choose precise design goals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Language design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·        Release versions to small sets of interested people</a:t>
            </a:r>
          </a:p>
          <a:p>
            <a:r>
              <a:rPr lang="et-EE" dirty="0" smtClean="0"/>
              <a:t>·        Revise language definition</a:t>
            </a:r>
          </a:p>
          <a:p>
            <a:r>
              <a:rPr lang="et-EE" dirty="0" smtClean="0"/>
              <a:t>·        Attempt to build  &amp; write formal language definition- semantics</a:t>
            </a:r>
          </a:p>
          <a:p>
            <a:r>
              <a:rPr lang="et-EE" dirty="0" smtClean="0"/>
              <a:t>·        Revise language definition</a:t>
            </a:r>
          </a:p>
          <a:p>
            <a:r>
              <a:rPr lang="et-EE" dirty="0" smtClean="0"/>
              <a:t>·        Produce clear and concise manual</a:t>
            </a:r>
          </a:p>
          <a:p>
            <a:r>
              <a:rPr lang="et-EE" dirty="0" smtClean="0"/>
              <a:t>·        Provide "production quality" compiler and wide distribution</a:t>
            </a:r>
          </a:p>
          <a:p>
            <a:r>
              <a:rPr lang="et-EE" dirty="0" smtClean="0"/>
              <a:t>·        Write primers explaining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500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/>
              <a:t>SQL </a:t>
            </a:r>
            <a:r>
              <a:rPr lang="x-none" sz="2400" b="1" smtClean="0"/>
              <a:t>Translator</a:t>
            </a:r>
            <a:endParaRPr lang="et-EE" sz="2400" b="1" dirty="0" smtClean="0"/>
          </a:p>
          <a:p>
            <a:endParaRPr lang="et-EE" sz="2400" b="1" dirty="0"/>
          </a:p>
          <a:p>
            <a:pPr lvl="0"/>
            <a:r>
              <a:rPr lang="et-EE" sz="1400" dirty="0"/>
              <a:t>Make up a language for specific area or task of your choice. An example and a possible choice is a language for managing library.</a:t>
            </a:r>
          </a:p>
          <a:p>
            <a:pPr lvl="0"/>
            <a:r>
              <a:rPr lang="et-EE" sz="1400" dirty="0"/>
              <a:t>Create a SQL translator using GNU Bison (or any alternative) to translate your made up language to SQL.</a:t>
            </a:r>
          </a:p>
          <a:p>
            <a:pPr lvl="0"/>
            <a:r>
              <a:rPr lang="et-EE" sz="1400" dirty="0"/>
              <a:t>Write a simple database interface  for executing the translated SQL queries in a database.</a:t>
            </a:r>
          </a:p>
          <a:p>
            <a:r>
              <a:rPr lang="et-EE" sz="1400" dirty="0"/>
              <a:t>Set up a simple database to demostrate inserting and quering data in the made up language</a:t>
            </a:r>
          </a:p>
        </p:txBody>
      </p:sp>
      <p:pic>
        <p:nvPicPr>
          <p:cNvPr id="1026" name="Picture 2" descr="ske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494" y="3429000"/>
            <a:ext cx="5596350" cy="269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/>
              <a:t>TRANSLATION VS. INTERPRETATION I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·        Translation: program written for level</a:t>
            </a:r>
            <a:r>
              <a:rPr lang="et-EE" i="1" dirty="0" smtClean="0"/>
              <a:t> </a:t>
            </a:r>
            <a:r>
              <a:rPr lang="et-EE" b="1" i="1" dirty="0" smtClean="0"/>
              <a:t>n </a:t>
            </a:r>
            <a:r>
              <a:rPr lang="et-EE" dirty="0" smtClean="0"/>
              <a:t>machine translated to level 1 machine</a:t>
            </a:r>
          </a:p>
          <a:p>
            <a:r>
              <a:rPr lang="et-EE" dirty="0" smtClean="0"/>
              <a:t>·        Advantages:  -statements decoded ONCE  -efficient execution</a:t>
            </a:r>
          </a:p>
          <a:p>
            <a:r>
              <a:rPr lang="et-EE" dirty="0" smtClean="0"/>
              <a:t>·        Disadvantages:  -space consumption</a:t>
            </a:r>
          </a:p>
          <a:p>
            <a:r>
              <a:rPr lang="et-EE" dirty="0" smtClean="0"/>
              <a:t>·        Interpretation: program written for level </a:t>
            </a:r>
            <a:r>
              <a:rPr lang="et-EE" b="1" i="1" dirty="0" smtClean="0"/>
              <a:t>n + 1</a:t>
            </a:r>
            <a:r>
              <a:rPr lang="et-EE" dirty="0" smtClean="0"/>
              <a:t> is executed on level </a:t>
            </a:r>
            <a:r>
              <a:rPr lang="et-EE" b="1" i="1" dirty="0" smtClean="0"/>
              <a:t>n</a:t>
            </a:r>
            <a:r>
              <a:rPr lang="et-EE" dirty="0" smtClean="0"/>
              <a:t> machine</a:t>
            </a:r>
          </a:p>
          <a:p>
            <a:r>
              <a:rPr lang="et-EE" dirty="0" smtClean="0"/>
              <a:t>·        Advantages:         -space conservation</a:t>
            </a:r>
          </a:p>
          <a:p>
            <a:r>
              <a:rPr lang="et-EE" dirty="0" smtClean="0"/>
              <a:t>·        Disadvantages:   -execution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332656"/>
            <a:ext cx="7429552" cy="1152128"/>
          </a:xfrm>
        </p:spPr>
        <p:txBody>
          <a:bodyPr/>
          <a:lstStyle/>
          <a:p>
            <a:r>
              <a:rPr lang="et-EE" sz="2800" dirty="0" smtClean="0"/>
              <a:t>TRANSLATION VS. INTERPRETATION 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TRANSLATORS</a:t>
            </a:r>
          </a:p>
          <a:p>
            <a:r>
              <a:rPr lang="et-EE" dirty="0" smtClean="0"/>
              <a:t>·        Compiler: high level-&gt; machine</a:t>
            </a:r>
          </a:p>
          <a:p>
            <a:r>
              <a:rPr lang="et-EE" dirty="0" smtClean="0"/>
              <a:t>·        Assembler: one to one, assembly -&gt; machine</a:t>
            </a:r>
          </a:p>
          <a:p>
            <a:r>
              <a:rPr lang="et-EE" dirty="0" smtClean="0"/>
              <a:t>·        Loader: relocatable version of machine code -&gt; machine code</a:t>
            </a:r>
          </a:p>
          <a:p>
            <a:r>
              <a:rPr lang="et-EE" dirty="0" smtClean="0"/>
              <a:t>·        Link editor: combines collections of relocatable programs -&gt; single relocatable machine program</a:t>
            </a:r>
          </a:p>
          <a:p>
            <a:r>
              <a:rPr lang="et-EE" dirty="0" smtClean="0"/>
              <a:t>·        Pre-processor: extended language -&gt; standard language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7091200" cy="1152128"/>
          </a:xfrm>
        </p:spPr>
        <p:txBody>
          <a:bodyPr/>
          <a:lstStyle/>
          <a:p>
            <a:r>
              <a:rPr lang="et-EE" sz="2800" dirty="0" smtClean="0"/>
              <a:t>TRANSLATION VS. INTERPRETATION III</a:t>
            </a:r>
            <a:endParaRPr lang="et-E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INTERPRETER</a:t>
            </a:r>
          </a:p>
          <a:p>
            <a:pPr marL="0" indent="0">
              <a:buNone/>
            </a:pPr>
            <a:endParaRPr lang="et-EE" b="1" dirty="0" smtClean="0"/>
          </a:p>
          <a:p>
            <a:r>
              <a:rPr lang="et-EE" dirty="0" smtClean="0"/>
              <a:t>·        Fetch op code</a:t>
            </a:r>
          </a:p>
          <a:p>
            <a:r>
              <a:rPr lang="et-EE" dirty="0" smtClean="0"/>
              <a:t>·        De-code op code</a:t>
            </a:r>
          </a:p>
          <a:p>
            <a:r>
              <a:rPr lang="et-EE" dirty="0" smtClean="0"/>
              <a:t>·        Fetch necessary operands</a:t>
            </a:r>
          </a:p>
          <a:p>
            <a:r>
              <a:rPr lang="et-EE" dirty="0" smtClean="0"/>
              <a:t>·        Branch to primitive (OP</a:t>
            </a:r>
            <a:r>
              <a:rPr lang="et-EE" baseline="-25000" dirty="0" smtClean="0"/>
              <a:t>k</a:t>
            </a:r>
            <a:r>
              <a:rPr lang="et-EE" dirty="0" smtClean="0"/>
              <a:t>)</a:t>
            </a:r>
          </a:p>
          <a:p>
            <a:r>
              <a:rPr lang="et-EE" dirty="0" smtClean="0"/>
              <a:t>·        Then repeat until the end of the program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Criteria for Language ( seminar)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  <a:r>
              <a:rPr lang="et-EE" sz="2000" dirty="0" smtClean="0"/>
              <a:t>Criteria for Language Design Evaluation</a:t>
            </a:r>
            <a:r>
              <a:rPr lang="et-EE" dirty="0" smtClean="0"/>
              <a:t>         </a:t>
            </a:r>
          </a:p>
          <a:p>
            <a:r>
              <a:rPr lang="et-EE" dirty="0" smtClean="0"/>
              <a:t>1. efficiency (translation and execution)            2. simplicity (readability and writability)            3. orthogonality        </a:t>
            </a:r>
          </a:p>
          <a:p>
            <a:pPr>
              <a:buNone/>
            </a:pPr>
            <a:r>
              <a:rPr lang="et-EE" dirty="0" smtClean="0"/>
              <a:t>    4. definiteness (syntax and semantics)            5. reliability           </a:t>
            </a:r>
          </a:p>
          <a:p>
            <a:pPr>
              <a:buNone/>
            </a:pPr>
            <a:r>
              <a:rPr lang="et-EE" dirty="0" smtClean="0"/>
              <a:t>    6. program verification (correctness)         </a:t>
            </a:r>
          </a:p>
          <a:p>
            <a:pPr>
              <a:buNone/>
            </a:pPr>
            <a:r>
              <a:rPr lang="et-EE" dirty="0" smtClean="0"/>
              <a:t>    7. abstraction facilities (data and procedural)            8. portability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2050" name="Picture 2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90725"/>
            <a:ext cx="63817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54868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 smtClean="0"/>
              <a:t>LANGUAGES TREE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15046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/>
              <a:t>Analysis of Programming Language</a:t>
            </a:r>
            <a:r>
              <a:rPr lang="et-EE" sz="3600" dirty="0" smtClean="0"/>
              <a:t> </a:t>
            </a:r>
          </a:p>
          <a:p>
            <a:pPr algn="ctr"/>
            <a:r>
              <a:rPr lang="et-EE" sz="1400" dirty="0" smtClean="0"/>
              <a:t> </a:t>
            </a:r>
            <a:endParaRPr lang="et-EE" dirty="0" smtClean="0"/>
          </a:p>
          <a:p>
            <a:pPr algn="ctr"/>
            <a:r>
              <a:rPr lang="et-EE" sz="1600" dirty="0" smtClean="0"/>
              <a:t> Vladimir Viies 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viis@ati.ttu.ee</a:t>
            </a:r>
            <a:r>
              <a:rPr lang="et-EE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 algn="ctr"/>
            <a:r>
              <a:rPr lang="et-EE" sz="1600" dirty="0" smtClean="0"/>
              <a:t>Lembit Jürimägi </a:t>
            </a:r>
            <a:r>
              <a:rPr lang="et-EE" sz="1200" dirty="0" smtClean="0">
                <a:solidFill>
                  <a:schemeClr val="tx2"/>
                </a:solidFill>
                <a:hlinkClick r:id="rId3"/>
              </a:rPr>
              <a:t>lembit.jyrimagi@gmail.com</a:t>
            </a:r>
            <a:r>
              <a:rPr lang="et-EE" sz="1600" dirty="0" smtClean="0">
                <a:solidFill>
                  <a:schemeClr val="tx2"/>
                </a:solidFill>
              </a:rPr>
              <a:t>  Hannes  Kinks </a:t>
            </a:r>
            <a:r>
              <a:rPr lang="et-EE" sz="1200" dirty="0" smtClean="0">
                <a:solidFill>
                  <a:schemeClr val="tx2"/>
                </a:solidFill>
                <a:hlinkClick r:id="rId4"/>
              </a:rPr>
              <a:t>hkinks@gmail.com</a:t>
            </a:r>
            <a:r>
              <a:rPr lang="et-EE" sz="1600" dirty="0" smtClean="0">
                <a:solidFill>
                  <a:schemeClr val="tx2"/>
                </a:solidFill>
              </a:rPr>
              <a:t> </a:t>
            </a:r>
            <a:endParaRPr lang="et-EE" dirty="0" smtClean="0">
              <a:solidFill>
                <a:schemeClr val="tx2"/>
              </a:solidFill>
            </a:endParaRPr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2016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b="1" dirty="0"/>
              <a:t>Simple to learn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Machine Independent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natural ways to express mathematical functions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Problem orientated language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Remains close to and exploits the available hardware</a:t>
            </a:r>
            <a:r>
              <a:rPr lang="et-EE" dirty="0"/>
              <a:t> </a:t>
            </a:r>
          </a:p>
          <a:p>
            <a:pPr lvl="0"/>
            <a:r>
              <a:rPr lang="et-EE" b="1" dirty="0"/>
              <a:t>Efficient execution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Ability to control storage allocation</a:t>
            </a:r>
            <a:r>
              <a:rPr lang="et-EE" dirty="0"/>
              <a:t>  </a:t>
            </a:r>
          </a:p>
          <a:p>
            <a:pPr lvl="0"/>
            <a:r>
              <a:rPr lang="et-EE" b="1" dirty="0"/>
              <a:t>More freedom in code layout</a:t>
            </a:r>
            <a:r>
              <a:rPr lang="et-EE" dirty="0"/>
              <a:t>  </a:t>
            </a: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Significant Language Features </a:t>
            </a:r>
            <a:r>
              <a:rPr lang="et-EE" b="1" dirty="0" smtClean="0"/>
              <a:t>II</a:t>
            </a:r>
            <a:r>
              <a:rPr lang="et-EE" b="1" dirty="0"/>
              <a:t/>
            </a:r>
            <a:br>
              <a:rPr lang="et-EE" b="1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·  </a:t>
            </a:r>
            <a:r>
              <a:rPr lang="et-EE" b="1" dirty="0"/>
              <a:t>Loops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Input from the keyboard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Menu Driven Applications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System Commands</a:t>
            </a:r>
            <a:r>
              <a:rPr lang="et-EE" dirty="0"/>
              <a:t> </a:t>
            </a:r>
            <a:r>
              <a:rPr lang="et-EE" dirty="0" smtClean="0"/>
              <a:t> </a:t>
            </a:r>
            <a:endParaRPr lang="et-EE" dirty="0"/>
          </a:p>
          <a:p>
            <a:r>
              <a:rPr lang="et-EE" dirty="0"/>
              <a:t>·  </a:t>
            </a:r>
            <a:r>
              <a:rPr lang="et-EE" b="1" dirty="0"/>
              <a:t>Structured Programming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Subroutines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Built-In Functions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User-Defined Functions</a:t>
            </a:r>
            <a:r>
              <a:rPr lang="et-EE" dirty="0"/>
              <a:t> </a:t>
            </a:r>
          </a:p>
          <a:p>
            <a:r>
              <a:rPr lang="et-EE" dirty="0"/>
              <a:t>·  </a:t>
            </a:r>
            <a:r>
              <a:rPr lang="et-EE" b="1" dirty="0"/>
              <a:t>Arrays, sorting, and searches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6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980728"/>
            <a:ext cx="6821424" cy="5282912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76539"/>
            <a:ext cx="2522688" cy="17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8302" y="1523800"/>
            <a:ext cx="689964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t-EE" sz="2800" dirty="0" smtClean="0"/>
              <a:t>Algorithmic </a:t>
            </a:r>
            <a:r>
              <a:rPr lang="et-EE" sz="2800" dirty="0"/>
              <a:t>language for describing </a:t>
            </a:r>
            <a:endParaRPr lang="et-EE" sz="2800" dirty="0" smtClean="0"/>
          </a:p>
          <a:p>
            <a:pPr lvl="0"/>
            <a:r>
              <a:rPr lang="et-EE" sz="2800" dirty="0" smtClean="0"/>
              <a:t>Processes Imperative</a:t>
            </a:r>
            <a:r>
              <a:rPr lang="et-EE" sz="2800" dirty="0"/>
              <a:t>  (most computation </a:t>
            </a:r>
            <a:endParaRPr lang="et-EE" sz="2800" dirty="0" smtClean="0"/>
          </a:p>
          <a:p>
            <a:pPr lvl="0"/>
            <a:r>
              <a:rPr lang="et-EE" sz="2800" dirty="0" smtClean="0"/>
              <a:t>work </a:t>
            </a:r>
            <a:r>
              <a:rPr lang="et-EE" sz="2800" dirty="0"/>
              <a:t>done in </a:t>
            </a:r>
            <a:r>
              <a:rPr lang="et-EE" sz="2800" dirty="0" smtClean="0"/>
              <a:t>assignment </a:t>
            </a:r>
            <a:r>
              <a:rPr lang="et-EE" sz="2800" dirty="0"/>
              <a:t>statements)</a:t>
            </a:r>
          </a:p>
          <a:p>
            <a:pPr lvl="0"/>
            <a:r>
              <a:rPr lang="et-EE" sz="2400" i="1" dirty="0"/>
              <a:t>Block &amp; procedure</a:t>
            </a:r>
          </a:p>
          <a:p>
            <a:pPr lvl="0"/>
            <a:r>
              <a:rPr lang="et-EE" sz="2000" dirty="0"/>
              <a:t>Lexical scope</a:t>
            </a:r>
          </a:p>
          <a:p>
            <a:r>
              <a:rPr lang="et-EE" sz="2000" dirty="0" smtClean="0"/>
              <a:t>         C</a:t>
            </a:r>
            <a:r>
              <a:rPr lang="et-EE" sz="2000" dirty="0"/>
              <a:t>               Algol lexical scope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4668" y="548680"/>
            <a:ext cx="648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/>
              <a:t>What is an "Algol-like" language?</a:t>
            </a:r>
          </a:p>
        </p:txBody>
      </p:sp>
    </p:spTree>
    <p:extLst>
      <p:ext uri="{BB962C8B-B14F-4D97-AF65-F5344CB8AC3E}">
        <p14:creationId xmlns:p14="http://schemas.microsoft.com/office/powerpoint/2010/main" val="42150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PSEUDO LANGUAGE 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b="1" u="sng" dirty="0" smtClean="0"/>
              <a:t>LANGUAGE  ARE ALLOWED  TO USE  THE FOLLOWING SENTENCES:</a:t>
            </a:r>
            <a:endParaRPr lang="et-EE" sz="2000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   x = y; </a:t>
            </a:r>
            <a:r>
              <a:rPr lang="et-EE" b="1" dirty="0" smtClean="0"/>
              <a:t>    </a:t>
            </a:r>
            <a:r>
              <a:rPr lang="et-EE" dirty="0" smtClean="0"/>
              <a:t>assigment</a:t>
            </a:r>
            <a:endParaRPr lang="et-EE" dirty="0"/>
          </a:p>
          <a:p>
            <a:r>
              <a:rPr lang="et-EE" b="1" dirty="0"/>
              <a:t>   x = x○y</a:t>
            </a:r>
            <a:r>
              <a:rPr lang="et-EE" b="1" dirty="0" smtClean="0"/>
              <a:t>; </a:t>
            </a:r>
            <a:r>
              <a:rPr lang="et-EE" dirty="0" smtClean="0"/>
              <a:t>binary</a:t>
            </a:r>
            <a:endParaRPr lang="et-EE" dirty="0"/>
          </a:p>
          <a:p>
            <a:r>
              <a:rPr lang="et-EE" b="1" dirty="0"/>
              <a:t>   x = □x; </a:t>
            </a:r>
            <a:r>
              <a:rPr lang="et-EE" b="1" dirty="0" smtClean="0"/>
              <a:t>  </a:t>
            </a:r>
            <a:r>
              <a:rPr lang="et-EE" dirty="0" smtClean="0"/>
              <a:t>unary</a:t>
            </a:r>
            <a:endParaRPr lang="et-EE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x=x+1   x= succ(x) </a:t>
            </a:r>
            <a:endParaRPr lang="et-EE" b="1" dirty="0" smtClean="0"/>
          </a:p>
          <a:p>
            <a:r>
              <a:rPr lang="et-EE" b="1" dirty="0" smtClean="0"/>
              <a:t>x=x -1   x= </a:t>
            </a:r>
            <a:r>
              <a:rPr lang="et-EE" b="1" dirty="0"/>
              <a:t>pred (x)  </a:t>
            </a:r>
            <a:r>
              <a:rPr lang="et-EE" b="1" dirty="0" smtClean="0"/>
              <a:t>   </a:t>
            </a:r>
            <a:r>
              <a:rPr lang="et-EE" sz="2000" dirty="0" smtClean="0"/>
              <a:t>simplification</a:t>
            </a:r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b="1" dirty="0"/>
              <a:t>GOTO M     </a:t>
            </a:r>
            <a:r>
              <a:rPr lang="et-EE" sz="2000" b="1" dirty="0" smtClean="0"/>
              <a:t>   </a:t>
            </a:r>
            <a:r>
              <a:rPr lang="et-EE" sz="2000" b="1" dirty="0"/>
              <a:t>BR  M</a:t>
            </a:r>
            <a:endParaRPr lang="et-EE" sz="2000" dirty="0"/>
          </a:p>
          <a:p>
            <a:r>
              <a:rPr lang="et-EE" sz="2000" b="1" dirty="0"/>
              <a:t>                       JMP </a:t>
            </a:r>
            <a:r>
              <a:rPr lang="et-EE" sz="2000" b="1" dirty="0" smtClean="0"/>
              <a:t>M   </a:t>
            </a:r>
          </a:p>
          <a:p>
            <a:r>
              <a:rPr lang="et-EE" sz="2000" b="1" dirty="0" smtClean="0"/>
              <a:t>                   </a:t>
            </a:r>
            <a:endParaRPr lang="et-EE" sz="2000" dirty="0"/>
          </a:p>
          <a:p>
            <a:r>
              <a:rPr lang="et-EE" sz="2000" b="1" dirty="0"/>
              <a:t>IF x◊y THEN GOTO M     </a:t>
            </a:r>
            <a:r>
              <a:rPr lang="et-EE" sz="2000" b="1" dirty="0" smtClean="0"/>
              <a:t> </a:t>
            </a:r>
            <a:r>
              <a:rPr lang="et-EE" sz="2000" b="1" dirty="0"/>
              <a:t>x,y € {A} </a:t>
            </a:r>
            <a:r>
              <a:rPr lang="et-EE" sz="2000" b="1" dirty="0" smtClean="0"/>
              <a:t>A- set of integers</a:t>
            </a:r>
            <a:endParaRPr lang="et-EE" sz="2000" dirty="0"/>
          </a:p>
          <a:p>
            <a:r>
              <a:rPr lang="et-EE" sz="2000" b="1" dirty="0"/>
              <a:t>CMP     </a:t>
            </a:r>
            <a:r>
              <a:rPr lang="et-EE" sz="2000" b="1" dirty="0" smtClean="0"/>
              <a:t>x,y</a:t>
            </a:r>
            <a:endParaRPr lang="et-EE" sz="2000" dirty="0"/>
          </a:p>
          <a:p>
            <a:r>
              <a:rPr lang="et-EE" sz="2000" b="1" dirty="0"/>
              <a:t>B ii        </a:t>
            </a:r>
            <a:r>
              <a:rPr lang="et-EE" sz="2000" b="1" dirty="0" smtClean="0"/>
              <a:t>M</a:t>
            </a:r>
            <a:r>
              <a:rPr lang="et-EE" sz="2000" b="1" dirty="0"/>
              <a:t>  </a:t>
            </a:r>
            <a:endParaRPr lang="et-EE" sz="2000" dirty="0"/>
          </a:p>
          <a:p>
            <a:r>
              <a:rPr lang="et-EE" sz="2000" b="1" dirty="0"/>
              <a:t>ii€(NE,EQ,GT,LT,GE,LE)  </a:t>
            </a:r>
            <a:endParaRPr lang="et-EE" sz="2000" b="1" dirty="0" smtClean="0"/>
          </a:p>
          <a:p>
            <a:r>
              <a:rPr lang="et-EE" sz="2000" b="1" dirty="0"/>
              <a:t> </a:t>
            </a:r>
            <a:endParaRPr lang="et-EE" sz="2000" dirty="0"/>
          </a:p>
          <a:p>
            <a:r>
              <a:rPr lang="et-EE" sz="2000" b="1" dirty="0"/>
              <a:t> </a:t>
            </a:r>
            <a:endParaRPr lang="et-EE" sz="2000" dirty="0"/>
          </a:p>
          <a:p>
            <a:r>
              <a:rPr lang="et-EE" sz="2000" b="1" dirty="0"/>
              <a:t>CMPB    </a:t>
            </a:r>
            <a:r>
              <a:rPr lang="et-EE" sz="2000" b="1" dirty="0" smtClean="0"/>
              <a:t> X,Y  X,Y </a:t>
            </a:r>
            <a:r>
              <a:rPr lang="et-EE" sz="2000" b="1" dirty="0"/>
              <a:t>€ {C} </a:t>
            </a:r>
            <a:r>
              <a:rPr lang="et-EE" sz="2000" b="1" dirty="0" smtClean="0"/>
              <a:t>C- </a:t>
            </a:r>
            <a:r>
              <a:rPr lang="et-EE" sz="1800" b="1" dirty="0" smtClean="0"/>
              <a:t>set of alphabetical symbols</a:t>
            </a:r>
            <a:endParaRPr lang="et-EE" sz="1800" dirty="0"/>
          </a:p>
          <a:p>
            <a:r>
              <a:rPr lang="et-EE" sz="2000" b="1" dirty="0"/>
              <a:t>B cc          </a:t>
            </a:r>
            <a:r>
              <a:rPr lang="et-EE" sz="2000" b="1" dirty="0" smtClean="0"/>
              <a:t>M </a:t>
            </a:r>
            <a:endParaRPr lang="et-EE" sz="2000" dirty="0"/>
          </a:p>
          <a:p>
            <a:r>
              <a:rPr lang="et-EE" sz="2000" b="1" dirty="0"/>
              <a:t>cc€(NE,EQ,..........) </a:t>
            </a:r>
            <a:r>
              <a:rPr lang="et-EE" sz="2000" b="1" dirty="0" smtClean="0"/>
              <a:t> special functionality</a:t>
            </a:r>
            <a:endParaRPr lang="et-EE" sz="2000" dirty="0"/>
          </a:p>
          <a:p>
            <a:endParaRPr lang="et-EE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III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600" b="1" dirty="0"/>
              <a:t>If  you  compare  the form of the IF statement above with the as-</a:t>
            </a:r>
            <a:endParaRPr lang="et-EE" sz="1600" dirty="0"/>
          </a:p>
          <a:p>
            <a:r>
              <a:rPr lang="et-EE" sz="1600" b="1" dirty="0"/>
              <a:t>sembler code that must be produced, you can see  that  there  </a:t>
            </a:r>
            <a:r>
              <a:rPr lang="et-EE" sz="1600" b="1" dirty="0" smtClean="0"/>
              <a:t>are</a:t>
            </a:r>
            <a:r>
              <a:rPr lang="et-EE" sz="1600" dirty="0"/>
              <a:t> </a:t>
            </a:r>
            <a:r>
              <a:rPr lang="et-EE" sz="1600" b="1" dirty="0" smtClean="0"/>
              <a:t>certain  </a:t>
            </a:r>
            <a:r>
              <a:rPr lang="et-EE" sz="1600" b="1" dirty="0"/>
              <a:t>actions  associated  with each of the  keywords  in  </a:t>
            </a:r>
            <a:r>
              <a:rPr lang="et-EE" sz="1600" b="1" dirty="0" smtClean="0"/>
              <a:t>the</a:t>
            </a:r>
            <a:r>
              <a:rPr lang="et-EE" sz="1600" dirty="0"/>
              <a:t> </a:t>
            </a:r>
            <a:r>
              <a:rPr lang="et-EE" sz="1600" b="1" dirty="0" smtClean="0"/>
              <a:t>statement</a:t>
            </a:r>
            <a:r>
              <a:rPr lang="et-EE" sz="1600" b="1" dirty="0"/>
              <a:t>:</a:t>
            </a:r>
            <a:endParaRPr lang="et-EE" sz="1600" dirty="0"/>
          </a:p>
          <a:p>
            <a:r>
              <a:rPr lang="et-EE" sz="1600" b="1" dirty="0"/>
              <a:t>     IF:  First, get the condition and issue the code for it.</a:t>
            </a:r>
            <a:endParaRPr lang="et-EE" sz="1600" dirty="0"/>
          </a:p>
          <a:p>
            <a:r>
              <a:rPr lang="et-EE" sz="1600" b="1" dirty="0"/>
              <a:t>          Then, create a unique label and emit a branch if false.</a:t>
            </a:r>
            <a:endParaRPr lang="et-EE" sz="1600" dirty="0"/>
          </a:p>
          <a:p>
            <a:r>
              <a:rPr lang="et-EE" sz="1600" b="1" dirty="0"/>
              <a:t>     ENDIF: Emit the label.</a:t>
            </a:r>
            <a:endParaRPr lang="et-EE" sz="1600" dirty="0"/>
          </a:p>
          <a:p>
            <a:r>
              <a:rPr lang="et-EE" sz="1600" b="1" dirty="0"/>
              <a:t>These actions can be shown very concisely if we write  the </a:t>
            </a:r>
            <a:r>
              <a:rPr lang="et-EE" sz="1600" b="1" dirty="0" smtClean="0"/>
              <a:t>syntax</a:t>
            </a:r>
            <a:r>
              <a:rPr lang="et-EE" sz="1600" dirty="0"/>
              <a:t> </a:t>
            </a:r>
            <a:r>
              <a:rPr lang="et-EE" sz="1600" b="1" dirty="0" smtClean="0"/>
              <a:t>this </a:t>
            </a:r>
            <a:r>
              <a:rPr lang="et-EE" sz="1600" b="1" dirty="0"/>
              <a:t>way:                            </a:t>
            </a:r>
            <a:endParaRPr lang="et-EE" sz="1600" dirty="0"/>
          </a:p>
          <a:p>
            <a:r>
              <a:rPr lang="et-EE" sz="1600" b="1" dirty="0"/>
              <a:t>     IF</a:t>
            </a:r>
            <a:endParaRPr lang="et-EE" sz="1600" dirty="0"/>
          </a:p>
          <a:p>
            <a:r>
              <a:rPr lang="et-EE" sz="1600" b="1" dirty="0"/>
              <a:t>     &lt;condition&gt;    { Condition;</a:t>
            </a:r>
            <a:endParaRPr lang="et-EE" sz="1600" dirty="0"/>
          </a:p>
          <a:p>
            <a:r>
              <a:rPr lang="et-EE" sz="1600" b="1" dirty="0"/>
              <a:t>                      L = NewLabel;</a:t>
            </a:r>
            <a:endParaRPr lang="et-EE" sz="1600" dirty="0"/>
          </a:p>
          <a:p>
            <a:r>
              <a:rPr lang="et-EE" sz="1600" b="1" dirty="0"/>
              <a:t>                      Emit(Branch False to L); }</a:t>
            </a:r>
            <a:endParaRPr lang="et-EE" sz="1600" dirty="0"/>
          </a:p>
          <a:p>
            <a:r>
              <a:rPr lang="et-EE" sz="1600" b="1" dirty="0"/>
              <a:t>     &lt;block&gt;</a:t>
            </a:r>
            <a:endParaRPr lang="et-EE" sz="1600" dirty="0"/>
          </a:p>
          <a:p>
            <a:r>
              <a:rPr lang="et-EE" sz="1600" b="1" dirty="0"/>
              <a:t>     ENDIF          { PostLabel(L) }</a:t>
            </a:r>
            <a:endParaRPr lang="et-EE" sz="1600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IV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u="sng" dirty="0" smtClean="0"/>
              <a:t>EXAMPLE </a:t>
            </a:r>
            <a:r>
              <a:rPr lang="et-EE" b="1" u="sng" dirty="0"/>
              <a:t>1(</a:t>
            </a:r>
            <a:r>
              <a:rPr lang="et-EE" b="1" i="1" u="sng" dirty="0"/>
              <a:t>Pascal</a:t>
            </a:r>
            <a:r>
              <a:rPr lang="et-EE" b="1" u="sng" dirty="0"/>
              <a:t>)</a:t>
            </a:r>
            <a:endParaRPr lang="et-EE" dirty="0"/>
          </a:p>
          <a:p>
            <a:r>
              <a:rPr lang="et-EE" b="1" dirty="0"/>
              <a:t>IF ( </a:t>
            </a:r>
            <a:r>
              <a:rPr lang="et-EE" b="1" dirty="0" smtClean="0"/>
              <a:t>condition) </a:t>
            </a:r>
            <a:r>
              <a:rPr lang="et-EE" b="1" dirty="0"/>
              <a:t>THEN </a:t>
            </a:r>
            <a:r>
              <a:rPr lang="et-EE" b="1" dirty="0" smtClean="0"/>
              <a:t>sentence1</a:t>
            </a:r>
            <a:r>
              <a:rPr lang="et-EE" b="1" dirty="0"/>
              <a:t>;</a:t>
            </a:r>
            <a:endParaRPr lang="et-EE" dirty="0"/>
          </a:p>
          <a:p>
            <a:r>
              <a:rPr lang="et-EE" b="1" dirty="0"/>
              <a:t>ELSE; </a:t>
            </a:r>
            <a:r>
              <a:rPr lang="et-EE" b="1" dirty="0" smtClean="0"/>
              <a:t>sentence2</a:t>
            </a:r>
            <a:r>
              <a:rPr lang="et-EE" b="1" dirty="0"/>
              <a:t>;</a:t>
            </a:r>
            <a:endParaRPr lang="et-EE" dirty="0"/>
          </a:p>
          <a:p>
            <a:r>
              <a:rPr lang="et-EE" b="1" i="1" dirty="0"/>
              <a:t>if: if  </a:t>
            </a:r>
            <a:r>
              <a:rPr lang="et-EE" b="1" i="1" dirty="0" smtClean="0"/>
              <a:t>!(condition) </a:t>
            </a:r>
            <a:r>
              <a:rPr lang="et-EE" b="1" i="1" dirty="0"/>
              <a:t>then goto else;</a:t>
            </a:r>
            <a:endParaRPr lang="et-EE" dirty="0"/>
          </a:p>
          <a:p>
            <a:r>
              <a:rPr lang="et-EE" b="1" i="1" dirty="0"/>
              <a:t>then: </a:t>
            </a:r>
            <a:r>
              <a:rPr lang="et-EE" b="1" i="1" dirty="0" smtClean="0"/>
              <a:t>sentence1</a:t>
            </a:r>
            <a:r>
              <a:rPr lang="et-EE" b="1" i="1" dirty="0"/>
              <a:t>;</a:t>
            </a:r>
            <a:endParaRPr lang="et-EE" dirty="0"/>
          </a:p>
          <a:p>
            <a:r>
              <a:rPr lang="et-EE" b="1" i="1" dirty="0"/>
              <a:t>         goto endif;</a:t>
            </a:r>
            <a:endParaRPr lang="et-EE" dirty="0"/>
          </a:p>
          <a:p>
            <a:r>
              <a:rPr lang="et-EE" b="1" i="1" dirty="0"/>
              <a:t>endif: </a:t>
            </a:r>
            <a:r>
              <a:rPr lang="et-EE" b="1" i="1" dirty="0" smtClean="0"/>
              <a:t>program </a:t>
            </a:r>
            <a:r>
              <a:rPr lang="et-EE" b="1" i="1" dirty="0"/>
              <a:t>will continue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2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PSEUDO </a:t>
            </a:r>
            <a:r>
              <a:rPr lang="et-EE" dirty="0" smtClean="0"/>
              <a:t>LANGUAGE V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u="sng" dirty="0" smtClean="0"/>
              <a:t>EXAMPLE </a:t>
            </a:r>
            <a:r>
              <a:rPr lang="et-EE" b="1" u="sng" dirty="0"/>
              <a:t>2(</a:t>
            </a:r>
            <a:r>
              <a:rPr lang="et-EE" b="1" i="1" u="sng" dirty="0"/>
              <a:t>C</a:t>
            </a:r>
            <a:r>
              <a:rPr lang="et-EE" b="1" u="sng" dirty="0"/>
              <a:t>)</a:t>
            </a:r>
            <a:endParaRPr lang="et-EE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DO sentence1; sentence2;.... sentenceN;</a:t>
            </a:r>
            <a:endParaRPr lang="et-EE" dirty="0"/>
          </a:p>
          <a:p>
            <a:r>
              <a:rPr lang="et-EE" b="1" dirty="0"/>
              <a:t>WHILE </a:t>
            </a:r>
            <a:r>
              <a:rPr lang="et-EE" b="1" dirty="0" smtClean="0"/>
              <a:t>expression</a:t>
            </a:r>
            <a:r>
              <a:rPr lang="et-EE" b="1" dirty="0"/>
              <a:t>;</a:t>
            </a:r>
            <a:endParaRPr lang="et-EE" dirty="0"/>
          </a:p>
          <a:p>
            <a:r>
              <a:rPr lang="et-EE" b="1" dirty="0"/>
              <a:t> </a:t>
            </a:r>
            <a:endParaRPr lang="et-EE" dirty="0"/>
          </a:p>
          <a:p>
            <a:r>
              <a:rPr lang="et-EE" b="1" dirty="0"/>
              <a:t>do       : </a:t>
            </a:r>
            <a:r>
              <a:rPr lang="et-EE" b="1" dirty="0" smtClean="0"/>
              <a:t>sentence1;sentence2</a:t>
            </a:r>
            <a:r>
              <a:rPr lang="et-EE" b="1" dirty="0"/>
              <a:t>;... sentenceN;</a:t>
            </a:r>
            <a:endParaRPr lang="et-EE" dirty="0"/>
          </a:p>
          <a:p>
            <a:r>
              <a:rPr lang="et-EE" b="1" dirty="0"/>
              <a:t>check : </a:t>
            </a:r>
            <a:r>
              <a:rPr lang="et-EE" b="1" dirty="0" smtClean="0"/>
              <a:t>calculation </a:t>
            </a:r>
            <a:r>
              <a:rPr lang="et-EE" b="1" dirty="0"/>
              <a:t>of expression;</a:t>
            </a:r>
            <a:endParaRPr lang="et-EE" dirty="0"/>
          </a:p>
          <a:p>
            <a:r>
              <a:rPr lang="et-EE" b="1" dirty="0"/>
              <a:t>while  : if not </a:t>
            </a:r>
            <a:r>
              <a:rPr lang="et-EE" b="1" dirty="0" smtClean="0"/>
              <a:t>expression </a:t>
            </a:r>
            <a:r>
              <a:rPr lang="et-EE" b="1" dirty="0"/>
              <a:t>goto do;</a:t>
            </a:r>
            <a:endParaRPr lang="et-EE" dirty="0"/>
          </a:p>
          <a:p>
            <a:r>
              <a:rPr lang="et-EE" b="1" dirty="0"/>
              <a:t> </a:t>
            </a:r>
            <a:endParaRPr lang="et-EE" dirty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60840" cy="792088"/>
          </a:xfrm>
        </p:spPr>
        <p:txBody>
          <a:bodyPr/>
          <a:lstStyle/>
          <a:p>
            <a:r>
              <a:rPr lang="et-EE" sz="4000" dirty="0" smtClean="0"/>
              <a:t> </a:t>
            </a:r>
            <a:r>
              <a:rPr lang="et-EE" dirty="0"/>
              <a:t>If-then/else or </a:t>
            </a:r>
            <a:r>
              <a:rPr lang="et-EE" dirty="0" smtClean="0"/>
              <a:t>case design issues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b="1" dirty="0" smtClean="0"/>
              <a:t> 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pic>
        <p:nvPicPr>
          <p:cNvPr id="4098" name="Picture 2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88729"/>
            <a:ext cx="57531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u="sng" dirty="0" smtClean="0"/>
              <a:t> </a:t>
            </a:r>
            <a:endParaRPr lang="et-EE" dirty="0"/>
          </a:p>
          <a:p>
            <a:r>
              <a:rPr lang="et-EE" dirty="0"/>
              <a:t>·        What type of selector expression?</a:t>
            </a:r>
          </a:p>
          <a:p>
            <a:r>
              <a:rPr lang="et-EE" dirty="0"/>
              <a:t>·        What types of case labels? </a:t>
            </a:r>
          </a:p>
          <a:p>
            <a:r>
              <a:rPr lang="et-EE" dirty="0"/>
              <a:t>·        Can you branch to case labels from outside</a:t>
            </a:r>
            <a:r>
              <a:rPr lang="et-EE" dirty="0" smtClean="0"/>
              <a:t>?</a:t>
            </a:r>
          </a:p>
          <a:p>
            <a:r>
              <a:rPr lang="et-EE" dirty="0"/>
              <a:t>·        Mutually exclusive labels?</a:t>
            </a:r>
          </a:p>
          <a:p>
            <a:r>
              <a:rPr lang="et-EE" dirty="0"/>
              <a:t>·        Exhaustive label case coverage? </a:t>
            </a:r>
          </a:p>
        </p:txBody>
      </p:sp>
    </p:spTree>
    <p:extLst>
      <p:ext uri="{BB962C8B-B14F-4D97-AF65-F5344CB8AC3E}">
        <p14:creationId xmlns:p14="http://schemas.microsoft.com/office/powerpoint/2010/main" val="36914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648072"/>
          </a:xfrm>
        </p:spPr>
        <p:txBody>
          <a:bodyPr/>
          <a:lstStyle/>
          <a:p>
            <a:r>
              <a:rPr lang="et-EE" dirty="0" smtClean="0"/>
              <a:t> Loop design </a:t>
            </a:r>
            <a:r>
              <a:rPr lang="et-EE" dirty="0"/>
              <a:t>issues</a:t>
            </a:r>
            <a:br>
              <a:rPr lang="et-EE" dirty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24744"/>
            <a:ext cx="6821424" cy="5138896"/>
          </a:xfrm>
        </p:spPr>
        <p:txBody>
          <a:bodyPr/>
          <a:lstStyle/>
          <a:p>
            <a:r>
              <a:rPr lang="et-EE" sz="1400" b="1" dirty="0"/>
              <a:t>         </a:t>
            </a:r>
            <a:r>
              <a:rPr lang="et-EE" sz="2800" b="1" dirty="0"/>
              <a:t> </a:t>
            </a:r>
            <a:r>
              <a:rPr lang="et-EE" sz="2800" dirty="0" smtClean="0"/>
              <a:t>What </a:t>
            </a:r>
            <a:r>
              <a:rPr lang="et-EE" sz="2800" dirty="0"/>
              <a:t>type of values may loop variable assume?</a:t>
            </a:r>
          </a:p>
          <a:p>
            <a:r>
              <a:rPr lang="et-EE" sz="2800" dirty="0"/>
              <a:t>·        Complexity of loop expression?</a:t>
            </a:r>
          </a:p>
          <a:p>
            <a:r>
              <a:rPr lang="et-EE" sz="2800" dirty="0"/>
              <a:t>·        How often is loop variable checked against final value?</a:t>
            </a:r>
          </a:p>
          <a:p>
            <a:r>
              <a:rPr lang="et-EE" sz="2800" dirty="0"/>
              <a:t>·        Can loop variable be assignment inside loop body?</a:t>
            </a:r>
          </a:p>
          <a:p>
            <a:r>
              <a:rPr lang="et-EE" sz="2800" dirty="0"/>
              <a:t>·        When evaluate stopping expression?</a:t>
            </a:r>
          </a:p>
          <a:p>
            <a:r>
              <a:rPr lang="et-EE" sz="2800" dirty="0"/>
              <a:t>·        Transfer permitted outside loop?</a:t>
            </a:r>
          </a:p>
          <a:p>
            <a:r>
              <a:rPr lang="et-EE" sz="2800" dirty="0"/>
              <a:t>·        Scope of loop variable?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goals  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r>
              <a:rPr lang="et-EE" sz="3200" b="1" dirty="0" smtClean="0"/>
              <a:t> </a:t>
            </a:r>
            <a:r>
              <a:rPr lang="et-EE" sz="3200" b="1" dirty="0"/>
              <a:t>A</a:t>
            </a:r>
            <a:r>
              <a:rPr lang="en-US" sz="3200" b="1" dirty="0" smtClean="0"/>
              <a:t> </a:t>
            </a:r>
            <a:r>
              <a:rPr lang="en-US" sz="3200" b="1" dirty="0"/>
              <a:t>student has to be able: </a:t>
            </a:r>
            <a:br>
              <a:rPr lang="en-US" sz="3200" b="1" dirty="0"/>
            </a:br>
            <a:r>
              <a:rPr lang="en-US" sz="3200" b="1" dirty="0"/>
              <a:t>- to associate tasks with a suitable </a:t>
            </a:r>
            <a:endParaRPr lang="et-EE" sz="3200" b="1" dirty="0" smtClean="0"/>
          </a:p>
          <a:p>
            <a:pPr>
              <a:buNone/>
            </a:pPr>
            <a:r>
              <a:rPr lang="et-EE" sz="3200" b="1" dirty="0" smtClean="0"/>
              <a:t>      </a:t>
            </a:r>
            <a:r>
              <a:rPr lang="en-US" sz="3200" b="1" dirty="0" smtClean="0"/>
              <a:t>algorithmic </a:t>
            </a:r>
            <a:r>
              <a:rPr lang="en-US" sz="3200" b="1" dirty="0"/>
              <a:t>language; </a:t>
            </a:r>
            <a:endParaRPr lang="et-EE" sz="3200" b="1" dirty="0" smtClean="0"/>
          </a:p>
          <a:p>
            <a:pPr marL="0" indent="0">
              <a:buNone/>
            </a:pPr>
            <a:r>
              <a:rPr lang="et-EE" sz="3200" b="1" dirty="0" smtClean="0"/>
              <a:t>   -</a:t>
            </a:r>
            <a:r>
              <a:rPr lang="en-US" sz="3200" b="1" dirty="0" smtClean="0"/>
              <a:t>to </a:t>
            </a:r>
            <a:r>
              <a:rPr lang="en-US" sz="3200" b="1" dirty="0"/>
              <a:t>design a special </a:t>
            </a:r>
            <a:r>
              <a:rPr lang="en-US" sz="3200" b="1" dirty="0" smtClean="0"/>
              <a:t>purpose</a:t>
            </a:r>
            <a:endParaRPr lang="et-EE" sz="3200" b="1" dirty="0" smtClean="0"/>
          </a:p>
          <a:p>
            <a:pPr marL="0" indent="0">
              <a:buNone/>
            </a:pPr>
            <a:r>
              <a:rPr lang="et-EE" sz="3200" b="1" dirty="0" smtClean="0"/>
              <a:t>    </a:t>
            </a:r>
            <a:r>
              <a:rPr lang="en-US" sz="3200" b="1" dirty="0" smtClean="0"/>
              <a:t> </a:t>
            </a:r>
            <a:r>
              <a:rPr lang="en-US" sz="3200" b="1" dirty="0"/>
              <a:t>algorithmic </a:t>
            </a:r>
            <a:r>
              <a:rPr lang="en-US" sz="3200" b="1" dirty="0" smtClean="0"/>
              <a:t>language </a:t>
            </a:r>
            <a:r>
              <a:rPr lang="en-US" sz="3200" b="1" dirty="0"/>
              <a:t>and create </a:t>
            </a:r>
            <a:endParaRPr lang="et-EE" sz="3200" b="1" dirty="0" smtClean="0"/>
          </a:p>
          <a:p>
            <a:pPr marL="0" indent="0">
              <a:buNone/>
            </a:pPr>
            <a:r>
              <a:rPr lang="et-EE" sz="3200" b="1" dirty="0" smtClean="0"/>
              <a:t>     a </a:t>
            </a:r>
            <a:r>
              <a:rPr lang="en-US" sz="3200" b="1" dirty="0" smtClean="0"/>
              <a:t>compiler </a:t>
            </a:r>
            <a:r>
              <a:rPr lang="en-US" sz="3200" b="1" dirty="0"/>
              <a:t>for it;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Exercise 1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 Your assignment  are to select 3 of the languages (</a:t>
            </a:r>
            <a:r>
              <a:rPr lang="et-EE" i="1" u="sng" dirty="0" smtClean="0"/>
              <a:t>set of languages</a:t>
            </a:r>
            <a:r>
              <a:rPr lang="et-EE" dirty="0" smtClean="0"/>
              <a:t>)  and evaluate its standard implementation. You are to assign the language a  grade (1 through 8) for each criterion point listed below and to provide written justification for your rating.  This </a:t>
            </a:r>
            <a:r>
              <a:rPr lang="et-EE" i="1" u="sng" dirty="0" smtClean="0"/>
              <a:t>set of languages</a:t>
            </a:r>
            <a:r>
              <a:rPr lang="et-EE" dirty="0" smtClean="0"/>
              <a:t> is to include at least the following:   Fortran, Cobol, PL/I, Pascal, C, C++, Ada, Lisp,   Smalltalk, Basic, Modula-2, Algol, APL, Snobol, Icon,  Prolog, Simula, Scheme, Eifel, Oberon, Visual Basic,  Visual C++, Perl, Java, Delphi, HTML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Excercise 2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 LOOP:     DO WHILE (FLAG = 0);                     PUT SKIP DATA('HELLO WORLD!');          END LOOP; END HELLO;  </a:t>
            </a:r>
          </a:p>
          <a:p>
            <a:r>
              <a:rPr lang="et-EE" dirty="0" smtClean="0"/>
              <a:t>******Ouput for Hellow World  </a:t>
            </a:r>
          </a:p>
          <a:p>
            <a:pPr>
              <a:buNone/>
            </a:pPr>
            <a:r>
              <a:rPr lang="et-EE" dirty="0" smtClean="0"/>
              <a:t>    WRITE(6,*)'Hello world'      STOP      END</a:t>
            </a:r>
          </a:p>
          <a:p>
            <a:r>
              <a:rPr lang="et-EE" dirty="0" smtClean="0"/>
              <a:t>class HelloWorld {    public static void main(String args[])    {        System.out.println("Hello world!");    }}</a:t>
            </a:r>
          </a:p>
          <a:p>
            <a:r>
              <a:rPr lang="et-EE" dirty="0" smtClean="0"/>
              <a:t>#include&lt;stdio.h&gt;</a:t>
            </a:r>
          </a:p>
          <a:p>
            <a:pPr>
              <a:buNone/>
            </a:pPr>
            <a:r>
              <a:rPr lang="et-EE" dirty="0" smtClean="0"/>
              <a:t>    main()</a:t>
            </a:r>
          </a:p>
          <a:p>
            <a:pPr>
              <a:buNone/>
            </a:pPr>
            <a:r>
              <a:rPr lang="et-EE" dirty="0" smtClean="0"/>
              <a:t>    {    printf("Hello World"); }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Test  task example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6821424" cy="4320480"/>
          </a:xfrm>
        </p:spPr>
        <p:txBody>
          <a:bodyPr/>
          <a:lstStyle/>
          <a:p>
            <a:pPr>
              <a:buNone/>
            </a:pPr>
            <a:endParaRPr lang="et-EE" dirty="0" smtClean="0"/>
          </a:p>
          <a:p>
            <a:r>
              <a:rPr lang="et-EE" dirty="0" smtClean="0"/>
              <a:t>Write an interpreter for the calculator language defined below. You may assume that there are no operator precedence rules if you wish.              expression::= operand [ operator operand].            operand   ::= 0 | 1 | 2 | 3 | 4 | 5 | 6 | 7 | 8 | 9        operator  ::= + | - | * | /         You may use any language you wish to do this .   You will need to turn in a clearly commented source listing of your program.  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6296" y="5949280"/>
            <a:ext cx="106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t-EE" dirty="0" smtClean="0">
                <a:hlinkClick r:id="rId2" action="ppaction://hlinksldjump"/>
              </a:rPr>
              <a:t>Tagasi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>
                <a:solidFill>
                  <a:schemeClr val="bg1"/>
                </a:solidFill>
              </a:rPr>
              <a:t>Täname, et läbisid kursuse!</a:t>
            </a:r>
          </a:p>
          <a:p>
            <a:r>
              <a:rPr lang="et-EE" sz="1600" dirty="0" smtClean="0">
                <a:solidFill>
                  <a:schemeClr val="bg1"/>
                </a:solidFill>
              </a:rPr>
              <a:t>Jätka ainete omandamist tarkvaraainete plokist</a:t>
            </a:r>
            <a:r>
              <a:rPr lang="et-EE" dirty="0" smtClean="0">
                <a:solidFill>
                  <a:schemeClr val="bg1"/>
                </a:solidFill>
              </a:rPr>
              <a:t>!</a:t>
            </a:r>
          </a:p>
          <a:p>
            <a:endParaRPr lang="et-EE" dirty="0">
              <a:solidFill>
                <a:schemeClr val="bg1"/>
              </a:solidFill>
            </a:endParaRPr>
          </a:p>
          <a:p>
            <a:r>
              <a:rPr lang="et-EE" dirty="0" smtClean="0">
                <a:solidFill>
                  <a:schemeClr val="bg1"/>
                </a:solidFill>
              </a:rPr>
              <a:t>Thanks for Your attention!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/>
              <a:t>Tutvu ainetega Infotehnoloogia teaduskonna õppematerjalide kodulehel </a:t>
            </a:r>
          </a:p>
          <a:p>
            <a:r>
              <a:rPr lang="et-EE" dirty="0" smtClean="0">
                <a:hlinkClick r:id="rId3"/>
              </a:rPr>
              <a:t>Look at 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 POINTS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628800"/>
            <a:ext cx="7234076" cy="4634840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sz="3200" b="1" dirty="0" smtClean="0"/>
              <a:t> </a:t>
            </a:r>
            <a:endParaRPr lang="et-EE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4944523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Points</a:t>
            </a:r>
            <a:r>
              <a:rPr lang="et-EE" dirty="0" smtClean="0"/>
              <a:t> 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196752"/>
            <a:ext cx="7162638" cy="5066888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                                                   max</a:t>
            </a:r>
          </a:p>
          <a:p>
            <a:r>
              <a:rPr lang="et-EE" sz="3200" b="1" dirty="0" smtClean="0"/>
              <a:t>Essay           -----------10p</a:t>
            </a:r>
          </a:p>
          <a:p>
            <a:r>
              <a:rPr lang="et-EE" sz="3200" b="1" dirty="0" smtClean="0"/>
              <a:t>Seminar x  2 -----------10p</a:t>
            </a:r>
            <a:endParaRPr lang="et-EE" b="1" dirty="0" smtClean="0"/>
          </a:p>
          <a:p>
            <a:r>
              <a:rPr lang="et-EE" sz="3200" b="1" dirty="0" smtClean="0"/>
              <a:t>Homework    -----------30p</a:t>
            </a:r>
            <a:r>
              <a:rPr lang="et-EE" b="1" dirty="0" smtClean="0"/>
              <a:t>(translater)</a:t>
            </a:r>
          </a:p>
          <a:p>
            <a:r>
              <a:rPr lang="et-EE" sz="3200" b="1" dirty="0" smtClean="0"/>
              <a:t>Written examination--50p</a:t>
            </a:r>
          </a:p>
          <a:p>
            <a:pPr>
              <a:buNone/>
            </a:pPr>
            <a:r>
              <a:rPr lang="et-EE" sz="3200" b="1" dirty="0" smtClean="0"/>
              <a:t>     (include test max10p)</a:t>
            </a:r>
          </a:p>
          <a:p>
            <a:pPr>
              <a:buNone/>
            </a:pPr>
            <a:r>
              <a:rPr lang="et-EE" sz="3200" b="1" dirty="0" smtClean="0"/>
              <a:t> </a:t>
            </a:r>
            <a:r>
              <a:rPr lang="et-EE" sz="2000" b="1" u="sng" dirty="0" smtClean="0"/>
              <a:t>Permission to examination =&gt; min(20p)</a:t>
            </a:r>
          </a:p>
          <a:p>
            <a:pPr>
              <a:buNone/>
            </a:pPr>
            <a:r>
              <a:rPr lang="et-EE" sz="2000" b="1" i="1" u="sng" dirty="0" smtClean="0"/>
              <a:t>  Practice x 10------------max 25p(10+15)</a:t>
            </a:r>
          </a:p>
          <a:p>
            <a:pPr>
              <a:buNone/>
            </a:pPr>
            <a:r>
              <a:rPr lang="et-EE" sz="2000" b="1" i="1" u="sng" dirty="0" smtClean="0"/>
              <a:t> Test                 -----------max  15p         </a:t>
            </a:r>
            <a:endParaRPr lang="et-EE" sz="2000" b="1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Course structure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t-EE" dirty="0" smtClean="0"/>
              <a:t> </a:t>
            </a:r>
          </a:p>
          <a:p>
            <a:pPr lvl="1"/>
            <a:r>
              <a:rPr lang="et-EE" sz="3200" dirty="0" smtClean="0"/>
              <a:t>I module: </a:t>
            </a:r>
            <a:r>
              <a:rPr lang="et-EE" sz="3200" b="1" dirty="0" smtClean="0"/>
              <a:t>Practice(</a:t>
            </a:r>
            <a:r>
              <a:rPr lang="en-US" sz="3200" b="1" dirty="0" smtClean="0"/>
              <a:t>translator design</a:t>
            </a:r>
            <a:r>
              <a:rPr lang="et-EE" sz="3200" b="1" dirty="0" smtClean="0"/>
              <a:t>)</a:t>
            </a:r>
            <a:endParaRPr lang="et-EE" sz="3200" dirty="0" smtClean="0"/>
          </a:p>
          <a:p>
            <a:pPr lvl="1"/>
            <a:r>
              <a:rPr lang="et-EE" sz="3200" dirty="0" smtClean="0"/>
              <a:t>II module:  Seminars(</a:t>
            </a:r>
            <a:r>
              <a:rPr lang="en-US" sz="3200" b="1" dirty="0" smtClean="0"/>
              <a:t>Comparison of the possibilities in different languages</a:t>
            </a:r>
            <a:r>
              <a:rPr lang="et-EE" sz="3200" b="1" dirty="0" smtClean="0"/>
              <a:t>, </a:t>
            </a:r>
            <a:r>
              <a:rPr lang="et-EE" sz="2400" b="1" dirty="0" smtClean="0"/>
              <a:t>include essay</a:t>
            </a:r>
            <a:r>
              <a:rPr lang="en-US" sz="2400" b="1" dirty="0" smtClean="0"/>
              <a:t> </a:t>
            </a:r>
            <a:r>
              <a:rPr lang="et-EE" sz="3200" dirty="0" smtClean="0"/>
              <a:t>)</a:t>
            </a:r>
          </a:p>
          <a:p>
            <a:pPr lvl="1"/>
            <a:r>
              <a:rPr lang="et-EE" sz="3200" dirty="0" smtClean="0"/>
              <a:t>III module:</a:t>
            </a:r>
            <a:r>
              <a:rPr lang="et-EE" sz="3200" b="1" dirty="0" smtClean="0"/>
              <a:t>Homework</a:t>
            </a:r>
            <a:r>
              <a:rPr lang="et-EE" sz="3200" dirty="0" smtClean="0"/>
              <a:t> (</a:t>
            </a:r>
            <a:r>
              <a:rPr lang="en-US" sz="3200" b="1" dirty="0" smtClean="0"/>
              <a:t>create </a:t>
            </a:r>
            <a:r>
              <a:rPr lang="et-EE" sz="3200" b="1" dirty="0" smtClean="0"/>
              <a:t> a translator</a:t>
            </a:r>
            <a:r>
              <a:rPr lang="et-EE" sz="3200" dirty="0" smtClean="0"/>
              <a:t>  )  </a:t>
            </a:r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116632"/>
            <a:ext cx="6803136" cy="864096"/>
          </a:xfrm>
        </p:spPr>
        <p:txBody>
          <a:bodyPr/>
          <a:lstStyle/>
          <a:p>
            <a:r>
              <a:rPr lang="et-EE" sz="4000" dirty="0" smtClean="0"/>
              <a:t>Course </a:t>
            </a:r>
            <a:r>
              <a:rPr lang="et-EE" sz="4000" dirty="0" smtClean="0"/>
              <a:t>timetable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980728"/>
            <a:ext cx="7632848" cy="5544616"/>
          </a:xfrm>
        </p:spPr>
        <p:txBody>
          <a:bodyPr/>
          <a:lstStyle/>
          <a:p>
            <a:pPr>
              <a:buNone/>
            </a:pPr>
            <a:r>
              <a:rPr lang="et-EE" sz="1600" dirty="0" smtClean="0"/>
              <a:t>1.</a:t>
            </a:r>
            <a:r>
              <a:rPr lang="et-EE" sz="1600" dirty="0"/>
              <a:t> 09.09.2016 </a:t>
            </a:r>
            <a:r>
              <a:rPr lang="et-EE" sz="1600" dirty="0" smtClean="0"/>
              <a:t>Introduction</a:t>
            </a:r>
          </a:p>
          <a:p>
            <a:r>
              <a:rPr lang="et-EE" sz="1800" dirty="0"/>
              <a:t>2. 16.09.2016 Regular Languages, Regular Expressions, Flex </a:t>
            </a:r>
          </a:p>
          <a:p>
            <a:r>
              <a:rPr lang="et-EE" sz="1800" dirty="0"/>
              <a:t> 3. 23.09.2016 Context Free Grammar, Bison, Postfix/Infix Calculator </a:t>
            </a:r>
          </a:p>
          <a:p>
            <a:r>
              <a:rPr lang="et-EE" dirty="0"/>
              <a:t> </a:t>
            </a:r>
            <a:r>
              <a:rPr lang="et-EE" sz="2000" dirty="0"/>
              <a:t>4. 30.09.2016 </a:t>
            </a:r>
            <a:r>
              <a:rPr lang="et-EE" sz="2000" i="1" dirty="0"/>
              <a:t>Practice Task 1</a:t>
            </a:r>
            <a:r>
              <a:rPr lang="et-EE" sz="2000" dirty="0"/>
              <a:t> – </a:t>
            </a:r>
            <a:r>
              <a:rPr lang="et-EE" sz="2000" b="1" i="1" dirty="0"/>
              <a:t>pre-exam chance</a:t>
            </a:r>
            <a:endParaRPr lang="et-EE" sz="2000" dirty="0"/>
          </a:p>
          <a:p>
            <a:r>
              <a:rPr lang="et-EE" dirty="0"/>
              <a:t> </a:t>
            </a:r>
            <a:r>
              <a:rPr lang="et-EE" sz="1800" dirty="0"/>
              <a:t>5. 07.10.2016 Abstract Syntax Tree, General Purpose Language </a:t>
            </a:r>
          </a:p>
          <a:p>
            <a:r>
              <a:rPr lang="et-EE" sz="1800" dirty="0"/>
              <a:t> 6. 14.10.2016 General Purpose Language, cont </a:t>
            </a:r>
          </a:p>
          <a:p>
            <a:r>
              <a:rPr lang="et-EE" sz="2000" dirty="0"/>
              <a:t> 7. 21.10.2016 </a:t>
            </a:r>
            <a:r>
              <a:rPr lang="et-EE" sz="2000" i="1" dirty="0"/>
              <a:t>Practice Task 2</a:t>
            </a:r>
            <a:r>
              <a:rPr lang="et-EE" sz="2000" dirty="0"/>
              <a:t> </a:t>
            </a:r>
          </a:p>
          <a:p>
            <a:r>
              <a:rPr lang="et-EE" sz="1800" dirty="0"/>
              <a:t> 8. 28.10.2016 Evolution of Programming Languages </a:t>
            </a:r>
          </a:p>
          <a:p>
            <a:r>
              <a:rPr lang="et-EE" dirty="0"/>
              <a:t> </a:t>
            </a:r>
            <a:r>
              <a:rPr lang="et-EE" sz="2000" dirty="0"/>
              <a:t>9. 04.11.2016 </a:t>
            </a:r>
            <a:r>
              <a:rPr lang="et-EE" sz="2000" b="1" dirty="0"/>
              <a:t>Test</a:t>
            </a:r>
            <a:endParaRPr lang="et-EE" sz="2000" dirty="0"/>
          </a:p>
          <a:p>
            <a:r>
              <a:rPr lang="et-EE" sz="1800" dirty="0"/>
              <a:t>10. 11.11.2016 Assembly language (PIC)</a:t>
            </a:r>
          </a:p>
          <a:p>
            <a:r>
              <a:rPr lang="et-EE" sz="1800" dirty="0"/>
              <a:t>11. 18.11.2016 ANTLR </a:t>
            </a:r>
          </a:p>
          <a:p>
            <a:r>
              <a:rPr lang="et-EE" sz="2000" dirty="0"/>
              <a:t>12. 25.11.2016 </a:t>
            </a:r>
            <a:r>
              <a:rPr lang="et-EE" sz="2000" i="1" dirty="0"/>
              <a:t>Practice Task 3</a:t>
            </a:r>
            <a:r>
              <a:rPr lang="et-EE" sz="1400" dirty="0"/>
              <a:t>-Using ANTLR to build assembly compiler</a:t>
            </a:r>
          </a:p>
          <a:p>
            <a:r>
              <a:rPr lang="et-EE" sz="2000" dirty="0">
                <a:latin typeface="+mn-lt"/>
              </a:rPr>
              <a:t>13. 02.11.2016 </a:t>
            </a:r>
            <a:r>
              <a:rPr lang="et-EE" sz="2000" b="1" dirty="0">
                <a:latin typeface="+mn-lt"/>
              </a:rPr>
              <a:t>Seminar</a:t>
            </a:r>
            <a:endParaRPr lang="et-EE" sz="2000" dirty="0">
              <a:latin typeface="+mn-lt"/>
            </a:endParaRPr>
          </a:p>
          <a:p>
            <a:r>
              <a:rPr lang="et-EE" sz="2000" dirty="0">
                <a:latin typeface="+mn-lt"/>
              </a:rPr>
              <a:t>14. 09.12.2016 </a:t>
            </a:r>
            <a:r>
              <a:rPr lang="et-EE" sz="2000" b="1" dirty="0">
                <a:latin typeface="+mn-lt"/>
              </a:rPr>
              <a:t>Seminar </a:t>
            </a:r>
            <a:endParaRPr lang="et-EE" sz="2000" dirty="0">
              <a:latin typeface="+mn-lt"/>
            </a:endParaRPr>
          </a:p>
          <a:p>
            <a:r>
              <a:rPr lang="et-EE" sz="2000" dirty="0">
                <a:latin typeface="+mn-lt"/>
              </a:rPr>
              <a:t>15. 16.12.2016 </a:t>
            </a:r>
            <a:r>
              <a:rPr lang="et-EE" sz="2000" b="1" dirty="0">
                <a:latin typeface="+mn-lt"/>
              </a:rPr>
              <a:t>Exam </a:t>
            </a:r>
            <a:endParaRPr lang="et-EE" sz="2000" dirty="0">
              <a:latin typeface="+mn-lt"/>
            </a:endParaRPr>
          </a:p>
          <a:p>
            <a:pPr lvl="1"/>
            <a:r>
              <a:rPr lang="et-EE" sz="900" dirty="0" smtClean="0"/>
              <a:t> </a:t>
            </a:r>
            <a:endParaRPr lang="et-EE" sz="900" dirty="0" smtClean="0"/>
          </a:p>
          <a:p>
            <a:pPr lvl="1">
              <a:buNone/>
            </a:pPr>
            <a:endParaRPr lang="et-EE" dirty="0" smtClean="0"/>
          </a:p>
          <a:p>
            <a:pPr lvl="1"/>
            <a:endParaRPr lang="et-EE" dirty="0" smtClean="0"/>
          </a:p>
          <a:p>
            <a:pPr lvl="1"/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1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</a:p>
          <a:p>
            <a:r>
              <a:rPr lang="en-US" b="1" dirty="0"/>
              <a:t>Classification of algorithmic languages. Universal and specific languages. </a:t>
            </a:r>
            <a:r>
              <a:rPr lang="en-US" b="1" dirty="0" smtClean="0"/>
              <a:t>Comparison </a:t>
            </a:r>
            <a:r>
              <a:rPr lang="en-US" b="1" dirty="0"/>
              <a:t>of the possibilities of data types, sentences and </a:t>
            </a:r>
            <a:r>
              <a:rPr lang="en-US" b="1" dirty="0" err="1"/>
              <a:t>intramodular</a:t>
            </a:r>
            <a:r>
              <a:rPr lang="en-US" b="1" dirty="0"/>
              <a:t> data exchange in different languages (</a:t>
            </a:r>
            <a:r>
              <a:rPr lang="en-US" sz="1600" b="1" dirty="0"/>
              <a:t>FORTRAN , PL/1, </a:t>
            </a:r>
            <a:r>
              <a:rPr lang="en-US" sz="1600" b="1" dirty="0" smtClean="0"/>
              <a:t>PASCAL</a:t>
            </a:r>
            <a:r>
              <a:rPr lang="et-EE" sz="1600" b="1" dirty="0" smtClean="0"/>
              <a:t>,Assembler</a:t>
            </a:r>
            <a:r>
              <a:rPr lang="en-US" sz="1600" b="1" dirty="0" smtClean="0"/>
              <a:t> </a:t>
            </a:r>
            <a:r>
              <a:rPr lang="en-US" sz="1600" b="1" dirty="0"/>
              <a:t>etc</a:t>
            </a:r>
            <a:r>
              <a:rPr lang="en-US" sz="1600" b="1" dirty="0" smtClean="0"/>
              <a:t>.</a:t>
            </a:r>
            <a:r>
              <a:rPr lang="en-US" b="1" dirty="0" smtClean="0"/>
              <a:t>).</a:t>
            </a:r>
            <a:r>
              <a:rPr lang="et-EE" b="1" dirty="0" smtClean="0"/>
              <a:t>Assembler.</a:t>
            </a:r>
            <a:r>
              <a:rPr lang="en-US" b="1" dirty="0" smtClean="0"/>
              <a:t> </a:t>
            </a:r>
            <a:r>
              <a:rPr lang="en-US" b="1" dirty="0"/>
              <a:t>Translators, their components and work principles. </a:t>
            </a:r>
            <a:r>
              <a:rPr lang="en-US" sz="2800" b="1" dirty="0"/>
              <a:t>Art of translator design</a:t>
            </a:r>
            <a:r>
              <a:rPr lang="en-US" b="1" dirty="0"/>
              <a:t>.</a:t>
            </a:r>
            <a:endParaRPr lang="et-EE" b="1" dirty="0"/>
          </a:p>
          <a:p>
            <a:pPr>
              <a:buNone/>
            </a:pPr>
            <a:r>
              <a:rPr lang="et-EE" b="1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dirty="0" smtClean="0"/>
              <a:t>Subject  contents II</a:t>
            </a:r>
            <a:endParaRPr lang="et-E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  <a:p>
            <a:r>
              <a:rPr lang="et-EE" sz="1400" dirty="0"/>
              <a:t>                            LET'S BUILD A COMPILER!</a:t>
            </a:r>
          </a:p>
          <a:p>
            <a:r>
              <a:rPr lang="et-EE" sz="1400" dirty="0"/>
              <a:t> </a:t>
            </a:r>
          </a:p>
          <a:p>
            <a:r>
              <a:rPr lang="et-EE" sz="1400" b="1" dirty="0"/>
              <a:t>                       </a:t>
            </a:r>
            <a:r>
              <a:rPr lang="et-EE" sz="1400" b="1" dirty="0" smtClean="0"/>
              <a:t>    By</a:t>
            </a:r>
            <a:r>
              <a:rPr lang="et-EE" sz="1400" b="1" dirty="0"/>
              <a:t> </a:t>
            </a:r>
            <a:r>
              <a:rPr lang="et-EE" sz="1400" b="1" dirty="0" smtClean="0"/>
              <a:t> </a:t>
            </a:r>
            <a:r>
              <a:rPr lang="et-EE" sz="1400" b="1" dirty="0"/>
              <a:t>Jack W. Crenshaw, Ph.D</a:t>
            </a:r>
            <a:r>
              <a:rPr lang="et-EE" sz="1400" dirty="0"/>
              <a:t>.</a:t>
            </a:r>
          </a:p>
          <a:p>
            <a:pPr marL="0" indent="0">
              <a:buNone/>
            </a:pPr>
            <a:r>
              <a:rPr lang="et-EE" sz="1400" dirty="0"/>
              <a:t> </a:t>
            </a:r>
          </a:p>
          <a:p>
            <a:r>
              <a:rPr lang="et-EE" sz="1400" dirty="0"/>
              <a:t>This file contains all of the installments of Jack Crenshaw's</a:t>
            </a:r>
          </a:p>
          <a:p>
            <a:r>
              <a:rPr lang="et-EE" sz="1400" dirty="0"/>
              <a:t>tutorial on compiler </a:t>
            </a:r>
            <a:r>
              <a:rPr lang="et-EE" sz="1400" dirty="0" smtClean="0"/>
              <a:t>construction</a:t>
            </a:r>
            <a:r>
              <a:rPr lang="et-EE" sz="1400" dirty="0"/>
              <a:t>.</a:t>
            </a:r>
            <a:r>
              <a:rPr lang="et-EE" sz="1400" dirty="0" smtClean="0"/>
              <a:t> </a:t>
            </a:r>
            <a:endParaRPr lang="et-EE" sz="1400" dirty="0"/>
          </a:p>
          <a:p>
            <a:r>
              <a:rPr lang="et-EE" sz="1400" dirty="0"/>
              <a:t>The intended audience is those folks who are not computer scientists,</a:t>
            </a:r>
          </a:p>
          <a:p>
            <a:r>
              <a:rPr lang="et-EE" sz="1400" dirty="0"/>
              <a:t>but who enjoy computing and have always wanted to know how compilers</a:t>
            </a:r>
          </a:p>
          <a:p>
            <a:r>
              <a:rPr lang="et-EE" sz="1400" dirty="0"/>
              <a:t>work. A lot of compiler theory has been left out, but the practical</a:t>
            </a:r>
          </a:p>
          <a:p>
            <a:r>
              <a:rPr lang="et-EE" sz="1400" dirty="0"/>
              <a:t>issues are covered. By the time you have completed the series, you</a:t>
            </a:r>
          </a:p>
          <a:p>
            <a:r>
              <a:rPr lang="et-EE" sz="1400" dirty="0"/>
              <a:t>should be able to design and build your own working compiler. It will</a:t>
            </a:r>
          </a:p>
          <a:p>
            <a:r>
              <a:rPr lang="et-EE" sz="1400" dirty="0"/>
              <a:t>not be the world's best, nor will it put out incredibly tight code.</a:t>
            </a:r>
          </a:p>
          <a:p>
            <a:r>
              <a:rPr lang="et-EE" sz="1400" dirty="0"/>
              <a:t>Your product will probably never put Borland or MicroSoft out of</a:t>
            </a:r>
          </a:p>
          <a:p>
            <a:r>
              <a:rPr lang="et-EE" sz="1400" dirty="0"/>
              <a:t>business.  But it will work, and it will be yours</a:t>
            </a:r>
            <a:endParaRPr lang="et-EE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t-EE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2454</TotalTime>
  <Words>1014</Words>
  <Application>Microsoft Office PowerPoint</Application>
  <PresentationFormat>On-screen Show (4:3)</PresentationFormat>
  <Paragraphs>323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Symbol</vt:lpstr>
      <vt:lpstr>Verdana</vt:lpstr>
      <vt:lpstr>Office Theme</vt:lpstr>
      <vt:lpstr>PowerPoint Presentation</vt:lpstr>
      <vt:lpstr>PowerPoint Presentation</vt:lpstr>
      <vt:lpstr>Subject goals  </vt:lpstr>
      <vt:lpstr> POINTS</vt:lpstr>
      <vt:lpstr>Points  </vt:lpstr>
      <vt:lpstr>Course structure</vt:lpstr>
      <vt:lpstr>Course timetable</vt:lpstr>
      <vt:lpstr>Subject  contents I</vt:lpstr>
      <vt:lpstr>Subject  contents II</vt:lpstr>
      <vt:lpstr>Subject  contents III</vt:lpstr>
      <vt:lpstr>Home task</vt:lpstr>
      <vt:lpstr>Language design I</vt:lpstr>
      <vt:lpstr>Language design II</vt:lpstr>
      <vt:lpstr>PowerPoint Presentation</vt:lpstr>
      <vt:lpstr>TRANSLATION VS. INTERPRETATION I </vt:lpstr>
      <vt:lpstr>TRANSLATION VS. INTERPRETATION II</vt:lpstr>
      <vt:lpstr>TRANSLATION VS. INTERPRETATION III</vt:lpstr>
      <vt:lpstr>Criteria for Language ( seminar)</vt:lpstr>
      <vt:lpstr> </vt:lpstr>
      <vt:lpstr>Significant Language Features I </vt:lpstr>
      <vt:lpstr>Significant Language Features II </vt:lpstr>
      <vt:lpstr> </vt:lpstr>
      <vt:lpstr>PSEUDO LANGUAGE I</vt:lpstr>
      <vt:lpstr>PSEUDO LANGUAGE II</vt:lpstr>
      <vt:lpstr>PSEUDO LANGUAGE III</vt:lpstr>
      <vt:lpstr>PSEUDO LANGUAGE IV</vt:lpstr>
      <vt:lpstr>PSEUDO LANGUAGE V</vt:lpstr>
      <vt:lpstr> If-then/else or case design issues</vt:lpstr>
      <vt:lpstr> Loop design issues </vt:lpstr>
      <vt:lpstr>Exercise 1</vt:lpstr>
      <vt:lpstr>Excercise 2</vt:lpstr>
      <vt:lpstr>Test  task example</vt:lpstr>
      <vt:lpstr>PowerPoint Presentation</vt:lpstr>
    </vt:vector>
  </TitlesOfParts>
  <Company>Identity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viis</cp:lastModifiedBy>
  <cp:revision>136</cp:revision>
  <cp:lastPrinted>2015-09-03T11:58:30Z</cp:lastPrinted>
  <dcterms:created xsi:type="dcterms:W3CDTF">2011-01-05T14:05:55Z</dcterms:created>
  <dcterms:modified xsi:type="dcterms:W3CDTF">2016-09-16T10:51:16Z</dcterms:modified>
</cp:coreProperties>
</file>